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9" r:id="rId3"/>
    <p:sldId id="258" r:id="rId4"/>
    <p:sldId id="264" r:id="rId5"/>
    <p:sldId id="270" r:id="rId6"/>
    <p:sldId id="260" r:id="rId7"/>
    <p:sldId id="261" r:id="rId8"/>
    <p:sldId id="266" r:id="rId9"/>
    <p:sldId id="268" r:id="rId10"/>
    <p:sldId id="271"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5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F5A8CF-11DB-4635-AC36-1E7F00B410D0}" type="datetimeFigureOut">
              <a:rPr lang="en-GB" smtClean="0"/>
              <a:t>26/05/2016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D60F58-BC3B-4EAE-A1E9-06280DD29EAE}" type="slidenum">
              <a:rPr lang="en-GB" smtClean="0"/>
              <a:t>‹#›</a:t>
            </a:fld>
            <a:endParaRPr lang="en-GB"/>
          </a:p>
        </p:txBody>
      </p:sp>
    </p:spTree>
    <p:extLst>
      <p:ext uri="{BB962C8B-B14F-4D97-AF65-F5344CB8AC3E}">
        <p14:creationId xmlns:p14="http://schemas.microsoft.com/office/powerpoint/2010/main" val="2094377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walter-fendt.de/ph11e/ohmslaw.htm"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FC9F86D-1538-4F08-B64B-CD7774F29F3F}" type="slidenum">
              <a:rPr lang="en-GB" altLang="en-US" smtClean="0"/>
              <a:pPr eaLnBrk="1" hangingPunct="1"/>
              <a:t>2</a:t>
            </a:fld>
            <a:endParaRPr lang="en-GB" alt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F1004ED-911A-4A10-836D-62B7722A72E5}" type="slidenum">
              <a:rPr lang="en-GB" altLang="en-US" smtClean="0"/>
              <a:pPr eaLnBrk="1" hangingPunct="1"/>
              <a:t>3</a:t>
            </a:fld>
            <a:endParaRPr lang="en-GB" alt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BE5A4CE-C8A1-4C8B-A17F-E7744B114AB9}" type="slidenum">
              <a:rPr lang="en-GB" altLang="en-US" smtClean="0"/>
              <a:pPr eaLnBrk="1" hangingPunct="1"/>
              <a:t>4</a:t>
            </a:fld>
            <a:endParaRPr lang="en-GB" alt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A4A2D81-E1E6-4BA0-A6B4-A8FB5DE992BA}" type="slidenum">
              <a:rPr lang="en-GB" altLang="en-US" smtClean="0"/>
              <a:pPr eaLnBrk="1" hangingPunct="1"/>
              <a:t>6</a:t>
            </a:fld>
            <a:endParaRPr lang="en-GB" alt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086628F-B997-489A-BBE1-E0973806729D}" type="slidenum">
              <a:rPr lang="en-GB" altLang="en-US" smtClean="0"/>
              <a:pPr eaLnBrk="1" hangingPunct="1"/>
              <a:t>7</a:t>
            </a:fld>
            <a:endParaRPr lang="en-GB" alt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200" dirty="0" err="1" smtClean="0">
                <a:hlinkClick r:id="rId3"/>
              </a:rPr>
              <a:t>Fendt</a:t>
            </a:r>
            <a:r>
              <a:rPr lang="en-GB" altLang="en-US" sz="1200" dirty="0" smtClean="0">
                <a:hlinkClick r:id="rId3"/>
              </a:rPr>
              <a:t> Ohm’s law simulation</a:t>
            </a:r>
            <a:endParaRPr lang="en-GB" altLang="en-US" sz="1200" dirty="0" smtClean="0"/>
          </a:p>
          <a:p>
            <a:endParaRPr lang="en-GB" dirty="0" smtClean="0"/>
          </a:p>
          <a:p>
            <a:r>
              <a:rPr lang="en-GB" dirty="0" smtClean="0"/>
              <a:t>Experiment</a:t>
            </a:r>
            <a:r>
              <a:rPr lang="en-GB" baseline="0" dirty="0" smtClean="0"/>
              <a:t> 2</a:t>
            </a:r>
            <a:endParaRPr lang="en-GB" dirty="0"/>
          </a:p>
        </p:txBody>
      </p:sp>
      <p:sp>
        <p:nvSpPr>
          <p:cNvPr id="4" name="Slide Number Placeholder 3"/>
          <p:cNvSpPr>
            <a:spLocks noGrp="1"/>
          </p:cNvSpPr>
          <p:nvPr>
            <p:ph type="sldNum" sz="quarter" idx="10"/>
          </p:nvPr>
        </p:nvSpPr>
        <p:spPr/>
        <p:txBody>
          <a:bodyPr/>
          <a:lstStyle/>
          <a:p>
            <a:fld id="{C3D60F58-BC3B-4EAE-A1E9-06280DD29EAE}" type="slidenum">
              <a:rPr lang="en-GB" smtClean="0"/>
              <a:t>8</a:t>
            </a:fld>
            <a:endParaRPr lang="en-GB"/>
          </a:p>
        </p:txBody>
      </p:sp>
    </p:spTree>
    <p:extLst>
      <p:ext uri="{BB962C8B-B14F-4D97-AF65-F5344CB8AC3E}">
        <p14:creationId xmlns:p14="http://schemas.microsoft.com/office/powerpoint/2010/main" val="4011210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752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4176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3452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E72684C-B501-475C-8850-B12CE3652DCB}" type="slidenum">
              <a:rPr lang="en-GB"/>
              <a:pPr>
                <a:defRPr/>
              </a:pPr>
              <a:t>‹#›</a:t>
            </a:fld>
            <a:endParaRPr lang="en-GB"/>
          </a:p>
        </p:txBody>
      </p:sp>
    </p:spTree>
    <p:extLst>
      <p:ext uri="{BB962C8B-B14F-4D97-AF65-F5344CB8AC3E}">
        <p14:creationId xmlns:p14="http://schemas.microsoft.com/office/powerpoint/2010/main" val="19670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lipArt Placeholder 2"/>
          <p:cNvSpPr>
            <a:spLocks noGrp="1"/>
          </p:cNvSpPr>
          <p:nvPr>
            <p:ph type="clipArt" sz="half" idx="1"/>
          </p:nvPr>
        </p:nvSpPr>
        <p:spPr>
          <a:xfrm>
            <a:off x="457200" y="1600200"/>
            <a:ext cx="4038600" cy="4525963"/>
          </a:xfrm>
        </p:spPr>
        <p:txBody>
          <a:bodyPr/>
          <a:lstStyle/>
          <a:p>
            <a:pPr lvl="0"/>
            <a:endParaRPr lang="en-GB"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9F779CC-B002-43E0-BB40-BBC8C501F7FC}" type="slidenum">
              <a:rPr lang="en-GB"/>
              <a:pPr>
                <a:defRPr/>
              </a:pPr>
              <a:t>‹#›</a:t>
            </a:fld>
            <a:endParaRPr lang="en-GB"/>
          </a:p>
        </p:txBody>
      </p:sp>
    </p:spTree>
    <p:extLst>
      <p:ext uri="{BB962C8B-B14F-4D97-AF65-F5344CB8AC3E}">
        <p14:creationId xmlns:p14="http://schemas.microsoft.com/office/powerpoint/2010/main" val="294111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28417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24909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1213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22784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00454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61032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92336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4493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9DC94-B61F-427F-9D02-81F9A0316177}" type="datetimeFigureOut">
              <a:rPr lang="en-GB" smtClean="0">
                <a:solidFill>
                  <a:prstClr val="black">
                    <a:tint val="75000"/>
                  </a:prstClr>
                </a:solidFill>
              </a:rPr>
              <a:pPr/>
              <a:t>26/05/2016</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
        <p:nvSpPr>
          <p:cNvPr id="7" name="TextBox 6"/>
          <p:cNvSpPr txBox="1"/>
          <p:nvPr userDrawn="1"/>
        </p:nvSpPr>
        <p:spPr>
          <a:xfrm>
            <a:off x="0" y="0"/>
            <a:ext cx="9144000" cy="369332"/>
          </a:xfrm>
          <a:prstGeom prst="rect">
            <a:avLst/>
          </a:prstGeom>
          <a:solidFill>
            <a:srgbClr val="FFFF00"/>
          </a:solidFill>
        </p:spPr>
        <p:txBody>
          <a:bodyPr wrap="square" rtlCol="0">
            <a:spAutoFit/>
          </a:bodyPr>
          <a:lstStyle/>
          <a:p>
            <a:r>
              <a:rPr lang="en-GB" dirty="0" smtClean="0">
                <a:solidFill>
                  <a:prstClr val="black"/>
                </a:solidFill>
                <a:latin typeface="Comic Sans MS" panose="030F0702030302020204" pitchFamily="66" charset="0"/>
              </a:rPr>
              <a:t>LO: To understand resistance</a:t>
            </a:r>
            <a:r>
              <a:rPr lang="en-GB" baseline="0" dirty="0" smtClean="0">
                <a:solidFill>
                  <a:prstClr val="black"/>
                </a:solidFill>
                <a:latin typeface="Comic Sans MS" panose="030F0702030302020204" pitchFamily="66" charset="0"/>
              </a:rPr>
              <a:t> </a:t>
            </a:r>
            <a:endParaRPr lang="en-GB" dirty="0">
              <a:solidFill>
                <a:prstClr val="black"/>
              </a:solidFill>
              <a:latin typeface="Comic Sans MS" panose="030F0702030302020204" pitchFamily="66" charset="0"/>
            </a:endParaRPr>
          </a:p>
        </p:txBody>
      </p:sp>
      <p:sp>
        <p:nvSpPr>
          <p:cNvPr id="8" name="TextBox 7"/>
          <p:cNvSpPr txBox="1"/>
          <p:nvPr userDrawn="1"/>
        </p:nvSpPr>
        <p:spPr>
          <a:xfrm>
            <a:off x="0" y="365126"/>
            <a:ext cx="9144000" cy="369332"/>
          </a:xfrm>
          <a:prstGeom prst="rect">
            <a:avLst/>
          </a:prstGeom>
          <a:solidFill>
            <a:srgbClr val="00B0F0"/>
          </a:solidFill>
        </p:spPr>
        <p:txBody>
          <a:bodyPr wrap="square" rtlCol="0">
            <a:spAutoFit/>
          </a:bodyPr>
          <a:lstStyle/>
          <a:p>
            <a:r>
              <a:rPr lang="en-GB" dirty="0">
                <a:solidFill>
                  <a:prstClr val="black"/>
                </a:solidFill>
                <a:latin typeface="Comic Sans MS" panose="030F0702030302020204" pitchFamily="66" charset="0"/>
              </a:rPr>
              <a:t>Key Words</a:t>
            </a:r>
            <a:r>
              <a:rPr lang="en-GB" dirty="0" smtClean="0">
                <a:solidFill>
                  <a:prstClr val="black"/>
                </a:solidFill>
                <a:latin typeface="Comic Sans MS" panose="030F0702030302020204" pitchFamily="66" charset="0"/>
              </a:rPr>
              <a:t>: Resistance,</a:t>
            </a:r>
            <a:r>
              <a:rPr lang="en-GB" baseline="0" dirty="0" smtClean="0">
                <a:solidFill>
                  <a:prstClr val="black"/>
                </a:solidFill>
                <a:latin typeface="Comic Sans MS" panose="030F0702030302020204" pitchFamily="66" charset="0"/>
              </a:rPr>
              <a:t> Current, Voltage, Ohm</a:t>
            </a:r>
            <a:endParaRPr lang="en-GB"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3445933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het.colorado.edu/simulations/sims.php?sim=BatteryResistor_Circui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phet.colorado.edu/sims/veqir/veqir.sw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uk/url?sa=i&amp;rct=j&amp;q=key&amp;source=images&amp;cd=&amp;cad=rja&amp;uact=8&amp;docid=WOR_Wm9N0CiZ2M&amp;tbnid=oBLysk1dXahDVM:&amp;ved=0CAcQjRw&amp;url=http://pngimg.com/img/objects/key&amp;ei=vQk0VLe9MI31aOvUgtgM&amp;bvm=bv.76943099,d.d2s&amp;psig=AFQjCNEZvQaBmENsvLiL617iJv1UKbLqKA&amp;ust=1412782904562327"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CC31813-D645-4F9D-BFD2-65F377D5AD62}" type="datetime4">
              <a:rPr lang="en-GB">
                <a:solidFill>
                  <a:prstClr val="black">
                    <a:tint val="75000"/>
                  </a:prstClr>
                </a:solidFill>
              </a:rPr>
              <a:pPr>
                <a:defRPr/>
              </a:pPr>
              <a:t>26 May 2016</a:t>
            </a:fld>
            <a:endParaRPr lang="en-GB">
              <a:solidFill>
                <a:prstClr val="black">
                  <a:tint val="75000"/>
                </a:prstClr>
              </a:solidFill>
            </a:endParaRPr>
          </a:p>
        </p:txBody>
      </p:sp>
      <p:sp>
        <p:nvSpPr>
          <p:cNvPr id="37891" name="Content Placeholder 2"/>
          <p:cNvSpPr>
            <a:spLocks noGrp="1"/>
          </p:cNvSpPr>
          <p:nvPr>
            <p:ph idx="1"/>
          </p:nvPr>
        </p:nvSpPr>
        <p:spPr>
          <a:xfrm>
            <a:off x="628650" y="5263769"/>
            <a:ext cx="7886700" cy="4351338"/>
          </a:xfrm>
        </p:spPr>
        <p:txBody>
          <a:bodyPr/>
          <a:lstStyle/>
          <a:p>
            <a:pPr>
              <a:buFont typeface="Arial" panose="020B0604020202020204" pitchFamily="34" charset="0"/>
              <a:buNone/>
            </a:pPr>
            <a:r>
              <a:rPr lang="en-GB" altLang="en-US" dirty="0" smtClean="0"/>
              <a:t>Objective</a:t>
            </a:r>
          </a:p>
        </p:txBody>
      </p:sp>
      <p:graphicFrame>
        <p:nvGraphicFramePr>
          <p:cNvPr id="30" name="Table 29"/>
          <p:cNvGraphicFramePr>
            <a:graphicFrameLocks noGrp="1"/>
          </p:cNvGraphicFramePr>
          <p:nvPr>
            <p:extLst>
              <p:ext uri="{D42A27DB-BD31-4B8C-83A1-F6EECF244321}">
                <p14:modId xmlns:p14="http://schemas.microsoft.com/office/powerpoint/2010/main" val="3947552633"/>
              </p:ext>
            </p:extLst>
          </p:nvPr>
        </p:nvGraphicFramePr>
        <p:xfrm>
          <a:off x="0" y="764704"/>
          <a:ext cx="9144000" cy="822325"/>
        </p:xfrm>
        <a:graphic>
          <a:graphicData uri="http://schemas.openxmlformats.org/drawingml/2006/table">
            <a:tbl>
              <a:tblPr firstRow="1" bandRow="1">
                <a:tableStyleId>{2D5ABB26-0587-4C30-8999-92F81FD0307C}</a:tableStyleId>
              </a:tblPr>
              <a:tblGrid>
                <a:gridCol w="2041236"/>
                <a:gridCol w="4618182"/>
                <a:gridCol w="2484582"/>
              </a:tblGrid>
              <a:tr h="822325">
                <a:tc>
                  <a:txBody>
                    <a:bodyPr/>
                    <a:lstStyle/>
                    <a:p>
                      <a:r>
                        <a:rPr lang="en-GB" sz="1800" b="1" u="sng" dirty="0" smtClean="0">
                          <a:latin typeface="Comic Sans MS" panose="030F0702030302020204" pitchFamily="66" charset="0"/>
                        </a:rPr>
                        <a:t>CW</a:t>
                      </a:r>
                      <a:endParaRPr lang="en-GB" sz="1800" b="1" u="sng" dirty="0">
                        <a:latin typeface="Comic Sans MS" panose="030F0702030302020204" pitchFamily="66" charset="0"/>
                      </a:endParaRPr>
                    </a:p>
                  </a:txBody>
                  <a:tcPr marL="91443" marR="91443" marT="45570" marB="45570"/>
                </a:tc>
                <a:tc>
                  <a:txBody>
                    <a:bodyPr/>
                    <a:lstStyle/>
                    <a:p>
                      <a:pPr algn="ctr"/>
                      <a:r>
                        <a:rPr lang="en-GB" sz="2400" b="1" u="sng" dirty="0" smtClean="0">
                          <a:latin typeface="Comic Sans MS" panose="030F0702030302020204" pitchFamily="66" charset="0"/>
                        </a:rPr>
                        <a:t>Resistance</a:t>
                      </a:r>
                      <a:endParaRPr lang="en-GB" sz="2400" b="1" u="sng" dirty="0">
                        <a:latin typeface="Comic Sans MS" panose="030F0702030302020204" pitchFamily="66" charset="0"/>
                      </a:endParaRPr>
                    </a:p>
                  </a:txBody>
                  <a:tcPr marL="91443" marR="91443" marT="45570" marB="45570"/>
                </a:tc>
                <a:tc>
                  <a:txBody>
                    <a:bodyPr/>
                    <a:lstStyle/>
                    <a:p>
                      <a:pPr algn="r"/>
                      <a:fld id="{23DC5882-FF6C-467E-8072-EFA141FB0D08}" type="datetime1">
                        <a:rPr lang="en-GB" sz="1800" b="1" u="sng" smtClean="0">
                          <a:latin typeface="Comic Sans MS" panose="030F0702030302020204" pitchFamily="66" charset="0"/>
                        </a:rPr>
                        <a:t>26/05/2016</a:t>
                      </a:fld>
                      <a:endParaRPr lang="en-GB" sz="1800" b="1" u="sng" dirty="0">
                        <a:latin typeface="Comic Sans MS" panose="030F0702030302020204" pitchFamily="66" charset="0"/>
                      </a:endParaRPr>
                    </a:p>
                  </a:txBody>
                  <a:tcPr marL="91443" marR="91443" marT="45570" marB="45570"/>
                </a:tc>
              </a:tr>
            </a:tbl>
          </a:graphicData>
        </a:graphic>
      </p:graphicFrame>
      <p:graphicFrame>
        <p:nvGraphicFramePr>
          <p:cNvPr id="32" name="Table 31"/>
          <p:cNvGraphicFramePr>
            <a:graphicFrameLocks noGrp="1"/>
          </p:cNvGraphicFramePr>
          <p:nvPr>
            <p:extLst>
              <p:ext uri="{D42A27DB-BD31-4B8C-83A1-F6EECF244321}">
                <p14:modId xmlns:p14="http://schemas.microsoft.com/office/powerpoint/2010/main" val="226770524"/>
              </p:ext>
            </p:extLst>
          </p:nvPr>
        </p:nvGraphicFramePr>
        <p:xfrm>
          <a:off x="296846" y="5045933"/>
          <a:ext cx="8785225" cy="1656953"/>
        </p:xfrm>
        <a:graphic>
          <a:graphicData uri="http://schemas.openxmlformats.org/drawingml/2006/table">
            <a:tbl>
              <a:tblPr firstRow="1" bandRow="1">
                <a:tableStyleId>{5C22544A-7EE6-4342-B048-85BDC9FD1C3A}</a:tableStyleId>
              </a:tblPr>
              <a:tblGrid>
                <a:gridCol w="933057"/>
                <a:gridCol w="7852168"/>
              </a:tblGrid>
              <a:tr h="0">
                <a:tc gridSpan="2">
                  <a:txBody>
                    <a:bodyPr/>
                    <a:lstStyle/>
                    <a:p>
                      <a:r>
                        <a:rPr lang="en-GB" sz="1600" dirty="0" smtClean="0">
                          <a:latin typeface="Comic Sans MS" panose="030F0702030302020204" pitchFamily="66" charset="0"/>
                        </a:rPr>
                        <a:t>From</a:t>
                      </a:r>
                      <a:r>
                        <a:rPr lang="en-GB" sz="1600" baseline="0" dirty="0" smtClean="0">
                          <a:latin typeface="Comic Sans MS" panose="030F0702030302020204" pitchFamily="66" charset="0"/>
                        </a:rPr>
                        <a:t> my learning today I will be able to:</a:t>
                      </a:r>
                      <a:endParaRPr lang="en-GB" sz="1600" dirty="0">
                        <a:latin typeface="Comic Sans MS" panose="030F0702030302020204" pitchFamily="66" charset="0"/>
                      </a:endParaRPr>
                    </a:p>
                  </a:txBody>
                  <a:tcPr marL="91443" marR="91443" marT="45717" marB="45717"/>
                </a:tc>
                <a:tc hMerge="1">
                  <a:txBody>
                    <a:bodyPr/>
                    <a:lstStyle/>
                    <a:p>
                      <a:endParaRPr lang="en-GB"/>
                    </a:p>
                  </a:txBody>
                  <a:tcPr/>
                </a:tc>
              </a:tr>
              <a:tr h="457240">
                <a:tc>
                  <a:txBody>
                    <a:bodyPr/>
                    <a:lstStyle/>
                    <a:p>
                      <a:pPr algn="ctr"/>
                      <a:r>
                        <a:rPr lang="en-GB" sz="1600" b="1" dirty="0" smtClean="0">
                          <a:latin typeface="Comic Sans MS" panose="030F0702030302020204" pitchFamily="66" charset="0"/>
                        </a:rPr>
                        <a:t>Key:</a:t>
                      </a:r>
                      <a:endParaRPr lang="en-GB" sz="1600" b="1" dirty="0">
                        <a:latin typeface="Comic Sans MS" panose="030F0702030302020204" pitchFamily="66" charset="0"/>
                      </a:endParaRPr>
                    </a:p>
                  </a:txBody>
                  <a:tcPr marL="91443" marR="91443" marT="45717" marB="45717" anchor="ctr">
                    <a:solidFill>
                      <a:srgbClr val="92D050"/>
                    </a:solidFill>
                  </a:tcPr>
                </a:tc>
                <a:tc>
                  <a:txBody>
                    <a:bodyPr/>
                    <a:lstStyle/>
                    <a:p>
                      <a:r>
                        <a:rPr lang="en-GB" sz="1600" dirty="0" smtClean="0">
                          <a:latin typeface="Comic Sans MS" pitchFamily="66" charset="0"/>
                        </a:rPr>
                        <a:t>State Ohms</a:t>
                      </a:r>
                      <a:r>
                        <a:rPr lang="en-GB" sz="1600" baseline="0" dirty="0" smtClean="0">
                          <a:latin typeface="Comic Sans MS" pitchFamily="66" charset="0"/>
                        </a:rPr>
                        <a:t> law and what resistance is D/C</a:t>
                      </a:r>
                      <a:endParaRPr lang="en-GB" sz="1600" dirty="0" smtClean="0">
                        <a:latin typeface="Comic Sans MS" pitchFamily="66" charset="0"/>
                      </a:endParaRPr>
                    </a:p>
                  </a:txBody>
                  <a:tcPr marL="91443" marR="91443" marT="45717" marB="45717">
                    <a:solidFill>
                      <a:srgbClr val="92D050"/>
                    </a:solidFill>
                  </a:tcPr>
                </a:tc>
              </a:tr>
              <a:tr h="529165">
                <a:tc>
                  <a:txBody>
                    <a:bodyPr/>
                    <a:lstStyle/>
                    <a:p>
                      <a:pPr algn="ctr"/>
                      <a:r>
                        <a:rPr lang="en-GB" sz="1600" b="1" dirty="0" smtClean="0">
                          <a:latin typeface="Comic Sans MS" panose="030F0702030302020204" pitchFamily="66" charset="0"/>
                        </a:rPr>
                        <a:t>Boost:</a:t>
                      </a:r>
                      <a:endParaRPr lang="en-GB" sz="1600" b="1" dirty="0">
                        <a:latin typeface="Comic Sans MS" panose="030F0702030302020204" pitchFamily="66" charset="0"/>
                      </a:endParaRPr>
                    </a:p>
                  </a:txBody>
                  <a:tcPr marL="91443" marR="91443" marT="45717" marB="45717"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600" dirty="0" smtClean="0">
                          <a:latin typeface="Comic Sans MS" pitchFamily="66" charset="0"/>
                        </a:rPr>
                        <a:t>Describe</a:t>
                      </a:r>
                      <a:r>
                        <a:rPr lang="en-GB" sz="1600" baseline="0" dirty="0" smtClean="0">
                          <a:latin typeface="Comic Sans MS" pitchFamily="66" charset="0"/>
                        </a:rPr>
                        <a:t> what causes Resistance and calculate resistance C/B</a:t>
                      </a:r>
                      <a:endParaRPr lang="en-GB" sz="1600" dirty="0" smtClean="0">
                        <a:latin typeface="Comic Sans MS" pitchFamily="66" charset="0"/>
                      </a:endParaRPr>
                    </a:p>
                  </a:txBody>
                  <a:tcPr marL="91443" marR="91443" marT="45717" marB="45717">
                    <a:solidFill>
                      <a:srgbClr val="FFC000"/>
                    </a:solidFill>
                  </a:tcPr>
                </a:tc>
              </a:tr>
              <a:tr h="140456">
                <a:tc>
                  <a:txBody>
                    <a:bodyPr/>
                    <a:lstStyle/>
                    <a:p>
                      <a:pPr algn="ctr"/>
                      <a:r>
                        <a:rPr lang="en-GB" sz="1600" b="1" dirty="0" smtClean="0">
                          <a:latin typeface="Comic Sans MS" panose="030F0702030302020204" pitchFamily="66" charset="0"/>
                        </a:rPr>
                        <a:t>Aspire:</a:t>
                      </a:r>
                      <a:endParaRPr lang="en-GB" sz="1600" b="1" dirty="0">
                        <a:latin typeface="Comic Sans MS" panose="030F0702030302020204" pitchFamily="66" charset="0"/>
                      </a:endParaRPr>
                    </a:p>
                  </a:txBody>
                  <a:tcPr marL="91443" marR="91443" marT="45717" marB="45717"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dirty="0" smtClean="0">
                          <a:latin typeface="Comic Sans MS" pitchFamily="66" charset="0"/>
                        </a:rPr>
                        <a:t>Explain an experiment to investigate resistance B/A</a:t>
                      </a:r>
                      <a:endParaRPr lang="en-US" sz="1600" dirty="0" smtClean="0">
                        <a:latin typeface="Comic Sans MS" pitchFamily="66" charset="0"/>
                      </a:endParaRPr>
                    </a:p>
                  </a:txBody>
                  <a:tcPr marL="91443" marR="91443" marT="45717" marB="45717">
                    <a:solidFill>
                      <a:schemeClr val="accent2">
                        <a:lumMod val="40000"/>
                        <a:lumOff val="60000"/>
                      </a:schemeClr>
                    </a:solidFill>
                  </a:tcPr>
                </a:tc>
              </a:tr>
            </a:tbl>
          </a:graphicData>
        </a:graphic>
      </p:graphicFrame>
      <p:pic>
        <p:nvPicPr>
          <p:cNvPr id="6" name="Picture 2" descr="http://photo.byu.edu/wp-content/uploads/2011/08/Crow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203" y="1268760"/>
            <a:ext cx="5143893" cy="367421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580112" y="1556792"/>
            <a:ext cx="3456384" cy="3108543"/>
          </a:xfrm>
          <a:prstGeom prst="rect">
            <a:avLst/>
          </a:prstGeom>
          <a:noFill/>
        </p:spPr>
        <p:txBody>
          <a:bodyPr wrap="square" rtlCol="0">
            <a:spAutoFit/>
          </a:bodyPr>
          <a:lstStyle/>
          <a:p>
            <a:pPr marL="342900" indent="-342900">
              <a:buFont typeface="+mj-lt"/>
              <a:buAutoNum type="arabicPeriod"/>
            </a:pPr>
            <a:r>
              <a:rPr lang="en-GB" sz="2800" dirty="0" smtClean="0"/>
              <a:t>What does this picture show? </a:t>
            </a:r>
          </a:p>
          <a:p>
            <a:pPr marL="342900" indent="-342900">
              <a:buFont typeface="+mj-lt"/>
              <a:buAutoNum type="arabicPeriod"/>
            </a:pPr>
            <a:r>
              <a:rPr lang="en-GB" sz="2800" dirty="0" smtClean="0"/>
              <a:t>How does it relate to electricity ?</a:t>
            </a:r>
          </a:p>
          <a:p>
            <a:pPr marL="342900" indent="-342900">
              <a:buFont typeface="+mj-lt"/>
              <a:buAutoNum type="arabicPeriod"/>
            </a:pPr>
            <a:r>
              <a:rPr lang="en-GB" sz="2800" dirty="0" smtClean="0"/>
              <a:t>What does each part represent?</a:t>
            </a:r>
            <a:endParaRPr lang="en-GB" sz="2800" dirty="0"/>
          </a:p>
        </p:txBody>
      </p:sp>
    </p:spTree>
    <p:extLst>
      <p:ext uri="{BB962C8B-B14F-4D97-AF65-F5344CB8AC3E}">
        <p14:creationId xmlns:p14="http://schemas.microsoft.com/office/powerpoint/2010/main" val="2488334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51618"/>
            <a:ext cx="7886700" cy="1325563"/>
          </a:xfrm>
        </p:spPr>
        <p:txBody>
          <a:bodyPr/>
          <a:lstStyle/>
          <a:p>
            <a:pPr algn="ctr"/>
            <a:r>
              <a:rPr lang="en-GB"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Homework for Next lesson</a:t>
            </a:r>
            <a:endParaRPr lang="en-GB"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628650" y="1957982"/>
            <a:ext cx="7886700" cy="4351338"/>
          </a:xfrm>
        </p:spPr>
        <p:txBody>
          <a:bodyPr>
            <a:normAutofit/>
          </a:bodyPr>
          <a:lstStyle/>
          <a:p>
            <a:r>
              <a:rPr lang="en-GB" sz="3600" dirty="0" smtClean="0"/>
              <a:t>Read through Page </a:t>
            </a:r>
            <a:r>
              <a:rPr lang="en-GB" sz="3600" dirty="0" smtClean="0"/>
              <a:t>206 </a:t>
            </a:r>
            <a:r>
              <a:rPr lang="en-GB" sz="3600" dirty="0" smtClean="0"/>
              <a:t>and </a:t>
            </a:r>
            <a:r>
              <a:rPr lang="en-GB" sz="3600" dirty="0" smtClean="0"/>
              <a:t>207 </a:t>
            </a:r>
            <a:r>
              <a:rPr lang="en-GB" sz="3600" dirty="0" smtClean="0"/>
              <a:t>make notes</a:t>
            </a:r>
          </a:p>
          <a:p>
            <a:r>
              <a:rPr lang="en-GB" sz="3600" dirty="0" smtClean="0"/>
              <a:t>Answer questions on page </a:t>
            </a:r>
            <a:r>
              <a:rPr lang="en-GB" sz="3600" dirty="0" smtClean="0"/>
              <a:t>207</a:t>
            </a:r>
            <a:endParaRPr lang="en-GB" sz="3600" dirty="0" smtClean="0"/>
          </a:p>
          <a:p>
            <a:r>
              <a:rPr lang="en-GB" sz="3600" dirty="0" smtClean="0"/>
              <a:t>Finish the exam questions and answer worksheet questions</a:t>
            </a:r>
            <a:endParaRPr lang="en-GB" sz="3600" dirty="0" smtClean="0"/>
          </a:p>
        </p:txBody>
      </p:sp>
    </p:spTree>
    <p:extLst>
      <p:ext uri="{BB962C8B-B14F-4D97-AF65-F5344CB8AC3E}">
        <p14:creationId xmlns:p14="http://schemas.microsoft.com/office/powerpoint/2010/main" val="1325815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107504" y="1478389"/>
            <a:ext cx="883126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a:spcBef>
                <a:spcPct val="0"/>
              </a:spcBef>
              <a:buFont typeface="Arial" panose="020B0604020202020204" pitchFamily="34" charset="0"/>
              <a:buChar char="•"/>
            </a:pPr>
            <a:r>
              <a:rPr lang="en-US" altLang="en-US" sz="2800" b="1" dirty="0"/>
              <a:t>R</a:t>
            </a:r>
            <a:r>
              <a:rPr lang="en-US" altLang="en-US" sz="2800" b="1" dirty="0" smtClean="0"/>
              <a:t>esistance</a:t>
            </a:r>
            <a:r>
              <a:rPr lang="en-US" altLang="en-US" sz="2800" dirty="0" smtClean="0"/>
              <a:t> - the </a:t>
            </a:r>
            <a:r>
              <a:rPr lang="en-US" altLang="en-US" sz="2800" dirty="0"/>
              <a:t>voltage needed to push the electrons through it.</a:t>
            </a:r>
          </a:p>
          <a:p>
            <a:pPr marL="800100" lvl="1" indent="-342900">
              <a:spcBef>
                <a:spcPct val="0"/>
              </a:spcBef>
              <a:buFont typeface="Arial" panose="020B0604020202020204" pitchFamily="34" charset="0"/>
              <a:buChar char="•"/>
            </a:pPr>
            <a:r>
              <a:rPr lang="en-US" altLang="en-US" sz="2800" b="1" dirty="0" smtClean="0"/>
              <a:t>high </a:t>
            </a:r>
            <a:r>
              <a:rPr lang="en-US" altLang="en-US" sz="2800" b="1" dirty="0"/>
              <a:t>resistance </a:t>
            </a:r>
            <a:r>
              <a:rPr lang="en-US" altLang="en-US" sz="2800" dirty="0"/>
              <a:t>if </a:t>
            </a:r>
            <a:r>
              <a:rPr lang="en-US" altLang="en-US" sz="2800" dirty="0" smtClean="0"/>
              <a:t>a </a:t>
            </a:r>
            <a:r>
              <a:rPr lang="en-US" altLang="en-US" sz="2800" dirty="0"/>
              <a:t>high voltage </a:t>
            </a:r>
            <a:r>
              <a:rPr lang="en-US" altLang="en-US" sz="2800" dirty="0" smtClean="0"/>
              <a:t>is needed to </a:t>
            </a:r>
            <a:r>
              <a:rPr lang="en-US" altLang="en-US" sz="2800" dirty="0"/>
              <a:t>push the charge </a:t>
            </a:r>
            <a:r>
              <a:rPr lang="en-US" altLang="en-US" sz="2800" dirty="0" smtClean="0"/>
              <a:t>carriers.  </a:t>
            </a:r>
            <a:endParaRPr lang="en-US" altLang="en-US" sz="2800" dirty="0"/>
          </a:p>
          <a:p>
            <a:pPr marL="800100" lvl="1" indent="-342900">
              <a:spcBef>
                <a:spcPct val="0"/>
              </a:spcBef>
              <a:buFont typeface="Arial" panose="020B0604020202020204" pitchFamily="34" charset="0"/>
              <a:buChar char="•"/>
            </a:pPr>
            <a:r>
              <a:rPr lang="en-US" altLang="en-US" sz="2800" b="1" dirty="0" smtClean="0"/>
              <a:t>low </a:t>
            </a:r>
            <a:r>
              <a:rPr lang="en-US" altLang="en-US" sz="2800" b="1" dirty="0"/>
              <a:t>resistance </a:t>
            </a:r>
            <a:r>
              <a:rPr lang="en-US" altLang="en-US" sz="2800" dirty="0" smtClean="0"/>
              <a:t>if a </a:t>
            </a:r>
            <a:r>
              <a:rPr lang="en-US" altLang="en-US" sz="2800" dirty="0"/>
              <a:t>small </a:t>
            </a:r>
            <a:r>
              <a:rPr lang="en-US" altLang="en-US" sz="2800" dirty="0" smtClean="0"/>
              <a:t>voltage is needed </a:t>
            </a:r>
            <a:r>
              <a:rPr lang="en-US" altLang="en-US" sz="2800" dirty="0"/>
              <a:t>to push the charge </a:t>
            </a:r>
            <a:r>
              <a:rPr lang="en-US" altLang="en-US" sz="2800" dirty="0" smtClean="0"/>
              <a:t>carriers.</a:t>
            </a:r>
            <a:endParaRPr lang="en-US" altLang="en-US" sz="2800" dirty="0"/>
          </a:p>
          <a:p>
            <a:pPr marL="342900" indent="-342900">
              <a:spcBef>
                <a:spcPct val="0"/>
              </a:spcBef>
              <a:buFont typeface="Arial" panose="020B0604020202020204" pitchFamily="34" charset="0"/>
              <a:buChar char="•"/>
            </a:pPr>
            <a:endParaRPr lang="en-US" altLang="en-US" sz="2800" dirty="0" smtClean="0"/>
          </a:p>
          <a:p>
            <a:pPr marL="342900" indent="-342900">
              <a:spcBef>
                <a:spcPct val="0"/>
              </a:spcBef>
              <a:buFont typeface="Arial" panose="020B0604020202020204" pitchFamily="34" charset="0"/>
              <a:buChar char="•"/>
            </a:pPr>
            <a:r>
              <a:rPr lang="en-US" altLang="en-US" sz="2800" dirty="0" smtClean="0"/>
              <a:t>If a component needs 1 Volt to produce a current of 1 Amp, it is said that the resistance of that component is 1 Volt per Amp or 1 Ohm.</a:t>
            </a:r>
          </a:p>
          <a:p>
            <a:pPr marL="342900" indent="-342900">
              <a:spcBef>
                <a:spcPct val="0"/>
              </a:spcBef>
              <a:buFont typeface="Arial" panose="020B0604020202020204" pitchFamily="34" charset="0"/>
              <a:buChar char="•"/>
            </a:pPr>
            <a:endParaRPr lang="en-US" altLang="en-US" sz="2800" dirty="0" smtClean="0"/>
          </a:p>
          <a:p>
            <a:pPr algn="ctr">
              <a:spcBef>
                <a:spcPct val="0"/>
              </a:spcBef>
            </a:pPr>
            <a:r>
              <a:rPr lang="en-US" altLang="en-US" sz="2800" b="1" dirty="0" smtClean="0"/>
              <a:t>R = V/I</a:t>
            </a:r>
            <a:endParaRPr lang="en-US" altLang="en-US" sz="2800" b="1" dirty="0"/>
          </a:p>
        </p:txBody>
      </p:sp>
      <p:sp>
        <p:nvSpPr>
          <p:cNvPr id="3" name="Text Box 4"/>
          <p:cNvSpPr txBox="1">
            <a:spLocks noChangeArrowheads="1"/>
          </p:cNvSpPr>
          <p:nvPr/>
        </p:nvSpPr>
        <p:spPr bwMode="auto">
          <a:xfrm>
            <a:off x="3275856" y="793929"/>
            <a:ext cx="219643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GB" alt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S</a:t>
            </a:r>
            <a:r>
              <a:rPr lang="en-GB" alt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ummary</a:t>
            </a:r>
            <a:endParaRPr lang="en-US" alt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861015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5" name="Rectangle 3"/>
          <p:cNvSpPr>
            <a:spLocks noGrp="1" noChangeArrowheads="1"/>
          </p:cNvSpPr>
          <p:nvPr>
            <p:ph type="body" idx="1"/>
          </p:nvPr>
        </p:nvSpPr>
        <p:spPr>
          <a:xfrm>
            <a:off x="395536" y="764704"/>
            <a:ext cx="8424862" cy="3816424"/>
          </a:xfrm>
        </p:spPr>
        <p:txBody>
          <a:bodyPr>
            <a:noAutofit/>
          </a:bodyPr>
          <a:lstStyle/>
          <a:p>
            <a:pPr>
              <a:lnSpc>
                <a:spcPct val="80000"/>
              </a:lnSpc>
            </a:pPr>
            <a:r>
              <a:rPr lang="en-GB" altLang="en-US" b="1" dirty="0" smtClean="0">
                <a:cs typeface="Arial" charset="0"/>
              </a:rPr>
              <a:t>Resistance is a measure of the difficulty of making a current pass through a substance. </a:t>
            </a:r>
          </a:p>
          <a:p>
            <a:pPr>
              <a:lnSpc>
                <a:spcPct val="80000"/>
              </a:lnSpc>
            </a:pPr>
            <a:endParaRPr lang="en-GB" altLang="en-US" dirty="0" smtClean="0">
              <a:cs typeface="Arial" charset="0"/>
            </a:endParaRPr>
          </a:p>
          <a:p>
            <a:pPr>
              <a:lnSpc>
                <a:spcPct val="80000"/>
              </a:lnSpc>
            </a:pPr>
            <a:r>
              <a:rPr lang="en-GB" altLang="en-US" dirty="0"/>
              <a:t>Resistance restricts the flow of charge so it makes the current smaller.</a:t>
            </a:r>
          </a:p>
          <a:p>
            <a:pPr>
              <a:lnSpc>
                <a:spcPct val="80000"/>
              </a:lnSpc>
            </a:pPr>
            <a:endParaRPr lang="en-GB" altLang="en-US" dirty="0">
              <a:cs typeface="Arial" charset="0"/>
            </a:endParaRPr>
          </a:p>
          <a:p>
            <a:pPr>
              <a:lnSpc>
                <a:spcPct val="80000"/>
              </a:lnSpc>
            </a:pPr>
            <a:r>
              <a:rPr lang="en-GB" altLang="en-US" dirty="0" smtClean="0">
                <a:cs typeface="Arial" charset="0"/>
              </a:rPr>
              <a:t>It is caused by the repeated collisions between the charge carriers and the positive ions of the substance.  </a:t>
            </a:r>
            <a:endParaRPr lang="en-GB" altLang="en-US" dirty="0" smtClean="0">
              <a:cs typeface="Arial" charset="0"/>
            </a:endParaRPr>
          </a:p>
          <a:p>
            <a:pPr>
              <a:lnSpc>
                <a:spcPct val="80000"/>
              </a:lnSpc>
            </a:pPr>
            <a:endParaRPr lang="en-GB" altLang="en-US" dirty="0" smtClean="0">
              <a:cs typeface="Arial" charset="0"/>
            </a:endParaRPr>
          </a:p>
          <a:p>
            <a:pPr marL="0" indent="0" eaLnBrk="1" hangingPunct="1">
              <a:lnSpc>
                <a:spcPct val="80000"/>
              </a:lnSpc>
              <a:buFontTx/>
              <a:buNone/>
            </a:pPr>
            <a:endParaRPr lang="en-GB" altLang="en-US" dirty="0" smtClean="0">
              <a:cs typeface="Arial" charset="0"/>
            </a:endParaRPr>
          </a:p>
          <a:p>
            <a:pPr marL="0" indent="0" eaLnBrk="1" hangingPunct="1">
              <a:lnSpc>
                <a:spcPct val="80000"/>
              </a:lnSpc>
              <a:buFontTx/>
              <a:buNone/>
            </a:pPr>
            <a:endParaRPr lang="en-GB" altLang="en-US" sz="4400" dirty="0" smtClean="0">
              <a:cs typeface="Arial" charset="0"/>
            </a:endParaRPr>
          </a:p>
          <a:p>
            <a:pPr marL="0" indent="0" eaLnBrk="1" hangingPunct="1">
              <a:lnSpc>
                <a:spcPct val="80000"/>
              </a:lnSpc>
              <a:buFontTx/>
              <a:buNone/>
            </a:pPr>
            <a:endParaRPr lang="en-GB" altLang="en-US" dirty="0" smtClean="0">
              <a:cs typeface="Arial" charset="0"/>
            </a:endParaRPr>
          </a:p>
          <a:p>
            <a:pPr marL="0" indent="0" eaLnBrk="1" hangingPunct="1">
              <a:lnSpc>
                <a:spcPct val="80000"/>
              </a:lnSpc>
              <a:buFontTx/>
              <a:buNone/>
            </a:pPr>
            <a:r>
              <a:rPr lang="en-GB" altLang="en-US" sz="2000" dirty="0" smtClean="0">
                <a:cs typeface="Arial" charset="0"/>
                <a:hlinkClick r:id="rId3"/>
              </a:rPr>
              <a:t>Resistance simulation at </a:t>
            </a:r>
            <a:r>
              <a:rPr lang="en-GB" altLang="en-US" sz="2000" dirty="0" err="1" smtClean="0">
                <a:cs typeface="Arial" charset="0"/>
                <a:hlinkClick r:id="rId3"/>
              </a:rPr>
              <a:t>Phet</a:t>
            </a:r>
            <a:r>
              <a:rPr lang="en-GB" altLang="en-US" sz="2000" dirty="0" smtClean="0">
                <a:cs typeface="Arial" charset="0"/>
              </a:rPr>
              <a:t>    </a:t>
            </a:r>
            <a:r>
              <a:rPr lang="en-GB" altLang="en-US" sz="2000" dirty="0" smtClean="0">
                <a:cs typeface="Arial" charset="0"/>
                <a:hlinkClick r:id="rId4"/>
              </a:rPr>
              <a:t>Resistance equation demo at </a:t>
            </a:r>
            <a:r>
              <a:rPr lang="en-GB" altLang="en-US" sz="2000" dirty="0" err="1" smtClean="0">
                <a:cs typeface="Arial" charset="0"/>
                <a:hlinkClick r:id="rId4"/>
              </a:rPr>
              <a:t>Phet</a:t>
            </a:r>
            <a:endParaRPr lang="el-GR" altLang="en-US" sz="2000" dirty="0" smtClean="0">
              <a:cs typeface="Arial" charset="0"/>
            </a:endParaRPr>
          </a:p>
        </p:txBody>
      </p:sp>
      <p:sp>
        <p:nvSpPr>
          <p:cNvPr id="2" name="AutoShape 2" descr="data:image/png;base64,iVBORw0KGgoAAAANSUhEUgAAAT8AAACeCAMAAABzT/1mAAABwlBMVEX///8AAAD/zpR7e3ujo6Ph4eHV1dUAzv/Z2dl2dnZtbW1+fn77+/vv7+9zc3Ps7Oz19fW+vr7Hx8erq6u5ubnf39+bm5uUlJQtmF+goKDn5+fCwsLNzc2xsbFpaWmFhYWOjo4A2v8xn2Uwl2JCQkJiYmJaWlpPT0+6sq//1JgAq9cgICAAia5TU1M0NDQA0/8XFxcwMDAUQikfXj4AKABGRkYA3/8AWG0AueUAIQAgcEUhaEMAajcmek4IeUgTOSYph1UARhcACAAAUm4AOQAaTjQknV0fYT8AMQAAo8oAXS0AdZQAHQAXVDMAbpB/iIMAQQAATCcGGA6bflx/Yj4jQjA5a1KBk5oAPCAwV2QAfUMAXScATRhSh5oAX35mXVMPKh7ZrHdJWE9NZm9tXUuuiVxjd20AaTIAIzUAACIAL0hvfnXOpHZKXFIKKRgAAA6Kd2ERWVYAQldENiE3clG5mXNGZFEXMDgAQl8qPzSbqrBpjptZeYRMclyShnoqEgBZQiQAUhGHZjo1QTmrlHpWNyE3JjEVQhwPbXtOMzY6WGMfLydib2ijflFaYUFaPRUWZFJlYEMAHDVLP0YAPjullY5WIruSAAAgAElEQVR4nO19iWPTdpb/V1hWZFu2ZUmWZB2WIsVOIU5IbEKCryiAHZLUpYGSZsKxhU7p7FCYbrdld3rt7nR3mYOZ3+7O8v/+3vtKju0c1LSGwmxfILEO63h6x+cd368I+ZkmQAIRhEMrfqYXIGlRK5vDK9hY+Nf6Ka7mDaSMzC8UOZkQFRY4iRBHtImtKUymnLAyJGWrhCu/7GuQ3P7HhBT+PVADq3SwG1d6DdVjfoFkSLGUZzPAwJk5Qtxi2SzAPcFPDJg5yylL4su9BEeQFOKmtaxFOKckmRKJq/MqKRisCqqRJDnCGiYxVHk+n56RX+61vCiJ5TSZF11JUGwDBYEYGceKqwYpZ+cFh5ctl9cs5+Veg5sGHqZTcpG1ChILTxOWXJ7Nu7YMTy6hqLa1lLNcUysrjpt/udfyosSx8SwrETVNbJ6QtEpMNq0KvEJkVs4aMlHYLMsaL/caHJEoRZLMGazEGrkkSFyMFNIuSVlomROyZsRzlsTaoBGJwkvWhTeSYiWRlPlSSnJyxRJfLMelmFSSYlYGDK9VzrlWqpQvzjnzs6ZTLP3s2H4YySnttXMeP9PP9FOT4tg/9SW8dBJfptcWuDL3N21ZHDteeLlnsN3vgwUq+8aSvMAwpe+5vR9LgiNnn7tDPv7GkjHLlJ5/c5MgXn3JUcZPR2U5+ypAo5h4zWLLSZH4qtIOXOI1iy4nRelXFbSw7t9keBRXX9WZ0srfIhrMvkLLxCWVY6+AeaNJSb86DlqJ3OFVmsbxPMdZ3BiEO3L56CNPlyZDvHTnzJkPD443fGSeZxqMfOy58iozUywyC6+Of4RIzmjKz4XFPMsw8+N8mbvK7HRCGbZs2z7yLH44fXh+enr1rWhhITNkquUrntdp3jeP+RLHzDiZUoxZeKWZQ1UbEngX4ae4zDDSGN+U6nrV0/evYm77i7t3735Sjn8PehDGvbPSysrKZ8uZJFJmkWGK/Q3yvqf7HU+/cXDF90pieAM8M5OKxVKxBDM35lkmQ1lX64P2tEv/iCeKX1plC31hsG7qeqOl6/sPtN+dPgV0+vSfvz3yDf7Zs4PPyv059jjBOUKFv66eP1+JR0szzIGnM255vrfm6bquhSse7Hf3bvUoGMssOLFYogj/GW6ck0yOslrk9TP0t6ielMcXd4NzeuNhKGVJkAS/5/nB3inKPuTgqW8PSWC8srr6Vbgu/tu6X9XrBz4rHTeOl1flt/t+7X//94AJTl9qjbh1rVoP1oKWHoRX7MAldLwAmakxIH2x5HIKuMi8anRrOKiwZigczklamH6se2u63n2MO1hN3/f8D3q9jQ9OHdDpT9AIyq7bv/kPz5+dPkMNWXyj+2it6nnXoi2Fb7aYravHnMX82PP9mu/tHmaCc/2jPze8VuODjY3eDuXf1X3dbwS635ZJdknOIP8W+FwitZD4Ebz4QSTkEhyhcbE8em7+uw+qciSOuaau10Fjuw9hwbpVX6uu9Xzd2xnw79RdmcTX2rrei4R0/sCQXet0LjLXgP0puqGwr3tgPQ8YKFcfKZTpwlNQT5BrfT9SCv7hjTXVIPIvUb5rOn7N91soxtqFRqvVCzzPK4PzIDlgIMRVciJWZF4qs44npYSyw/IjK7WbrYbX3g0N5A0P+ef51WVYEP8KF+73dF/fG+Lf6feMBuzl9YKH9CvS5vT5bWrfmU6HYdbgXnfxaQiPwYZF3oee/GOvvnMT9dB6ewOP6+neZbqlcFP3giefx+6ikTh9PdCDBhx/DTc5Xqte76xVe90SKZYdwc4kzQKKYWppLDM7YcpduvMbML186ty5XOST5bYX1Hxd36ESeMNrNGqPqh3vHt340Pf1nq63Pzo9zD95r6779bquP6ZmS0oWQ0l8AhzZqAJdQwf0Xbvlo/x5v6Ub2bbn1wJvX0a7EFSrzBocYR23KLBFX/Pan4QnOf3f9VYdHmi6v83HB7pXTjPFWEbI8eIyKHEstVz6CfLEK+dXK9sc19gLvOZjugalxOuAOulUtf+0V291Wp6nh/yTwFBtBPpfTo3I357X6qGKec1RPHgZjtIBk+ndx1u712oAJ6tVv0X32vPoRv8bAfinA2db9VaVKuFj/Eq1W/+kf4ZP1h7t9Q3KHlwaGFW/ybtzAFxSIpFjlFJMnLxqiq+sVqY33S1QCjBxNI8rrntBfa1Rr+65uAjm2gP759+KpNO+uXWl5rp3hxn4bA/Ul6nDr+aoDuVB7cBW3fyYrr4HDwYEyas+QZ11mo1GowO6fQtkNtOlmq3vU0/NdGqN+gf1Xx7I+Gmgf42Omd0NLjJMDUS9NJuKZcD0yIgBgRZffYbOtbenp/5ny6N2vZvEVSJT3QjWWi0vlD+ACxS8XjVmQ/WAaCpO+CH9Pf2JVdX1oANGU28ewuD8Fmh7Y/USiwtPwfzhc/JqqOVuu9VqgTRWGVhK7wD/YPN9qv/rXhBUW8Evh2zEqdO/7B8zXYWIFwBVHMBLhiOylV4O5W9+8eUzbJREjVjb7ydalH/BxhMpzbLp+zqICNxLMwLNV/e9arDDMMOpm/SnQ/y7bkgfBzXPb9V2jiQnePfif1U2p1ffh8/ZW8g/X9+nOBhgnK6j/O0gz4zdRtDduh9+6TJYgp7vncA/UiiUYuC21blYMk/YTEY20QvHYu4Mf/j0L5mwchUn0lbQA7vUCYLHt1dXb7/VRoAKLra/19V7M6rBMCPaIX56NzLud6+Do756KwBQU6+GGwXDGMSH6ZWpzc3V3+PHQjto9vZ3wzBC2AEYjq68R2Uu/d29e/1CIXqWXqD/d591d+8Civm0f0BXDBPOi+WERdDzZhRiJwDGSGVtjHsWJuhlDAq3zCcb6Bc9v80A8p16lmt3vb3u/dnlIY7Z9sIotE0XfncXrNKp36nUasu76+vvFkITb9/f2tod3MqXZ6Y3L4WSYcuyzPZZe/XdLric7sZRq2/U1tsAaK5E/vf6xrXd65/0Q0i3HyfNzcfsCD+bKvLPLI9TyOTGzdUYacppg5zsliLYXOyCx/XB/rG/Wln5VTFTLgEVFyCE79+rzA8VGQp/unFDzoLyF4vFVD/OEoHCT2wb/UTzwcEX2DNnWFUdYn+cpwvC7rn9dulI2MjBuYTYbqtshUb2L/TiroHGpnlO0PonZBfB+yZC10v/JnIqM1Yljhmv5SzJUsaVDfXEJFMy/GPd7ALk825a5P07d77sbyzNHziDYYCdT+2DrLZrJ12DvQXeBuP9+wer3oJgzpAzcOf0SvKVSoWGHaKSU9xDX89+W6l8C2zIw8m5j0DA/+LroOZeEy7hdqXiiumUQ7mkLoZeF/S3RD+Nyb9sTFHUcZBOQg73Khmpk3bpp4isYnPryucnWl82blkHvLyiU3jtX6BL/NW9vfvDVRWzCbfbArvmnwOBMa+ccw4Ez2EVZh6Y+M+bm5uXchKQZZkM4+B54WMor7+prJ6v9K+EK979x7YPeApQe5XcPnt2+8zbvW79whUllL+QkrMH/BsjD83JxODGcTSR/MmJ5Em1X3OA1kyJ+0OMPWafVFK27diTnWYy5BLbBnnYAAfZRn9sQSTvtS8PuWazCZCY2fB0/woA4aYX7H2e7G9LMzTJ+Gvkn21SUhgGfKmRaTYvPKVXA4B0pTLQdWm53qmuNcA4B39Y3VxZXQWsBdFH3RQWyomIissx/JPJFZbGqHJzNnmhfgWZ2CdldtRhHfzqbIgykBgmF5mZr6emK19udYFN3ZtUBNFWBp16vbEXg7tb1wH0NoL7A+OY+xiw4EarGnjnhMddGjt3o+u1HuxAOAzgsbJZ6YusuIQQYAt27HQ/RvTz1er09H8ogwsrAcIJHlWr9UdkdvP8dKVNoar+wGBsJSKbDf/yVmIc35BLjFlEC28KXNRJpqowZAaM/1lZWfn7QfZ3OYnK/f7qVGX1jocJN92j2YGiDvLA1FuBF8OIogpRB4DFh9EZgZ5CVAvIrrcnS+hIMPH5ObV2ZjPwvLXg8yLJW1R/2GJJFkDjsiCtEKboNMQWvlpZUS4ulPo2uwhINAD5a60RHq7wYsungcqWxRTkUWI5MznzHHZYXIgn7Nh4uercjAQgwl5Q5JPs3zD/xNtnz099FS0sMbVrXf0KS7Kfba9O/UOX5o8aO/jcbAa4UAt0jFZsjO02ML1EsSKnYQ3F3l/DJKv3eZppQNyMUXGbauYDMGIYo2yFxoe/3O7utXfgEgp7UV5hn+IPAbTee7Q+lxbwPoXLvt+A+PFj+gwKer3X+WBjw9/imExff5Plvv4uP49/OZPyAfR3PJidn42BBCYNI38CrBSH14vGLz77ur9wI0DIACYufWd1tbLVqlJ4HaaRd6Kwf11E/vle41Gg+5R/4gyDWXS5HgT7rd9mibxTe/SI6fSCLeSfeBkkrANfDuNCAwIWH5hWi8PZ6mFeoU0F5IaONQI/2J1h8AIBDqHAXTXQomiBjzIc9D6QFvruAzxH+DtXyMw+hx9KyD9+ITF2ppA+M+3Y8nzuoPJBKd/bqQbfhHuK9/VI8e4L3LNCag9jfs/TqceASKuLWYBbD8Bu7eooUb0gCDN6WljzUQqFArDafPbn60A9v3aF8u9arbfxqNfzuvS06r4PthEe0neYYsQT6J0d5J/UBB5vgIB74G3QTNr3mVu3rr7/zm1gIAee2LsGQswuzx7wL7kc+d9CimGHb3CU4gY14FljvNFXS5nkPOpDSsxqx5TA5kf4J+xQkLofisYtiN+DtaBRZdBy5htwQz2Qm1aIYbKz7f1r9yjSSu3jBn/jIn1QanZ4/EHuE5o2AfzbfUqfCsZr1cBf26Mn+S2cogb6DUYPs1d6BxhG9TyxVwX5qoPDKgphBCCk0+K3U9NnUT2e6l6vxfQeE8q/ED8nZ2OJPv8GIdOJ2UDWcU/YMkJ4S6joCcdZOMYtgaYN8U/eR9sEFggFybjYqTUaj8B6bVHPw92kRaPuQYEuZ/fR4AOIswDbPkbcVUgXtEH+wPzkIPr/C33e6XcxDQ//69T8fIfZq2qn01lGeffATetNGUt5ia7e2FiDjb0D3INrt7e3/8l1nATTexvzLxzyL6EoCSp/Lps4wr+F49AYkFiYGy/PxZdocJUEP3yMAWSUYf6VwZAB7G1VL+KSS60MeIEw5Uu4RrtVfVo6rpDr7LbbDSp9rF0N9PbFB+H6/J+HEjRhmMju+60G+BAqjaC0vt8CbUTVNxhmo7f/lL19duWSIbfp0wKZLw6dhz1zdvVrCBIFUizOMqU4mUH+SWkqea4gH+XfzOE6leiocCFx0bLGG/FXJlmN8o8ch3fuXCLigH+lbg9QSaPh0QyKAfjYbwT+fp/vvMswJ5TB47kcT/g4KdiAZMCN6iEDnw0lWE9/QSUu22kH9a4eFZlsiCvA/nnrGKuBQEGQKX+2OT1dIhexlARm7uZIRff9S1/3FVJENUf+xZJ82s7ESqad6evv4FYf3jp0xWl3DtSGt5Lm0vczDylJbx/iw+NQ+aWKYaG25U00tOU9kLgO+IgwaRU/p3ut1scHT5CvTE9v92NL7jCc/PKfK5W38rd6Nd0DpBHq/HDuLixwwhdTEGz0lTILbgic0sfUZeWZJfgWu7pZ2ZRJPokB9n4o1YS7eu64xojsAg16kyZRnOxyIvIfsYUBVHu4PmoA+ZxkjdWh0ich6eKfTCz8e4gunf0WK+dG5cwZkPmnXTBjvbUgdLFE5KrVC48GffvFs1NTqwUKjwUyu+ASo5hMFvvo8RKEBZX8jhestTCL7ZzEvxyI2RAH9qp7+jmbclsr4X2DjlaoA1WZ6p4WBk1Wfd/rbRx1mDITut+MRUQ7wi8mG0swB9f8cH/UahUtiw7VjUtkvH7BEkkX4BkqRKHqI741QpfOfoVH+2yzUrnj2Pa1RqO+Bvd3HKvhUO/c2V5ZTlFylmCvCxBwdc9FYdvKme3VirQDoKcHcZ5+Iv8Iy0QfIPRCmYocodDXj2ffQmyfsYeSANgvEtQiB4WUU8JetT7/Eo7Yr38knMz87EFUl/uuezjMtahxzKr2OGlW0MlMaXYeo6QY1Tz+nTPDtHq28i+w9o9nVle33+L5+Hy73gb1yhMxPbAbQpTVMypTU7f7T7boZpUW+AG/GqWomMqZVSe97umtegBhmHYS/+J2Eg8mmPfa7XZrvn8a2xnkDumFuiWeZGjIwtXQrwHSDutKxCi32+ceqwP+JVLEltILIQ58ApCo1e5T4NVH9d5S4g62S/PSifmoEVLC/0USHoavgBIOUcg/8XZlm24XNLWwAFdmbL+z3VdM88H6zg7DooV/9mzImhi3NsBB9voORlWfPbPEdz0AQL7XC1W0MOw//p0eUIsARamJlUu9Lx5yPnd/nbnlDl+6LM9R52ueq21s9CD69d7GxXwNI8kugqyQfwmXsJmkolD/EdsBx61j4RUfLvy0R6sxcZWFK7CsWfWF6kyurWjH8W9q6he4WjQG7gCEILu9On12O5QGqQlxQbCxXz18SGPL86utntfv6Anv+XEPwF0QPfT49SEBRP0UtOg8Vh2OCe5prW4J8V98/VaepV0do9YKLAk6GrPtB8EHa9W1gGYbVXw+gK12hIh/DkHOZSRa/4j1sEdLD5CDIXVGL5tHmWaz4nMS8iPkGNTuquH4iCP8O/uLY75TXt3ennon5F+pDZeyEXjNw40RxpbuBxudYIR/hNy/vL5+tW/quX6F8/Spb8lbQw1VZlv3akGn7rUl6dL5ym1tX6cJ5iEG5jUl7MzEZBh6aa+BUi0yGx5W9tHEUv4l+vWPnIryh8UoQFB+JIG+fnnkquMFGeSPz5THlD82w0YCnD2Wf1Orz45+SXxneuqOEz6gy71aS+/AQ316KBRK7/qAVPxa0IoNrxZGzBj30V0av93VxF+c+cXgks0mhDqdwNeb1sp0ZbXCBDoCad2L2iOz9o1GcCPKRhfD1qGwri6uB9XqtVYr0N2+/vbrH/R3D1Br0FprtSgDQQi3RpBWTo7Puwbh1fgwMD+ZZDNUpWQmFvHv7Nnv5R9WQC4lbdoU+MQLGtfAeOsfHwZgml6v+0EPlOw5xUBOfQ/oUyV9G8DjZ4PbaHq1RlDT9aZ0qXJmusI0Op017F2I+JfYCQA8N7+hC+B/kbc69b/iOoLUjUZtzz3wv0P1D5A/eBKNtQaif8rBUQ+cc5RcySBZNpMZi39qUkLBK5JQ34F/lZXVEQXexmZGiTu3t7d31ZIECJlNMw4RDhhZRs6Tc4hIwE7pMWKIBj6NPMmapgg7/GkHlGqPYeBKeEO+srcH8mKZHBwha1q3Vy69jwvpNOEki8iVymfTKwD8pRCBF/cCT2+0ukWaiJYewgNqPapW22FXEdekmZ96MwzzrPqTrWYjFBjhG1BP1F9AqcP8i+ofsR3gG02DRG6k385wiOzSeJ2WMllEj5dJJFMR/w7JH/AvL5DCZQ9T5DcTmHLImXnkn2Tm83KSqSJ20Fs7CeSflSzG5jKCmUP+cQ+u7J2TGcYSSW53H/3jA+CfRfnnXJqeXp2ROGJk6TrrqzPT0yuxRvPjMD/G38Rmt72bPFp0CwtOPnbFXAmh+/0AU2L1el92OEmS+oGcvK+D6wHgif43ljhc/6D804MD/6vrHx9feRwvf1COiaj/ipnLRfw7zv7ltzC76wc7R9tCIapHUfCo70t32vB55/FAYQUtj1r1pwbNBOgH5v+tMyuV1Q+HD/TVJhPsQHTcDXsK+drW1s1YPwksPu7SluooV7GHKdlOS4+yjaOkbQFv9xHPynOmcpgAwYd6G/kPX/98WNKyjgvPxF1eTo2TPxXsUqxMgyE+zPufwD9H9zZaXtDDfDJ+TSqXIqyvMnMfYE6gKtO71D2a8Hx4cIaw5VdptWo+puV3+yGC+PX51e2R7JvA7YDL9T0/4kmc44ZyA+KujoIefX0PzthDJDmK3sQQY/P3/kQvh8iL8pGhwFT+qOBF/mMkg0NEbQHAQZa3yXj2L0eymD9VZNk8ln8hfnFBwBqNmueF/AOdHGqC4J1/c1366V67txHmpCPwno6CLi3wgg6mi28dODsweLezqcKQ88t0qVLWGoAosix7yOmI2sWbbj87cTUIOtj90h1OMnHq74DeG/risP5G9Y9Ejxo9f4BfRh+BEgul0UyN1X4gOGkLWSHkw6+dgJ8deEw1kMCIf8RlRjBdXwHKXT/ofACGH7CDAAItuNG9aNiP1lrzva2swP0dEJjEfB6OFdfULDFCUxODuKH1Qcv3rhBhe3X1dv/oKTU8qTFAtPF6DY1/rTEEciModPruoNN/2H9E8AX97xCBK7kywpB03I7KI2ONSMnPsQW8e9D5Y+UvjN8wHOggmvMu06Mq7NKx1SmbYulaD7sCv6qcUQ+YzDUA/Xp6r7EV//YjvMmPPj0YeqCyc6EUJbp+Z6PmY3tzsrK9vb2sahAuFhIQZhRGhdF69lazq3dHuopGoPgx/IvqH7ER/cVI5MHIoXMZlpoPSRuvfiQYFu4fSxapqh3NH4RZ/Yc7eLJ6E2U9a1vRw8kbNx5GYp7nQbeEjo8NzkG1Kccr01O/Zs0bV8PtT/Uq6kqL/TYcEnL61AEDRZdh6CNXm1UwSPB/l6hnpqY22XRWTD3x96rMmv5NyMBs/KlqEGtzqqI8ffoUu4qykUpnh0PBvukaxs9R/YPmD4JB/uCQBTVMjUcgzMvCePVLuZRC/YUzUvx8KH+1MvUsDB5E7HfWKXowtCj6Srtb4C8Z6pKlSgVTp+w+WD8fo6w/nt/eXr3S9OpXwsTD/TY8gO6Nbwc3+WnIEme3fjEaxnZ1H1jcCDCMAIBOldoFx3WtAeiIZsGc3S29XdN+tV05/y+a66JvcudU+KQS9mgqO+LfofqHk5ydZWQ7JOU775sROyeZKaq//OyY8meZOGtEfDFTPC5/f+nst4XoAZeSyRgGecaBUuKgDxwzAAzk76xOn13BO1zSPW8fPHr676emNwHMbARRt3jy83Y7sTCcsPo7XJ1qtgA8PgyFUQWQGFyhGCdqYHSx9ql3Gjoa3lQbIxB9/x+mVn/D4h5OMjPDMHtgNdb+cbgN9W50L9IcDvwYrX+YbKw0qJTd6x4qc4gCdbxGYcwZ52YlQWVPrH9cqsTFoeNYmdsxOQ3XRJcWWzoWkDzwqfydymfnL+HK7N65c5QBX9258whb1PR+ZoHPSfkvhu/yCwkT9D7t4g+7+snVC+c6w2FgdhdrzDgUB/gX38XkF3iN4NeXDvrnNAYTKl5r45PTR/kX1i+THK1/5I6tfxzuxV4ox7A9wWCl8fKnGVmygXly7thB53dWhutvUmV6tfLOTa+rvy0b4FMbnQYOOgIBy96ePv8rdTTiudcN1uofAB4MDq7EHmnIvwuG4xxKqBdU2/eOvTqIQlo12gi3I+K4MJp89dpDAYPb3YBLqNeDjw7zL+8w1uxsVP/IObSJ90j97eG7o26Wk1RaeDMK0njyx8kx2lBtHVtuH61ffjj9zvb0NiaAvPauCMrmI9zwsaPHvbTyFWePpGzvQYxQYzb0QYHuMP9A7nHE1Ua15h9Jo4ckPNhrBJjFQfmztuCIa7URxGbsIrJHZP74kP6WFpmlsP4W1j9C9n1f/TJvFjh6KXFpzBG1No3fiJw+bmgn1s818lZ/QtLfTE1Pv4OZ8qDRfsjSanqjV9/qxxSK4rBxwkdPInvLA2cQVOuNcAVnK7G7pw/zD+zbBo7rGuGf8s2Vy/epkJlNrHeudW/h+KOPIe6HGGiYf9lvcOAEps+Gxtqd/gLuJTvHGH3+JcDT2DOpY/h3pH4OMbxAL3bM2XPVjIJHkzXluHw/7d/46sxmpDBfblc++y89AI0KvId2gKNZQAYvUg8j3ivtt21eTs4xkfe7Slt/9Eg1rcb+/s4vR+QPTnwDguKgteHpQ9ESX96qe57epAYl99v9fb19wxLp+MFegAMIh8cvOcA+iIy94D06gGaAXyRUwAXKvwQob7/+cbh/47CUmYqLipufGbd/SMODsfLxRbUc5nOnps/fiZZF5m0Qljqy5R5Z3G/VEYyGA0bf9bpefaeXVg/GhHNNHCCihwOmuC0ckdYeGtJF/S/3dh2MW82/HI0ExgrKWhcTf36/NVpT2b47fZfm3NeHLbW1gwMKG61G4YvT1z+6fqqPny1Wttm8TPtfhusfyL+FAbQ7mnrJceju8spY8a+QMrIGnbo1mz2prV+9tLLyq2RIRYa5tlbfqNE2xnRhtt5u79Nki9pEVA961Muns31ExW209+fv0fYeq0e3+4Mxcaf/TN0NJub1Rj1kSaqyuvo1+a2H6bmgs/U0Oo7y4S/CO87d2w2Cx6OO7h4Nwjp5ovxj8EjvnKLxm1i8thvsND+/xySw/iEP6h+JHDu//DyOqEU8V3H5uV1uB7Rgl13YX40T+yR9l98ZtEymGbfZ2MBxP2GSxJJlmWqA2+vVsa9AXx9WCE7um5dqa6ODnRh6EMUJpz/aCLddfXd9/d0o41LZnpr+kMcC3cUamIjIJytnpqf7zeLp/zycVhcfr6+v7+SJuuV5Vd/7y3UbJxO4Gvio1fpa4lD9A/j33P5JYAP6X5C/8Qa6xnMkjd333In996xUcgdXS+dp0L292mgTO+LcKqrrzvFu6wbgmA8YTFy+R6P8u9fr1XvhroO67ltnprYrH7KA5mrXWtREUJqHQHKTCedNyc8uLmPHQ1au3rihUcsQlp/T0fA878LvV75kxR5tr9S9XuJQ/QP4N/s8/hG2hEeNs3zseXv1KcY4JVDchLEgnsQ/9dBwCfVCV7/AHqruYYKmXu/UvRP4h5mFVg9kMEjaWPBoMHUapoyQeLtyvlJYeNKpBzhMuvsdXXv/7c3KZoVZdxQMuBYYRhEAV7c9iHO2BphBCyj/vDbE3ds25ts8QD5ecNBAeTD+g519XmdQfxgCb48xyoEI4DyyYKgRbTkAABLDSURBVEMXE4niiXgRNca6f2XvSTU6ZPHoJAJK2wdg67U65yj/+HN7VwbT/WQlKfeN7mOv294MyePggg447/2RDHlckiTCYUd4kpY+Atp0RTv9fn/mzD+1vPWQT2jxjS2c2wCAwMBazOxVaXvv76c2t6eTGi59sFatdpYG4z8Sof947vgPuNewrhiPv8hME3kySOIdIQhPlC14nr73eFS4lGTmoEpV7dYf7e3ttcMqSg1HSf81ipSF25ubm38Ajvh06C+/5W3UwdX47WH5y+42m82nIbArbe15G9f2KLTNQwQXXHjS8PyhPJ3T9WotD44xkPZ7XZ/2D29d2pw6+yHVZhx10lqKHdQ/Sssp7B9/7vijTDK5hOJpyInx8s9jUBHCKAReXr3+3fB6eR/7g6Kyr/ofX6Bdu/7MolGXj2noaAoDaXsTYPcDxtO3tjA3vlsF+Wo1usMhm7GBnUXdSCSdXYZhQi3D7mmvjs9jqM5N0+H1Xhd7DCISvqFFYL2+XancxtlfqP3zz830KyC5XI5N5BQlLzHPySzj+W10H2VmYjNNWDm+CSAV2Oe1hpyS3axjCnKHwjT2bj+v94VJEjjUACLj6JY/XN1cOfMlyVdv5KkXTWPu2Os0hxy+UUNcDHj7T+FyVmbmFkNs5uCJNwL9EP90AFH1Gx8UDwBw2OChbyk8h/oZ66L8tdUZLap7qA4rlzS2wLljOAZV4uPJ799tPDLkG5h+bwBYDgYql33Xqzc8MHoNHtk3GEX/kZXyGrUaJpKf0D3FO9Pnl4anFxK/2QIajhe/A0ne8DFxfTTr8Xar7uNYksFIQ9TfThC89wlK/O/caGXhG8DrzsFRH2ydW78v4/jVUH8zJbCBM6mMWR6jsS8PqGRi4/wN+anu+49qgChaCrYS0UcO6/RGA+QGb3mkES0DIuO3HrUOVM7+8I9Z0Sz3zU7hw8/yRtiQJEbr7vkgsBd9Tw8KJIv4O/fHAzhvb+jYEbQ1lGgSdzcC/3p0ulN9lovm8rUPPzxgIBxHjDJYffiSyszElPkxGONy2ewLtaE+lzTrZgDoF8TgO5K+vb19GxVEbuveBlrxfY1YXwyFtaf//a9dnIqqUduJSguqTHtsNE0imkC+XJ0+fzvSOpfJULbcA0Gu46wH+l81nGnY3Dy/2k/xWcyjxsatByORlvhNcJCvP33X7a+2wNBWIgYaKv1gMMP1j9RyZqz5D7TsgjUW/huL5LzT01v1emsrT8zK6vQUZpqzt/QeuhTs6HGH0wKnPsmtYygCGIRaOOH+/v5+G8VJNBeYWfJPOPHQLI6hSywsMgydUSl/EXOkHR2UFEJEk8TurKz8JhpmNw++ZDYEBwKfz0eByL8Ode6fcqMLzawC0o7lccZBnGpvIS8QYzHZr3/g39TC7Dh99VqpNP74o++norHV9ard5n2QnkplhWaahQc74JP91h6ogzbMvtOfSNrlmt/1mmEEeR/Vr3aThmizDDPz5Zm+/PH1Pab3V9pter+Lhfc6nEAE+dP+sHn+zED+Sn3bef/m1tZNar6UT4ZP+e+RGchUgMo4/l+2HYYp2HBsdzGnUOBXtthELFV6nvc9IBTdCc4C64r54v7bMcR2+cr0NEMn2s5t+WC19rHbwh3lH6ja4/1viuFdJ9s+Il1vgPbsYpjsk5odHOmxQW8+tvtx++P7mC67ugOM3GMOcnwaG2mk8LSNILSJqCg5MuvGR6FQWvyl1TP9UN1ieNq/YIM40/mvLJz/KpZcGmcCwwkTL+PARGqB4r++c6fe/E8Xr/DBuSvn6OhMY7h4ePpTMI/pXP8xJzGqg3AjbJAZIqtBMU4rHKlF4qZpikRws+t0AGYfKRmZZv3CU3rPT3XM+9Tr7wLoyxzDv1zzQo85kJqn9Z2dJl4mM8sRO5kp0/xVak4br69vomRQZ4gG1QAciKOhryVsgww0YcT/jqbikzgqFxOGo3V+Qq7iEGq/s+EN5pAgWVeshfMieP9GeWKs46wV4aDpPXBYARhczMsc5Z+x18b441yYyhEeUvy3n8KhlJkcyfFh/SODb8d69TNgpfCUrEHSu3SMoN9rSXk1MzcoZQ6qXzSvp5YO8gvJLt52tXWYf+l3gUkdeBzezVD7BAGkj8jn1ny9Cs6EDgA2EDSh1GEND9M7dP4neECJI/zTwibUqEH1vh5NgekSjklhfbmAQCZVBq/A/gQzhKPTknli7GBHPYBm7GmWhyZDNf8cIujTd6/zOCB9+mB2gmTDDzY8r37hkN0R7vutXgC88Sn/xLfu3MEWdjnwej2ce/EJjcnPNQKMKnwM7KoeoCistqGA/79hBsYoHPDDJmh64j0vHG3owb6xpQScgdY/HFpbGGtijckS9pUKDjFuYRa5A6C5liUzS0uDHG3epXj2UzoB2j9Pra46YhZJLDKPLgbgXA+3R4OkAW9adS9wcenrM9Nn8XFgVQp7GIIdyr+doIZZlUbQEckNOuANOI6RvTJU770OBvcptmXgJHh7qBTsBfj0aA2Wylh0UIgsGbMgfjMhqPveV3VMnlAAizgmwcPq0XFNr4amqtHrnf5+e3t7VtWQ1BmAbxv7A/xr9fnIN+hQwijJsHJ+e3vqfbrWxyp5qNU8nA+lqlVjRMK93UWPH81/hQw8/ckXp0N/RQoXIGS8Bv6ZlmOs+pD8EYlRE4mSacZmIkxnvfoJ1sE0EUeE0B+Z10/fn0Tm5qD7zNFE8amdHswzdGB98rPt/f1mFH1Zv149S5P0T/c99FHhLAfxjXBS4nDKTm13Hzb042AFh16/d+ru9XBmLBxiXNX7HakP+/aP5tMcppRKKCTG9IGkdNz86i+Xso5JXBLHRJaub50w7LhPlnyyjxtyz4pt94NR8fY774Q4z+5d3Nm5H92gu4WhjN8NJzJK2+/2Bg/OfPa73733r3KUDQVWo6WMktrCQ8w/69E4WZJgZmcWEwNwMzQo95WRIJVT+byy0wpa7UScfy7l8ydvs9X8YLfBjpxlhZ9x2neL66+XmUYjaDFmtG2wARZ4y+KKB0vKTgAeJhNdWf5cUGsE9/p7W2BFRhLsE8tOvQgHf5Jp/1+ELj9v44hKsOO1902WpMnEhBN99uMeLHvI5BR+ivfETCb2sSc5i/q4Bzvy/pSX/T6u42gy/DPGa60bj6Qf+nKH/Pf4wJdB1mT8/iQZKIyZ5zSOIK6JFdjGp0m9xE97TgnxRSk3XkLqmPdH/QRhyHGTFP0Amih+HVOOjl75mJyfJDkTemSTvPTxjnXc+7dO7Jl6eTSpqsoE33Q4nlE+9v1l2liDtCZJk8reyhPEr2PNtHTs+2tf3Uvh+uRO6iVgE4RfwnhTjbwWxE+qLD9BFzIuhAnJNQ9uQXuBl4FMCC0aE3sNsTo52/MixkDOWy7JpRWRI1m7xOUtIiqOS6S4hH6I47icaZg4gxjBDkBbyBO6Q1YisP7YQQovRqlJVV+GJ7b8kSS+gDeyMZcvaYUZm3elWEksE4dTZUth2VgetMvgS5ZqmoZmqJJIXMtQNdyBFcuSqbILPz70nNwLmCYYwb+AAMKuIICOZZmSQwoZQI8lkuPtOIsTX0kmjpjX0qroWiaAfFvll3Em6BxHYnJas8Lm/B9FE0w9Tg7/v8BFCU6JEzK50jxXNkvLUnKGs0rcvOzaqRmBCJrMLhh2TMiWsrIq4OAOWSMS7JCZsR0lM8s9t3d6LJqc45xcGUKYUFz0KsicXOgwMVs62ZTYyyVpcm8AmxgY+mmyeT+QJpj3OTzJxg+nieH6l08/QQPO95PxyiOxH0zyGLjDYsJ5eSgdBcqOcBTPx3lDhUAsHZrXPD86f39OJPPPzTRPKjP0CmgcW5Ow0qqmFOR8sRhfKpUASZESTrGQMoldsGfLXIqkpGyZ54hqC+U4NpommLjDEiej2vjKXjNmZimTOdhUzMMRZp9reN8gARzH1pQWDLJgLGUTMZK00xa2BpmczatpzQT9Z3iSYNOu6NoJ08FXPJQtm7NiZC7upu1lnHovQ8pWRk1hc6siJTBUVfjnVzreHA+SGyPtWMpydhHuKZkhKZkjOKduzpTjcl4zpAJhTKEIH8UMSWYhnBdT8ZSQU4piQnR4NYmsoN9VlSxIrITLTs42n++tzcnhgpdM8e/PRfC0d8hV3cKMJvIuHYwiJcG0Fbi0QxRVczWO5dKuIrlYS1LgB/fXDPxeXssTxdUsmVchLltkywkLJNWKJtk6idJvjgK/gAfOLysQXtH3j83+MMctJcdEia/81cg/mF5PUzOh4uoroJ+ifWkMmlw4+JLpxRK+r4ysH9qK8MrpNQ3XX0+7cgxNsno2QXo9r+o4eh2etKAoyqCj9HlBZbQXdyxuHay1SPpVuaDXIoeQULgivm4EX/WbNogYzXknEIhU8B0k+EPbNjj6Scv2rzp8N3D0xiKjFL7STwTxTf/49PJ49FoosBxjEXXPuVkt78q2triE707gNSM1m9ZUbdmZ1wzbwUlKy44mWIvGrGaRgk3EJXVJLaRVec5SVIEkiaHNl2ZYq5x3x3vp4I8n8XUA+7Jt8wqGzfa8LMpSBmBBEkfMyfEcJ0lWRkhl5RKmc2KmxBq0UpQkiyUsnbpiwpqVY0SaE2G9qNkC3FDKeYMw+I8nYVklIGeFuWxc5dXygswuWcAuzpnlygVVVWe0WWeeBR01lkqu7JKZwlx6MVuAcHtGm1GXCgWurBZmZZBLM8FqMwI3x6pzLyWIzjCEMOgysG0vDjJuDY+AMqN5hNTDXZG0yU87WMsS7vg5pYRcSsnk6Ai4kyPrzFFwl03T2YuyYP3EtJiy2BydyiidFbI4J1E6iz8CvlovmxbSBH9nBSGLQ/vhM+6ShWPA9y3WSogEPmTTLyWLaCD/8nyaY7g0hzqSEjmNuHGbxFNEcBzeJkRhDBffxyjAOsPls0ThGN4Ar5gCfXEdx1ZyxFnGaZJzborOfiBk4E4yRM6xVpaN24YxX8y79HUksDeBvVO8G3eMmJEyTGIlv69YJ7I/vLAlsS81+8orjmNKyTK4XRVtCJElLS7zS5K0DOdVzSWsRBYJw6nZFPi4pF1UUrYmZ4g2j809pkJ7TjIp+Gq6gOmpMrZMJcHyLIumSbJuls0ratmUSFKOaaJtxojsxNW4lnZypmLZRVliuVc/5mpixOcSCcuaR9ErlOlcs5KWVuM5S7Jc0EvLztvIDkcAiMDjpyRJyLKYJOoyyp+lpEFUSSyD/GOL8BvnmAc2lojl5iww32k2rhTmLQu+JrpCLicQOWXIaZekTFPiFIOV2PgbzL9UMh5PxvIx4pbimWRGJkXHcnBtMgmwq5hJxsE4JpPJfEk0NZJPJhPJjORabslI2mwxyxYdJknkpFHKKMSEA4ST04jz8CWeqIqaySQySSOTySQTGVdSnViCJ8lMBtwhB1+DD5YrJV8LyPmTUNrJvBBcNBKZVz9C92f6mf5m6fmDfAQcNt1vizmy5wCR5p53sMHaLE8PliMyTkP8OgQ6P5ZiaXynIn27lQEoNw4fVU4kWYR3YlwA6yYm0hkRA/O0ZcRF0YgmFIwDesvDl0QKdS0DUCzsiQcTIaSPkzhA5ixB7EpExOd5A76dzxIuSUSuoIjEMcoY6785zRnH0nJ2pmDm1CwgDYUUColiIVtyWZtbKuD0NuxMnlgL4lJBIqrNz8yqhrEks0RmFUmWZ9gU7rKkKsRYyGRUkV+Ag+WIykL85S5rqsEWZniZhvHEtiHSyrsKKydIfKHIQqQlpTSV2Oqb01xwHCFwiwHCoOO35pKcpcRlbsbFTiKAx9h1AR+LJCXMAarR6BKCu6KtQUDuiJoI/EhiGM/TMB7x4WIMgLfoEgjjFQjjlzCMJ3wmLWdJPIfImqTsLA4Twd3ni2+2AC6lGIOxY1l8fyixndmSkpFnl2UTZwMppGQcF7/oMHHGKKjSIgplMqaQXNIyHZGJLRqqwzL5xXyemU3IsfBgBusScS6xlFpUNamckBc0PFjJdZYhSJmxY4zBLc7Ac0klGKWUsxJvNv9elMSZH4bfCpLyxtQgXyZlzR/YGv4TjOh7xaQcaUbDUDZtH1rxM40QhSa0asDSF+cQ0Y7jGkAhhMPCQzksKGCVQeDDuoMoiP1d/q+TnSKWI887alpNlJJmkajurBZ32GJZIfyC4VrEUVUiaVk1Zy1pSXNB43Maw8eUolQuvkGt8S+LSvgvaUqyJBsmDjmJEVbEQShhccERAKQkSamUl5cJbi4Th8/ECW/zksQrr2et/VWS7BLJZcuunCrEyqw6l1VZOVbQ2EwZi1sFiEWWchlTUo3CXB4rC3PGwgIrk7SaKVkZ9f8W9jiWsGZA0mkBftIkmxYErCRgRSEsLsAvrDwAPkwLItYWBNGRFJOIabE/pdjP9IIkh/kA+Q1OG/9MP9PrTP8f9s9Xlr6CBZc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800" y="4135085"/>
            <a:ext cx="4680520" cy="23182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7315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7544" y="980207"/>
            <a:ext cx="8135937" cy="936625"/>
          </a:xfrm>
        </p:spPr>
        <p:style>
          <a:lnRef idx="2">
            <a:schemeClr val="accent5"/>
          </a:lnRef>
          <a:fillRef idx="1">
            <a:schemeClr val="lt1"/>
          </a:fillRef>
          <a:effectRef idx="0">
            <a:schemeClr val="accent5"/>
          </a:effectRef>
          <a:fontRef idx="minor">
            <a:schemeClr val="dk1"/>
          </a:fontRef>
        </p:style>
        <p:txBody>
          <a:bodyPr>
            <a:noAutofit/>
          </a:bodyPr>
          <a:lstStyle/>
          <a:p>
            <a:r>
              <a:rPr lang="en-GB" altLang="en-US" sz="2800" dirty="0"/>
              <a:t>Resistance indicates the potential difference needed to make 1 Amp of current flow.</a:t>
            </a:r>
          </a:p>
        </p:txBody>
      </p:sp>
      <p:sp>
        <p:nvSpPr>
          <p:cNvPr id="283651" name="Rectangle 3"/>
          <p:cNvSpPr>
            <a:spLocks noGrp="1" noChangeArrowheads="1"/>
          </p:cNvSpPr>
          <p:nvPr>
            <p:ph type="body" idx="1"/>
          </p:nvPr>
        </p:nvSpPr>
        <p:spPr>
          <a:xfrm>
            <a:off x="467544" y="2204244"/>
            <a:ext cx="8291512" cy="3700859"/>
          </a:xfrm>
        </p:spPr>
        <p:style>
          <a:lnRef idx="2">
            <a:schemeClr val="accent6"/>
          </a:lnRef>
          <a:fillRef idx="1">
            <a:schemeClr val="lt1"/>
          </a:fillRef>
          <a:effectRef idx="0">
            <a:schemeClr val="accent6"/>
          </a:effectRef>
          <a:fontRef idx="minor">
            <a:schemeClr val="dk1"/>
          </a:fontRef>
        </p:style>
        <p:txBody>
          <a:bodyPr>
            <a:normAutofit/>
          </a:bodyPr>
          <a:lstStyle/>
          <a:p>
            <a:pPr marL="0" indent="0" eaLnBrk="1" hangingPunct="1">
              <a:lnSpc>
                <a:spcPct val="80000"/>
              </a:lnSpc>
              <a:buFontTx/>
              <a:buNone/>
            </a:pPr>
            <a:r>
              <a:rPr lang="en-GB" altLang="en-US" sz="2800" b="1" dirty="0" smtClean="0">
                <a:solidFill>
                  <a:srgbClr val="FF3300"/>
                </a:solidFill>
              </a:rPr>
              <a:t>resistance   =         </a:t>
            </a:r>
            <a:r>
              <a:rPr lang="en-GB" altLang="en-US" sz="2800" b="1" u="sng" dirty="0" err="1" smtClean="0">
                <a:solidFill>
                  <a:srgbClr val="FF3300"/>
                </a:solidFill>
              </a:rPr>
              <a:t>p.d</a:t>
            </a:r>
            <a:r>
              <a:rPr lang="en-GB" altLang="en-US" sz="2800" b="1" u="sng" dirty="0" smtClean="0">
                <a:solidFill>
                  <a:srgbClr val="FF3300"/>
                </a:solidFill>
              </a:rPr>
              <a:t>. across a component</a:t>
            </a:r>
            <a:r>
              <a:rPr lang="en-GB" altLang="en-US" sz="2800" b="1" dirty="0" smtClean="0">
                <a:solidFill>
                  <a:srgbClr val="FF3300"/>
                </a:solidFill>
              </a:rPr>
              <a:t>      			    </a:t>
            </a:r>
            <a:r>
              <a:rPr lang="en-GB" altLang="en-US" sz="2400" b="1" dirty="0" smtClean="0">
                <a:solidFill>
                  <a:srgbClr val="FF3300"/>
                </a:solidFill>
              </a:rPr>
              <a:t>current through the component</a:t>
            </a:r>
          </a:p>
          <a:p>
            <a:pPr marL="0" indent="0" eaLnBrk="1" hangingPunct="1">
              <a:lnSpc>
                <a:spcPct val="80000"/>
              </a:lnSpc>
              <a:buFontTx/>
              <a:buNone/>
            </a:pPr>
            <a:endParaRPr lang="en-GB" altLang="en-US" sz="2800" b="1" dirty="0" smtClean="0">
              <a:solidFill>
                <a:srgbClr val="FF3300"/>
              </a:solidFill>
            </a:endParaRPr>
          </a:p>
          <a:p>
            <a:pPr marL="0" indent="0" eaLnBrk="1" hangingPunct="1">
              <a:lnSpc>
                <a:spcPct val="80000"/>
              </a:lnSpc>
              <a:buFontTx/>
              <a:buNone/>
            </a:pPr>
            <a:r>
              <a:rPr lang="en-GB" altLang="en-US" sz="2800" b="1" dirty="0" smtClean="0"/>
              <a:t>			</a:t>
            </a:r>
            <a:r>
              <a:rPr lang="en-GB" altLang="en-US" sz="2800" b="1" i="1" dirty="0" smtClean="0">
                <a:solidFill>
                  <a:srgbClr val="FF3300"/>
                </a:solidFill>
              </a:rPr>
              <a:t>R = V / </a:t>
            </a:r>
            <a:r>
              <a:rPr lang="en-GB" altLang="en-US" sz="2800" b="1" i="1" dirty="0" smtClean="0">
                <a:solidFill>
                  <a:srgbClr val="FF3300"/>
                </a:solidFill>
                <a:latin typeface="Times New Roman" pitchFamily="18" charset="0"/>
              </a:rPr>
              <a:t>I</a:t>
            </a:r>
          </a:p>
          <a:p>
            <a:pPr marL="0" indent="0" eaLnBrk="1" hangingPunct="1">
              <a:lnSpc>
                <a:spcPct val="80000"/>
              </a:lnSpc>
              <a:buFontTx/>
              <a:buNone/>
            </a:pPr>
            <a:r>
              <a:rPr lang="en-GB" altLang="en-US" sz="2800" dirty="0" smtClean="0"/>
              <a:t>		</a:t>
            </a:r>
          </a:p>
          <a:p>
            <a:pPr marL="0" indent="0" algn="ctr" eaLnBrk="1" hangingPunct="1">
              <a:lnSpc>
                <a:spcPct val="80000"/>
              </a:lnSpc>
              <a:buFontTx/>
              <a:buNone/>
            </a:pPr>
            <a:r>
              <a:rPr lang="en-GB" altLang="en-US" sz="2800" dirty="0" smtClean="0"/>
              <a:t>resistance in measured in </a:t>
            </a:r>
            <a:r>
              <a:rPr lang="en-GB" altLang="en-US" sz="2800" b="1" dirty="0" smtClean="0"/>
              <a:t>ohms (</a:t>
            </a:r>
            <a:r>
              <a:rPr lang="el-GR" altLang="en-US" sz="2800" b="1" dirty="0" smtClean="0">
                <a:cs typeface="Arial" charset="0"/>
              </a:rPr>
              <a:t>Ω</a:t>
            </a:r>
            <a:r>
              <a:rPr lang="en-GB" altLang="en-US" sz="2800" b="1" dirty="0" smtClean="0">
                <a:cs typeface="Arial" charset="0"/>
              </a:rPr>
              <a:t>)</a:t>
            </a:r>
          </a:p>
          <a:p>
            <a:pPr marL="0" indent="0" algn="ctr" eaLnBrk="1" hangingPunct="1">
              <a:lnSpc>
                <a:spcPct val="80000"/>
              </a:lnSpc>
              <a:buFontTx/>
              <a:buNone/>
            </a:pPr>
            <a:r>
              <a:rPr lang="en-GB" altLang="en-US" sz="2800" dirty="0" smtClean="0">
                <a:cs typeface="Arial" charset="0"/>
              </a:rPr>
              <a:t>potential difference in </a:t>
            </a:r>
            <a:r>
              <a:rPr lang="en-GB" altLang="en-US" sz="2800" b="1" dirty="0" smtClean="0">
                <a:cs typeface="Arial" charset="0"/>
              </a:rPr>
              <a:t>volts (V)</a:t>
            </a:r>
          </a:p>
          <a:p>
            <a:pPr marL="0" indent="0" algn="ctr" eaLnBrk="1" hangingPunct="1">
              <a:lnSpc>
                <a:spcPct val="80000"/>
              </a:lnSpc>
              <a:buFontTx/>
              <a:buNone/>
            </a:pPr>
            <a:r>
              <a:rPr lang="en-GB" altLang="en-US" sz="2800" dirty="0" smtClean="0">
                <a:cs typeface="Arial" charset="0"/>
              </a:rPr>
              <a:t>electric current in </a:t>
            </a:r>
            <a:r>
              <a:rPr lang="en-GB" altLang="en-US" sz="2800" b="1" dirty="0" smtClean="0">
                <a:cs typeface="Arial" charset="0"/>
              </a:rPr>
              <a:t>amperes (A</a:t>
            </a:r>
            <a:r>
              <a:rPr lang="en-GB" altLang="en-US" sz="2800" b="1" dirty="0" smtClean="0">
                <a:cs typeface="Arial" charset="0"/>
              </a:rPr>
              <a:t>)</a:t>
            </a:r>
            <a:endParaRPr lang="en-GB" altLang="en-US" sz="2800" b="1" dirty="0" smtClean="0">
              <a:cs typeface="Arial" charset="0"/>
            </a:endParaRPr>
          </a:p>
        </p:txBody>
      </p:sp>
      <p:sp>
        <p:nvSpPr>
          <p:cNvPr id="2" name="TextBox 1"/>
          <p:cNvSpPr txBox="1"/>
          <p:nvPr/>
        </p:nvSpPr>
        <p:spPr>
          <a:xfrm>
            <a:off x="467544" y="6021288"/>
            <a:ext cx="8208912" cy="584775"/>
          </a:xfrm>
          <a:prstGeom prst="rect">
            <a:avLst/>
          </a:prstGeom>
          <a:noFill/>
        </p:spPr>
        <p:txBody>
          <a:bodyPr wrap="square" rtlCol="0">
            <a:spAutoFit/>
          </a:bodyPr>
          <a:lstStyle/>
          <a:p>
            <a:pPr algn="ctr"/>
            <a:r>
              <a:rPr lang="en-GB"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Rearrange the formulas for V and I</a:t>
            </a:r>
            <a:endParaRPr lang="en-GB"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4061108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548680"/>
            <a:ext cx="8229600" cy="1143000"/>
          </a:xfrm>
        </p:spPr>
        <p:txBody>
          <a:bodyPr/>
          <a:lstStyle/>
          <a:p>
            <a:pPr algn="ctr" eaLnBrk="1" hangingPunct="1"/>
            <a:r>
              <a:rPr lang="en-GB" alt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Ohm’s law</a:t>
            </a:r>
          </a:p>
        </p:txBody>
      </p:sp>
      <p:sp>
        <p:nvSpPr>
          <p:cNvPr id="171011" name="Rectangle 3"/>
          <p:cNvSpPr>
            <a:spLocks noGrp="1" noChangeArrowheads="1"/>
          </p:cNvSpPr>
          <p:nvPr>
            <p:ph type="body" sz="half" idx="2"/>
          </p:nvPr>
        </p:nvSpPr>
        <p:spPr>
          <a:xfrm>
            <a:off x="0" y="1412776"/>
            <a:ext cx="9252520" cy="4321175"/>
          </a:xfrm>
        </p:spPr>
        <p:txBody>
          <a:bodyPr/>
          <a:lstStyle/>
          <a:p>
            <a:pPr marL="0" indent="0" algn="ctr" eaLnBrk="1" hangingPunct="1">
              <a:buFontTx/>
              <a:buNone/>
            </a:pPr>
            <a:r>
              <a:rPr lang="en-GB" altLang="en-US" sz="3100" dirty="0" smtClean="0"/>
              <a:t>Ohm’s law states that the potential difference across an </a:t>
            </a:r>
            <a:r>
              <a:rPr lang="en-GB" altLang="en-US" sz="3100" dirty="0" err="1" smtClean="0"/>
              <a:t>ohmic</a:t>
            </a:r>
            <a:r>
              <a:rPr lang="en-GB" altLang="en-US" sz="3100" dirty="0" smtClean="0"/>
              <a:t> conductor is proportional to the current through it, provided the physical conditions do not change.</a:t>
            </a:r>
          </a:p>
        </p:txBody>
      </p:sp>
      <p:sp>
        <p:nvSpPr>
          <p:cNvPr id="4" name="Rectangle 2"/>
          <p:cNvSpPr txBox="1">
            <a:spLocks noChangeArrowheads="1"/>
          </p:cNvSpPr>
          <p:nvPr/>
        </p:nvSpPr>
        <p:spPr>
          <a:xfrm>
            <a:off x="260278" y="3596528"/>
            <a:ext cx="5472113" cy="267134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2000" dirty="0" smtClean="0">
                <a:solidFill>
                  <a:schemeClr val="bg1"/>
                </a:solidFill>
              </a:rPr>
              <a:t>A graph of </a:t>
            </a:r>
            <a:r>
              <a:rPr lang="en-GB" altLang="en-US" sz="2000" dirty="0" err="1" smtClean="0">
                <a:solidFill>
                  <a:schemeClr val="bg1"/>
                </a:solidFill>
              </a:rPr>
              <a:t>p.d</a:t>
            </a:r>
            <a:r>
              <a:rPr lang="en-GB" altLang="en-US" sz="2000" dirty="0" smtClean="0">
                <a:solidFill>
                  <a:schemeClr val="bg1"/>
                </a:solidFill>
              </a:rPr>
              <a:t>. against current for a conductor obeying ohm’s law will be a straight line through the origin.</a:t>
            </a:r>
          </a:p>
          <a:p>
            <a:r>
              <a:rPr lang="en-GB" altLang="en-US" sz="2000" dirty="0" smtClean="0">
                <a:solidFill>
                  <a:schemeClr val="bg1"/>
                </a:solidFill>
              </a:rPr>
              <a:t>The gradient of such a graph is equal to the resistance of the conductor.</a:t>
            </a:r>
          </a:p>
          <a:p>
            <a:r>
              <a:rPr lang="en-GB" altLang="en-US" sz="2000" dirty="0" smtClean="0">
                <a:solidFill>
                  <a:schemeClr val="bg1"/>
                </a:solidFill>
              </a:rPr>
              <a:t>Physical conditions remaining constant include temperature and the dimensions of the conductor.</a:t>
            </a:r>
            <a:endParaRPr lang="en-GB" altLang="en-US" sz="2000" dirty="0" smtClean="0">
              <a:solidFill>
                <a:schemeClr val="bg1"/>
              </a:solidFill>
            </a:endParaRPr>
          </a:p>
        </p:txBody>
      </p:sp>
      <p:pic>
        <p:nvPicPr>
          <p:cNvPr id="5" name="Picture 3" descr="B051F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6044271" y="3347776"/>
            <a:ext cx="2725559" cy="3168849"/>
          </a:xfrm>
          <a:prstGeom prst="rect">
            <a:avLst/>
          </a:prstGeom>
          <a:noFill/>
        </p:spPr>
      </p:pic>
    </p:spTree>
    <p:extLst>
      <p:ext uri="{BB962C8B-B14F-4D97-AF65-F5344CB8AC3E}">
        <p14:creationId xmlns:p14="http://schemas.microsoft.com/office/powerpoint/2010/main" val="1670429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lipArt Placeholder 2"/>
          <p:cNvSpPr>
            <a:spLocks noGrp="1"/>
          </p:cNvSpPr>
          <p:nvPr>
            <p:ph type="clipArt" sz="half" idx="1"/>
          </p:nvPr>
        </p:nvSpPr>
        <p:spPr/>
      </p:sp>
      <p:sp>
        <p:nvSpPr>
          <p:cNvPr id="4" name="Text Placeholder 3"/>
          <p:cNvSpPr>
            <a:spLocks noGrp="1"/>
          </p:cNvSpPr>
          <p:nvPr>
            <p:ph type="body" sz="half" idx="2"/>
          </p:nvPr>
        </p:nvSpPr>
        <p:spPr/>
        <p:txBody>
          <a:bodyPr/>
          <a:lstStyle/>
          <a:p>
            <a:endParaRPr lang="en-GB"/>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7671" t="37924" r="13245" b="3365"/>
          <a:stretch/>
        </p:blipFill>
        <p:spPr bwMode="auto">
          <a:xfrm>
            <a:off x="323528" y="908720"/>
            <a:ext cx="8486889" cy="57076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val 5"/>
          <p:cNvSpPr/>
          <p:nvPr/>
        </p:nvSpPr>
        <p:spPr>
          <a:xfrm>
            <a:off x="334050" y="4424180"/>
            <a:ext cx="53955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4396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835050"/>
            <a:ext cx="8229600" cy="708025"/>
          </a:xfrm>
        </p:spPr>
        <p:txBody>
          <a:bodyPr/>
          <a:lstStyle/>
          <a:p>
            <a:pPr eaLnBrk="1" hangingPunct="1"/>
            <a:r>
              <a:rPr lang="en-GB" altLang="en-US" sz="4000" smtClean="0"/>
              <a:t>Questions</a:t>
            </a:r>
          </a:p>
        </p:txBody>
      </p:sp>
      <p:sp>
        <p:nvSpPr>
          <p:cNvPr id="206851" name="Rectangle 3"/>
          <p:cNvSpPr>
            <a:spLocks noGrp="1" noChangeArrowheads="1"/>
          </p:cNvSpPr>
          <p:nvPr>
            <p:ph type="body" idx="1"/>
          </p:nvPr>
        </p:nvSpPr>
        <p:spPr>
          <a:xfrm>
            <a:off x="442913" y="1711350"/>
            <a:ext cx="8229600" cy="4525962"/>
          </a:xfrm>
        </p:spPr>
        <p:txBody>
          <a:bodyPr>
            <a:normAutofit fontScale="92500"/>
          </a:bodyPr>
          <a:lstStyle/>
          <a:p>
            <a:pPr eaLnBrk="1" hangingPunct="1">
              <a:lnSpc>
                <a:spcPct val="90000"/>
              </a:lnSpc>
              <a:buFontTx/>
              <a:buNone/>
            </a:pPr>
            <a:r>
              <a:rPr lang="en-GB" altLang="en-US" sz="2400" i="1" smtClean="0"/>
              <a:t>1. Calculate the resistance of a device if a current of 250mA flows when a potential difference of 6V is applied</a:t>
            </a:r>
          </a:p>
          <a:p>
            <a:pPr eaLnBrk="1" hangingPunct="1">
              <a:lnSpc>
                <a:spcPct val="90000"/>
              </a:lnSpc>
              <a:buFontTx/>
              <a:buNone/>
            </a:pPr>
            <a:r>
              <a:rPr lang="en-GB" altLang="en-US" sz="2400" smtClean="0"/>
              <a:t>			</a:t>
            </a:r>
            <a:r>
              <a:rPr lang="en-GB" altLang="en-US" sz="2400" smtClean="0">
                <a:solidFill>
                  <a:srgbClr val="FF3300"/>
                </a:solidFill>
              </a:rPr>
              <a:t>	 </a:t>
            </a:r>
            <a:r>
              <a:rPr lang="en-GB" altLang="en-US" sz="2400" b="1" i="1" smtClean="0">
                <a:solidFill>
                  <a:srgbClr val="FF3300"/>
                </a:solidFill>
              </a:rPr>
              <a:t>R = V / </a:t>
            </a:r>
            <a:r>
              <a:rPr lang="en-GB" altLang="en-US" sz="2400" b="1" i="1" smtClean="0">
                <a:solidFill>
                  <a:srgbClr val="FF3300"/>
                </a:solidFill>
                <a:latin typeface="Times New Roman" pitchFamily="18" charset="0"/>
              </a:rPr>
              <a:t>I</a:t>
            </a:r>
            <a:r>
              <a:rPr lang="en-GB" altLang="en-US" sz="2400" smtClean="0"/>
              <a:t> 				</a:t>
            </a:r>
          </a:p>
          <a:p>
            <a:pPr eaLnBrk="1" hangingPunct="1">
              <a:lnSpc>
                <a:spcPct val="90000"/>
              </a:lnSpc>
              <a:buFontTx/>
              <a:buNone/>
            </a:pPr>
            <a:r>
              <a:rPr lang="en-GB" altLang="en-US" sz="2400" smtClean="0"/>
              <a:t>				= 6V / 0.250A</a:t>
            </a:r>
          </a:p>
          <a:p>
            <a:pPr eaLnBrk="1" hangingPunct="1">
              <a:lnSpc>
                <a:spcPct val="90000"/>
              </a:lnSpc>
              <a:buFontTx/>
              <a:buNone/>
            </a:pPr>
            <a:r>
              <a:rPr lang="en-GB" altLang="en-US" sz="2400" b="1" smtClean="0"/>
              <a:t>				</a:t>
            </a:r>
            <a:r>
              <a:rPr lang="en-GB" altLang="en-US" sz="2400" b="1" smtClean="0">
                <a:solidFill>
                  <a:schemeClr val="accent2"/>
                </a:solidFill>
              </a:rPr>
              <a:t>= 24 </a:t>
            </a:r>
            <a:r>
              <a:rPr lang="el-GR" altLang="en-US" sz="2400" b="1" smtClean="0">
                <a:solidFill>
                  <a:schemeClr val="accent2"/>
                </a:solidFill>
                <a:cs typeface="Arial" charset="0"/>
              </a:rPr>
              <a:t>Ω</a:t>
            </a:r>
          </a:p>
          <a:p>
            <a:pPr eaLnBrk="1" hangingPunct="1">
              <a:lnSpc>
                <a:spcPct val="90000"/>
              </a:lnSpc>
              <a:buFontTx/>
              <a:buNone/>
            </a:pPr>
            <a:endParaRPr lang="en-GB" altLang="en-US" sz="2400" b="1" smtClean="0">
              <a:solidFill>
                <a:schemeClr val="accent2"/>
              </a:solidFill>
            </a:endParaRPr>
          </a:p>
          <a:p>
            <a:pPr eaLnBrk="1" hangingPunct="1">
              <a:lnSpc>
                <a:spcPct val="90000"/>
              </a:lnSpc>
              <a:buFontTx/>
              <a:buNone/>
            </a:pPr>
            <a:r>
              <a:rPr lang="en-GB" altLang="en-US" sz="2400" i="1" smtClean="0"/>
              <a:t>2. Calculate the current that flows through a resistance of 4M</a:t>
            </a:r>
            <a:r>
              <a:rPr lang="el-GR" altLang="en-US" sz="2400" i="1" smtClean="0">
                <a:cs typeface="Arial" charset="0"/>
              </a:rPr>
              <a:t>Ω</a:t>
            </a:r>
            <a:r>
              <a:rPr lang="en-GB" altLang="en-US" sz="2400" i="1" smtClean="0">
                <a:cs typeface="Arial" charset="0"/>
              </a:rPr>
              <a:t> when 60V is applied across it</a:t>
            </a:r>
            <a:endParaRPr lang="el-GR" altLang="en-US" sz="2400" i="1" smtClean="0">
              <a:cs typeface="Arial" charset="0"/>
            </a:endParaRPr>
          </a:p>
          <a:p>
            <a:pPr eaLnBrk="1" hangingPunct="1">
              <a:lnSpc>
                <a:spcPct val="90000"/>
              </a:lnSpc>
              <a:buFontTx/>
              <a:buNone/>
            </a:pPr>
            <a:r>
              <a:rPr lang="en-GB" altLang="en-US" sz="2400" smtClean="0"/>
              <a:t>				 </a:t>
            </a:r>
            <a:r>
              <a:rPr lang="en-GB" altLang="en-US" sz="2400" b="1" i="1" smtClean="0">
                <a:solidFill>
                  <a:srgbClr val="FF3300"/>
                </a:solidFill>
                <a:latin typeface="Times New Roman" pitchFamily="18" charset="0"/>
              </a:rPr>
              <a:t>I = </a:t>
            </a:r>
            <a:r>
              <a:rPr lang="en-GB" altLang="en-US" sz="2400" b="1" i="1" smtClean="0">
                <a:solidFill>
                  <a:srgbClr val="FF3300"/>
                </a:solidFill>
              </a:rPr>
              <a:t>V / R</a:t>
            </a:r>
            <a:r>
              <a:rPr lang="en-GB" altLang="en-US" sz="2400" smtClean="0"/>
              <a:t> 				</a:t>
            </a:r>
          </a:p>
          <a:p>
            <a:pPr eaLnBrk="1" hangingPunct="1">
              <a:lnSpc>
                <a:spcPct val="90000"/>
              </a:lnSpc>
              <a:buFontTx/>
              <a:buNone/>
            </a:pPr>
            <a:r>
              <a:rPr lang="en-GB" altLang="en-US" sz="2400" smtClean="0"/>
              <a:t>				= 60 V / 4 000 000 </a:t>
            </a:r>
            <a:r>
              <a:rPr lang="el-GR" altLang="en-US" sz="2400" smtClean="0">
                <a:cs typeface="Arial" charset="0"/>
              </a:rPr>
              <a:t>Ω</a:t>
            </a:r>
            <a:r>
              <a:rPr lang="en-GB" altLang="en-US" sz="2400" smtClean="0">
                <a:cs typeface="Arial" charset="0"/>
              </a:rPr>
              <a:t> </a:t>
            </a:r>
            <a:endParaRPr lang="en-GB" altLang="en-US" sz="2400" smtClean="0"/>
          </a:p>
          <a:p>
            <a:pPr eaLnBrk="1" hangingPunct="1">
              <a:lnSpc>
                <a:spcPct val="90000"/>
              </a:lnSpc>
              <a:buFontTx/>
              <a:buNone/>
            </a:pPr>
            <a:r>
              <a:rPr lang="en-GB" altLang="en-US" sz="2400" smtClean="0"/>
              <a:t>				</a:t>
            </a:r>
            <a:r>
              <a:rPr lang="en-US" altLang="en-US" sz="2400" b="1" smtClean="0">
                <a:solidFill>
                  <a:schemeClr val="accent2"/>
                </a:solidFill>
                <a:cs typeface="Arial" charset="0"/>
              </a:rPr>
              <a:t>= 0.000 015 A = 15 </a:t>
            </a:r>
            <a:r>
              <a:rPr lang="el-GR" altLang="en-US" sz="2400" b="1" smtClean="0">
                <a:solidFill>
                  <a:schemeClr val="accent2"/>
                </a:solidFill>
                <a:cs typeface="Arial" charset="0"/>
              </a:rPr>
              <a:t>μ</a:t>
            </a:r>
            <a:r>
              <a:rPr lang="en-GB" altLang="en-US" sz="2400" b="1" smtClean="0">
                <a:solidFill>
                  <a:schemeClr val="accent2"/>
                </a:solidFill>
                <a:cs typeface="Arial" charset="0"/>
              </a:rPr>
              <a:t>A</a:t>
            </a:r>
          </a:p>
        </p:txBody>
      </p:sp>
    </p:spTree>
    <p:extLst>
      <p:ext uri="{BB962C8B-B14F-4D97-AF65-F5344CB8AC3E}">
        <p14:creationId xmlns:p14="http://schemas.microsoft.com/office/powerpoint/2010/main" val="21336547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685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68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685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06851">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06851">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068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468688" y="864170"/>
            <a:ext cx="8229600" cy="677862"/>
          </a:xfrm>
        </p:spPr>
        <p:txBody>
          <a:bodyPr/>
          <a:lstStyle/>
          <a:p>
            <a:pPr eaLnBrk="1" hangingPunct="1"/>
            <a:r>
              <a:rPr lang="en-GB" altLang="en-US" sz="4000" dirty="0" smtClean="0">
                <a:solidFill>
                  <a:srgbClr val="FF3300"/>
                </a:solidFill>
              </a:rPr>
              <a:t>Answers:</a:t>
            </a:r>
          </a:p>
        </p:txBody>
      </p:sp>
      <p:graphicFrame>
        <p:nvGraphicFramePr>
          <p:cNvPr id="166915" name="Group 3"/>
          <p:cNvGraphicFramePr>
            <a:graphicFrameLocks noGrp="1"/>
          </p:cNvGraphicFramePr>
          <p:nvPr>
            <p:ph idx="1"/>
            <p:extLst>
              <p:ext uri="{D42A27DB-BD31-4B8C-83A1-F6EECF244321}">
                <p14:modId xmlns:p14="http://schemas.microsoft.com/office/powerpoint/2010/main" val="1278238500"/>
              </p:ext>
            </p:extLst>
          </p:nvPr>
        </p:nvGraphicFramePr>
        <p:xfrm>
          <a:off x="427038" y="1639341"/>
          <a:ext cx="8229600" cy="4525963"/>
        </p:xfrm>
        <a:graphic>
          <a:graphicData uri="http://schemas.openxmlformats.org/drawingml/2006/table">
            <a:tbl>
              <a:tblPr/>
              <a:tblGrid>
                <a:gridCol w="2743200"/>
                <a:gridCol w="2743200"/>
                <a:gridCol w="2743200"/>
              </a:tblGrid>
              <a:tr h="755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dirty="0" smtClean="0">
                          <a:ln>
                            <a:noFill/>
                          </a:ln>
                          <a:solidFill>
                            <a:schemeClr val="tx1"/>
                          </a:solidFill>
                          <a:effectLst/>
                          <a:latin typeface="+mj-lt"/>
                        </a:rPr>
                        <a:t>resistance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smtClean="0">
                          <a:ln>
                            <a:noFill/>
                          </a:ln>
                          <a:solidFill>
                            <a:schemeClr val="tx1"/>
                          </a:solidFill>
                          <a:effectLst/>
                          <a:latin typeface="+mj-lt"/>
                        </a:rPr>
                        <a:t>voltage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smtClean="0">
                          <a:ln>
                            <a:noFill/>
                          </a:ln>
                          <a:solidFill>
                            <a:schemeClr val="tx1"/>
                          </a:solidFill>
                          <a:effectLst/>
                          <a:latin typeface="+mj-lt"/>
                        </a:rPr>
                        <a:t>current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2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dirty="0" smtClean="0">
                        <a:ln>
                          <a:noFill/>
                        </a:ln>
                        <a:solidFill>
                          <a:srgbClr val="FF0000"/>
                        </a:solidFill>
                        <a:effectLst/>
                        <a:latin typeface="+mj-lt"/>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j-lt"/>
                        </a:rPr>
                        <a:t>12 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mj-lt"/>
                        </a:rPr>
                        <a:t>2 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mj-lt"/>
                        </a:rPr>
                        <a:t>10 k</a:t>
                      </a:r>
                      <a:r>
                        <a:rPr kumimoji="0" lang="el-GR" sz="2800" b="0" i="0" u="none" strike="noStrike" cap="none" normalizeH="0" baseline="0" smtClean="0">
                          <a:ln>
                            <a:noFill/>
                          </a:ln>
                          <a:solidFill>
                            <a:schemeClr val="tx1"/>
                          </a:solidFill>
                          <a:effectLst/>
                          <a:latin typeface="+mj-lt"/>
                          <a:cs typeface="Arial" charset="0"/>
                        </a:rPr>
                        <a:t>Ω</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rgbClr val="FF0000"/>
                        </a:solidFill>
                        <a:effectLst/>
                        <a:latin typeface="+mj-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mj-lt"/>
                        </a:rPr>
                        <a:t>4 mA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mj-lt"/>
                        </a:rPr>
                        <a:t>460 </a:t>
                      </a:r>
                      <a:r>
                        <a:rPr kumimoji="0" lang="el-GR" sz="2800" b="0" i="0" u="none" strike="noStrike" cap="none" normalizeH="0" baseline="0" smtClean="0">
                          <a:ln>
                            <a:noFill/>
                          </a:ln>
                          <a:solidFill>
                            <a:schemeClr val="tx1"/>
                          </a:solidFill>
                          <a:effectLst/>
                          <a:latin typeface="+mj-lt"/>
                          <a:cs typeface="Arial" charset="0"/>
                        </a:rPr>
                        <a:t>Ω</a:t>
                      </a:r>
                      <a:endParaRPr kumimoji="0" lang="en-GB" sz="2800" b="0" i="0" u="none" strike="noStrike" cap="none" normalizeH="0" baseline="0" smtClean="0">
                        <a:ln>
                          <a:noFill/>
                        </a:ln>
                        <a:solidFill>
                          <a:schemeClr val="tx1"/>
                        </a:solidFill>
                        <a:effectLst/>
                        <a:latin typeface="+mj-lt"/>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j-lt"/>
                        </a:rPr>
                        <a:t>230 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rgbClr val="FF0000"/>
                        </a:solidFill>
                        <a:effectLst/>
                        <a:latin typeface="+mj-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2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smtClean="0">
                        <a:ln>
                          <a:noFill/>
                        </a:ln>
                        <a:solidFill>
                          <a:srgbClr val="FF0000"/>
                        </a:solidFill>
                        <a:effectLst/>
                        <a:latin typeface="+mj-lt"/>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j-lt"/>
                        </a:rPr>
                        <a:t>6 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j-lt"/>
                        </a:rPr>
                        <a:t>300 </a:t>
                      </a:r>
                      <a:r>
                        <a:rPr kumimoji="0" lang="el-GR" sz="2800" b="0" i="0" u="none" strike="noStrike" cap="none" normalizeH="0" baseline="0" dirty="0" smtClean="0">
                          <a:ln>
                            <a:noFill/>
                          </a:ln>
                          <a:solidFill>
                            <a:schemeClr val="tx1"/>
                          </a:solidFill>
                          <a:effectLst/>
                          <a:latin typeface="+mj-lt"/>
                          <a:cs typeface="Arial" charset="0"/>
                        </a:rPr>
                        <a:t>μ</a:t>
                      </a:r>
                      <a:r>
                        <a:rPr kumimoji="0" lang="en-GB" sz="2800" b="0" i="0" u="none" strike="noStrike" cap="none" normalizeH="0" baseline="0" dirty="0" smtClean="0">
                          <a:ln>
                            <a:noFill/>
                          </a:ln>
                          <a:solidFill>
                            <a:schemeClr val="tx1"/>
                          </a:solidFill>
                          <a:effectLst/>
                          <a:latin typeface="+mj-lt"/>
                        </a:rPr>
                        <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mj-lt"/>
                        </a:rPr>
                        <a:t>2 G</a:t>
                      </a:r>
                      <a:r>
                        <a:rPr kumimoji="0" lang="el-GR" sz="2800" b="0" i="0" u="none" strike="noStrike" cap="none" normalizeH="0" baseline="0" smtClean="0">
                          <a:ln>
                            <a:noFill/>
                          </a:ln>
                          <a:solidFill>
                            <a:schemeClr val="tx1"/>
                          </a:solidFill>
                          <a:effectLst/>
                          <a:latin typeface="+mj-lt"/>
                          <a:cs typeface="Arial" charset="0"/>
                        </a:rPr>
                        <a:t>Ω</a:t>
                      </a:r>
                      <a:endParaRPr kumimoji="0" lang="en-GB" sz="2800" b="0" i="0" u="none" strike="noStrike" cap="none" normalizeH="0" baseline="0" smtClean="0">
                        <a:ln>
                          <a:noFill/>
                        </a:ln>
                        <a:solidFill>
                          <a:schemeClr val="tx1"/>
                        </a:solidFill>
                        <a:effectLst/>
                        <a:latin typeface="+mj-lt"/>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rgbClr val="FF0000"/>
                        </a:solidFill>
                        <a:effectLst/>
                        <a:latin typeface="+mj-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mj-lt"/>
                        </a:rPr>
                        <a:t>4 </a:t>
                      </a:r>
                      <a:r>
                        <a:rPr kumimoji="0" lang="en-GB" sz="2800" b="0" i="0" u="none" strike="noStrike" cap="none" normalizeH="0" baseline="0" dirty="0" err="1" smtClean="0">
                          <a:ln>
                            <a:noFill/>
                          </a:ln>
                          <a:solidFill>
                            <a:schemeClr val="tx1"/>
                          </a:solidFill>
                          <a:effectLst/>
                          <a:latin typeface="+mj-lt"/>
                          <a:cs typeface="Arial" charset="0"/>
                        </a:rPr>
                        <a:t>n</a:t>
                      </a:r>
                      <a:r>
                        <a:rPr kumimoji="0" lang="en-GB" sz="2800" b="0" i="0" u="none" strike="noStrike" cap="none" normalizeH="0" baseline="0" dirty="0" err="1" smtClean="0">
                          <a:ln>
                            <a:noFill/>
                          </a:ln>
                          <a:solidFill>
                            <a:schemeClr val="tx1"/>
                          </a:solidFill>
                          <a:effectLst/>
                          <a:latin typeface="+mj-lt"/>
                        </a:rPr>
                        <a:t>A</a:t>
                      </a:r>
                      <a:endParaRPr kumimoji="0" lang="en-GB" sz="28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6945" name="Text Box 33"/>
          <p:cNvSpPr txBox="1">
            <a:spLocks noChangeArrowheads="1"/>
          </p:cNvSpPr>
          <p:nvPr/>
        </p:nvSpPr>
        <p:spPr bwMode="auto">
          <a:xfrm>
            <a:off x="3468688" y="861466"/>
            <a:ext cx="2393950"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3600">
                <a:latin typeface="+mj-lt"/>
              </a:rPr>
              <a:t>Complete:</a:t>
            </a:r>
          </a:p>
        </p:txBody>
      </p:sp>
      <p:sp>
        <p:nvSpPr>
          <p:cNvPr id="166946" name="Text Box 34"/>
          <p:cNvSpPr txBox="1">
            <a:spLocks noChangeArrowheads="1"/>
          </p:cNvSpPr>
          <p:nvPr/>
        </p:nvSpPr>
        <p:spPr bwMode="auto">
          <a:xfrm>
            <a:off x="1333500" y="2428329"/>
            <a:ext cx="9001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mj-lt"/>
              </a:rPr>
              <a:t>6 </a:t>
            </a:r>
            <a:r>
              <a:rPr lang="el-GR" altLang="en-US" sz="2800">
                <a:solidFill>
                  <a:srgbClr val="FF3300"/>
                </a:solidFill>
                <a:latin typeface="+mj-lt"/>
              </a:rPr>
              <a:t>Ω</a:t>
            </a:r>
            <a:endParaRPr lang="en-GB" altLang="en-US" sz="2800">
              <a:solidFill>
                <a:srgbClr val="FF3300"/>
              </a:solidFill>
              <a:latin typeface="+mj-lt"/>
            </a:endParaRPr>
          </a:p>
        </p:txBody>
      </p:sp>
      <p:sp>
        <p:nvSpPr>
          <p:cNvPr id="166947" name="Text Box 35"/>
          <p:cNvSpPr txBox="1">
            <a:spLocks noChangeArrowheads="1"/>
          </p:cNvSpPr>
          <p:nvPr/>
        </p:nvSpPr>
        <p:spPr bwMode="auto">
          <a:xfrm>
            <a:off x="4060825" y="3139529"/>
            <a:ext cx="11763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mj-lt"/>
              </a:rPr>
              <a:t>40 V</a:t>
            </a:r>
          </a:p>
        </p:txBody>
      </p:sp>
      <p:sp>
        <p:nvSpPr>
          <p:cNvPr id="166948" name="Text Box 36"/>
          <p:cNvSpPr txBox="1">
            <a:spLocks noChangeArrowheads="1"/>
          </p:cNvSpPr>
          <p:nvPr/>
        </p:nvSpPr>
        <p:spPr bwMode="auto">
          <a:xfrm>
            <a:off x="6715125" y="3890416"/>
            <a:ext cx="12493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mj-lt"/>
              </a:rPr>
              <a:t>0.5 A</a:t>
            </a:r>
          </a:p>
        </p:txBody>
      </p:sp>
      <p:sp>
        <p:nvSpPr>
          <p:cNvPr id="166949" name="Text Box 37"/>
          <p:cNvSpPr txBox="1">
            <a:spLocks noChangeArrowheads="1"/>
          </p:cNvSpPr>
          <p:nvPr/>
        </p:nvSpPr>
        <p:spPr bwMode="auto">
          <a:xfrm>
            <a:off x="1166813" y="4673054"/>
            <a:ext cx="12620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mj-lt"/>
              </a:rPr>
              <a:t>20 k</a:t>
            </a:r>
            <a:r>
              <a:rPr lang="el-GR" altLang="en-US" sz="2800">
                <a:solidFill>
                  <a:srgbClr val="FF3300"/>
                </a:solidFill>
                <a:latin typeface="+mj-lt"/>
              </a:rPr>
              <a:t>Ω</a:t>
            </a:r>
            <a:endParaRPr lang="en-GB" altLang="en-US" sz="2800">
              <a:solidFill>
                <a:srgbClr val="FF3300"/>
              </a:solidFill>
              <a:latin typeface="+mj-lt"/>
            </a:endParaRPr>
          </a:p>
        </p:txBody>
      </p:sp>
      <p:sp>
        <p:nvSpPr>
          <p:cNvPr id="166950" name="Text Box 38"/>
          <p:cNvSpPr txBox="1">
            <a:spLocks noChangeArrowheads="1"/>
          </p:cNvSpPr>
          <p:nvPr/>
        </p:nvSpPr>
        <p:spPr bwMode="auto">
          <a:xfrm>
            <a:off x="4156075" y="5411241"/>
            <a:ext cx="9001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mj-lt"/>
              </a:rPr>
              <a:t>8 V</a:t>
            </a:r>
          </a:p>
        </p:txBody>
      </p:sp>
    </p:spTree>
    <p:extLst>
      <p:ext uri="{BB962C8B-B14F-4D97-AF65-F5344CB8AC3E}">
        <p14:creationId xmlns:p14="http://schemas.microsoft.com/office/powerpoint/2010/main" val="11827972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66945"/>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694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694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694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694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69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45" grpId="0" animBg="1"/>
      <p:bldP spid="166946" grpId="0"/>
      <p:bldP spid="166947" grpId="0"/>
      <p:bldP spid="166948" grpId="0"/>
      <p:bldP spid="166949" grpId="0"/>
      <p:bldP spid="16695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65" name="Rectangle 29"/>
          <p:cNvSpPr>
            <a:spLocks noChangeArrowheads="1"/>
          </p:cNvSpPr>
          <p:nvPr/>
        </p:nvSpPr>
        <p:spPr bwMode="auto">
          <a:xfrm>
            <a:off x="1588" y="1926927"/>
            <a:ext cx="707072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eaLnBrk="0" hangingPunct="0">
              <a:buFontTx/>
              <a:buAutoNum type="arabicPeriod"/>
            </a:pPr>
            <a:r>
              <a:rPr lang="en-GB" altLang="en-US" sz="2000">
                <a:latin typeface="Comic Sans MS" pitchFamily="66" charset="0"/>
                <a:ea typeface="Times" pitchFamily="18" charset="0"/>
                <a:cs typeface="Arial" charset="0"/>
              </a:rPr>
              <a:t>Set up the basic circuit. Connect up the ammeter and resistor in series with variable power supply. </a:t>
            </a:r>
          </a:p>
          <a:p>
            <a:pPr eaLnBrk="0" hangingPunct="0">
              <a:buFontTx/>
              <a:buAutoNum type="arabicPeriod"/>
            </a:pPr>
            <a:r>
              <a:rPr lang="en-GB" altLang="en-US" sz="2000">
                <a:latin typeface="Comic Sans MS" pitchFamily="66" charset="0"/>
                <a:ea typeface="Times" pitchFamily="18" charset="0"/>
                <a:cs typeface="Arial" charset="0"/>
              </a:rPr>
              <a:t>Connect a voltmeter in parallel with the resistor.</a:t>
            </a:r>
          </a:p>
          <a:p>
            <a:pPr eaLnBrk="0" hangingPunct="0">
              <a:buFontTx/>
              <a:buAutoNum type="arabicPeriod"/>
            </a:pPr>
            <a:r>
              <a:rPr lang="en-GB" altLang="en-US" sz="2000">
                <a:latin typeface="Comic Sans MS" pitchFamily="66" charset="0"/>
                <a:ea typeface="Times" pitchFamily="18" charset="0"/>
                <a:cs typeface="Arial" charset="0"/>
              </a:rPr>
              <a:t>Switch on the circuit and adjust the power pack to control the current.</a:t>
            </a:r>
          </a:p>
          <a:p>
            <a:pPr eaLnBrk="0" hangingPunct="0">
              <a:buFontTx/>
              <a:buAutoNum type="arabicPeriod"/>
            </a:pPr>
            <a:r>
              <a:rPr lang="en-GB" altLang="en-US" sz="2000">
                <a:latin typeface="Comic Sans MS" pitchFamily="66" charset="0"/>
                <a:ea typeface="Times" pitchFamily="18" charset="0"/>
                <a:cs typeface="Arial" charset="0"/>
              </a:rPr>
              <a:t>Vary the current and note the ammeter and voltmeter readings. </a:t>
            </a:r>
          </a:p>
          <a:p>
            <a:pPr eaLnBrk="0" hangingPunct="0">
              <a:buFontTx/>
              <a:buAutoNum type="arabicPeriod"/>
            </a:pPr>
            <a:endParaRPr lang="en-US" altLang="en-US" sz="2000">
              <a:latin typeface="Comic Sans MS" pitchFamily="66" charset="0"/>
              <a:ea typeface="Times" pitchFamily="18" charset="0"/>
              <a:cs typeface="Arial" charset="0"/>
            </a:endParaRPr>
          </a:p>
        </p:txBody>
      </p:sp>
      <p:sp>
        <p:nvSpPr>
          <p:cNvPr id="91168" name="Rectangle 32"/>
          <p:cNvSpPr>
            <a:spLocks noChangeArrowheads="1"/>
          </p:cNvSpPr>
          <p:nvPr/>
        </p:nvSpPr>
        <p:spPr bwMode="auto">
          <a:xfrm>
            <a:off x="42863" y="4066877"/>
            <a:ext cx="9066212"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r>
              <a:rPr lang="en-GB" altLang="en-US" sz="2000" dirty="0">
                <a:latin typeface="Comic Sans MS" pitchFamily="66" charset="0"/>
                <a:ea typeface="Times" pitchFamily="18" charset="0"/>
                <a:cs typeface="Arial" charset="0"/>
              </a:rPr>
              <a:t>5. Aim to get at least 6 readings (and check readings) fairly evenly spaced between 4 V and 0 V. Do check that 0 V reading – don't just assume it must be 0 A!</a:t>
            </a:r>
            <a:endParaRPr lang="en-US" altLang="en-US" sz="2000" dirty="0">
              <a:latin typeface="Comic Sans MS" pitchFamily="66" charset="0"/>
              <a:ea typeface="Times" pitchFamily="18" charset="0"/>
              <a:cs typeface="Arial" charset="0"/>
            </a:endParaRPr>
          </a:p>
          <a:p>
            <a:r>
              <a:rPr lang="en-GB" altLang="en-US" sz="2000" dirty="0">
                <a:latin typeface="Comic Sans MS" pitchFamily="66" charset="0"/>
                <a:ea typeface="Times" pitchFamily="18" charset="0"/>
                <a:cs typeface="Arial" charset="0"/>
              </a:rPr>
              <a:t>6. Will it make any difference to the conduction properties of the resistor if the current is reversed? To find out disconnect the coil and reverse it in the circuit and repeat the experiment.</a:t>
            </a:r>
          </a:p>
          <a:p>
            <a:r>
              <a:rPr lang="en-GB" altLang="en-US" sz="2000" dirty="0">
                <a:latin typeface="Comic Sans MS" pitchFamily="66" charset="0"/>
                <a:ea typeface="Times" pitchFamily="18" charset="0"/>
                <a:cs typeface="Arial" charset="0"/>
              </a:rPr>
              <a:t>7. Plot your results in a graph of </a:t>
            </a:r>
            <a:r>
              <a:rPr lang="en-GB" altLang="en-US" sz="2000" dirty="0" err="1">
                <a:latin typeface="Comic Sans MS" pitchFamily="66" charset="0"/>
                <a:ea typeface="Times" pitchFamily="18" charset="0"/>
                <a:cs typeface="Arial" charset="0"/>
              </a:rPr>
              <a:t>pd</a:t>
            </a:r>
            <a:r>
              <a:rPr lang="en-GB" altLang="en-US" sz="2000" dirty="0">
                <a:latin typeface="Comic Sans MS" pitchFamily="66" charset="0"/>
                <a:ea typeface="Times" pitchFamily="18" charset="0"/>
                <a:cs typeface="Arial" charset="0"/>
              </a:rPr>
              <a:t> against current and find the gradient.</a:t>
            </a:r>
          </a:p>
          <a:p>
            <a:r>
              <a:rPr lang="en-GB" altLang="en-US" sz="2000" dirty="0">
                <a:latin typeface="Comic Sans MS" pitchFamily="66" charset="0"/>
                <a:ea typeface="Times" pitchFamily="18" charset="0"/>
                <a:cs typeface="Arial" charset="0"/>
              </a:rPr>
              <a:t>8. Repeat for different resistors.</a:t>
            </a:r>
            <a:endParaRPr lang="en-US" altLang="en-US" sz="2000" dirty="0">
              <a:latin typeface="Comic Sans MS" pitchFamily="66" charset="0"/>
              <a:ea typeface="Times" pitchFamily="18" charset="0"/>
              <a:cs typeface="Arial" charset="0"/>
            </a:endParaRPr>
          </a:p>
        </p:txBody>
      </p:sp>
      <p:sp>
        <p:nvSpPr>
          <p:cNvPr id="91169" name="Rectangle 33"/>
          <p:cNvSpPr>
            <a:spLocks noChangeArrowheads="1"/>
          </p:cNvSpPr>
          <p:nvPr/>
        </p:nvSpPr>
        <p:spPr bwMode="auto">
          <a:xfrm>
            <a:off x="201613" y="829964"/>
            <a:ext cx="85661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GB" altLang="en-US" sz="2000">
                <a:ea typeface="Times" pitchFamily="18" charset="0"/>
                <a:cs typeface="Arial" charset="0"/>
              </a:rPr>
              <a:t>A resistor is a component designed to have a certain fixed resistance.  You are going to measure the resistance of a fixed resistor experimentally and compare your value with the nominal value.</a:t>
            </a:r>
            <a:endParaRPr lang="en-US" altLang="en-US" sz="2000">
              <a:ea typeface="Times" pitchFamily="18" charset="0"/>
              <a:cs typeface="Arial" charset="0"/>
            </a:endParaRPr>
          </a:p>
        </p:txBody>
      </p:sp>
      <p:sp>
        <p:nvSpPr>
          <p:cNvPr id="91190" name="Line 54"/>
          <p:cNvSpPr>
            <a:spLocks noChangeShapeType="1"/>
          </p:cNvSpPr>
          <p:nvPr/>
        </p:nvSpPr>
        <p:spPr bwMode="auto">
          <a:xfrm>
            <a:off x="7715250" y="1782464"/>
            <a:ext cx="1588" cy="5127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91" name="Line 55"/>
          <p:cNvSpPr>
            <a:spLocks noChangeShapeType="1"/>
          </p:cNvSpPr>
          <p:nvPr/>
        </p:nvSpPr>
        <p:spPr bwMode="auto">
          <a:xfrm>
            <a:off x="7808913" y="1901527"/>
            <a:ext cx="1587" cy="238125"/>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92" name="Line 56"/>
          <p:cNvSpPr>
            <a:spLocks noChangeShapeType="1"/>
          </p:cNvSpPr>
          <p:nvPr/>
        </p:nvSpPr>
        <p:spPr bwMode="auto">
          <a:xfrm>
            <a:off x="7808913" y="2020589"/>
            <a:ext cx="9429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94" name="Line 58"/>
          <p:cNvSpPr>
            <a:spLocks noChangeShapeType="1"/>
          </p:cNvSpPr>
          <p:nvPr/>
        </p:nvSpPr>
        <p:spPr bwMode="auto">
          <a:xfrm flipV="1">
            <a:off x="6902450" y="2034877"/>
            <a:ext cx="1588" cy="97631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95" name="Line 59"/>
          <p:cNvSpPr>
            <a:spLocks noChangeShapeType="1"/>
          </p:cNvSpPr>
          <p:nvPr/>
        </p:nvSpPr>
        <p:spPr bwMode="auto">
          <a:xfrm>
            <a:off x="6877050" y="2006302"/>
            <a:ext cx="831850" cy="1428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96" name="Line 60"/>
          <p:cNvSpPr>
            <a:spLocks noChangeShapeType="1"/>
          </p:cNvSpPr>
          <p:nvPr/>
        </p:nvSpPr>
        <p:spPr bwMode="auto">
          <a:xfrm flipH="1">
            <a:off x="7442200" y="2990552"/>
            <a:ext cx="1330325" cy="158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97" name="Line 61"/>
          <p:cNvSpPr>
            <a:spLocks noChangeShapeType="1"/>
          </p:cNvSpPr>
          <p:nvPr/>
        </p:nvSpPr>
        <p:spPr bwMode="auto">
          <a:xfrm flipH="1">
            <a:off x="6900863" y="2988964"/>
            <a:ext cx="56673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98" name="Line 62"/>
          <p:cNvSpPr>
            <a:spLocks noChangeShapeType="1"/>
          </p:cNvSpPr>
          <p:nvPr/>
        </p:nvSpPr>
        <p:spPr bwMode="auto">
          <a:xfrm flipV="1">
            <a:off x="7980363" y="2987377"/>
            <a:ext cx="4762" cy="317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99" name="Oval 63"/>
          <p:cNvSpPr>
            <a:spLocks noChangeArrowheads="1"/>
          </p:cNvSpPr>
          <p:nvPr/>
        </p:nvSpPr>
        <p:spPr bwMode="auto">
          <a:xfrm>
            <a:off x="7546975" y="3282652"/>
            <a:ext cx="420688" cy="411162"/>
          </a:xfrm>
          <a:prstGeom prst="ellipse">
            <a:avLst/>
          </a:prstGeom>
          <a:solidFill>
            <a:schemeClr val="bg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200" name="Text Box 64"/>
          <p:cNvSpPr txBox="1">
            <a:spLocks noChangeArrowheads="1"/>
          </p:cNvSpPr>
          <p:nvPr/>
        </p:nvSpPr>
        <p:spPr bwMode="auto">
          <a:xfrm>
            <a:off x="7586663" y="3315989"/>
            <a:ext cx="342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GB" altLang="en-US" b="1"/>
              <a:t>V</a:t>
            </a:r>
            <a:endParaRPr lang="en-GB" altLang="en-US" b="1" baseline="-25000"/>
          </a:p>
        </p:txBody>
      </p:sp>
      <p:sp>
        <p:nvSpPr>
          <p:cNvPr id="91201" name="Line 65"/>
          <p:cNvSpPr>
            <a:spLocks noChangeShapeType="1"/>
          </p:cNvSpPr>
          <p:nvPr/>
        </p:nvSpPr>
        <p:spPr bwMode="auto">
          <a:xfrm>
            <a:off x="7951788" y="3493789"/>
            <a:ext cx="21113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202" name="Line 66"/>
          <p:cNvSpPr>
            <a:spLocks noChangeShapeType="1"/>
          </p:cNvSpPr>
          <p:nvPr/>
        </p:nvSpPr>
        <p:spPr bwMode="auto">
          <a:xfrm>
            <a:off x="7345363" y="3493789"/>
            <a:ext cx="2095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203" name="Line 67"/>
          <p:cNvSpPr>
            <a:spLocks noChangeShapeType="1"/>
          </p:cNvSpPr>
          <p:nvPr/>
        </p:nvSpPr>
        <p:spPr bwMode="auto">
          <a:xfrm flipV="1">
            <a:off x="7340600" y="2993727"/>
            <a:ext cx="0" cy="5143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204" name="Line 68"/>
          <p:cNvSpPr>
            <a:spLocks noChangeShapeType="1"/>
          </p:cNvSpPr>
          <p:nvPr/>
        </p:nvSpPr>
        <p:spPr bwMode="auto">
          <a:xfrm flipV="1">
            <a:off x="8154988" y="2996902"/>
            <a:ext cx="0" cy="5127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205" name="Line 69"/>
          <p:cNvSpPr>
            <a:spLocks noChangeShapeType="1"/>
          </p:cNvSpPr>
          <p:nvPr/>
        </p:nvSpPr>
        <p:spPr bwMode="auto">
          <a:xfrm flipV="1">
            <a:off x="7561263" y="1723727"/>
            <a:ext cx="454025" cy="608012"/>
          </a:xfrm>
          <a:prstGeom prst="line">
            <a:avLst/>
          </a:prstGeom>
          <a:noFill/>
          <a:ln w="19050">
            <a:solidFill>
              <a:schemeClr val="tx1"/>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206" name="Oval 70"/>
          <p:cNvSpPr>
            <a:spLocks noChangeArrowheads="1"/>
          </p:cNvSpPr>
          <p:nvPr/>
        </p:nvSpPr>
        <p:spPr bwMode="auto">
          <a:xfrm>
            <a:off x="6646863" y="2299989"/>
            <a:ext cx="420687" cy="411163"/>
          </a:xfrm>
          <a:prstGeom prst="ellipse">
            <a:avLst/>
          </a:prstGeom>
          <a:solidFill>
            <a:schemeClr val="bg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207" name="Text Box 71"/>
          <p:cNvSpPr txBox="1">
            <a:spLocks noChangeArrowheads="1"/>
          </p:cNvSpPr>
          <p:nvPr/>
        </p:nvSpPr>
        <p:spPr bwMode="auto">
          <a:xfrm>
            <a:off x="6713538" y="2312689"/>
            <a:ext cx="295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GB" altLang="en-US" b="1"/>
              <a:t>A</a:t>
            </a:r>
          </a:p>
        </p:txBody>
      </p:sp>
      <p:sp>
        <p:nvSpPr>
          <p:cNvPr id="91208" name="Line 72"/>
          <p:cNvSpPr>
            <a:spLocks noChangeShapeType="1"/>
          </p:cNvSpPr>
          <p:nvPr/>
        </p:nvSpPr>
        <p:spPr bwMode="auto">
          <a:xfrm>
            <a:off x="8747125" y="2011064"/>
            <a:ext cx="0" cy="97631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210" name="Rectangle 74"/>
          <p:cNvSpPr>
            <a:spLocks noChangeArrowheads="1"/>
          </p:cNvSpPr>
          <p:nvPr/>
        </p:nvSpPr>
        <p:spPr bwMode="auto">
          <a:xfrm>
            <a:off x="7489825" y="2909589"/>
            <a:ext cx="565150" cy="144463"/>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Tree>
    <p:extLst>
      <p:ext uri="{BB962C8B-B14F-4D97-AF65-F5344CB8AC3E}">
        <p14:creationId xmlns:p14="http://schemas.microsoft.com/office/powerpoint/2010/main" val="1637930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00984" y="1772816"/>
            <a:ext cx="7886700" cy="4351338"/>
          </a:xfrm>
        </p:spPr>
        <p:style>
          <a:lnRef idx="2">
            <a:schemeClr val="accent5"/>
          </a:lnRef>
          <a:fillRef idx="1">
            <a:schemeClr val="lt1"/>
          </a:fillRef>
          <a:effectRef idx="0">
            <a:schemeClr val="accent5"/>
          </a:effectRef>
          <a:fontRef idx="minor">
            <a:schemeClr val="dk1"/>
          </a:fontRef>
        </p:style>
        <p:txBody>
          <a:bodyPr>
            <a:normAutofit/>
          </a:bodyPr>
          <a:lstStyle/>
          <a:p>
            <a:pPr marL="609600" indent="-609600">
              <a:lnSpc>
                <a:spcPct val="80000"/>
              </a:lnSpc>
              <a:buFontTx/>
              <a:buAutoNum type="arabicPeriod"/>
            </a:pPr>
            <a:r>
              <a:rPr lang="en-GB" altLang="en-US" sz="3600" dirty="0"/>
              <a:t>What is resistance? Give the equation defining resistance and a sample resistance calculation.</a:t>
            </a:r>
          </a:p>
          <a:p>
            <a:pPr marL="609600" indent="-609600">
              <a:lnSpc>
                <a:spcPct val="80000"/>
              </a:lnSpc>
              <a:buFontTx/>
              <a:buAutoNum type="arabicPeriod"/>
            </a:pPr>
            <a:r>
              <a:rPr lang="en-GB" altLang="en-US" sz="3600" dirty="0"/>
              <a:t>What is Ohm’s law? How can Ohm’s law be verified graphically</a:t>
            </a:r>
            <a:r>
              <a:rPr lang="en-GB" altLang="en-US" sz="3600" dirty="0" smtClean="0"/>
              <a:t>?</a:t>
            </a:r>
            <a:r>
              <a:rPr lang="en-GB" altLang="en-US" sz="3600" u="sng" dirty="0"/>
              <a:t> </a:t>
            </a:r>
            <a:endParaRPr lang="en-GB" altLang="en-US" sz="3600" u="sng" dirty="0" smtClean="0"/>
          </a:p>
          <a:p>
            <a:pPr marL="609600" indent="-609600">
              <a:lnSpc>
                <a:spcPct val="80000"/>
              </a:lnSpc>
              <a:buFontTx/>
              <a:buAutoNum type="arabicPeriod"/>
            </a:pPr>
            <a:r>
              <a:rPr lang="en-GB" altLang="en-US" sz="3600" dirty="0" smtClean="0"/>
              <a:t>Draw </a:t>
            </a:r>
            <a:r>
              <a:rPr lang="en-GB" altLang="en-US" sz="3600" dirty="0"/>
              <a:t>a circuit diagram and explain how resistance can be measured.</a:t>
            </a:r>
          </a:p>
          <a:p>
            <a:pPr marL="609600" indent="-609600">
              <a:lnSpc>
                <a:spcPct val="80000"/>
              </a:lnSpc>
              <a:buFontTx/>
              <a:buAutoNum type="arabicPeriod"/>
            </a:pPr>
            <a:endParaRPr lang="en-GB" altLang="en-US" sz="3600" dirty="0"/>
          </a:p>
          <a:p>
            <a:endParaRPr lang="en-GB" sz="3600" dirty="0"/>
          </a:p>
        </p:txBody>
      </p:sp>
      <p:pic>
        <p:nvPicPr>
          <p:cNvPr id="4" name="Picture 2" descr="http://t2.gstatic.com/images?q=tbn:ANd9GcR9R6w7omaxVygSsMfOKuT3dqJU0952T8CdhNzfhAWzks5SJPbXD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855" y="1905578"/>
            <a:ext cx="493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3140968"/>
            <a:ext cx="576064"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4" y="4509120"/>
            <a:ext cx="615414" cy="629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809546" y="838453"/>
            <a:ext cx="7578878" cy="646331"/>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a:r>
              <a:rPr lang="en-GB" altLang="en-US" sz="3600" dirty="0"/>
              <a:t>Complete the worksheet</a:t>
            </a:r>
          </a:p>
        </p:txBody>
      </p:sp>
    </p:spTree>
    <p:extLst>
      <p:ext uri="{BB962C8B-B14F-4D97-AF65-F5344CB8AC3E}">
        <p14:creationId xmlns:p14="http://schemas.microsoft.com/office/powerpoint/2010/main" val="771151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omic Sans MS"/>
        <a:ea typeface=""/>
        <a:cs typeface=""/>
      </a:majorFont>
      <a:minorFont>
        <a:latin typeface="Comic Sans M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637</Words>
  <Application>Microsoft Office PowerPoint</Application>
  <PresentationFormat>On-screen Show (4:3)</PresentationFormat>
  <Paragraphs>105</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1_Office Theme</vt:lpstr>
      <vt:lpstr>PowerPoint Presentation</vt:lpstr>
      <vt:lpstr>PowerPoint Presentation</vt:lpstr>
      <vt:lpstr>Resistance indicates the potential difference needed to make 1 Amp of current flow.</vt:lpstr>
      <vt:lpstr>Ohm’s law</vt:lpstr>
      <vt:lpstr>PowerPoint Presentation</vt:lpstr>
      <vt:lpstr>Questions</vt:lpstr>
      <vt:lpstr>Answers:</vt:lpstr>
      <vt:lpstr>PowerPoint Presentation</vt:lpstr>
      <vt:lpstr>PowerPoint Presentation</vt:lpstr>
      <vt:lpstr>Homework for Next lesson</vt:lpstr>
      <vt:lpstr>PowerPoint Presentation</vt:lpstr>
    </vt:vector>
  </TitlesOfParts>
  <Company>The City of London of Academy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Duddy</dc:creator>
  <cp:lastModifiedBy>Joshua Duddy</cp:lastModifiedBy>
  <cp:revision>26</cp:revision>
  <dcterms:created xsi:type="dcterms:W3CDTF">2016-05-16T13:02:05Z</dcterms:created>
  <dcterms:modified xsi:type="dcterms:W3CDTF">2016-05-26T14:57:18Z</dcterms:modified>
</cp:coreProperties>
</file>