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9" r:id="rId3"/>
    <p:sldId id="260" r:id="rId4"/>
    <p:sldId id="262" r:id="rId5"/>
    <p:sldId id="273" r:id="rId6"/>
    <p:sldId id="263" r:id="rId7"/>
    <p:sldId id="264" r:id="rId8"/>
    <p:sldId id="265" r:id="rId9"/>
    <p:sldId id="266" r:id="rId10"/>
    <p:sldId id="267" r:id="rId11"/>
    <p:sldId id="271" r:id="rId12"/>
    <p:sldId id="268" r:id="rId13"/>
    <p:sldId id="269" r:id="rId14"/>
    <p:sldId id="274" r:id="rId15"/>
    <p:sldId id="275" r:id="rId16"/>
    <p:sldId id="270" r:id="rId17"/>
    <p:sldId id="276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27/05/2016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EF010A-A345-4B97-836D-1C0F27F22F2B}" type="slidenum">
              <a:rPr lang="en-GB" altLang="en-US" smtClean="0"/>
              <a:pPr eaLnBrk="1" hangingPunct="1"/>
              <a:t>2</a:t>
            </a:fld>
            <a:endParaRPr lang="en-GB" alt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29EA0CF-6F17-4850-8C68-C53FC9F20DB2}" type="slidenum">
              <a:rPr lang="en-GB" altLang="en-US" smtClean="0"/>
              <a:pPr eaLnBrk="1" hangingPunct="1"/>
              <a:t>13</a:t>
            </a:fld>
            <a:endParaRPr lang="en-GB" altLang="en-US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9B9B65-5AC5-42A4-8C8F-58F9468C5FAE}" type="slidenum">
              <a:rPr lang="en-GB" altLang="en-US" smtClean="0"/>
              <a:pPr eaLnBrk="1" hangingPunct="1"/>
              <a:t>3</a:t>
            </a:fld>
            <a:endParaRPr lang="en-GB" altLang="en-US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31BA16-54C6-4BDA-A072-D03B9F14AF40}" type="slidenum">
              <a:rPr lang="en-GB" altLang="en-US" smtClean="0"/>
              <a:pPr eaLnBrk="1" hangingPunct="1"/>
              <a:t>4</a:t>
            </a:fld>
            <a:endParaRPr lang="en-GB" alt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86411F-C054-4FB3-A0C0-E81221D23A4E}" type="slidenum">
              <a:rPr lang="en-GB" altLang="en-US" smtClean="0"/>
              <a:pPr eaLnBrk="1" hangingPunct="1"/>
              <a:t>6</a:t>
            </a:fld>
            <a:endParaRPr lang="en-GB" alt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5153BC-4F09-4ABD-B0C7-1F7BACB1533D}" type="slidenum">
              <a:rPr lang="en-GB" altLang="en-US" smtClean="0"/>
              <a:pPr eaLnBrk="1" hangingPunct="1"/>
              <a:t>7</a:t>
            </a:fld>
            <a:endParaRPr lang="en-GB" alt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E28812-9E04-46AC-9A07-73CAE34BD860}" type="slidenum">
              <a:rPr lang="en-GB" altLang="en-US" smtClean="0"/>
              <a:pPr eaLnBrk="1" hangingPunct="1"/>
              <a:t>8</a:t>
            </a:fld>
            <a:endParaRPr lang="en-GB" alt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D4F9FF-74E5-4824-BEF8-0CAC7ABA90C3}" type="slidenum">
              <a:rPr lang="en-GB" altLang="en-US" smtClean="0"/>
              <a:pPr eaLnBrk="1" hangingPunct="1"/>
              <a:t>9</a:t>
            </a:fld>
            <a:endParaRPr lang="en-GB" alt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C4222C-BD5C-4142-B862-4F12982E1802}" type="slidenum">
              <a:rPr lang="en-GB" altLang="en-US" smtClean="0"/>
              <a:pPr eaLnBrk="1" hangingPunct="1"/>
              <a:t>10</a:t>
            </a:fld>
            <a:endParaRPr lang="en-GB" alt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893625-DD85-4F73-9438-9849C53BDC2F}" type="slidenum">
              <a:rPr lang="en-GB" altLang="en-US" smtClean="0"/>
              <a:pPr eaLnBrk="1" hangingPunct="1"/>
              <a:t>12</a:t>
            </a:fld>
            <a:endParaRPr lang="en-GB" alt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CD90A-FAFD-4248-9C42-E587BD479C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034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86A1F-CF38-4C6B-86C7-E7DC3D2049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602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779CC-B002-43E0-BB40-BBC8C501F7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650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LO: To understand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different Components and their Characteristics 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</a:t>
            </a:r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Resistance, Power,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Gradient, LDR, Thermistor, Resistor, Diode</a:t>
            </a: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  <p:sldLayoutId id="2147483675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uk/url?sa=i&amp;rct=j&amp;q=key&amp;source=images&amp;cd=&amp;cad=rja&amp;uact=8&amp;docid=WOR_Wm9N0CiZ2M&amp;tbnid=oBLysk1dXahDVM:&amp;ved=0CAcQjRw&amp;url=http://pngimg.com/img/objects/key&amp;ei=vQk0VLe9MI31aOvUgtgM&amp;bvm=bv.76943099,d.d2s&amp;psig=AFQjCNEZvQaBmENsvLiL617iJv1UKbLqKA&amp;ust=1412782904562327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omepage.ntlworld.com/keith.taggart/physics/Crocodile/Therm.ck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homepage.ntlworld.com/keith.taggart/physics/Crocodile/Dioder.ckt" TargetMode="External"/><Relationship Id="rId5" Type="http://schemas.openxmlformats.org/officeDocument/2006/relationships/hyperlink" Target="http://homepage.ntlworld.com/keith.taggart/physics/Crocodile/Diodef.ckt" TargetMode="External"/><Relationship Id="rId4" Type="http://schemas.openxmlformats.org/officeDocument/2006/relationships/hyperlink" Target="http://homepage.ntlworld.com/keith.taggart/physics/Crocodile/LDR.ck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homepage.ntlworld.com/keith.taggart/physics/Crocodile/Therm.ck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homepage.ntlworld.com/keith.taggart/physics/Crocodile/Dioder.ckt" TargetMode="External"/><Relationship Id="rId5" Type="http://schemas.openxmlformats.org/officeDocument/2006/relationships/hyperlink" Target="http://homepage.ntlworld.com/keith.taggart/physics/Crocodile/Diodef.ckt" TargetMode="External"/><Relationship Id="rId4" Type="http://schemas.openxmlformats.org/officeDocument/2006/relationships/hyperlink" Target="http://homepage.ntlworld.com/keith.taggart/physics/Crocodile/LDR.ck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uk/url?sa=i&amp;rct=j&amp;q=key&amp;source=images&amp;cd=&amp;cad=rja&amp;uact=8&amp;docid=WOR_Wm9N0CiZ2M&amp;tbnid=oBLysk1dXahDVM:&amp;ved=0CAcQjRw&amp;url=http://pngimg.com/img/objects/key&amp;ei=vQk0VLe9MI31aOvUgtgM&amp;bvm=bv.76943099,d.d2s&amp;psig=AFQjCNEZvQaBmENsvLiL617iJv1UKbLqKA&amp;ust=1412782904562327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5" Type="http://schemas.openxmlformats.org/officeDocument/2006/relationships/hyperlink" Target="http://homepage.ntlworld.com/keith.taggart/physics/Crocodile/Dioder.ckt" TargetMode="External"/><Relationship Id="rId4" Type="http://schemas.openxmlformats.org/officeDocument/2006/relationships/hyperlink" Target="http://homepage.ntlworld.com/keith.taggart/physics/Crocodile/Diodef.ck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 May 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740816"/>
              </p:ext>
            </p:extLst>
          </p:nvPr>
        </p:nvGraphicFramePr>
        <p:xfrm>
          <a:off x="0" y="764704"/>
          <a:ext cx="9144000" cy="822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/>
                <a:gridCol w="4618182"/>
                <a:gridCol w="2484582"/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u="sng" dirty="0" smtClean="0">
                          <a:latin typeface="Comic Sans MS" panose="030F0702030302020204" pitchFamily="66" charset="0"/>
                        </a:rPr>
                        <a:t>Components and their</a:t>
                      </a:r>
                      <a:r>
                        <a:rPr lang="en-GB" sz="2400" b="1" u="sng" baseline="0" dirty="0" smtClean="0">
                          <a:latin typeface="Comic Sans MS" panose="030F0702030302020204" pitchFamily="66" charset="0"/>
                        </a:rPr>
                        <a:t> Characteristics</a:t>
                      </a:r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27/05/2016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22919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/>
                <a:gridCol w="7852168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itchFamily="66" charset="0"/>
                        </a:rPr>
                        <a:t>State characteristics for different components D/C</a:t>
                      </a: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Describe the shapes of each graph C/B</a:t>
                      </a: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omic Sans MS" pitchFamily="66" charset="0"/>
                        </a:rPr>
                        <a:t>Explain the shape of</a:t>
                      </a:r>
                      <a:r>
                        <a:rPr lang="en-US" sz="1600" baseline="0" dirty="0" smtClean="0">
                          <a:latin typeface="Comic Sans MS" pitchFamily="66" charset="0"/>
                        </a:rPr>
                        <a:t> graph for filament light bulb B/A</a:t>
                      </a: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323528" y="1317037"/>
            <a:ext cx="8361517" cy="3600400"/>
            <a:chOff x="476" y="845"/>
            <a:chExt cx="7474" cy="3356"/>
          </a:xfrm>
        </p:grpSpPr>
        <p:pic>
          <p:nvPicPr>
            <p:cNvPr id="8" name="Picture 4" descr="B05F1A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" y="845"/>
              <a:ext cx="2065" cy="3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5" descr="B053F1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8" y="993"/>
              <a:ext cx="2132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476" y="935"/>
              <a:ext cx="363" cy="32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+mj-lt"/>
              </a:endParaRPr>
            </a:p>
          </p:txBody>
        </p:sp>
      </p:grp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2987824" y="1940970"/>
            <a:ext cx="3312052" cy="2304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GB" altLang="en-US" b="1" dirty="0" smtClean="0"/>
              <a:t>State what each component is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en-US" b="1" dirty="0" smtClean="0"/>
              <a:t>Describe their use?</a:t>
            </a:r>
            <a:endParaRPr lang="en-GB" alt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1478634" y="1317037"/>
            <a:ext cx="1509190" cy="356645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634810" y="1413591"/>
            <a:ext cx="1509190" cy="356645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4704"/>
            <a:ext cx="8229600" cy="660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Diode – resistor IV combinations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27063" y="1526704"/>
            <a:ext cx="8064500" cy="8651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i="1" smtClean="0"/>
              <a:t>Sketch the IV characteristics of the diode-resistor combinations shown below.</a:t>
            </a:r>
            <a:endParaRPr lang="el-GR" altLang="en-US" sz="2800" i="1" smtClean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</a:pPr>
            <a:endParaRPr lang="en-GB" altLang="en-US" sz="2800" i="1" smtClean="0"/>
          </a:p>
        </p:txBody>
      </p:sp>
      <p:grpSp>
        <p:nvGrpSpPr>
          <p:cNvPr id="46084" name="Group 18"/>
          <p:cNvGrpSpPr>
            <a:grpSpLocks/>
          </p:cNvGrpSpPr>
          <p:nvPr/>
        </p:nvGrpSpPr>
        <p:grpSpPr bwMode="auto">
          <a:xfrm>
            <a:off x="1403350" y="2564929"/>
            <a:ext cx="2808288" cy="792162"/>
            <a:chOff x="612" y="1434"/>
            <a:chExt cx="2041" cy="545"/>
          </a:xfrm>
        </p:grpSpPr>
        <p:sp>
          <p:nvSpPr>
            <p:cNvPr id="46153" name="Line 7"/>
            <p:cNvSpPr>
              <a:spLocks noChangeShapeType="1"/>
            </p:cNvSpPr>
            <p:nvPr/>
          </p:nvSpPr>
          <p:spPr bwMode="auto">
            <a:xfrm>
              <a:off x="612" y="1706"/>
              <a:ext cx="20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154" name="Rectangle 9"/>
            <p:cNvSpPr>
              <a:spLocks noChangeArrowheads="1"/>
            </p:cNvSpPr>
            <p:nvPr/>
          </p:nvSpPr>
          <p:spPr bwMode="auto">
            <a:xfrm>
              <a:off x="884" y="1616"/>
              <a:ext cx="590" cy="18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155" name="AutoShape 14"/>
            <p:cNvSpPr>
              <a:spLocks noChangeArrowheads="1"/>
            </p:cNvSpPr>
            <p:nvPr/>
          </p:nvSpPr>
          <p:spPr bwMode="auto">
            <a:xfrm rot="-8066298">
              <a:off x="1572" y="1518"/>
              <a:ext cx="394" cy="408"/>
            </a:xfrm>
            <a:prstGeom prst="rtTriangl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156" name="Line 15"/>
            <p:cNvSpPr>
              <a:spLocks noChangeShapeType="1"/>
            </p:cNvSpPr>
            <p:nvPr/>
          </p:nvSpPr>
          <p:spPr bwMode="auto">
            <a:xfrm>
              <a:off x="2064" y="1434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6085" name="Group 19"/>
          <p:cNvGrpSpPr>
            <a:grpSpLocks/>
          </p:cNvGrpSpPr>
          <p:nvPr/>
        </p:nvGrpSpPr>
        <p:grpSpPr bwMode="auto">
          <a:xfrm>
            <a:off x="5435600" y="2636366"/>
            <a:ext cx="2376488" cy="1008063"/>
            <a:chOff x="3016" y="1616"/>
            <a:chExt cx="1860" cy="817"/>
          </a:xfrm>
        </p:grpSpPr>
        <p:sp>
          <p:nvSpPr>
            <p:cNvPr id="46146" name="Line 8"/>
            <p:cNvSpPr>
              <a:spLocks noChangeShapeType="1"/>
            </p:cNvSpPr>
            <p:nvPr/>
          </p:nvSpPr>
          <p:spPr bwMode="auto">
            <a:xfrm>
              <a:off x="3016" y="1706"/>
              <a:ext cx="18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147" name="Rectangle 10"/>
            <p:cNvSpPr>
              <a:spLocks noChangeArrowheads="1"/>
            </p:cNvSpPr>
            <p:nvPr/>
          </p:nvSpPr>
          <p:spPr bwMode="auto">
            <a:xfrm>
              <a:off x="3696" y="1616"/>
              <a:ext cx="590" cy="18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148" name="Line 11"/>
            <p:cNvSpPr>
              <a:spLocks noChangeShapeType="1"/>
            </p:cNvSpPr>
            <p:nvPr/>
          </p:nvSpPr>
          <p:spPr bwMode="auto">
            <a:xfrm>
              <a:off x="3288" y="1706"/>
              <a:ext cx="0" cy="4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149" name="Line 12"/>
            <p:cNvSpPr>
              <a:spLocks noChangeShapeType="1"/>
            </p:cNvSpPr>
            <p:nvPr/>
          </p:nvSpPr>
          <p:spPr bwMode="auto">
            <a:xfrm>
              <a:off x="4649" y="1706"/>
              <a:ext cx="0" cy="4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150" name="Line 13"/>
            <p:cNvSpPr>
              <a:spLocks noChangeShapeType="1"/>
            </p:cNvSpPr>
            <p:nvPr/>
          </p:nvSpPr>
          <p:spPr bwMode="auto">
            <a:xfrm>
              <a:off x="3288" y="2160"/>
              <a:ext cx="13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151" name="AutoShape 16"/>
            <p:cNvSpPr>
              <a:spLocks noChangeArrowheads="1"/>
            </p:cNvSpPr>
            <p:nvPr/>
          </p:nvSpPr>
          <p:spPr bwMode="auto">
            <a:xfrm rot="-8066298">
              <a:off x="3658" y="1972"/>
              <a:ext cx="394" cy="408"/>
            </a:xfrm>
            <a:prstGeom prst="rtTriangl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152" name="Line 17"/>
            <p:cNvSpPr>
              <a:spLocks noChangeShapeType="1"/>
            </p:cNvSpPr>
            <p:nvPr/>
          </p:nvSpPr>
          <p:spPr bwMode="auto">
            <a:xfrm>
              <a:off x="4150" y="1888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6086" name="Text Box 65"/>
          <p:cNvSpPr txBox="1">
            <a:spLocks noChangeArrowheads="1"/>
          </p:cNvSpPr>
          <p:nvPr/>
        </p:nvSpPr>
        <p:spPr bwMode="auto">
          <a:xfrm>
            <a:off x="1933575" y="2806229"/>
            <a:ext cx="5524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dirty="0">
                <a:latin typeface="+mj-lt"/>
              </a:rPr>
              <a:t>5</a:t>
            </a:r>
            <a:r>
              <a:rPr lang="el-GR" altLang="en-US" sz="1400" dirty="0">
                <a:latin typeface="+mj-lt"/>
                <a:cs typeface="Arial" charset="0"/>
              </a:rPr>
              <a:t>Ω</a:t>
            </a:r>
          </a:p>
        </p:txBody>
      </p:sp>
      <p:sp>
        <p:nvSpPr>
          <p:cNvPr id="46087" name="Text Box 66"/>
          <p:cNvSpPr txBox="1">
            <a:spLocks noChangeArrowheads="1"/>
          </p:cNvSpPr>
          <p:nvPr/>
        </p:nvSpPr>
        <p:spPr bwMode="auto">
          <a:xfrm>
            <a:off x="6426200" y="2593504"/>
            <a:ext cx="5524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dirty="0">
                <a:latin typeface="+mj-lt"/>
              </a:rPr>
              <a:t>5</a:t>
            </a:r>
            <a:r>
              <a:rPr lang="el-GR" altLang="en-US" sz="1400" dirty="0">
                <a:latin typeface="+mj-lt"/>
                <a:cs typeface="Arial" charset="0"/>
              </a:rPr>
              <a:t>Ω</a:t>
            </a:r>
          </a:p>
        </p:txBody>
      </p:sp>
      <p:grpSp>
        <p:nvGrpSpPr>
          <p:cNvPr id="4" name="Group 98"/>
          <p:cNvGrpSpPr>
            <a:grpSpLocks/>
          </p:cNvGrpSpPr>
          <p:nvPr/>
        </p:nvGrpSpPr>
        <p:grpSpPr bwMode="auto">
          <a:xfrm>
            <a:off x="1192213" y="4120679"/>
            <a:ext cx="3168650" cy="2663825"/>
            <a:chOff x="751" y="2287"/>
            <a:chExt cx="1996" cy="1678"/>
          </a:xfrm>
        </p:grpSpPr>
        <p:sp>
          <p:nvSpPr>
            <p:cNvPr id="46140" name="Line 20"/>
            <p:cNvSpPr>
              <a:spLocks noChangeShapeType="1"/>
            </p:cNvSpPr>
            <p:nvPr/>
          </p:nvSpPr>
          <p:spPr bwMode="auto">
            <a:xfrm>
              <a:off x="1749" y="2287"/>
              <a:ext cx="0" cy="16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141" name="Line 21"/>
            <p:cNvSpPr>
              <a:spLocks noChangeShapeType="1"/>
            </p:cNvSpPr>
            <p:nvPr/>
          </p:nvSpPr>
          <p:spPr bwMode="auto">
            <a:xfrm>
              <a:off x="751" y="3149"/>
              <a:ext cx="19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142" name="Line 23"/>
            <p:cNvSpPr>
              <a:spLocks noChangeShapeType="1"/>
            </p:cNvSpPr>
            <p:nvPr/>
          </p:nvSpPr>
          <p:spPr bwMode="auto">
            <a:xfrm>
              <a:off x="2112" y="3103"/>
              <a:ext cx="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143" name="Text Box 24"/>
            <p:cNvSpPr txBox="1">
              <a:spLocks noChangeArrowheads="1"/>
            </p:cNvSpPr>
            <p:nvPr/>
          </p:nvSpPr>
          <p:spPr bwMode="auto">
            <a:xfrm>
              <a:off x="1885" y="3194"/>
              <a:ext cx="40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400"/>
                <a:t>+ 0.6</a:t>
              </a:r>
            </a:p>
          </p:txBody>
        </p:sp>
        <p:sp>
          <p:nvSpPr>
            <p:cNvPr id="46144" name="Text Box 25"/>
            <p:cNvSpPr txBox="1">
              <a:spLocks noChangeArrowheads="1"/>
            </p:cNvSpPr>
            <p:nvPr/>
          </p:nvSpPr>
          <p:spPr bwMode="auto">
            <a:xfrm>
              <a:off x="1567" y="2287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i="1"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46145" name="Text Box 26"/>
            <p:cNvSpPr txBox="1">
              <a:spLocks noChangeArrowheads="1"/>
            </p:cNvSpPr>
            <p:nvPr/>
          </p:nvSpPr>
          <p:spPr bwMode="auto">
            <a:xfrm>
              <a:off x="2474" y="3149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i="1">
                  <a:latin typeface="Times New Roman" pitchFamily="18" charset="0"/>
                </a:rPr>
                <a:t>V</a:t>
              </a:r>
            </a:p>
          </p:txBody>
        </p:sp>
      </p:grp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1552575" y="4419129"/>
            <a:ext cx="2232025" cy="2376487"/>
            <a:chOff x="3078" y="2461"/>
            <a:chExt cx="1406" cy="1497"/>
          </a:xfrm>
        </p:grpSpPr>
        <p:sp>
          <p:nvSpPr>
            <p:cNvPr id="46138" name="Line 27"/>
            <p:cNvSpPr>
              <a:spLocks noChangeShapeType="1"/>
            </p:cNvSpPr>
            <p:nvPr/>
          </p:nvSpPr>
          <p:spPr bwMode="auto">
            <a:xfrm flipH="1">
              <a:off x="3078" y="2461"/>
              <a:ext cx="1406" cy="149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139" name="Text Box 42"/>
            <p:cNvSpPr txBox="1">
              <a:spLocks noChangeArrowheads="1"/>
            </p:cNvSpPr>
            <p:nvPr/>
          </p:nvSpPr>
          <p:spPr bwMode="auto">
            <a:xfrm>
              <a:off x="3144" y="3780"/>
              <a:ext cx="46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200">
                  <a:solidFill>
                    <a:srgbClr val="FF3300"/>
                  </a:solidFill>
                </a:rPr>
                <a:t>resistor</a:t>
              </a:r>
            </a:p>
          </p:txBody>
        </p:sp>
      </p:grp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5103813" y="4098454"/>
            <a:ext cx="3168650" cy="2663825"/>
            <a:chOff x="3215" y="2273"/>
            <a:chExt cx="1996" cy="1678"/>
          </a:xfrm>
        </p:grpSpPr>
        <p:sp>
          <p:nvSpPr>
            <p:cNvPr id="46117" name="Line 44"/>
            <p:cNvSpPr>
              <a:spLocks noChangeShapeType="1"/>
            </p:cNvSpPr>
            <p:nvPr/>
          </p:nvSpPr>
          <p:spPr bwMode="auto">
            <a:xfrm>
              <a:off x="4213" y="2273"/>
              <a:ext cx="0" cy="16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118" name="Line 45"/>
            <p:cNvSpPr>
              <a:spLocks noChangeShapeType="1"/>
            </p:cNvSpPr>
            <p:nvPr/>
          </p:nvSpPr>
          <p:spPr bwMode="auto">
            <a:xfrm>
              <a:off x="3215" y="3135"/>
              <a:ext cx="19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119" name="Line 46"/>
            <p:cNvSpPr>
              <a:spLocks noChangeShapeType="1"/>
            </p:cNvSpPr>
            <p:nvPr/>
          </p:nvSpPr>
          <p:spPr bwMode="auto">
            <a:xfrm>
              <a:off x="4576" y="3089"/>
              <a:ext cx="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120" name="Text Box 47"/>
            <p:cNvSpPr txBox="1">
              <a:spLocks noChangeArrowheads="1"/>
            </p:cNvSpPr>
            <p:nvPr/>
          </p:nvSpPr>
          <p:spPr bwMode="auto">
            <a:xfrm>
              <a:off x="4349" y="3180"/>
              <a:ext cx="40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400"/>
                <a:t>+ 0.6</a:t>
              </a:r>
            </a:p>
          </p:txBody>
        </p:sp>
        <p:sp>
          <p:nvSpPr>
            <p:cNvPr id="46121" name="Text Box 48"/>
            <p:cNvSpPr txBox="1">
              <a:spLocks noChangeArrowheads="1"/>
            </p:cNvSpPr>
            <p:nvPr/>
          </p:nvSpPr>
          <p:spPr bwMode="auto">
            <a:xfrm>
              <a:off x="4031" y="227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i="1"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46122" name="Text Box 49"/>
            <p:cNvSpPr txBox="1">
              <a:spLocks noChangeArrowheads="1"/>
            </p:cNvSpPr>
            <p:nvPr/>
          </p:nvSpPr>
          <p:spPr bwMode="auto">
            <a:xfrm>
              <a:off x="4938" y="3135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i="1">
                  <a:latin typeface="Times New Roman" pitchFamily="18" charset="0"/>
                </a:rPr>
                <a:t>V</a:t>
              </a:r>
            </a:p>
          </p:txBody>
        </p:sp>
        <p:grpSp>
          <p:nvGrpSpPr>
            <p:cNvPr id="46123" name="Group 50"/>
            <p:cNvGrpSpPr>
              <a:grpSpLocks/>
            </p:cNvGrpSpPr>
            <p:nvPr/>
          </p:nvGrpSpPr>
          <p:grpSpPr bwMode="auto">
            <a:xfrm>
              <a:off x="3220" y="2318"/>
              <a:ext cx="1434" cy="971"/>
              <a:chOff x="2768" y="2772"/>
              <a:chExt cx="1434" cy="971"/>
            </a:xfrm>
          </p:grpSpPr>
          <p:grpSp>
            <p:nvGrpSpPr>
              <p:cNvPr id="46127" name="Group 51"/>
              <p:cNvGrpSpPr>
                <a:grpSpLocks/>
              </p:cNvGrpSpPr>
              <p:nvPr/>
            </p:nvGrpSpPr>
            <p:grpSpPr bwMode="auto">
              <a:xfrm>
                <a:off x="2768" y="2772"/>
                <a:ext cx="1434" cy="858"/>
                <a:chOff x="3392" y="2408"/>
                <a:chExt cx="1434" cy="858"/>
              </a:xfrm>
            </p:grpSpPr>
            <p:grpSp>
              <p:nvGrpSpPr>
                <p:cNvPr id="46129" name="Group 52"/>
                <p:cNvGrpSpPr>
                  <a:grpSpLocks/>
                </p:cNvGrpSpPr>
                <p:nvPr/>
              </p:nvGrpSpPr>
              <p:grpSpPr bwMode="auto">
                <a:xfrm>
                  <a:off x="3392" y="3156"/>
                  <a:ext cx="1326" cy="110"/>
                  <a:chOff x="710" y="3048"/>
                  <a:chExt cx="1326" cy="110"/>
                </a:xfrm>
              </p:grpSpPr>
              <p:grpSp>
                <p:nvGrpSpPr>
                  <p:cNvPr id="46131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710" y="3067"/>
                    <a:ext cx="1270" cy="91"/>
                    <a:chOff x="710" y="3067"/>
                    <a:chExt cx="1270" cy="91"/>
                  </a:xfrm>
                </p:grpSpPr>
                <p:grpSp>
                  <p:nvGrpSpPr>
                    <p:cNvPr id="46133" name="Group 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10" y="3067"/>
                      <a:ext cx="1035" cy="91"/>
                      <a:chOff x="710" y="3067"/>
                      <a:chExt cx="1035" cy="91"/>
                    </a:xfrm>
                  </p:grpSpPr>
                  <p:sp>
                    <p:nvSpPr>
                      <p:cNvPr id="46135" name="Oval 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655" y="3067"/>
                        <a:ext cx="90" cy="91"/>
                      </a:xfrm>
                      <a:prstGeom prst="ellips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/>
                        <a:endParaRPr lang="en-US" altLang="en-US"/>
                      </a:p>
                    </p:txBody>
                  </p:sp>
                  <p:sp>
                    <p:nvSpPr>
                      <p:cNvPr id="46136" name="Line 56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710" y="3132"/>
                        <a:ext cx="972" cy="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prstDash val="dash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46137" name="Line 5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680" y="3088"/>
                        <a:ext cx="50" cy="4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prstDash val="dash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46134" name="Line 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20" y="3094"/>
                      <a:ext cx="2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2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46132" name="Freeform 59"/>
                  <p:cNvSpPr>
                    <a:spLocks/>
                  </p:cNvSpPr>
                  <p:nvPr/>
                </p:nvSpPr>
                <p:spPr bwMode="auto">
                  <a:xfrm>
                    <a:off x="1980" y="3048"/>
                    <a:ext cx="56" cy="46"/>
                  </a:xfrm>
                  <a:custGeom>
                    <a:avLst/>
                    <a:gdLst>
                      <a:gd name="T0" fmla="*/ 0 w 56"/>
                      <a:gd name="T1" fmla="*/ 46 h 46"/>
                      <a:gd name="T2" fmla="*/ 40 w 56"/>
                      <a:gd name="T3" fmla="*/ 30 h 46"/>
                      <a:gd name="T4" fmla="*/ 56 w 56"/>
                      <a:gd name="T5" fmla="*/ 0 h 46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46"/>
                      <a:gd name="T11" fmla="*/ 56 w 56"/>
                      <a:gd name="T12" fmla="*/ 46 h 4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46">
                        <a:moveTo>
                          <a:pt x="0" y="46"/>
                        </a:moveTo>
                        <a:cubicBezTo>
                          <a:pt x="15" y="42"/>
                          <a:pt x="31" y="38"/>
                          <a:pt x="40" y="30"/>
                        </a:cubicBezTo>
                        <a:cubicBezTo>
                          <a:pt x="49" y="22"/>
                          <a:pt x="52" y="11"/>
                          <a:pt x="56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sp>
              <p:nvSpPr>
                <p:cNvPr id="46130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4712" y="2408"/>
                  <a:ext cx="114" cy="752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6128" name="Text Box 61"/>
              <p:cNvSpPr txBox="1">
                <a:spLocks noChangeArrowheads="1"/>
              </p:cNvSpPr>
              <p:nvPr/>
            </p:nvSpPr>
            <p:spPr bwMode="auto">
              <a:xfrm>
                <a:off x="2826" y="3570"/>
                <a:ext cx="42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200">
                    <a:solidFill>
                      <a:schemeClr val="accent2"/>
                    </a:solidFill>
                  </a:rPr>
                  <a:t>diode</a:t>
                </a:r>
              </a:p>
            </p:txBody>
          </p:sp>
        </p:grpSp>
        <p:grpSp>
          <p:nvGrpSpPr>
            <p:cNvPr id="46124" name="Group 62"/>
            <p:cNvGrpSpPr>
              <a:grpSpLocks/>
            </p:cNvGrpSpPr>
            <p:nvPr/>
          </p:nvGrpSpPr>
          <p:grpSpPr bwMode="auto">
            <a:xfrm>
              <a:off x="3506" y="2387"/>
              <a:ext cx="1406" cy="1497"/>
              <a:chOff x="3078" y="2461"/>
              <a:chExt cx="1406" cy="1497"/>
            </a:xfrm>
          </p:grpSpPr>
          <p:sp>
            <p:nvSpPr>
              <p:cNvPr id="46125" name="Line 63"/>
              <p:cNvSpPr>
                <a:spLocks noChangeShapeType="1"/>
              </p:cNvSpPr>
              <p:nvPr/>
            </p:nvSpPr>
            <p:spPr bwMode="auto">
              <a:xfrm flipH="1">
                <a:off x="3078" y="2461"/>
                <a:ext cx="1406" cy="1497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126" name="Text Box 64"/>
              <p:cNvSpPr txBox="1">
                <a:spLocks noChangeArrowheads="1"/>
              </p:cNvSpPr>
              <p:nvPr/>
            </p:nvSpPr>
            <p:spPr bwMode="auto">
              <a:xfrm>
                <a:off x="3144" y="3780"/>
                <a:ext cx="46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200">
                    <a:solidFill>
                      <a:srgbClr val="FF3300"/>
                    </a:solidFill>
                  </a:rPr>
                  <a:t>resistor</a:t>
                </a:r>
              </a:p>
            </p:txBody>
          </p:sp>
        </p:grpSp>
      </p:grpSp>
      <p:grpSp>
        <p:nvGrpSpPr>
          <p:cNvPr id="13" name="Group 97"/>
          <p:cNvGrpSpPr>
            <a:grpSpLocks/>
          </p:cNvGrpSpPr>
          <p:nvPr/>
        </p:nvGrpSpPr>
        <p:grpSpPr bwMode="auto">
          <a:xfrm>
            <a:off x="4878388" y="4090516"/>
            <a:ext cx="2492375" cy="2643188"/>
            <a:chOff x="3073" y="2268"/>
            <a:chExt cx="1570" cy="1665"/>
          </a:xfrm>
        </p:grpSpPr>
        <p:grpSp>
          <p:nvGrpSpPr>
            <p:cNvPr id="46113" name="Group 72"/>
            <p:cNvGrpSpPr>
              <a:grpSpLocks/>
            </p:cNvGrpSpPr>
            <p:nvPr/>
          </p:nvGrpSpPr>
          <p:grpSpPr bwMode="auto">
            <a:xfrm>
              <a:off x="3458" y="2268"/>
              <a:ext cx="1185" cy="1665"/>
              <a:chOff x="1008" y="2268"/>
              <a:chExt cx="1185" cy="1665"/>
            </a:xfrm>
          </p:grpSpPr>
          <p:sp>
            <p:nvSpPr>
              <p:cNvPr id="46115" name="Line 70"/>
              <p:cNvSpPr>
                <a:spLocks noChangeShapeType="1"/>
              </p:cNvSpPr>
              <p:nvPr/>
            </p:nvSpPr>
            <p:spPr bwMode="auto">
              <a:xfrm flipV="1">
                <a:off x="1008" y="2859"/>
                <a:ext cx="1008" cy="1074"/>
              </a:xfrm>
              <a:prstGeom prst="line">
                <a:avLst/>
              </a:prstGeom>
              <a:noFill/>
              <a:ln w="381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116" name="Freeform 71"/>
              <p:cNvSpPr>
                <a:spLocks/>
              </p:cNvSpPr>
              <p:nvPr/>
            </p:nvSpPr>
            <p:spPr bwMode="auto">
              <a:xfrm>
                <a:off x="2016" y="2268"/>
                <a:ext cx="177" cy="591"/>
              </a:xfrm>
              <a:custGeom>
                <a:avLst/>
                <a:gdLst>
                  <a:gd name="T0" fmla="*/ 0 w 177"/>
                  <a:gd name="T1" fmla="*/ 591 h 591"/>
                  <a:gd name="T2" fmla="*/ 69 w 177"/>
                  <a:gd name="T3" fmla="*/ 462 h 591"/>
                  <a:gd name="T4" fmla="*/ 177 w 177"/>
                  <a:gd name="T5" fmla="*/ 0 h 591"/>
                  <a:gd name="T6" fmla="*/ 0 60000 65536"/>
                  <a:gd name="T7" fmla="*/ 0 60000 65536"/>
                  <a:gd name="T8" fmla="*/ 0 60000 65536"/>
                  <a:gd name="T9" fmla="*/ 0 w 177"/>
                  <a:gd name="T10" fmla="*/ 0 h 591"/>
                  <a:gd name="T11" fmla="*/ 177 w 177"/>
                  <a:gd name="T12" fmla="*/ 591 h 59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7" h="591">
                    <a:moveTo>
                      <a:pt x="0" y="591"/>
                    </a:moveTo>
                    <a:cubicBezTo>
                      <a:pt x="20" y="575"/>
                      <a:pt x="40" y="560"/>
                      <a:pt x="69" y="462"/>
                    </a:cubicBezTo>
                    <a:cubicBezTo>
                      <a:pt x="98" y="364"/>
                      <a:pt x="159" y="77"/>
                      <a:pt x="177" y="0"/>
                    </a:cubicBezTo>
                  </a:path>
                </a:pathLst>
              </a:custGeom>
              <a:noFill/>
              <a:ln w="381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46114" name="Text Box 73"/>
            <p:cNvSpPr txBox="1">
              <a:spLocks noChangeArrowheads="1"/>
            </p:cNvSpPr>
            <p:nvPr/>
          </p:nvSpPr>
          <p:spPr bwMode="auto">
            <a:xfrm>
              <a:off x="3073" y="3415"/>
              <a:ext cx="9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400">
                  <a:solidFill>
                    <a:srgbClr val="00CC00"/>
                  </a:solidFill>
                </a:rPr>
                <a:t>combination</a:t>
              </a:r>
            </a:p>
          </p:txBody>
        </p:sp>
      </p:grpSp>
      <p:grpSp>
        <p:nvGrpSpPr>
          <p:cNvPr id="15" name="Group 76"/>
          <p:cNvGrpSpPr>
            <a:grpSpLocks/>
          </p:cNvGrpSpPr>
          <p:nvPr/>
        </p:nvGrpSpPr>
        <p:grpSpPr bwMode="auto">
          <a:xfrm>
            <a:off x="1206500" y="4196879"/>
            <a:ext cx="2276475" cy="1541462"/>
            <a:chOff x="2768" y="2772"/>
            <a:chExt cx="1434" cy="971"/>
          </a:xfrm>
        </p:grpSpPr>
        <p:grpSp>
          <p:nvGrpSpPr>
            <p:cNvPr id="46102" name="Group 77"/>
            <p:cNvGrpSpPr>
              <a:grpSpLocks/>
            </p:cNvGrpSpPr>
            <p:nvPr/>
          </p:nvGrpSpPr>
          <p:grpSpPr bwMode="auto">
            <a:xfrm>
              <a:off x="2768" y="2772"/>
              <a:ext cx="1434" cy="858"/>
              <a:chOff x="3392" y="2408"/>
              <a:chExt cx="1434" cy="858"/>
            </a:xfrm>
          </p:grpSpPr>
          <p:grpSp>
            <p:nvGrpSpPr>
              <p:cNvPr id="46104" name="Group 78"/>
              <p:cNvGrpSpPr>
                <a:grpSpLocks/>
              </p:cNvGrpSpPr>
              <p:nvPr/>
            </p:nvGrpSpPr>
            <p:grpSpPr bwMode="auto">
              <a:xfrm>
                <a:off x="3392" y="3156"/>
                <a:ext cx="1326" cy="110"/>
                <a:chOff x="710" y="3048"/>
                <a:chExt cx="1326" cy="110"/>
              </a:xfrm>
            </p:grpSpPr>
            <p:grpSp>
              <p:nvGrpSpPr>
                <p:cNvPr id="46106" name="Group 79"/>
                <p:cNvGrpSpPr>
                  <a:grpSpLocks/>
                </p:cNvGrpSpPr>
                <p:nvPr/>
              </p:nvGrpSpPr>
              <p:grpSpPr bwMode="auto">
                <a:xfrm>
                  <a:off x="710" y="3067"/>
                  <a:ext cx="1270" cy="91"/>
                  <a:chOff x="710" y="3067"/>
                  <a:chExt cx="1270" cy="91"/>
                </a:xfrm>
              </p:grpSpPr>
              <p:grpSp>
                <p:nvGrpSpPr>
                  <p:cNvPr id="46108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710" y="3067"/>
                    <a:ext cx="1035" cy="91"/>
                    <a:chOff x="710" y="3067"/>
                    <a:chExt cx="1035" cy="91"/>
                  </a:xfrm>
                </p:grpSpPr>
                <p:sp>
                  <p:nvSpPr>
                    <p:cNvPr id="46110" name="Oval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55" y="3067"/>
                      <a:ext cx="90" cy="9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/>
                      <a:endParaRPr lang="en-US" altLang="en-US"/>
                    </a:p>
                  </p:txBody>
                </p:sp>
                <p:sp>
                  <p:nvSpPr>
                    <p:cNvPr id="46111" name="Line 8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710" y="3132"/>
                      <a:ext cx="972" cy="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2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46112" name="Line 8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680" y="3088"/>
                      <a:ext cx="50" cy="4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2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46109" name="Line 84"/>
                  <p:cNvSpPr>
                    <a:spLocks noChangeShapeType="1"/>
                  </p:cNvSpPr>
                  <p:nvPr/>
                </p:nvSpPr>
                <p:spPr bwMode="auto">
                  <a:xfrm>
                    <a:off x="1720" y="3094"/>
                    <a:ext cx="26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accent2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46107" name="Freeform 85"/>
                <p:cNvSpPr>
                  <a:spLocks/>
                </p:cNvSpPr>
                <p:nvPr/>
              </p:nvSpPr>
              <p:spPr bwMode="auto">
                <a:xfrm>
                  <a:off x="1980" y="3048"/>
                  <a:ext cx="56" cy="46"/>
                </a:xfrm>
                <a:custGeom>
                  <a:avLst/>
                  <a:gdLst>
                    <a:gd name="T0" fmla="*/ 0 w 56"/>
                    <a:gd name="T1" fmla="*/ 46 h 46"/>
                    <a:gd name="T2" fmla="*/ 40 w 56"/>
                    <a:gd name="T3" fmla="*/ 30 h 46"/>
                    <a:gd name="T4" fmla="*/ 56 w 56"/>
                    <a:gd name="T5" fmla="*/ 0 h 46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46"/>
                    <a:gd name="T11" fmla="*/ 56 w 56"/>
                    <a:gd name="T12" fmla="*/ 46 h 4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46">
                      <a:moveTo>
                        <a:pt x="0" y="46"/>
                      </a:moveTo>
                      <a:cubicBezTo>
                        <a:pt x="15" y="42"/>
                        <a:pt x="31" y="38"/>
                        <a:pt x="40" y="30"/>
                      </a:cubicBezTo>
                      <a:cubicBezTo>
                        <a:pt x="49" y="22"/>
                        <a:pt x="52" y="11"/>
                        <a:pt x="56" y="0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46105" name="Line 86"/>
              <p:cNvSpPr>
                <a:spLocks noChangeShapeType="1"/>
              </p:cNvSpPr>
              <p:nvPr/>
            </p:nvSpPr>
            <p:spPr bwMode="auto">
              <a:xfrm flipH="1">
                <a:off x="4712" y="2408"/>
                <a:ext cx="114" cy="752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6103" name="Text Box 87"/>
            <p:cNvSpPr txBox="1">
              <a:spLocks noChangeArrowheads="1"/>
            </p:cNvSpPr>
            <p:nvPr/>
          </p:nvSpPr>
          <p:spPr bwMode="auto">
            <a:xfrm>
              <a:off x="2826" y="3570"/>
              <a:ext cx="42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200">
                  <a:solidFill>
                    <a:schemeClr val="accent2"/>
                  </a:solidFill>
                </a:rPr>
                <a:t>diode</a:t>
              </a:r>
            </a:p>
          </p:txBody>
        </p:sp>
      </p:grpSp>
      <p:grpSp>
        <p:nvGrpSpPr>
          <p:cNvPr id="20" name="Group 96"/>
          <p:cNvGrpSpPr>
            <a:grpSpLocks/>
          </p:cNvGrpSpPr>
          <p:nvPr/>
        </p:nvGrpSpPr>
        <p:grpSpPr bwMode="auto">
          <a:xfrm>
            <a:off x="1235075" y="4169891"/>
            <a:ext cx="3825875" cy="1344613"/>
            <a:chOff x="-514" y="2008"/>
            <a:chExt cx="2410" cy="847"/>
          </a:xfrm>
        </p:grpSpPr>
        <p:grpSp>
          <p:nvGrpSpPr>
            <p:cNvPr id="46094" name="Group 95"/>
            <p:cNvGrpSpPr>
              <a:grpSpLocks/>
            </p:cNvGrpSpPr>
            <p:nvPr/>
          </p:nvGrpSpPr>
          <p:grpSpPr bwMode="auto">
            <a:xfrm>
              <a:off x="-514" y="2008"/>
              <a:ext cx="1810" cy="847"/>
              <a:chOff x="-514" y="2008"/>
              <a:chExt cx="1810" cy="847"/>
            </a:xfrm>
          </p:grpSpPr>
          <p:sp>
            <p:nvSpPr>
              <p:cNvPr id="46098" name="Line 29"/>
              <p:cNvSpPr>
                <a:spLocks noChangeShapeType="1"/>
              </p:cNvSpPr>
              <p:nvPr/>
            </p:nvSpPr>
            <p:spPr bwMode="auto">
              <a:xfrm flipV="1">
                <a:off x="-514" y="2853"/>
                <a:ext cx="972" cy="2"/>
              </a:xfrm>
              <a:prstGeom prst="line">
                <a:avLst/>
              </a:prstGeom>
              <a:noFill/>
              <a:ln w="381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99" name="Line 30"/>
              <p:cNvSpPr>
                <a:spLocks noChangeShapeType="1"/>
              </p:cNvSpPr>
              <p:nvPr/>
            </p:nvSpPr>
            <p:spPr bwMode="auto">
              <a:xfrm flipV="1">
                <a:off x="456" y="2809"/>
                <a:ext cx="50" cy="46"/>
              </a:xfrm>
              <a:prstGeom prst="line">
                <a:avLst/>
              </a:prstGeom>
              <a:noFill/>
              <a:ln w="381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100" name="Freeform 34"/>
              <p:cNvSpPr>
                <a:spLocks/>
              </p:cNvSpPr>
              <p:nvPr/>
            </p:nvSpPr>
            <p:spPr bwMode="auto">
              <a:xfrm>
                <a:off x="756" y="2769"/>
                <a:ext cx="56" cy="46"/>
              </a:xfrm>
              <a:custGeom>
                <a:avLst/>
                <a:gdLst>
                  <a:gd name="T0" fmla="*/ 0 w 56"/>
                  <a:gd name="T1" fmla="*/ 46 h 46"/>
                  <a:gd name="T2" fmla="*/ 40 w 56"/>
                  <a:gd name="T3" fmla="*/ 30 h 46"/>
                  <a:gd name="T4" fmla="*/ 56 w 56"/>
                  <a:gd name="T5" fmla="*/ 0 h 46"/>
                  <a:gd name="T6" fmla="*/ 0 60000 65536"/>
                  <a:gd name="T7" fmla="*/ 0 60000 65536"/>
                  <a:gd name="T8" fmla="*/ 0 60000 65536"/>
                  <a:gd name="T9" fmla="*/ 0 w 56"/>
                  <a:gd name="T10" fmla="*/ 0 h 46"/>
                  <a:gd name="T11" fmla="*/ 56 w 56"/>
                  <a:gd name="T12" fmla="*/ 46 h 4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6" h="46">
                    <a:moveTo>
                      <a:pt x="0" y="46"/>
                    </a:moveTo>
                    <a:cubicBezTo>
                      <a:pt x="15" y="42"/>
                      <a:pt x="31" y="38"/>
                      <a:pt x="40" y="30"/>
                    </a:cubicBezTo>
                    <a:cubicBezTo>
                      <a:pt x="49" y="22"/>
                      <a:pt x="52" y="11"/>
                      <a:pt x="56" y="0"/>
                    </a:cubicBezTo>
                  </a:path>
                </a:pathLst>
              </a:custGeom>
              <a:noFill/>
              <a:ln w="381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101" name="Freeform 91"/>
              <p:cNvSpPr>
                <a:spLocks/>
              </p:cNvSpPr>
              <p:nvPr/>
            </p:nvSpPr>
            <p:spPr bwMode="auto">
              <a:xfrm>
                <a:off x="816" y="2008"/>
                <a:ext cx="480" cy="768"/>
              </a:xfrm>
              <a:custGeom>
                <a:avLst/>
                <a:gdLst>
                  <a:gd name="T0" fmla="*/ 0 w 488"/>
                  <a:gd name="T1" fmla="*/ 776 h 760"/>
                  <a:gd name="T2" fmla="*/ 472 w 488"/>
                  <a:gd name="T3" fmla="*/ 0 h 760"/>
                  <a:gd name="T4" fmla="*/ 0 60000 65536"/>
                  <a:gd name="T5" fmla="*/ 0 60000 65536"/>
                  <a:gd name="T6" fmla="*/ 0 w 488"/>
                  <a:gd name="T7" fmla="*/ 0 h 760"/>
                  <a:gd name="T8" fmla="*/ 488 w 488"/>
                  <a:gd name="T9" fmla="*/ 760 h 76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88" h="760">
                    <a:moveTo>
                      <a:pt x="0" y="760"/>
                    </a:moveTo>
                    <a:cubicBezTo>
                      <a:pt x="0" y="760"/>
                      <a:pt x="244" y="380"/>
                      <a:pt x="488" y="0"/>
                    </a:cubicBezTo>
                  </a:path>
                </a:pathLst>
              </a:custGeom>
              <a:noFill/>
              <a:ln w="381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46095" name="Group 94"/>
            <p:cNvGrpSpPr>
              <a:grpSpLocks/>
            </p:cNvGrpSpPr>
            <p:nvPr/>
          </p:nvGrpSpPr>
          <p:grpSpPr bwMode="auto">
            <a:xfrm>
              <a:off x="496" y="2485"/>
              <a:ext cx="1400" cy="330"/>
              <a:chOff x="496" y="2485"/>
              <a:chExt cx="1400" cy="330"/>
            </a:xfrm>
          </p:grpSpPr>
          <p:sp>
            <p:nvSpPr>
              <p:cNvPr id="46096" name="Line 32"/>
              <p:cNvSpPr>
                <a:spLocks noChangeShapeType="1"/>
              </p:cNvSpPr>
              <p:nvPr/>
            </p:nvSpPr>
            <p:spPr bwMode="auto">
              <a:xfrm>
                <a:off x="496" y="2815"/>
                <a:ext cx="260" cy="0"/>
              </a:xfrm>
              <a:prstGeom prst="line">
                <a:avLst/>
              </a:prstGeom>
              <a:noFill/>
              <a:ln w="38100">
                <a:solidFill>
                  <a:srgbClr val="00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97" name="Text Box 92"/>
              <p:cNvSpPr txBox="1">
                <a:spLocks noChangeArrowheads="1"/>
              </p:cNvSpPr>
              <p:nvPr/>
            </p:nvSpPr>
            <p:spPr bwMode="auto">
              <a:xfrm>
                <a:off x="951" y="2485"/>
                <a:ext cx="945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400">
                    <a:solidFill>
                      <a:srgbClr val="00CC00"/>
                    </a:solidFill>
                  </a:rPr>
                  <a:t>combination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5850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992" name="Group 40"/>
          <p:cNvGrpSpPr>
            <a:grpSpLocks/>
          </p:cNvGrpSpPr>
          <p:nvPr/>
        </p:nvGrpSpPr>
        <p:grpSpPr bwMode="auto">
          <a:xfrm>
            <a:off x="312738" y="620688"/>
            <a:ext cx="2740025" cy="2724150"/>
            <a:chOff x="143" y="221"/>
            <a:chExt cx="1726" cy="1716"/>
          </a:xfrm>
        </p:grpSpPr>
        <p:sp>
          <p:nvSpPr>
            <p:cNvPr id="125965" name="Text Box 13"/>
            <p:cNvSpPr txBox="1">
              <a:spLocks noChangeArrowheads="1"/>
            </p:cNvSpPr>
            <p:nvPr/>
          </p:nvSpPr>
          <p:spPr bwMode="auto">
            <a:xfrm rot="16200000">
              <a:off x="249" y="506"/>
              <a:ext cx="76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indent="20638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9017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423988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946275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468563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925763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382963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840163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297363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altLang="en-US" sz="1400">
                  <a:latin typeface="Comic Sans MS" pitchFamily="66" charset="0"/>
                  <a:cs typeface="Arial" charset="0"/>
                </a:rPr>
                <a:t>Current (A)</a:t>
              </a:r>
              <a:endParaRPr lang="en-US" altLang="en-US" sz="1400"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25966" name="Line 14"/>
            <p:cNvSpPr>
              <a:spLocks noChangeShapeType="1"/>
            </p:cNvSpPr>
            <p:nvPr/>
          </p:nvSpPr>
          <p:spPr bwMode="auto">
            <a:xfrm flipH="1">
              <a:off x="713" y="646"/>
              <a:ext cx="5" cy="12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5967" name="Line 15"/>
            <p:cNvSpPr>
              <a:spLocks noChangeShapeType="1"/>
            </p:cNvSpPr>
            <p:nvPr/>
          </p:nvSpPr>
          <p:spPr bwMode="auto">
            <a:xfrm>
              <a:off x="143" y="1258"/>
              <a:ext cx="1121" cy="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5970" name="Text Box 18"/>
            <p:cNvSpPr txBox="1">
              <a:spLocks noChangeArrowheads="1"/>
            </p:cNvSpPr>
            <p:nvPr/>
          </p:nvSpPr>
          <p:spPr bwMode="auto">
            <a:xfrm>
              <a:off x="1061" y="1284"/>
              <a:ext cx="80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indent="20638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901700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423988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946275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468563" indent="-3429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925763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382963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840163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297363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altLang="en-US" sz="1400">
                  <a:latin typeface="Comic Sans MS" pitchFamily="66" charset="0"/>
                  <a:cs typeface="Arial" charset="0"/>
                </a:rPr>
                <a:t>Voltage (V)</a:t>
              </a:r>
              <a:endParaRPr lang="en-US" altLang="en-US" sz="1400"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25971" name="Freeform 19"/>
            <p:cNvSpPr>
              <a:spLocks/>
            </p:cNvSpPr>
            <p:nvPr/>
          </p:nvSpPr>
          <p:spPr bwMode="auto">
            <a:xfrm>
              <a:off x="949" y="485"/>
              <a:ext cx="36" cy="88"/>
            </a:xfrm>
            <a:custGeom>
              <a:avLst/>
              <a:gdLst>
                <a:gd name="T0" fmla="*/ 0 w 55"/>
                <a:gd name="T1" fmla="*/ 119 h 119"/>
                <a:gd name="T2" fmla="*/ 55 w 55"/>
                <a:gd name="T3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5" h="119">
                  <a:moveTo>
                    <a:pt x="0" y="119"/>
                  </a:moveTo>
                  <a:cubicBezTo>
                    <a:pt x="18" y="79"/>
                    <a:pt x="37" y="40"/>
                    <a:pt x="55" y="0"/>
                  </a:cubicBez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GB"/>
            </a:p>
          </p:txBody>
        </p:sp>
        <p:sp>
          <p:nvSpPr>
            <p:cNvPr id="125973" name="Freeform 21"/>
            <p:cNvSpPr>
              <a:spLocks/>
            </p:cNvSpPr>
            <p:nvPr/>
          </p:nvSpPr>
          <p:spPr bwMode="auto">
            <a:xfrm>
              <a:off x="163" y="722"/>
              <a:ext cx="997" cy="550"/>
            </a:xfrm>
            <a:custGeom>
              <a:avLst/>
              <a:gdLst>
                <a:gd name="T0" fmla="*/ 0 w 1518"/>
                <a:gd name="T1" fmla="*/ 741 h 741"/>
                <a:gd name="T2" fmla="*/ 859 w 1518"/>
                <a:gd name="T3" fmla="*/ 731 h 741"/>
                <a:gd name="T4" fmla="*/ 1115 w 1518"/>
                <a:gd name="T5" fmla="*/ 704 h 741"/>
                <a:gd name="T6" fmla="*/ 1298 w 1518"/>
                <a:gd name="T7" fmla="*/ 594 h 741"/>
                <a:gd name="T8" fmla="*/ 1399 w 1518"/>
                <a:gd name="T9" fmla="*/ 457 h 741"/>
                <a:gd name="T10" fmla="*/ 1518 w 1518"/>
                <a:gd name="T11" fmla="*/ 0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8" h="741">
                  <a:moveTo>
                    <a:pt x="0" y="741"/>
                  </a:moveTo>
                  <a:cubicBezTo>
                    <a:pt x="336" y="739"/>
                    <a:pt x="673" y="737"/>
                    <a:pt x="859" y="731"/>
                  </a:cubicBezTo>
                  <a:cubicBezTo>
                    <a:pt x="1045" y="725"/>
                    <a:pt x="1042" y="727"/>
                    <a:pt x="1115" y="704"/>
                  </a:cubicBezTo>
                  <a:cubicBezTo>
                    <a:pt x="1188" y="681"/>
                    <a:pt x="1251" y="635"/>
                    <a:pt x="1298" y="594"/>
                  </a:cubicBezTo>
                  <a:cubicBezTo>
                    <a:pt x="1345" y="553"/>
                    <a:pt x="1362" y="556"/>
                    <a:pt x="1399" y="457"/>
                  </a:cubicBezTo>
                  <a:cubicBezTo>
                    <a:pt x="1436" y="358"/>
                    <a:pt x="1477" y="179"/>
                    <a:pt x="1518" y="0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GB"/>
            </a:p>
          </p:txBody>
        </p:sp>
      </p:grpSp>
      <p:sp>
        <p:nvSpPr>
          <p:cNvPr id="125974" name="Text Box 22"/>
          <p:cNvSpPr txBox="1">
            <a:spLocks noChangeArrowheads="1"/>
          </p:cNvSpPr>
          <p:nvPr/>
        </p:nvSpPr>
        <p:spPr bwMode="auto">
          <a:xfrm rot="16200000">
            <a:off x="3352800" y="1147738"/>
            <a:ext cx="1203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206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90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423988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946275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468563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9257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3829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8401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973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  <a:cs typeface="Arial" charset="0"/>
              </a:rPr>
              <a:t>Current (A)</a:t>
            </a:r>
            <a:endParaRPr lang="en-US" altLang="en-US" sz="1400">
              <a:latin typeface="Comic Sans MS" pitchFamily="66" charset="0"/>
              <a:cs typeface="Arial" charset="0"/>
            </a:endParaRPr>
          </a:p>
        </p:txBody>
      </p:sp>
      <p:sp>
        <p:nvSpPr>
          <p:cNvPr id="125975" name="Line 23"/>
          <p:cNvSpPr>
            <a:spLocks noChangeShapeType="1"/>
          </p:cNvSpPr>
          <p:nvPr/>
        </p:nvSpPr>
        <p:spPr bwMode="auto">
          <a:xfrm flipH="1">
            <a:off x="4083050" y="1465238"/>
            <a:ext cx="7938" cy="174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76" name="Line 24"/>
          <p:cNvSpPr>
            <a:spLocks noChangeShapeType="1"/>
          </p:cNvSpPr>
          <p:nvPr/>
        </p:nvSpPr>
        <p:spPr bwMode="auto">
          <a:xfrm>
            <a:off x="3189288" y="2219300"/>
            <a:ext cx="1755775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77" name="Text Box 25"/>
          <p:cNvSpPr txBox="1">
            <a:spLocks noChangeArrowheads="1"/>
          </p:cNvSpPr>
          <p:nvPr/>
        </p:nvSpPr>
        <p:spPr bwMode="auto">
          <a:xfrm>
            <a:off x="4645025" y="2249463"/>
            <a:ext cx="1501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206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90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423988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946275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468563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9257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3829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8401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973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  <a:cs typeface="Arial" charset="0"/>
              </a:rPr>
              <a:t>Voltage (V)</a:t>
            </a:r>
            <a:endParaRPr lang="en-US" altLang="en-US" sz="1400">
              <a:latin typeface="Comic Sans MS" pitchFamily="66" charset="0"/>
              <a:cs typeface="Arial" charset="0"/>
            </a:endParaRPr>
          </a:p>
        </p:txBody>
      </p:sp>
      <p:sp>
        <p:nvSpPr>
          <p:cNvPr id="125978" name="Freeform 26"/>
          <p:cNvSpPr>
            <a:spLocks/>
          </p:cNvSpPr>
          <p:nvPr/>
        </p:nvSpPr>
        <p:spPr bwMode="auto">
          <a:xfrm>
            <a:off x="4452938" y="1092175"/>
            <a:ext cx="55562" cy="128588"/>
          </a:xfrm>
          <a:custGeom>
            <a:avLst/>
            <a:gdLst>
              <a:gd name="T0" fmla="*/ 0 w 55"/>
              <a:gd name="T1" fmla="*/ 119 h 119"/>
              <a:gd name="T2" fmla="*/ 55 w 55"/>
              <a:gd name="T3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5" h="119">
                <a:moveTo>
                  <a:pt x="0" y="119"/>
                </a:moveTo>
                <a:cubicBezTo>
                  <a:pt x="18" y="79"/>
                  <a:pt x="37" y="40"/>
                  <a:pt x="55" y="0"/>
                </a:cubicBezTo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grpSp>
        <p:nvGrpSpPr>
          <p:cNvPr id="126000" name="Group 48"/>
          <p:cNvGrpSpPr>
            <a:grpSpLocks/>
          </p:cNvGrpSpPr>
          <p:nvPr/>
        </p:nvGrpSpPr>
        <p:grpSpPr bwMode="auto">
          <a:xfrm>
            <a:off x="6226175" y="1531913"/>
            <a:ext cx="1465263" cy="1147762"/>
            <a:chOff x="2222" y="2807"/>
            <a:chExt cx="1298" cy="1216"/>
          </a:xfrm>
        </p:grpSpPr>
        <p:sp>
          <p:nvSpPr>
            <p:cNvPr id="125989" name="Freeform 37"/>
            <p:cNvSpPr>
              <a:spLocks/>
            </p:cNvSpPr>
            <p:nvPr/>
          </p:nvSpPr>
          <p:spPr bwMode="auto">
            <a:xfrm>
              <a:off x="2871" y="2807"/>
              <a:ext cx="649" cy="603"/>
            </a:xfrm>
            <a:custGeom>
              <a:avLst/>
              <a:gdLst>
                <a:gd name="T0" fmla="*/ 0 w 649"/>
                <a:gd name="T1" fmla="*/ 603 h 603"/>
                <a:gd name="T2" fmla="*/ 192 w 649"/>
                <a:gd name="T3" fmla="*/ 247 h 603"/>
                <a:gd name="T4" fmla="*/ 384 w 649"/>
                <a:gd name="T5" fmla="*/ 73 h 603"/>
                <a:gd name="T6" fmla="*/ 649 w 649"/>
                <a:gd name="T7" fmla="*/ 0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9" h="603">
                  <a:moveTo>
                    <a:pt x="0" y="603"/>
                  </a:moveTo>
                  <a:cubicBezTo>
                    <a:pt x="64" y="469"/>
                    <a:pt x="128" y="335"/>
                    <a:pt x="192" y="247"/>
                  </a:cubicBezTo>
                  <a:cubicBezTo>
                    <a:pt x="256" y="159"/>
                    <a:pt x="308" y="114"/>
                    <a:pt x="384" y="73"/>
                  </a:cubicBezTo>
                  <a:cubicBezTo>
                    <a:pt x="460" y="32"/>
                    <a:pt x="554" y="16"/>
                    <a:pt x="649" y="0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GB"/>
            </a:p>
          </p:txBody>
        </p:sp>
        <p:sp>
          <p:nvSpPr>
            <p:cNvPr id="125990" name="Freeform 38"/>
            <p:cNvSpPr>
              <a:spLocks/>
            </p:cNvSpPr>
            <p:nvPr/>
          </p:nvSpPr>
          <p:spPr bwMode="auto">
            <a:xfrm rot="10674403">
              <a:off x="2222" y="3420"/>
              <a:ext cx="649" cy="603"/>
            </a:xfrm>
            <a:custGeom>
              <a:avLst/>
              <a:gdLst>
                <a:gd name="T0" fmla="*/ 0 w 649"/>
                <a:gd name="T1" fmla="*/ 603 h 603"/>
                <a:gd name="T2" fmla="*/ 192 w 649"/>
                <a:gd name="T3" fmla="*/ 247 h 603"/>
                <a:gd name="T4" fmla="*/ 384 w 649"/>
                <a:gd name="T5" fmla="*/ 73 h 603"/>
                <a:gd name="T6" fmla="*/ 649 w 649"/>
                <a:gd name="T7" fmla="*/ 0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9" h="603">
                  <a:moveTo>
                    <a:pt x="0" y="603"/>
                  </a:moveTo>
                  <a:cubicBezTo>
                    <a:pt x="64" y="469"/>
                    <a:pt x="128" y="335"/>
                    <a:pt x="192" y="247"/>
                  </a:cubicBezTo>
                  <a:cubicBezTo>
                    <a:pt x="256" y="159"/>
                    <a:pt x="308" y="114"/>
                    <a:pt x="384" y="73"/>
                  </a:cubicBezTo>
                  <a:cubicBezTo>
                    <a:pt x="460" y="32"/>
                    <a:pt x="554" y="16"/>
                    <a:pt x="649" y="0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GB"/>
            </a:p>
          </p:txBody>
        </p:sp>
      </p:grpSp>
      <p:sp>
        <p:nvSpPr>
          <p:cNvPr id="125994" name="Text Box 42"/>
          <p:cNvSpPr txBox="1">
            <a:spLocks noChangeArrowheads="1"/>
          </p:cNvSpPr>
          <p:nvPr/>
        </p:nvSpPr>
        <p:spPr bwMode="auto">
          <a:xfrm rot="16200000">
            <a:off x="6140450" y="1103288"/>
            <a:ext cx="1203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206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90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423988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946275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468563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9257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3829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8401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973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  <a:cs typeface="Arial" charset="0"/>
              </a:rPr>
              <a:t>Current (A)</a:t>
            </a:r>
            <a:endParaRPr lang="en-US" altLang="en-US" sz="1400">
              <a:latin typeface="Comic Sans MS" pitchFamily="66" charset="0"/>
              <a:cs typeface="Arial" charset="0"/>
            </a:endParaRPr>
          </a:p>
        </p:txBody>
      </p:sp>
      <p:sp>
        <p:nvSpPr>
          <p:cNvPr id="125995" name="Line 43"/>
          <p:cNvSpPr>
            <a:spLocks noChangeShapeType="1"/>
          </p:cNvSpPr>
          <p:nvPr/>
        </p:nvSpPr>
        <p:spPr bwMode="auto">
          <a:xfrm flipH="1">
            <a:off x="6870700" y="1420788"/>
            <a:ext cx="7938" cy="174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96" name="Line 44"/>
          <p:cNvSpPr>
            <a:spLocks noChangeShapeType="1"/>
          </p:cNvSpPr>
          <p:nvPr/>
        </p:nvSpPr>
        <p:spPr bwMode="auto">
          <a:xfrm>
            <a:off x="5976938" y="2174850"/>
            <a:ext cx="1755775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99" name="Text Box 47"/>
          <p:cNvSpPr txBox="1">
            <a:spLocks noChangeArrowheads="1"/>
          </p:cNvSpPr>
          <p:nvPr/>
        </p:nvSpPr>
        <p:spPr bwMode="auto">
          <a:xfrm>
            <a:off x="7142163" y="2249463"/>
            <a:ext cx="1501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206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90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423988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946275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468563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9257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3829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8401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973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  <a:cs typeface="Arial" charset="0"/>
              </a:rPr>
              <a:t>Voltage (V)</a:t>
            </a:r>
            <a:endParaRPr lang="en-US" altLang="en-US" sz="1400">
              <a:latin typeface="Comic Sans MS" pitchFamily="66" charset="0"/>
              <a:cs typeface="Arial" charset="0"/>
            </a:endParaRPr>
          </a:p>
        </p:txBody>
      </p:sp>
      <p:sp>
        <p:nvSpPr>
          <p:cNvPr id="126004" name="Line 52"/>
          <p:cNvSpPr>
            <a:spLocks noChangeShapeType="1"/>
          </p:cNvSpPr>
          <p:nvPr/>
        </p:nvSpPr>
        <p:spPr bwMode="auto">
          <a:xfrm flipH="1">
            <a:off x="1179513" y="4860900"/>
            <a:ext cx="7937" cy="174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05" name="Line 53"/>
          <p:cNvSpPr>
            <a:spLocks noChangeShapeType="1"/>
          </p:cNvSpPr>
          <p:nvPr/>
        </p:nvSpPr>
        <p:spPr bwMode="auto">
          <a:xfrm>
            <a:off x="285750" y="5614963"/>
            <a:ext cx="1755775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06" name="Text Box 54"/>
          <p:cNvSpPr txBox="1">
            <a:spLocks noChangeArrowheads="1"/>
          </p:cNvSpPr>
          <p:nvPr/>
        </p:nvSpPr>
        <p:spPr bwMode="auto">
          <a:xfrm>
            <a:off x="1450975" y="5689575"/>
            <a:ext cx="1501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206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90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423988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946275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468563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9257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3829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8401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973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  <a:cs typeface="Arial" charset="0"/>
              </a:rPr>
              <a:t>Voltage (V)</a:t>
            </a:r>
            <a:endParaRPr lang="en-US" altLang="en-US" sz="1400">
              <a:latin typeface="Comic Sans MS" pitchFamily="66" charset="0"/>
              <a:cs typeface="Arial" charset="0"/>
            </a:endParaRPr>
          </a:p>
        </p:txBody>
      </p:sp>
      <p:sp>
        <p:nvSpPr>
          <p:cNvPr id="126007" name="Text Box 55"/>
          <p:cNvSpPr txBox="1">
            <a:spLocks noChangeArrowheads="1"/>
          </p:cNvSpPr>
          <p:nvPr/>
        </p:nvSpPr>
        <p:spPr bwMode="auto">
          <a:xfrm rot="16200000">
            <a:off x="392112" y="4397351"/>
            <a:ext cx="1203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206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90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423988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946275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468563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9257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3829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8401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973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  <a:cs typeface="Arial" charset="0"/>
              </a:rPr>
              <a:t>Current (A)</a:t>
            </a:r>
            <a:endParaRPr lang="en-US" altLang="en-US" sz="1400">
              <a:latin typeface="Comic Sans MS" pitchFamily="66" charset="0"/>
              <a:cs typeface="Arial" charset="0"/>
            </a:endParaRPr>
          </a:p>
        </p:txBody>
      </p:sp>
      <p:sp>
        <p:nvSpPr>
          <p:cNvPr id="126008" name="Line 56"/>
          <p:cNvSpPr>
            <a:spLocks noChangeShapeType="1"/>
          </p:cNvSpPr>
          <p:nvPr/>
        </p:nvSpPr>
        <p:spPr bwMode="auto">
          <a:xfrm flipV="1">
            <a:off x="3408363" y="1570013"/>
            <a:ext cx="1438275" cy="12080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26010" name="Text Box 58"/>
          <p:cNvSpPr txBox="1">
            <a:spLocks noChangeArrowheads="1"/>
          </p:cNvSpPr>
          <p:nvPr/>
        </p:nvSpPr>
        <p:spPr bwMode="auto">
          <a:xfrm>
            <a:off x="1563688" y="4354488"/>
            <a:ext cx="2139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206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90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423988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946275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468563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9257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3829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8401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973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  <a:cs typeface="Arial" charset="0"/>
              </a:rPr>
              <a:t>high temperature</a:t>
            </a:r>
            <a:endParaRPr lang="en-US" altLang="en-US" sz="1400">
              <a:latin typeface="Comic Sans MS" pitchFamily="66" charset="0"/>
              <a:cs typeface="Arial" charset="0"/>
            </a:endParaRPr>
          </a:p>
        </p:txBody>
      </p:sp>
      <p:sp>
        <p:nvSpPr>
          <p:cNvPr id="126011" name="Text Box 59"/>
          <p:cNvSpPr txBox="1">
            <a:spLocks noChangeArrowheads="1"/>
          </p:cNvSpPr>
          <p:nvPr/>
        </p:nvSpPr>
        <p:spPr bwMode="auto">
          <a:xfrm>
            <a:off x="1944688" y="4964088"/>
            <a:ext cx="2139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206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90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423988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946275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468563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9257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3829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8401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973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  <a:cs typeface="Arial" charset="0"/>
              </a:rPr>
              <a:t>low temperature</a:t>
            </a:r>
            <a:endParaRPr lang="en-US" altLang="en-US" sz="1400">
              <a:latin typeface="Comic Sans MS" pitchFamily="66" charset="0"/>
              <a:cs typeface="Arial" charset="0"/>
            </a:endParaRPr>
          </a:p>
        </p:txBody>
      </p:sp>
      <p:sp>
        <p:nvSpPr>
          <p:cNvPr id="126013" name="Line 61"/>
          <p:cNvSpPr>
            <a:spLocks noChangeShapeType="1"/>
          </p:cNvSpPr>
          <p:nvPr/>
        </p:nvSpPr>
        <p:spPr bwMode="auto">
          <a:xfrm flipH="1">
            <a:off x="4038600" y="4860900"/>
            <a:ext cx="7938" cy="174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14" name="Line 62"/>
          <p:cNvSpPr>
            <a:spLocks noChangeShapeType="1"/>
          </p:cNvSpPr>
          <p:nvPr/>
        </p:nvSpPr>
        <p:spPr bwMode="auto">
          <a:xfrm>
            <a:off x="3144838" y="5614963"/>
            <a:ext cx="1755775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15" name="Text Box 63"/>
          <p:cNvSpPr txBox="1">
            <a:spLocks noChangeArrowheads="1"/>
          </p:cNvSpPr>
          <p:nvPr/>
        </p:nvSpPr>
        <p:spPr bwMode="auto">
          <a:xfrm>
            <a:off x="4310063" y="5689575"/>
            <a:ext cx="1501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206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90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423988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946275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468563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9257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3829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8401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973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  <a:cs typeface="Arial" charset="0"/>
              </a:rPr>
              <a:t>Voltage (V)</a:t>
            </a:r>
            <a:endParaRPr lang="en-US" altLang="en-US" sz="1400">
              <a:latin typeface="Comic Sans MS" pitchFamily="66" charset="0"/>
              <a:cs typeface="Arial" charset="0"/>
            </a:endParaRPr>
          </a:p>
        </p:txBody>
      </p:sp>
      <p:sp>
        <p:nvSpPr>
          <p:cNvPr id="126016" name="Text Box 64"/>
          <p:cNvSpPr txBox="1">
            <a:spLocks noChangeArrowheads="1"/>
          </p:cNvSpPr>
          <p:nvPr/>
        </p:nvSpPr>
        <p:spPr bwMode="auto">
          <a:xfrm rot="16200000">
            <a:off x="3251200" y="4397351"/>
            <a:ext cx="1203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206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90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423988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946275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468563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9257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3829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8401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973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  <a:cs typeface="Arial" charset="0"/>
              </a:rPr>
              <a:t>Current (A)</a:t>
            </a:r>
            <a:endParaRPr lang="en-US" altLang="en-US" sz="1400">
              <a:latin typeface="Comic Sans MS" pitchFamily="66" charset="0"/>
              <a:cs typeface="Arial" charset="0"/>
            </a:endParaRPr>
          </a:p>
        </p:txBody>
      </p:sp>
      <p:sp>
        <p:nvSpPr>
          <p:cNvPr id="126018" name="Text Box 66"/>
          <p:cNvSpPr txBox="1">
            <a:spLocks noChangeArrowheads="1"/>
          </p:cNvSpPr>
          <p:nvPr/>
        </p:nvSpPr>
        <p:spPr bwMode="auto">
          <a:xfrm>
            <a:off x="4322763" y="4338613"/>
            <a:ext cx="2139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206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90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423988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946275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468563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9257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3829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8401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973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  <a:cs typeface="Arial" charset="0"/>
              </a:rPr>
              <a:t>light</a:t>
            </a:r>
            <a:endParaRPr lang="en-US" altLang="en-US" sz="1400">
              <a:latin typeface="Comic Sans MS" pitchFamily="66" charset="0"/>
              <a:cs typeface="Arial" charset="0"/>
            </a:endParaRPr>
          </a:p>
        </p:txBody>
      </p:sp>
      <p:sp>
        <p:nvSpPr>
          <p:cNvPr id="126019" name="Text Box 67"/>
          <p:cNvSpPr txBox="1">
            <a:spLocks noChangeArrowheads="1"/>
          </p:cNvSpPr>
          <p:nvPr/>
        </p:nvSpPr>
        <p:spPr bwMode="auto">
          <a:xfrm>
            <a:off x="4659313" y="5021238"/>
            <a:ext cx="2139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206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90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423988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946275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468563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9257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3829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8401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9736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  <a:cs typeface="Arial" charset="0"/>
              </a:rPr>
              <a:t>dark</a:t>
            </a:r>
            <a:endParaRPr lang="en-US" altLang="en-US" sz="1400">
              <a:latin typeface="Comic Sans MS" pitchFamily="66" charset="0"/>
              <a:cs typeface="Arial" charset="0"/>
            </a:endParaRPr>
          </a:p>
        </p:txBody>
      </p:sp>
      <p:sp>
        <p:nvSpPr>
          <p:cNvPr id="126020" name="Rectangle 68"/>
          <p:cNvSpPr>
            <a:spLocks noChangeArrowheads="1"/>
          </p:cNvSpPr>
          <p:nvPr/>
        </p:nvSpPr>
        <p:spPr bwMode="auto">
          <a:xfrm>
            <a:off x="5675313" y="3603246"/>
            <a:ext cx="3468687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Which is which</a:t>
            </a:r>
            <a:r>
              <a:rPr lang="en-GB" alt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en-GB" altLang="en-US" sz="2400" dirty="0"/>
          </a:p>
          <a:p>
            <a:pPr marL="457200" indent="-457200">
              <a:spcBef>
                <a:spcPct val="0"/>
              </a:spcBef>
              <a:buFont typeface="+mj-lt"/>
              <a:buAutoNum type="arabicPeriod"/>
            </a:pPr>
            <a:r>
              <a:rPr lang="en-GB" altLang="en-US" sz="2400" dirty="0"/>
              <a:t>Filament Lamp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</a:pPr>
            <a:r>
              <a:rPr lang="en-GB" altLang="en-US" sz="2400" dirty="0"/>
              <a:t>Resistor / wire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</a:pPr>
            <a:r>
              <a:rPr lang="en-GB" altLang="en-US" sz="2400" dirty="0"/>
              <a:t>Light emitting diode / LED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</a:pPr>
            <a:r>
              <a:rPr lang="en-GB" altLang="en-US" sz="2400" dirty="0"/>
              <a:t>Light dependent resistor / LDR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</a:pPr>
            <a:r>
              <a:rPr lang="en-GB" altLang="en-US" sz="2400" dirty="0"/>
              <a:t>Thermistor</a:t>
            </a:r>
          </a:p>
          <a:p>
            <a:pPr>
              <a:spcBef>
                <a:spcPct val="0"/>
              </a:spcBef>
            </a:pPr>
            <a:endParaRPr lang="en-US" altLang="en-US" sz="2400" dirty="0"/>
          </a:p>
        </p:txBody>
      </p:sp>
      <p:sp>
        <p:nvSpPr>
          <p:cNvPr id="126021" name="Freeform 69"/>
          <p:cNvSpPr>
            <a:spLocks/>
          </p:cNvSpPr>
          <p:nvPr/>
        </p:nvSpPr>
        <p:spPr bwMode="auto">
          <a:xfrm>
            <a:off x="1190625" y="4681513"/>
            <a:ext cx="550863" cy="914400"/>
          </a:xfrm>
          <a:custGeom>
            <a:avLst/>
            <a:gdLst>
              <a:gd name="T0" fmla="*/ 0 w 347"/>
              <a:gd name="T1" fmla="*/ 576 h 576"/>
              <a:gd name="T2" fmla="*/ 256 w 347"/>
              <a:gd name="T3" fmla="*/ 247 h 576"/>
              <a:gd name="T4" fmla="*/ 347 w 347"/>
              <a:gd name="T5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" h="576">
                <a:moveTo>
                  <a:pt x="0" y="576"/>
                </a:moveTo>
                <a:cubicBezTo>
                  <a:pt x="99" y="459"/>
                  <a:pt x="198" y="343"/>
                  <a:pt x="256" y="247"/>
                </a:cubicBezTo>
                <a:cubicBezTo>
                  <a:pt x="314" y="151"/>
                  <a:pt x="330" y="75"/>
                  <a:pt x="347" y="0"/>
                </a:cubicBezTo>
              </a:path>
            </a:pathLst>
          </a:custGeom>
          <a:noFill/>
          <a:ln w="9525" cap="flat" cmpd="sng">
            <a:solidFill>
              <a:srgbClr val="0099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26022" name="Freeform 70"/>
          <p:cNvSpPr>
            <a:spLocks/>
          </p:cNvSpPr>
          <p:nvPr/>
        </p:nvSpPr>
        <p:spPr bwMode="auto">
          <a:xfrm rot="11074943">
            <a:off x="582613" y="5594325"/>
            <a:ext cx="550862" cy="914400"/>
          </a:xfrm>
          <a:custGeom>
            <a:avLst/>
            <a:gdLst>
              <a:gd name="T0" fmla="*/ 0 w 347"/>
              <a:gd name="T1" fmla="*/ 576 h 576"/>
              <a:gd name="T2" fmla="*/ 256 w 347"/>
              <a:gd name="T3" fmla="*/ 247 h 576"/>
              <a:gd name="T4" fmla="*/ 347 w 347"/>
              <a:gd name="T5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" h="576">
                <a:moveTo>
                  <a:pt x="0" y="576"/>
                </a:moveTo>
                <a:cubicBezTo>
                  <a:pt x="99" y="459"/>
                  <a:pt x="198" y="343"/>
                  <a:pt x="256" y="247"/>
                </a:cubicBezTo>
                <a:cubicBezTo>
                  <a:pt x="314" y="151"/>
                  <a:pt x="330" y="75"/>
                  <a:pt x="347" y="0"/>
                </a:cubicBezTo>
              </a:path>
            </a:pathLst>
          </a:custGeom>
          <a:noFill/>
          <a:ln w="9525" cap="flat" cmpd="sng">
            <a:solidFill>
              <a:srgbClr val="0099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grpSp>
        <p:nvGrpSpPr>
          <p:cNvPr id="126025" name="Group 73"/>
          <p:cNvGrpSpPr>
            <a:grpSpLocks/>
          </p:cNvGrpSpPr>
          <p:nvPr/>
        </p:nvGrpSpPr>
        <p:grpSpPr bwMode="auto">
          <a:xfrm rot="1079682">
            <a:off x="639763" y="4638650"/>
            <a:ext cx="1158875" cy="1827213"/>
            <a:chOff x="1135" y="2944"/>
            <a:chExt cx="730" cy="1151"/>
          </a:xfrm>
        </p:grpSpPr>
        <p:sp>
          <p:nvSpPr>
            <p:cNvPr id="126023" name="Freeform 71"/>
            <p:cNvSpPr>
              <a:spLocks/>
            </p:cNvSpPr>
            <p:nvPr/>
          </p:nvSpPr>
          <p:spPr bwMode="auto">
            <a:xfrm>
              <a:off x="1518" y="2944"/>
              <a:ext cx="347" cy="576"/>
            </a:xfrm>
            <a:custGeom>
              <a:avLst/>
              <a:gdLst>
                <a:gd name="T0" fmla="*/ 0 w 347"/>
                <a:gd name="T1" fmla="*/ 576 h 576"/>
                <a:gd name="T2" fmla="*/ 256 w 347"/>
                <a:gd name="T3" fmla="*/ 247 h 576"/>
                <a:gd name="T4" fmla="*/ 347 w 347"/>
                <a:gd name="T5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7" h="576">
                  <a:moveTo>
                    <a:pt x="0" y="576"/>
                  </a:moveTo>
                  <a:cubicBezTo>
                    <a:pt x="99" y="459"/>
                    <a:pt x="198" y="343"/>
                    <a:pt x="256" y="247"/>
                  </a:cubicBezTo>
                  <a:cubicBezTo>
                    <a:pt x="314" y="151"/>
                    <a:pt x="330" y="75"/>
                    <a:pt x="347" y="0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GB"/>
            </a:p>
          </p:txBody>
        </p:sp>
        <p:sp>
          <p:nvSpPr>
            <p:cNvPr id="126024" name="Freeform 72"/>
            <p:cNvSpPr>
              <a:spLocks/>
            </p:cNvSpPr>
            <p:nvPr/>
          </p:nvSpPr>
          <p:spPr bwMode="auto">
            <a:xfrm rot="11074943">
              <a:off x="1135" y="3519"/>
              <a:ext cx="347" cy="576"/>
            </a:xfrm>
            <a:custGeom>
              <a:avLst/>
              <a:gdLst>
                <a:gd name="T0" fmla="*/ 0 w 347"/>
                <a:gd name="T1" fmla="*/ 576 h 576"/>
                <a:gd name="T2" fmla="*/ 256 w 347"/>
                <a:gd name="T3" fmla="*/ 247 h 576"/>
                <a:gd name="T4" fmla="*/ 347 w 347"/>
                <a:gd name="T5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7" h="576">
                  <a:moveTo>
                    <a:pt x="0" y="576"/>
                  </a:moveTo>
                  <a:cubicBezTo>
                    <a:pt x="99" y="459"/>
                    <a:pt x="198" y="343"/>
                    <a:pt x="256" y="247"/>
                  </a:cubicBezTo>
                  <a:cubicBezTo>
                    <a:pt x="314" y="151"/>
                    <a:pt x="330" y="75"/>
                    <a:pt x="347" y="0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GB"/>
            </a:p>
          </p:txBody>
        </p:sp>
      </p:grpSp>
      <p:sp>
        <p:nvSpPr>
          <p:cNvPr id="126031" name="Line 79"/>
          <p:cNvSpPr>
            <a:spLocks noChangeShapeType="1"/>
          </p:cNvSpPr>
          <p:nvPr/>
        </p:nvSpPr>
        <p:spPr bwMode="auto">
          <a:xfrm flipV="1">
            <a:off x="3582988" y="4618013"/>
            <a:ext cx="873125" cy="2008187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26032" name="Line 80"/>
          <p:cNvSpPr>
            <a:spLocks noChangeShapeType="1"/>
          </p:cNvSpPr>
          <p:nvPr/>
        </p:nvSpPr>
        <p:spPr bwMode="auto">
          <a:xfrm flipV="1">
            <a:off x="3233738" y="5110138"/>
            <a:ext cx="1511300" cy="10795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67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08720"/>
            <a:ext cx="8229600" cy="781050"/>
          </a:xfrm>
        </p:spPr>
        <p:txBody>
          <a:bodyPr/>
          <a:lstStyle/>
          <a:p>
            <a:pPr eaLnBrk="1" hangingPunct="1"/>
            <a:r>
              <a:rPr lang="en-GB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Resistance and temperature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726282"/>
            <a:ext cx="8218487" cy="4708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b="1" smtClean="0">
                <a:solidFill>
                  <a:schemeClr val="accent2"/>
                </a:solidFill>
              </a:rPr>
              <a:t>1. Metallic conductors</a:t>
            </a:r>
          </a:p>
          <a:p>
            <a:pPr eaLnBrk="1" hangingPunct="1"/>
            <a:r>
              <a:rPr lang="en-GB" altLang="en-US" smtClean="0"/>
              <a:t>Resistance increases relatively slowly with temperature</a:t>
            </a:r>
          </a:p>
          <a:p>
            <a:pPr eaLnBrk="1" hangingPunct="1"/>
            <a:r>
              <a:rPr lang="en-GB" altLang="en-US" smtClean="0"/>
              <a:t>They are said to have a </a:t>
            </a:r>
            <a:r>
              <a:rPr lang="en-GB" altLang="en-US" b="1" smtClean="0">
                <a:solidFill>
                  <a:srgbClr val="FF3300"/>
                </a:solidFill>
              </a:rPr>
              <a:t>‘positive temperature coefficient’</a:t>
            </a:r>
            <a:endParaRPr lang="en-GB" altLang="en-US" smtClean="0">
              <a:solidFill>
                <a:srgbClr val="FF3300"/>
              </a:solidFill>
            </a:endParaRPr>
          </a:p>
          <a:p>
            <a:pPr eaLnBrk="1" hangingPunct="1"/>
            <a:r>
              <a:rPr lang="en-GB" altLang="en-US" smtClean="0"/>
              <a:t>Positive ions within the conductor vibrate more with increasing temperature</a:t>
            </a:r>
          </a:p>
          <a:p>
            <a:pPr eaLnBrk="1" hangingPunct="1"/>
            <a:r>
              <a:rPr lang="en-GB" altLang="en-US" smtClean="0"/>
              <a:t>Charge carriers (conduction electrons) cannot pass through the conductor as easily when a p.d. is applied</a:t>
            </a:r>
          </a:p>
        </p:txBody>
      </p:sp>
    </p:spTree>
    <p:extLst>
      <p:ext uri="{BB962C8B-B14F-4D97-AF65-F5344CB8AC3E}">
        <p14:creationId xmlns:p14="http://schemas.microsoft.com/office/powerpoint/2010/main" val="163541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947439"/>
            <a:ext cx="8075612" cy="56499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b="1" smtClean="0">
                <a:solidFill>
                  <a:schemeClr val="accent2"/>
                </a:solidFill>
              </a:rPr>
              <a:t>2. Semiconductors</a:t>
            </a:r>
          </a:p>
          <a:p>
            <a:pPr eaLnBrk="1" hangingPunct="1"/>
            <a:r>
              <a:rPr lang="en-GB" altLang="en-US" smtClean="0"/>
              <a:t>Resistance decreases relatively quickly with temperature</a:t>
            </a:r>
          </a:p>
          <a:p>
            <a:pPr eaLnBrk="1" hangingPunct="1"/>
            <a:r>
              <a:rPr lang="en-GB" altLang="en-US" smtClean="0"/>
              <a:t>Said to have a </a:t>
            </a:r>
            <a:r>
              <a:rPr lang="en-GB" altLang="en-US" b="1" smtClean="0">
                <a:solidFill>
                  <a:srgbClr val="FF3300"/>
                </a:solidFill>
              </a:rPr>
              <a:t>‘negative temperature coefficient’</a:t>
            </a:r>
            <a:endParaRPr lang="en-GB" altLang="en-US" smtClean="0">
              <a:solidFill>
                <a:srgbClr val="FF3300"/>
              </a:solidFill>
            </a:endParaRPr>
          </a:p>
          <a:p>
            <a:pPr eaLnBrk="1" hangingPunct="1"/>
            <a:r>
              <a:rPr lang="en-GB" altLang="en-US" smtClean="0"/>
              <a:t>The number of charge carriers increase far more rapidly with temperature than the impedance caused by the more quickly vibrating positive ions </a:t>
            </a:r>
          </a:p>
          <a:p>
            <a:pPr eaLnBrk="1" hangingPunct="1"/>
            <a:r>
              <a:rPr lang="en-GB" altLang="en-US" smtClean="0"/>
              <a:t>Application - the thermistor - used to sense temperature changes</a:t>
            </a:r>
          </a:p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03549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48" t="37301" r="16447" b="3374"/>
          <a:stretch/>
        </p:blipFill>
        <p:spPr bwMode="auto">
          <a:xfrm>
            <a:off x="827584" y="836712"/>
            <a:ext cx="7187239" cy="5903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629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58" t="50000" r="25483" b="10317"/>
          <a:stretch/>
        </p:blipFill>
        <p:spPr bwMode="auto">
          <a:xfrm>
            <a:off x="611560" y="1268760"/>
            <a:ext cx="7455710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398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44983" y="1628800"/>
            <a:ext cx="8291513" cy="5229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100000"/>
              </a:lnSpc>
              <a:buFontTx/>
              <a:buAutoNum type="arabicPeriod"/>
            </a:pPr>
            <a:r>
              <a:rPr lang="en-GB" altLang="en-US" dirty="0" smtClean="0"/>
              <a:t>Sketch and explain the shapes of the characteristic curves of (a) a metal wire; (b) a lamp; (c) a thermistor &amp; (d) a diode</a:t>
            </a:r>
          </a:p>
          <a:p>
            <a:pPr marL="609600" indent="-609600">
              <a:lnSpc>
                <a:spcPct val="100000"/>
              </a:lnSpc>
              <a:buFontTx/>
              <a:buAutoNum type="arabicPeriod"/>
            </a:pPr>
            <a:r>
              <a:rPr lang="en-GB" altLang="en-US" dirty="0"/>
              <a:t>What is (a) a battery; (b) resistor; (c) thermistor; (d) LDR; (e) diode &amp; (f) LED</a:t>
            </a:r>
            <a:r>
              <a:rPr lang="en-GB" altLang="en-US" dirty="0" smtClean="0"/>
              <a:t>?</a:t>
            </a:r>
          </a:p>
          <a:p>
            <a:pPr marL="609600" indent="-609600">
              <a:lnSpc>
                <a:spcPct val="100000"/>
              </a:lnSpc>
              <a:buFontTx/>
              <a:buAutoNum type="arabicPeriod"/>
            </a:pPr>
            <a:r>
              <a:rPr lang="en-GB" altLang="en-US" dirty="0" smtClean="0"/>
              <a:t>Describe and explain the resistance variation with temperature of (a) metallic conductors &amp; (b) semiconductors</a:t>
            </a:r>
          </a:p>
          <a:p>
            <a:pPr marL="609600" indent="-609600">
              <a:lnSpc>
                <a:spcPct val="100000"/>
              </a:lnSpc>
              <a:buFontTx/>
              <a:buAutoNum type="arabicPeriod"/>
            </a:pPr>
            <a:r>
              <a:rPr lang="en-GB" altLang="en-US" dirty="0" smtClean="0"/>
              <a:t>What is the purpose of a characteristic curve? Explain, with the aid of a circuit diagram, how one can be produced</a:t>
            </a:r>
          </a:p>
        </p:txBody>
      </p:sp>
      <p:pic>
        <p:nvPicPr>
          <p:cNvPr id="3" name="Picture 2" descr="http://t2.gstatic.com/images?q=tbn:ANd9GcR9R6w7omaxVygSsMfOKuT3dqJU0952T8CdhNzfhAWzks5SJPbXD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55" y="1905578"/>
            <a:ext cx="493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6" y="3231988"/>
            <a:ext cx="57606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733256"/>
            <a:ext cx="615414" cy="62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809546" y="838453"/>
            <a:ext cx="7578878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altLang="en-US" sz="3600" dirty="0"/>
              <a:t>Complete the worksheet</a:t>
            </a:r>
          </a:p>
        </p:txBody>
      </p:sp>
    </p:spTree>
    <p:extLst>
      <p:ext uri="{BB962C8B-B14F-4D97-AF65-F5344CB8AC3E}">
        <p14:creationId xmlns:p14="http://schemas.microsoft.com/office/powerpoint/2010/main" val="9931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1618"/>
            <a:ext cx="7886700" cy="1325563"/>
          </a:xfrm>
        </p:spPr>
        <p:txBody>
          <a:bodyPr/>
          <a:lstStyle/>
          <a:p>
            <a:pPr algn="ctr"/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Homework for Next lesson</a:t>
            </a:r>
            <a:endParaRPr lang="en-GB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7982"/>
            <a:ext cx="7886700" cy="435133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Read 209 – 211 and make notes</a:t>
            </a:r>
          </a:p>
          <a:p>
            <a:r>
              <a:rPr lang="en-GB" sz="3600" dirty="0" smtClean="0"/>
              <a:t>Answer question on page 211</a:t>
            </a:r>
          </a:p>
          <a:p>
            <a:r>
              <a:rPr lang="en-GB" sz="3600" dirty="0" smtClean="0"/>
              <a:t>Complete Exam Questions from class</a:t>
            </a:r>
          </a:p>
        </p:txBody>
      </p:sp>
    </p:spTree>
    <p:extLst>
      <p:ext uri="{BB962C8B-B14F-4D97-AF65-F5344CB8AC3E}">
        <p14:creationId xmlns:p14="http://schemas.microsoft.com/office/powerpoint/2010/main" val="183103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-1588" y="1415673"/>
            <a:ext cx="884078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b="1" dirty="0" err="1" smtClean="0"/>
              <a:t>Ohmic</a:t>
            </a:r>
            <a:r>
              <a:rPr lang="en-GB" altLang="en-US" sz="2400" b="1" dirty="0" smtClean="0"/>
              <a:t> component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 Current is proportional to potential difference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the graph is a straight line through the origin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resistance is constant.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b="1" dirty="0" smtClean="0"/>
              <a:t>Filament lamp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resistance </a:t>
            </a:r>
            <a:r>
              <a:rPr lang="en-GB" altLang="en-US" sz="2400" dirty="0"/>
              <a:t>of its filament increases as it gets hotter.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b="1" dirty="0" smtClean="0"/>
              <a:t>Thermistor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resistance </a:t>
            </a:r>
            <a:r>
              <a:rPr lang="en-GB" altLang="en-US" sz="2400" dirty="0"/>
              <a:t>decreases as it gets hotter.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b="1" dirty="0" smtClean="0"/>
              <a:t>LDR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resistance </a:t>
            </a:r>
            <a:r>
              <a:rPr lang="en-GB" altLang="en-US" sz="2400" dirty="0"/>
              <a:t>decreases as it gets brighter.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b="1" dirty="0"/>
              <a:t>A semiconductor diode </a:t>
            </a:r>
            <a:endParaRPr lang="en-GB" altLang="en-US" sz="2400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only </a:t>
            </a:r>
            <a:r>
              <a:rPr lang="en-GB" altLang="en-US" sz="2400" dirty="0"/>
              <a:t>conducts well in the forward </a:t>
            </a:r>
            <a:r>
              <a:rPr lang="en-GB" altLang="en-US" sz="2400" dirty="0" smtClean="0"/>
              <a:t>direction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en-US" sz="2400" dirty="0" smtClean="0"/>
              <a:t>very </a:t>
            </a:r>
            <a:r>
              <a:rPr lang="en-GB" altLang="en-US" sz="2400" dirty="0"/>
              <a:t>little current flows in the reverse direction.</a:t>
            </a:r>
            <a:endParaRPr lang="en-US" altLang="en-US" sz="2400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275856" y="793929"/>
            <a:ext cx="21964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</a:t>
            </a:r>
            <a:r>
              <a:rPr lang="en-GB" alt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ummary</a:t>
            </a:r>
            <a:endParaRPr lang="en-US" altLang="en-US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440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781050"/>
          </a:xfrm>
        </p:spPr>
        <p:txBody>
          <a:bodyPr/>
          <a:lstStyle/>
          <a:p>
            <a:pPr algn="ctr" eaLnBrk="1" hangingPunct="1"/>
            <a:r>
              <a:rPr lang="en-GB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Component notes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542008"/>
            <a:ext cx="8351837" cy="46085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b="1" dirty="0"/>
              <a:t>C</a:t>
            </a:r>
            <a:r>
              <a:rPr lang="en-GB" altLang="en-US" b="1" dirty="0" smtClean="0"/>
              <a:t>ell </a:t>
            </a:r>
            <a:r>
              <a:rPr lang="en-GB" altLang="en-US" b="1" dirty="0" smtClean="0"/>
              <a:t>- </a:t>
            </a:r>
            <a:r>
              <a:rPr lang="en-GB" altLang="en-US" dirty="0" smtClean="0"/>
              <a:t>a source of chemical energy</a:t>
            </a:r>
          </a:p>
          <a:p>
            <a:pPr marL="0" indent="0" eaLnBrk="1" hangingPunct="1">
              <a:buFontTx/>
              <a:buNone/>
            </a:pPr>
            <a:r>
              <a:rPr lang="en-GB" altLang="en-US" b="1" dirty="0"/>
              <a:t>B</a:t>
            </a:r>
            <a:r>
              <a:rPr lang="en-GB" altLang="en-US" b="1" dirty="0" smtClean="0"/>
              <a:t>attery </a:t>
            </a:r>
            <a:r>
              <a:rPr lang="en-GB" altLang="en-US" b="1" dirty="0" smtClean="0"/>
              <a:t>- </a:t>
            </a:r>
            <a:r>
              <a:rPr lang="en-GB" altLang="en-US" dirty="0" smtClean="0"/>
              <a:t>a combination of cells</a:t>
            </a:r>
          </a:p>
          <a:p>
            <a:pPr marL="0" indent="0" eaLnBrk="1" hangingPunct="1">
              <a:buFontTx/>
              <a:buNone/>
            </a:pPr>
            <a:r>
              <a:rPr lang="en-GB" altLang="en-US" b="1" dirty="0"/>
              <a:t>I</a:t>
            </a:r>
            <a:r>
              <a:rPr lang="en-GB" altLang="en-US" b="1" dirty="0" smtClean="0"/>
              <a:t>ndicator </a:t>
            </a:r>
            <a:r>
              <a:rPr lang="en-GB" altLang="en-US" b="1" dirty="0" smtClean="0"/>
              <a:t>- </a:t>
            </a:r>
            <a:r>
              <a:rPr lang="en-GB" altLang="en-US" dirty="0" smtClean="0"/>
              <a:t>to show the state of a circuit (on or off) 	also used for a filament bulb but not an LED</a:t>
            </a:r>
          </a:p>
          <a:p>
            <a:pPr marL="0" indent="0" eaLnBrk="1" hangingPunct="1">
              <a:buFontTx/>
              <a:buNone/>
            </a:pPr>
            <a:r>
              <a:rPr lang="en-GB" altLang="en-US" b="1" dirty="0"/>
              <a:t>R</a:t>
            </a:r>
            <a:r>
              <a:rPr lang="en-GB" altLang="en-US" b="1" dirty="0" smtClean="0"/>
              <a:t>esistor </a:t>
            </a:r>
            <a:r>
              <a:rPr lang="en-GB" altLang="en-US" b="1" dirty="0" smtClean="0"/>
              <a:t>- </a:t>
            </a:r>
            <a:r>
              <a:rPr lang="en-GB" altLang="en-US" dirty="0" smtClean="0"/>
              <a:t>a component designed to have 	resistance</a:t>
            </a:r>
          </a:p>
          <a:p>
            <a:pPr marL="0" indent="0" eaLnBrk="1" hangingPunct="1">
              <a:buFontTx/>
              <a:buNone/>
            </a:pPr>
            <a:r>
              <a:rPr lang="en-GB" altLang="en-US" b="1" dirty="0"/>
              <a:t>T</a:t>
            </a:r>
            <a:r>
              <a:rPr lang="en-GB" altLang="en-US" b="1" dirty="0" smtClean="0"/>
              <a:t>hermistor </a:t>
            </a:r>
            <a:r>
              <a:rPr lang="en-GB" altLang="en-US" b="1" dirty="0" smtClean="0"/>
              <a:t>- </a:t>
            </a:r>
            <a:r>
              <a:rPr lang="en-GB" altLang="en-US" dirty="0" smtClean="0"/>
              <a:t>resistance decreases with increasing 	temperature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499470" y="6093296"/>
            <a:ext cx="82089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i="1"/>
              <a:t>Crocodile Physics Simulations:</a:t>
            </a:r>
            <a:r>
              <a:rPr lang="en-GB" altLang="en-US"/>
              <a:t> </a:t>
            </a:r>
            <a:r>
              <a:rPr lang="en-GB" altLang="en-US">
                <a:hlinkClick r:id="rId3"/>
              </a:rPr>
              <a:t>Thermistor</a:t>
            </a:r>
            <a:r>
              <a:rPr lang="en-GB" altLang="en-US"/>
              <a:t>  </a:t>
            </a:r>
            <a:r>
              <a:rPr lang="en-GB" altLang="en-US">
                <a:hlinkClick r:id="rId4"/>
              </a:rPr>
              <a:t>LDR</a:t>
            </a:r>
            <a:r>
              <a:rPr lang="en-GB" altLang="en-US"/>
              <a:t>  </a:t>
            </a:r>
            <a:r>
              <a:rPr lang="en-GB" altLang="en-US">
                <a:hlinkClick r:id="rId5"/>
              </a:rPr>
              <a:t>Diode FB</a:t>
            </a:r>
            <a:r>
              <a:rPr lang="en-GB" altLang="en-US"/>
              <a:t>  </a:t>
            </a:r>
            <a:r>
              <a:rPr lang="en-GB" altLang="en-US">
                <a:hlinkClick r:id="rId6"/>
              </a:rPr>
              <a:t>Diode RB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14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95288" y="1116979"/>
            <a:ext cx="8064500" cy="38163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b="1" dirty="0"/>
              <a:t>L</a:t>
            </a:r>
            <a:r>
              <a:rPr lang="en-GB" altLang="en-US" b="1" dirty="0" smtClean="0"/>
              <a:t>ight-dependent </a:t>
            </a:r>
            <a:r>
              <a:rPr lang="en-GB" altLang="en-US" b="1" dirty="0" smtClean="0"/>
              <a:t>resistor (LDR) - </a:t>
            </a:r>
            <a:r>
              <a:rPr lang="en-GB" altLang="en-US" dirty="0" smtClean="0"/>
              <a:t>resistance 	decreases with increasing illumination</a:t>
            </a:r>
          </a:p>
          <a:p>
            <a:pPr marL="0" indent="0" eaLnBrk="1" hangingPunct="1">
              <a:buFontTx/>
              <a:buNone/>
            </a:pPr>
            <a:r>
              <a:rPr lang="en-GB" altLang="en-US" b="1" dirty="0"/>
              <a:t>D</a:t>
            </a:r>
            <a:r>
              <a:rPr lang="en-GB" altLang="en-US" b="1" dirty="0" smtClean="0"/>
              <a:t>iode </a:t>
            </a:r>
            <a:r>
              <a:rPr lang="en-GB" altLang="en-US" b="1" dirty="0" smtClean="0"/>
              <a:t>- </a:t>
            </a:r>
            <a:r>
              <a:rPr lang="en-GB" altLang="en-US" dirty="0" smtClean="0"/>
              <a:t>allows current to flow in one direction 	only. The allowed, ‘forward’, direction is 	indicated by the arrow on the symbol</a:t>
            </a:r>
          </a:p>
          <a:p>
            <a:pPr marL="0" indent="0" eaLnBrk="1" hangingPunct="1">
              <a:buFontTx/>
              <a:buNone/>
            </a:pPr>
            <a:r>
              <a:rPr lang="en-GB" altLang="en-US" b="1" dirty="0"/>
              <a:t>L</a:t>
            </a:r>
            <a:r>
              <a:rPr lang="en-GB" altLang="en-US" b="1" dirty="0" smtClean="0"/>
              <a:t>ight-emitting </a:t>
            </a:r>
            <a:r>
              <a:rPr lang="en-GB" altLang="en-US" b="1" dirty="0" smtClean="0"/>
              <a:t>diode (LED) - </a:t>
            </a:r>
            <a:r>
              <a:rPr lang="en-GB" altLang="en-US" dirty="0" smtClean="0"/>
              <a:t>emits light when 	diode conducts</a:t>
            </a:r>
          </a:p>
          <a:p>
            <a:pPr marL="0" indent="0" eaLnBrk="1" hangingPunct="1"/>
            <a:endParaRPr lang="en-GB" altLang="en-US" dirty="0" smtClean="0"/>
          </a:p>
          <a:p>
            <a:pPr marL="0" indent="0" eaLnBrk="1" hangingPunct="1"/>
            <a:endParaRPr lang="en-GB" altLang="en-US" dirty="0" smtClean="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468313" y="6237312"/>
            <a:ext cx="82089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i="1" dirty="0"/>
              <a:t>Crocodile Physics Simulations:</a:t>
            </a:r>
            <a:r>
              <a:rPr lang="en-GB" altLang="en-US" dirty="0"/>
              <a:t> </a:t>
            </a:r>
            <a:r>
              <a:rPr lang="en-GB" altLang="en-US" dirty="0">
                <a:hlinkClick r:id="rId3"/>
              </a:rPr>
              <a:t>Thermistor</a:t>
            </a:r>
            <a:r>
              <a:rPr lang="en-GB" altLang="en-US" dirty="0"/>
              <a:t>  </a:t>
            </a:r>
            <a:r>
              <a:rPr lang="en-GB" altLang="en-US" dirty="0">
                <a:hlinkClick r:id="rId4"/>
              </a:rPr>
              <a:t>LDR</a:t>
            </a:r>
            <a:r>
              <a:rPr lang="en-GB" altLang="en-US" dirty="0"/>
              <a:t>  </a:t>
            </a:r>
            <a:r>
              <a:rPr lang="en-GB" altLang="en-US" dirty="0">
                <a:hlinkClick r:id="rId5"/>
              </a:rPr>
              <a:t>Diode FB</a:t>
            </a:r>
            <a:r>
              <a:rPr lang="en-GB" altLang="en-US" dirty="0"/>
              <a:t>  </a:t>
            </a:r>
            <a:r>
              <a:rPr lang="en-GB" altLang="en-US" dirty="0">
                <a:hlinkClick r:id="rId6"/>
              </a:rPr>
              <a:t>Diode RB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7255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41313" y="836712"/>
            <a:ext cx="8378825" cy="162401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2800" dirty="0" smtClean="0"/>
              <a:t>To study ohms law either of the circuits shown below can be used.</a:t>
            </a:r>
          </a:p>
        </p:txBody>
      </p:sp>
      <p:graphicFrame>
        <p:nvGraphicFramePr>
          <p:cNvPr id="331780" name="Object 4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116514005"/>
              </p:ext>
            </p:extLst>
          </p:nvPr>
        </p:nvGraphicFramePr>
        <p:xfrm>
          <a:off x="558800" y="2161024"/>
          <a:ext cx="2508250" cy="282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Bitmap Image" r:id="rId4" imgW="2666667" imgH="3000000" progId="Paint.Picture">
                  <p:embed/>
                </p:oleObj>
              </mc:Choice>
              <mc:Fallback>
                <p:oleObj name="Bitmap Image" r:id="rId4" imgW="2666667" imgH="300000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2161024"/>
                        <a:ext cx="2508250" cy="282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84" name="Object 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174407913"/>
              </p:ext>
            </p:extLst>
          </p:nvPr>
        </p:nvGraphicFramePr>
        <p:xfrm>
          <a:off x="4940300" y="2140387"/>
          <a:ext cx="2082800" cy="322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Bitmap Image" r:id="rId6" imgW="2219635" imgH="3438095" progId="Paint.Picture">
                  <p:embed/>
                </p:oleObj>
              </mc:Choice>
              <mc:Fallback>
                <p:oleObj name="Bitmap Image" r:id="rId6" imgW="2219635" imgH="343809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0300" y="2140387"/>
                        <a:ext cx="2082800" cy="322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1786" name="Text Box 10"/>
          <p:cNvSpPr txBox="1">
            <a:spLocks noChangeArrowheads="1"/>
          </p:cNvSpPr>
          <p:nvPr/>
        </p:nvSpPr>
        <p:spPr bwMode="auto">
          <a:xfrm flipH="1">
            <a:off x="179450" y="1759902"/>
            <a:ext cx="42485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/>
            <a:r>
              <a:rPr lang="en-GB" altLang="en-US" sz="2400" dirty="0">
                <a:latin typeface="+mj-lt"/>
              </a:rPr>
              <a:t>Variable resistor control</a:t>
            </a:r>
          </a:p>
        </p:txBody>
      </p:sp>
      <p:sp>
        <p:nvSpPr>
          <p:cNvPr id="331787" name="Text Box 11"/>
          <p:cNvSpPr txBox="1">
            <a:spLocks noChangeArrowheads="1"/>
          </p:cNvSpPr>
          <p:nvPr/>
        </p:nvSpPr>
        <p:spPr bwMode="auto">
          <a:xfrm flipH="1">
            <a:off x="4572000" y="1752078"/>
            <a:ext cx="41138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/>
            <a:r>
              <a:rPr lang="en-GB" altLang="en-US" sz="2400" dirty="0">
                <a:latin typeface="+mj-lt"/>
              </a:rPr>
              <a:t>Potential divider control</a:t>
            </a:r>
            <a:r>
              <a:rPr lang="en-GB" altLang="en-US" sz="2000" dirty="0">
                <a:latin typeface="+mj-lt"/>
              </a:rPr>
              <a:t> </a:t>
            </a:r>
          </a:p>
        </p:txBody>
      </p:sp>
      <p:sp>
        <p:nvSpPr>
          <p:cNvPr id="331788" name="Text Box 12"/>
          <p:cNvSpPr txBox="1">
            <a:spLocks noChangeArrowheads="1"/>
          </p:cNvSpPr>
          <p:nvPr/>
        </p:nvSpPr>
        <p:spPr bwMode="auto">
          <a:xfrm flipH="1">
            <a:off x="107504" y="5234424"/>
            <a:ext cx="439793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/>
            <a:r>
              <a:rPr lang="en-GB" altLang="en-US" sz="2400" dirty="0">
                <a:latin typeface="+mj-lt"/>
              </a:rPr>
              <a:t>This is less complicated but lower range of values obtained than with potential divider control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</a:pPr>
            <a:endParaRPr lang="en-GB" altLang="en-US" sz="2400" dirty="0">
              <a:latin typeface="+mj-lt"/>
            </a:endParaRPr>
          </a:p>
        </p:txBody>
      </p:sp>
      <p:sp>
        <p:nvSpPr>
          <p:cNvPr id="331789" name="Text Box 13"/>
          <p:cNvSpPr txBox="1">
            <a:spLocks noChangeArrowheads="1"/>
          </p:cNvSpPr>
          <p:nvPr/>
        </p:nvSpPr>
        <p:spPr bwMode="auto">
          <a:xfrm flipH="1">
            <a:off x="4903787" y="5448737"/>
            <a:ext cx="393266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/>
            <a:r>
              <a:rPr lang="en-GB" altLang="en-US" sz="2400">
                <a:latin typeface="+mj-lt"/>
              </a:rPr>
              <a:t>This is the best option but more complicated</a:t>
            </a:r>
          </a:p>
        </p:txBody>
      </p:sp>
    </p:spTree>
    <p:extLst>
      <p:ext uri="{BB962C8B-B14F-4D97-AF65-F5344CB8AC3E}">
        <p14:creationId xmlns:p14="http://schemas.microsoft.com/office/powerpoint/2010/main" val="90390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25401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Components and their Characteristics </a:t>
            </a:r>
            <a:endParaRPr lang="en-GB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7544" y="2537570"/>
            <a:ext cx="4038600" cy="331236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GB" dirty="0" smtClean="0"/>
              <a:t>Use the print outs to make notes on each component</a:t>
            </a:r>
          </a:p>
          <a:p>
            <a:r>
              <a:rPr lang="en-GB" dirty="0" smtClean="0"/>
              <a:t>How does I vary with V</a:t>
            </a:r>
          </a:p>
          <a:p>
            <a:r>
              <a:rPr lang="en-GB" dirty="0" smtClean="0"/>
              <a:t>Explain why this is</a:t>
            </a:r>
          </a:p>
          <a:p>
            <a:r>
              <a:rPr lang="en-GB" dirty="0" smtClean="0"/>
              <a:t>Illustrate the graphs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88024" y="2537569"/>
            <a:ext cx="4038600" cy="13939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 smtClean="0"/>
              <a:t>Explain what happens the resistance for each</a:t>
            </a:r>
            <a:endParaRPr lang="en-GB" dirty="0"/>
          </a:p>
        </p:txBody>
      </p:sp>
      <p:pic>
        <p:nvPicPr>
          <p:cNvPr id="6" name="Picture 2" descr="http://t2.gstatic.com/images?q=tbn:ANd9GcR9R6w7omaxVygSsMfOKuT3dqJU0952T8CdhNzfhAWzks5SJPbXD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076" y="2104015"/>
            <a:ext cx="493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829479"/>
            <a:ext cx="57606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018" y="4005064"/>
            <a:ext cx="615414" cy="62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88024" y="4437112"/>
            <a:ext cx="4038600" cy="153950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 smtClean="0"/>
              <a:t>Suggest why the filament lamp graph is the shape it 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980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05607"/>
            <a:ext cx="8229600" cy="722312"/>
          </a:xfrm>
        </p:spPr>
        <p:txBody>
          <a:bodyPr/>
          <a:lstStyle/>
          <a:p>
            <a:pPr algn="ctr" eaLnBrk="1" hangingPunct="1"/>
            <a:r>
              <a:rPr lang="en-GB" alt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Wire (and fixed resistors)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999382"/>
            <a:ext cx="40386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800" smtClean="0"/>
              <a:t>Straight line through the origin. 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smtClean="0">
                <a:solidFill>
                  <a:srgbClr val="FF3300"/>
                </a:solidFill>
              </a:rPr>
              <a:t>Obeys Ohm’s law.</a:t>
            </a:r>
          </a:p>
          <a:p>
            <a:pPr marL="0" indent="0" eaLnBrk="1" hangingPunct="1">
              <a:buFontTx/>
              <a:buNone/>
            </a:pPr>
            <a:endParaRPr lang="en-GB" altLang="en-US" sz="2800" i="1" smtClean="0">
              <a:solidFill>
                <a:srgbClr val="FF33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800" i="1" smtClean="0"/>
              <a:t>Note: With I-V graphs, a greater gradient means a lower resistance</a:t>
            </a:r>
          </a:p>
        </p:txBody>
      </p:sp>
      <p:pic>
        <p:nvPicPr>
          <p:cNvPr id="333828" name="Picture 4" descr="p054a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59338" y="1999382"/>
            <a:ext cx="3530600" cy="3816350"/>
          </a:xfrm>
          <a:noFill/>
        </p:spPr>
      </p:pic>
    </p:spTree>
    <p:extLst>
      <p:ext uri="{BB962C8B-B14F-4D97-AF65-F5344CB8AC3E}">
        <p14:creationId xmlns:p14="http://schemas.microsoft.com/office/powerpoint/2010/main" val="412100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22635"/>
            <a:ext cx="8229600" cy="809625"/>
          </a:xfrm>
        </p:spPr>
        <p:txBody>
          <a:bodyPr/>
          <a:lstStyle/>
          <a:p>
            <a:pPr algn="ctr" eaLnBrk="1" hangingPunct="1"/>
            <a:r>
              <a:rPr lang="en-GB" alt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Filament Lamp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43397"/>
            <a:ext cx="4402138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800" smtClean="0"/>
              <a:t>Resistance increases at higher currents (due to increasing temperature).  </a:t>
            </a:r>
          </a:p>
          <a:p>
            <a:pPr marL="0" indent="0" eaLnBrk="1" hangingPunct="1">
              <a:buFontTx/>
              <a:buNone/>
            </a:pPr>
            <a:endParaRPr lang="en-GB" altLang="en-US" sz="2800" smtClean="0"/>
          </a:p>
          <a:p>
            <a:pPr marL="0" indent="0" eaLnBrk="1" hangingPunct="1">
              <a:buFontTx/>
              <a:buNone/>
            </a:pPr>
            <a:r>
              <a:rPr lang="en-GB" altLang="en-US" sz="2800" smtClean="0">
                <a:solidFill>
                  <a:srgbClr val="FF3300"/>
                </a:solidFill>
              </a:rPr>
              <a:t>Does not obey Ohm’s law</a:t>
            </a:r>
            <a:r>
              <a:rPr lang="en-GB" altLang="en-US" sz="2800" smtClean="0"/>
              <a:t>.</a:t>
            </a:r>
          </a:p>
        </p:txBody>
      </p:sp>
      <p:pic>
        <p:nvPicPr>
          <p:cNvPr id="335876" name="Picture 4" descr="p054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56200" y="2125935"/>
            <a:ext cx="3662363" cy="3889375"/>
          </a:xfrm>
          <a:noFill/>
        </p:spPr>
      </p:pic>
    </p:spTree>
    <p:extLst>
      <p:ext uri="{BB962C8B-B14F-4D97-AF65-F5344CB8AC3E}">
        <p14:creationId xmlns:p14="http://schemas.microsoft.com/office/powerpoint/2010/main" val="296443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6900" name="Picture 4" descr="p054c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46563" y="2432323"/>
            <a:ext cx="4897437" cy="3521075"/>
          </a:xfrm>
          <a:noFill/>
        </p:spPr>
      </p:pic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5973"/>
            <a:ext cx="8229600" cy="765175"/>
          </a:xfrm>
        </p:spPr>
        <p:txBody>
          <a:bodyPr/>
          <a:lstStyle/>
          <a:p>
            <a:pPr algn="ctr" eaLnBrk="1" hangingPunct="1"/>
            <a:r>
              <a:rPr lang="en-GB" alt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Thermistor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5625" y="1989410"/>
            <a:ext cx="3890963" cy="46799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800" smtClean="0"/>
              <a:t>Resistance decreases with increasing temperature. </a:t>
            </a:r>
          </a:p>
          <a:p>
            <a:pPr marL="0" indent="0" eaLnBrk="1" hangingPunct="1">
              <a:buFontTx/>
              <a:buNone/>
            </a:pPr>
            <a:endParaRPr lang="en-GB" altLang="en-US" sz="2800" smtClean="0"/>
          </a:p>
          <a:p>
            <a:pPr marL="0" indent="0" eaLnBrk="1" hangingPunct="1">
              <a:buFontTx/>
              <a:buNone/>
            </a:pPr>
            <a:r>
              <a:rPr lang="en-GB" altLang="en-US" sz="2800" smtClean="0"/>
              <a:t>Obeys Ohm’s law if the temperature remains constant.</a:t>
            </a:r>
          </a:p>
        </p:txBody>
      </p:sp>
    </p:spTree>
    <p:extLst>
      <p:ext uri="{BB962C8B-B14F-4D97-AF65-F5344CB8AC3E}">
        <p14:creationId xmlns:p14="http://schemas.microsoft.com/office/powerpoint/2010/main" val="353506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0038"/>
            <a:ext cx="8229600" cy="635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GB" alt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Silicon diode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22713" y="1562050"/>
            <a:ext cx="4691062" cy="4525963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3300"/>
                </a:solidFill>
              </a:rPr>
              <a:t>Reverse direction (reverse-biased)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/>
              <a:t>Very high resistance, the current is typically below 1</a:t>
            </a:r>
            <a:r>
              <a:rPr lang="el-GR" altLang="en-US" sz="2000" smtClean="0">
                <a:cs typeface="Arial" charset="0"/>
              </a:rPr>
              <a:t>μ</a:t>
            </a:r>
            <a:r>
              <a:rPr lang="en-GB" altLang="en-US" sz="2000" smtClean="0">
                <a:cs typeface="Arial" charset="0"/>
              </a:rPr>
              <a:t>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b="1" smtClean="0"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3300"/>
                </a:solidFill>
                <a:cs typeface="Arial" charset="0"/>
              </a:rPr>
              <a:t>Forward direction (forward-biased)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cs typeface="Arial" charset="0"/>
              </a:rPr>
              <a:t>With p.d.s below about 0.6V resistance is high. With p.d.s above 0.6V the resistance falls rapidly to a few ohms and the current increases rapidly.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3300"/>
                </a:solidFill>
                <a:cs typeface="Arial" charset="0"/>
              </a:rPr>
              <a:t>Turn-on voltage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cs typeface="Arial" charset="0"/>
              </a:rPr>
              <a:t>0.6V is known as the turn-on voltage. Different types of diode have different turn-on voltages, LEDs are typically about 1.5V.</a:t>
            </a:r>
            <a:endParaRPr lang="el-GR" altLang="en-US" sz="2000" smtClean="0"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</a:pPr>
            <a:endParaRPr lang="en-GB" altLang="en-US" sz="2000" smtClean="0"/>
          </a:p>
        </p:txBody>
      </p:sp>
      <p:pic>
        <p:nvPicPr>
          <p:cNvPr id="337924" name="Picture 4" descr="B054F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7525" y="1573163"/>
            <a:ext cx="3455988" cy="3319462"/>
          </a:xfrm>
          <a:noFill/>
        </p:spPr>
      </p:pic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468313" y="6336191"/>
            <a:ext cx="82089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i="1" dirty="0"/>
              <a:t>Crocodile Physics Simulations:</a:t>
            </a:r>
            <a:r>
              <a:rPr lang="en-GB" altLang="en-US" dirty="0"/>
              <a:t> </a:t>
            </a:r>
            <a:r>
              <a:rPr lang="en-GB" altLang="en-US" dirty="0">
                <a:hlinkClick r:id="rId4"/>
              </a:rPr>
              <a:t>Diode FB</a:t>
            </a:r>
            <a:r>
              <a:rPr lang="en-GB" altLang="en-US" dirty="0"/>
              <a:t>  </a:t>
            </a:r>
            <a:r>
              <a:rPr lang="en-GB" altLang="en-US" dirty="0">
                <a:hlinkClick r:id="rId5"/>
              </a:rPr>
              <a:t>Diode RB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3889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765</Words>
  <Application>Microsoft Office PowerPoint</Application>
  <PresentationFormat>On-screen Show (4:3)</PresentationFormat>
  <Paragraphs>140</Paragraphs>
  <Slides>18</Slides>
  <Notes>10</Notes>
  <HiddenSlides>5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1_Office Theme</vt:lpstr>
      <vt:lpstr>Bitmap Image</vt:lpstr>
      <vt:lpstr>PowerPoint Presentation</vt:lpstr>
      <vt:lpstr>Component notes</vt:lpstr>
      <vt:lpstr>PowerPoint Presentation</vt:lpstr>
      <vt:lpstr>PowerPoint Presentation</vt:lpstr>
      <vt:lpstr>Components and their Characteristics </vt:lpstr>
      <vt:lpstr>Wire (and fixed resistors)</vt:lpstr>
      <vt:lpstr>Filament Lamp</vt:lpstr>
      <vt:lpstr>Thermistor</vt:lpstr>
      <vt:lpstr>Silicon diode</vt:lpstr>
      <vt:lpstr>Diode – resistor IV combinations</vt:lpstr>
      <vt:lpstr>PowerPoint Presentation</vt:lpstr>
      <vt:lpstr>Resistance and temperature</vt:lpstr>
      <vt:lpstr>PowerPoint Presentation</vt:lpstr>
      <vt:lpstr>PowerPoint Presentation</vt:lpstr>
      <vt:lpstr>PowerPoint Presentation</vt:lpstr>
      <vt:lpstr>PowerPoint Presentation</vt:lpstr>
      <vt:lpstr>Homework for Next lesson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29</cp:revision>
  <dcterms:created xsi:type="dcterms:W3CDTF">2016-05-16T13:02:05Z</dcterms:created>
  <dcterms:modified xsi:type="dcterms:W3CDTF">2016-05-27T07:39:24Z</dcterms:modified>
</cp:coreProperties>
</file>