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A8153B-EF43-4ED0-ACDB-05E508E4E6D3}" type="datetimeFigureOut">
              <a:rPr lang="en-GB" smtClean="0"/>
              <a:t>06/06/2016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18C593-1A9A-47BE-981E-D5DFF92715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146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0F58-BC3B-4EAE-A1E9-06280DD29EAE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983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715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731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306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64530-1C40-409C-99E7-E37745B9088F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927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219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596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370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080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388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846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762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184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0"/>
            <a:ext cx="9144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LO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0" y="365126"/>
            <a:ext cx="9144000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Key Words:</a:t>
            </a:r>
          </a:p>
        </p:txBody>
      </p:sp>
    </p:spTree>
    <p:extLst>
      <p:ext uri="{BB962C8B-B14F-4D97-AF65-F5344CB8AC3E}">
        <p14:creationId xmlns:p14="http://schemas.microsoft.com/office/powerpoint/2010/main" val="1428684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18" name="Picture 2" descr="P02-22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400" y="-34075"/>
            <a:ext cx="3022600" cy="2953637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37220" name="Rectangle 4"/>
          <p:cNvSpPr>
            <a:spLocks noChangeArrowheads="1"/>
          </p:cNvSpPr>
          <p:nvPr/>
        </p:nvSpPr>
        <p:spPr bwMode="auto">
          <a:xfrm>
            <a:off x="0" y="-14361"/>
            <a:ext cx="6121400" cy="31130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>
                <a:solidFill>
                  <a:prstClr val="black"/>
                </a:solidFill>
              </a:rPr>
              <a:t>If all the resistors in the circuit are 10 </a:t>
            </a:r>
            <a:r>
              <a:rPr lang="en-US" altLang="en-US">
                <a:solidFill>
                  <a:prstClr val="black"/>
                </a:solidFill>
              </a:rPr>
              <a:t>Ω</a:t>
            </a:r>
            <a:r>
              <a:rPr lang="en-GB" altLang="en-US">
                <a:solidFill>
                  <a:prstClr val="black"/>
                </a:solidFill>
              </a:rPr>
              <a:t> resistors:</a:t>
            </a:r>
            <a:endParaRPr lang="en-US" altLang="en-US">
              <a:solidFill>
                <a:prstClr val="black"/>
              </a:solidFill>
            </a:endParaRPr>
          </a:p>
          <a:p>
            <a:pPr>
              <a:spcBef>
                <a:spcPct val="0"/>
              </a:spcBef>
            </a:pPr>
            <a:r>
              <a:rPr lang="en-GB" altLang="en-US" b="1">
                <a:solidFill>
                  <a:prstClr val="black"/>
                </a:solidFill>
              </a:rPr>
              <a:t>a </a:t>
            </a:r>
            <a:r>
              <a:rPr lang="en-GB" altLang="en-US">
                <a:solidFill>
                  <a:prstClr val="black"/>
                </a:solidFill>
              </a:rPr>
              <a:t>what is the potential difference between points 2 and 4?</a:t>
            </a:r>
            <a:endParaRPr lang="en-US" altLang="en-US">
              <a:solidFill>
                <a:prstClr val="black"/>
              </a:solidFill>
            </a:endParaRPr>
          </a:p>
          <a:p>
            <a:pPr>
              <a:spcBef>
                <a:spcPct val="0"/>
              </a:spcBef>
            </a:pPr>
            <a:r>
              <a:rPr lang="en-GB" altLang="en-US" b="1">
                <a:solidFill>
                  <a:prstClr val="black"/>
                </a:solidFill>
              </a:rPr>
              <a:t>b </a:t>
            </a:r>
            <a:r>
              <a:rPr lang="en-GB" altLang="en-US">
                <a:solidFill>
                  <a:prstClr val="black"/>
                </a:solidFill>
              </a:rPr>
              <a:t>what is the potential difference between points 5 and 7?</a:t>
            </a:r>
            <a:endParaRPr lang="en-US" altLang="en-US">
              <a:solidFill>
                <a:prstClr val="black"/>
              </a:solidFill>
            </a:endParaRPr>
          </a:p>
          <a:p>
            <a:pPr>
              <a:spcBef>
                <a:spcPct val="0"/>
              </a:spcBef>
            </a:pPr>
            <a:r>
              <a:rPr lang="en-GB" altLang="en-US" b="1">
                <a:solidFill>
                  <a:prstClr val="black"/>
                </a:solidFill>
              </a:rPr>
              <a:t>c </a:t>
            </a:r>
            <a:r>
              <a:rPr lang="en-GB" altLang="en-US">
                <a:solidFill>
                  <a:prstClr val="black"/>
                </a:solidFill>
              </a:rPr>
              <a:t>what is the potential difference between points 2 and 5?</a:t>
            </a:r>
            <a:endParaRPr lang="en-US" altLang="en-US">
              <a:solidFill>
                <a:prstClr val="black"/>
              </a:solidFill>
            </a:endParaRPr>
          </a:p>
          <a:p>
            <a:pPr>
              <a:spcBef>
                <a:spcPct val="0"/>
              </a:spcBef>
            </a:pPr>
            <a:r>
              <a:rPr lang="en-GB" altLang="en-US" b="1">
                <a:solidFill>
                  <a:prstClr val="black"/>
                </a:solidFill>
              </a:rPr>
              <a:t>d </a:t>
            </a:r>
            <a:r>
              <a:rPr lang="en-GB" altLang="en-US">
                <a:solidFill>
                  <a:prstClr val="black"/>
                </a:solidFill>
              </a:rPr>
              <a:t>The current at point 1 is 0.6 A. What is the current at point 3?</a:t>
            </a:r>
            <a:endParaRPr lang="en-US" altLang="en-US">
              <a:solidFill>
                <a:prstClr val="black"/>
              </a:solidFill>
            </a:endParaRPr>
          </a:p>
          <a:p>
            <a:pPr>
              <a:spcBef>
                <a:spcPct val="0"/>
              </a:spcBef>
            </a:pPr>
            <a:r>
              <a:rPr lang="en-GB" altLang="en-US" b="1">
                <a:solidFill>
                  <a:prstClr val="black"/>
                </a:solidFill>
              </a:rPr>
              <a:t>e </a:t>
            </a:r>
            <a:r>
              <a:rPr lang="en-GB" altLang="en-US">
                <a:solidFill>
                  <a:prstClr val="black"/>
                </a:solidFill>
              </a:rPr>
              <a:t>What is the current at point 6?</a:t>
            </a:r>
            <a:endParaRPr lang="en-US" altLang="en-US">
              <a:solidFill>
                <a:prstClr val="black"/>
              </a:solidFill>
            </a:endParaRPr>
          </a:p>
          <a:p>
            <a:pPr>
              <a:spcBef>
                <a:spcPct val="0"/>
              </a:spcBef>
            </a:pPr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137223" name="Rectangle 7"/>
          <p:cNvSpPr>
            <a:spLocks noChangeArrowheads="1"/>
          </p:cNvSpPr>
          <p:nvPr/>
        </p:nvSpPr>
        <p:spPr bwMode="auto">
          <a:xfrm>
            <a:off x="0" y="3224485"/>
            <a:ext cx="9144000" cy="3444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anchor="ctr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GB" altLang="en-US" sz="2000" dirty="0">
                <a:solidFill>
                  <a:prstClr val="black"/>
                </a:solidFill>
                <a:cs typeface="Times New Roman" pitchFamily="18" charset="0"/>
              </a:rPr>
              <a:t>The resistors in the circuit have the following values: R1 = 10 </a:t>
            </a:r>
            <a:r>
              <a:rPr lang="en-US" altLang="en-US" sz="2000" dirty="0">
                <a:solidFill>
                  <a:prstClr val="black"/>
                </a:solidFill>
              </a:rPr>
              <a:t>Ω</a:t>
            </a:r>
            <a:r>
              <a:rPr lang="en-GB" altLang="en-US" sz="2000" dirty="0">
                <a:solidFill>
                  <a:prstClr val="black"/>
                </a:solidFill>
                <a:cs typeface="Times New Roman" pitchFamily="18" charset="0"/>
              </a:rPr>
              <a:t>, R2 = 20 </a:t>
            </a:r>
            <a:r>
              <a:rPr lang="en-US" altLang="en-US" sz="2000" dirty="0">
                <a:solidFill>
                  <a:prstClr val="black"/>
                </a:solidFill>
              </a:rPr>
              <a:t>Ω</a:t>
            </a:r>
            <a:r>
              <a:rPr lang="en-GB" altLang="en-US" sz="2000" dirty="0">
                <a:solidFill>
                  <a:prstClr val="black"/>
                </a:solidFill>
                <a:cs typeface="Times New Roman" pitchFamily="18" charset="0"/>
              </a:rPr>
              <a:t>, R3 = 15 </a:t>
            </a:r>
            <a:r>
              <a:rPr lang="en-US" altLang="en-US" sz="2000" dirty="0">
                <a:solidFill>
                  <a:prstClr val="black"/>
                </a:solidFill>
              </a:rPr>
              <a:t>Ω</a:t>
            </a:r>
            <a:r>
              <a:rPr lang="en-GB" altLang="en-US" sz="2000" dirty="0">
                <a:solidFill>
                  <a:prstClr val="black"/>
                </a:solidFill>
                <a:cs typeface="Times New Roman" pitchFamily="18" charset="0"/>
              </a:rPr>
              <a:t>, R4 = 15 </a:t>
            </a:r>
            <a:r>
              <a:rPr lang="en-US" altLang="en-US" sz="2000" dirty="0">
                <a:solidFill>
                  <a:prstClr val="black"/>
                </a:solidFill>
              </a:rPr>
              <a:t>Ω</a:t>
            </a:r>
            <a:r>
              <a:rPr lang="en-GB" altLang="en-US" sz="2000" dirty="0">
                <a:solidFill>
                  <a:prstClr val="black"/>
                </a:solidFill>
                <a:cs typeface="Times New Roman" pitchFamily="18" charset="0"/>
              </a:rPr>
              <a:t> </a:t>
            </a:r>
          </a:p>
          <a:p>
            <a:pPr eaLnBrk="0" hangingPunct="0">
              <a:spcBef>
                <a:spcPct val="0"/>
              </a:spcBef>
            </a:pPr>
            <a:r>
              <a:rPr lang="en-GB" altLang="en-US" sz="2000" b="1" dirty="0">
                <a:solidFill>
                  <a:prstClr val="black"/>
                </a:solidFill>
                <a:cs typeface="Times New Roman" pitchFamily="18" charset="0"/>
              </a:rPr>
              <a:t>a</a:t>
            </a:r>
            <a:r>
              <a:rPr lang="en-GB" altLang="en-US" sz="2000" dirty="0">
                <a:solidFill>
                  <a:prstClr val="black"/>
                </a:solidFill>
                <a:cs typeface="Times New Roman" pitchFamily="18" charset="0"/>
              </a:rPr>
              <a:t> What is the potential difference between points 2 and 4?</a:t>
            </a:r>
            <a:endParaRPr lang="en-US" altLang="en-US" sz="2000" dirty="0">
              <a:solidFill>
                <a:prstClr val="black"/>
              </a:solidFill>
            </a:endParaRPr>
          </a:p>
          <a:p>
            <a:pPr eaLnBrk="0" hangingPunct="0">
              <a:spcBef>
                <a:spcPct val="0"/>
              </a:spcBef>
            </a:pPr>
            <a:r>
              <a:rPr lang="en-GB" altLang="en-US" sz="2000" b="1" dirty="0">
                <a:solidFill>
                  <a:prstClr val="black"/>
                </a:solidFill>
                <a:cs typeface="Times New Roman" pitchFamily="18" charset="0"/>
              </a:rPr>
              <a:t>b </a:t>
            </a:r>
            <a:r>
              <a:rPr lang="en-GB" altLang="en-US" sz="2000" dirty="0">
                <a:solidFill>
                  <a:prstClr val="black"/>
                </a:solidFill>
                <a:cs typeface="Times New Roman" pitchFamily="18" charset="0"/>
              </a:rPr>
              <a:t>What is the potential difference across R1?</a:t>
            </a:r>
            <a:endParaRPr lang="en-US" altLang="en-US" sz="2000" dirty="0">
              <a:solidFill>
                <a:prstClr val="black"/>
              </a:solidFill>
            </a:endParaRPr>
          </a:p>
          <a:p>
            <a:pPr eaLnBrk="0" hangingPunct="0">
              <a:spcBef>
                <a:spcPct val="0"/>
              </a:spcBef>
            </a:pPr>
            <a:r>
              <a:rPr lang="en-GB" altLang="en-US" sz="2000" b="1" dirty="0">
                <a:solidFill>
                  <a:prstClr val="black"/>
                </a:solidFill>
                <a:cs typeface="Times New Roman" pitchFamily="18" charset="0"/>
              </a:rPr>
              <a:t>c </a:t>
            </a:r>
            <a:r>
              <a:rPr lang="en-GB" altLang="en-US" sz="2000" dirty="0">
                <a:solidFill>
                  <a:prstClr val="black"/>
                </a:solidFill>
                <a:cs typeface="Times New Roman" pitchFamily="18" charset="0"/>
              </a:rPr>
              <a:t>What is the potential difference across R2?</a:t>
            </a:r>
            <a:endParaRPr lang="en-US" altLang="en-US" sz="2000" dirty="0">
              <a:solidFill>
                <a:prstClr val="black"/>
              </a:solidFill>
            </a:endParaRPr>
          </a:p>
          <a:p>
            <a:pPr eaLnBrk="0" hangingPunct="0">
              <a:spcBef>
                <a:spcPct val="0"/>
              </a:spcBef>
            </a:pPr>
            <a:r>
              <a:rPr lang="en-GB" altLang="en-US" sz="2000" b="1" dirty="0">
                <a:solidFill>
                  <a:prstClr val="black"/>
                </a:solidFill>
                <a:cs typeface="Times New Roman" pitchFamily="18" charset="0"/>
              </a:rPr>
              <a:t>d </a:t>
            </a:r>
            <a:r>
              <a:rPr lang="en-GB" altLang="en-US" sz="2000" dirty="0">
                <a:solidFill>
                  <a:prstClr val="black"/>
                </a:solidFill>
                <a:cs typeface="Times New Roman" pitchFamily="18" charset="0"/>
              </a:rPr>
              <a:t>What is the potential difference across R3?</a:t>
            </a:r>
            <a:endParaRPr lang="en-US" altLang="en-US" sz="2000" dirty="0">
              <a:solidFill>
                <a:prstClr val="black"/>
              </a:solidFill>
            </a:endParaRPr>
          </a:p>
          <a:p>
            <a:pPr eaLnBrk="0" hangingPunct="0">
              <a:spcBef>
                <a:spcPct val="0"/>
              </a:spcBef>
            </a:pPr>
            <a:r>
              <a:rPr lang="en-GB" altLang="en-US" sz="2000" b="1" dirty="0">
                <a:solidFill>
                  <a:prstClr val="black"/>
                </a:solidFill>
                <a:cs typeface="Times New Roman" pitchFamily="18" charset="0"/>
              </a:rPr>
              <a:t>e </a:t>
            </a:r>
            <a:r>
              <a:rPr lang="en-GB" altLang="en-US" sz="2000" dirty="0">
                <a:solidFill>
                  <a:prstClr val="black"/>
                </a:solidFill>
                <a:cs typeface="Times New Roman" pitchFamily="18" charset="0"/>
              </a:rPr>
              <a:t>How does the current at point 3 compare with the current at point 6?</a:t>
            </a:r>
            <a:endParaRPr lang="en-US" altLang="en-US" sz="2000" dirty="0">
              <a:solidFill>
                <a:prstClr val="black"/>
              </a:solidFill>
            </a:endParaRPr>
          </a:p>
          <a:p>
            <a:pPr eaLnBrk="0" hangingPunct="0">
              <a:spcBef>
                <a:spcPct val="0"/>
              </a:spcBef>
            </a:pPr>
            <a:r>
              <a:rPr lang="en-GB" altLang="en-US" sz="2000" dirty="0">
                <a:solidFill>
                  <a:prstClr val="black"/>
                </a:solidFill>
                <a:cs typeface="Times New Roman" pitchFamily="18" charset="0"/>
              </a:rPr>
              <a:t>R1 and R2 are both 10 </a:t>
            </a:r>
            <a:r>
              <a:rPr lang="en-US" altLang="en-US" sz="2000" dirty="0">
                <a:solidFill>
                  <a:prstClr val="black"/>
                </a:solidFill>
              </a:rPr>
              <a:t>Ω</a:t>
            </a:r>
            <a:r>
              <a:rPr lang="en-GB" altLang="en-US" sz="2000" dirty="0">
                <a:solidFill>
                  <a:prstClr val="black"/>
                </a:solidFill>
              </a:rPr>
              <a:t> </a:t>
            </a:r>
            <a:r>
              <a:rPr lang="en-GB" altLang="en-US" sz="2000" dirty="0">
                <a:solidFill>
                  <a:prstClr val="black"/>
                </a:solidFill>
                <a:cs typeface="Times New Roman" pitchFamily="18" charset="0"/>
              </a:rPr>
              <a:t>so the total resistance in that branch is 20 </a:t>
            </a:r>
            <a:r>
              <a:rPr lang="en-US" altLang="en-US" sz="2000" dirty="0">
                <a:solidFill>
                  <a:prstClr val="black"/>
                </a:solidFill>
              </a:rPr>
              <a:t>Ω</a:t>
            </a:r>
            <a:r>
              <a:rPr lang="en-GB" altLang="en-US" sz="2000" dirty="0">
                <a:solidFill>
                  <a:prstClr val="black"/>
                </a:solidFill>
                <a:cs typeface="Times New Roman" pitchFamily="18" charset="0"/>
              </a:rPr>
              <a:t>. R3 and R4 are both 20 </a:t>
            </a:r>
            <a:r>
              <a:rPr lang="en-US" altLang="en-US" sz="2000" dirty="0">
                <a:solidFill>
                  <a:prstClr val="black"/>
                </a:solidFill>
              </a:rPr>
              <a:t>Ω</a:t>
            </a:r>
            <a:r>
              <a:rPr lang="en-GB" altLang="en-US" sz="2000" dirty="0">
                <a:solidFill>
                  <a:prstClr val="black"/>
                </a:solidFill>
                <a:cs typeface="Times New Roman" pitchFamily="18" charset="0"/>
              </a:rPr>
              <a:t>. </a:t>
            </a:r>
            <a:endParaRPr lang="en-US" altLang="en-US" sz="2000" dirty="0">
              <a:solidFill>
                <a:prstClr val="black"/>
              </a:solidFill>
            </a:endParaRPr>
          </a:p>
          <a:p>
            <a:pPr eaLnBrk="0" hangingPunct="0">
              <a:spcBef>
                <a:spcPct val="0"/>
              </a:spcBef>
            </a:pPr>
            <a:r>
              <a:rPr lang="en-GB" altLang="en-US" sz="2000" b="1" dirty="0">
                <a:solidFill>
                  <a:prstClr val="black"/>
                </a:solidFill>
                <a:cs typeface="Times New Roman" pitchFamily="18" charset="0"/>
              </a:rPr>
              <a:t>a </a:t>
            </a:r>
            <a:r>
              <a:rPr lang="en-GB" altLang="en-US" sz="2000" dirty="0">
                <a:solidFill>
                  <a:prstClr val="black"/>
                </a:solidFill>
                <a:cs typeface="Times New Roman" pitchFamily="18" charset="0"/>
              </a:rPr>
              <a:t>What is the potential difference across points 2 to 4?</a:t>
            </a:r>
            <a:endParaRPr lang="en-US" altLang="en-US" sz="2000" dirty="0">
              <a:solidFill>
                <a:prstClr val="black"/>
              </a:solidFill>
            </a:endParaRPr>
          </a:p>
          <a:p>
            <a:pPr eaLnBrk="0" hangingPunct="0">
              <a:spcBef>
                <a:spcPct val="0"/>
              </a:spcBef>
            </a:pPr>
            <a:r>
              <a:rPr lang="en-GB" altLang="en-US" sz="2000" b="1" dirty="0">
                <a:solidFill>
                  <a:prstClr val="black"/>
                </a:solidFill>
                <a:cs typeface="Times New Roman" pitchFamily="18" charset="0"/>
              </a:rPr>
              <a:t>b </a:t>
            </a:r>
            <a:r>
              <a:rPr lang="en-GB" altLang="en-US" sz="2000" dirty="0">
                <a:solidFill>
                  <a:prstClr val="black"/>
                </a:solidFill>
                <a:cs typeface="Times New Roman" pitchFamily="18" charset="0"/>
              </a:rPr>
              <a:t>What current is flowing between points 2 and 4?</a:t>
            </a:r>
          </a:p>
        </p:txBody>
      </p:sp>
    </p:spTree>
    <p:extLst>
      <p:ext uri="{BB962C8B-B14F-4D97-AF65-F5344CB8AC3E}">
        <p14:creationId xmlns:p14="http://schemas.microsoft.com/office/powerpoint/2010/main" val="80449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209</Words>
  <Application>Microsoft Office PowerPoint</Application>
  <PresentationFormat>On-screen Show (4:3)</PresentationFormat>
  <Paragraphs>16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1_Office Theme</vt:lpstr>
      <vt:lpstr>PowerPoint Presentation</vt:lpstr>
    </vt:vector>
  </TitlesOfParts>
  <Company>The City of London of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Joshua Duddy</dc:creator>
  <cp:lastModifiedBy>Joshua Duddy</cp:lastModifiedBy>
  <cp:revision>1</cp:revision>
  <dcterms:created xsi:type="dcterms:W3CDTF">2016-06-06T14:47:17Z</dcterms:created>
  <dcterms:modified xsi:type="dcterms:W3CDTF">2016-06-06T14:47:50Z</dcterms:modified>
</cp:coreProperties>
</file>