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92" r:id="rId5"/>
    <p:sldId id="261" r:id="rId6"/>
    <p:sldId id="262" r:id="rId7"/>
    <p:sldId id="281" r:id="rId8"/>
    <p:sldId id="264" r:id="rId9"/>
    <p:sldId id="279" r:id="rId10"/>
    <p:sldId id="280" r:id="rId11"/>
    <p:sldId id="274" r:id="rId12"/>
    <p:sldId id="265" r:id="rId13"/>
    <p:sldId id="282" r:id="rId14"/>
    <p:sldId id="285" r:id="rId15"/>
    <p:sldId id="286" r:id="rId16"/>
    <p:sldId id="287" r:id="rId17"/>
    <p:sldId id="288" r:id="rId18"/>
    <p:sldId id="289" r:id="rId19"/>
    <p:sldId id="290" r:id="rId20"/>
    <p:sldId id="29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5A8CF-11DB-4635-AC36-1E7F00B410D0}" type="datetimeFigureOut">
              <a:rPr lang="en-GB" smtClean="0"/>
              <a:t>07/06/2016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60F58-BC3B-4EAE-A1E9-06280DD29E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37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82447E-8927-451F-B039-0CE984556E8F}" type="slidenum">
              <a:rPr lang="en-GB" altLang="en-US"/>
              <a:pPr eaLnBrk="1" hangingPunct="1"/>
              <a:t>2</a:t>
            </a:fld>
            <a:endParaRPr lang="en-GB" alt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B70593-0CB8-4CE2-A34B-B4A45B77CF82}" type="slidenum">
              <a:rPr lang="en-GB" altLang="en-US"/>
              <a:pPr eaLnBrk="1" hangingPunct="1"/>
              <a:t>3</a:t>
            </a:fld>
            <a:endParaRPr lang="en-GB" alt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6E4E7-DE90-42BD-8310-8107FEA9CE4F}" type="slidenum">
              <a:rPr lang="en-GB" altLang="en-US"/>
              <a:pPr eaLnBrk="1" hangingPunct="1"/>
              <a:t>4</a:t>
            </a:fld>
            <a:endParaRPr lang="en-GB" alt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0FD278-E49B-4628-B187-E095A41ACC51}" type="slidenum">
              <a:rPr lang="en-GB" altLang="en-US"/>
              <a:pPr eaLnBrk="1" hangingPunct="1"/>
              <a:t>5</a:t>
            </a:fld>
            <a:endParaRPr lang="en-GB" alt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ED9E75-E67C-422D-8B87-057D7A9805DE}" type="slidenum">
              <a:rPr lang="en-GB" altLang="en-US"/>
              <a:pPr eaLnBrk="1" hangingPunct="1"/>
              <a:t>6</a:t>
            </a:fld>
            <a:endParaRPr lang="en-GB" alt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DCB2B9-6D09-42C7-87FA-89E56283D828}" type="slidenum">
              <a:rPr lang="en-GB" altLang="en-US"/>
              <a:pPr eaLnBrk="1" hangingPunct="1"/>
              <a:t>8</a:t>
            </a:fld>
            <a:endParaRPr lang="en-GB" alt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60F58-BC3B-4EAE-A1E9-06280DD29E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10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ED7592-2F1F-4EA7-BC2B-40BC9F292508}" type="slidenum">
              <a:rPr lang="en-GB" altLang="en-US"/>
              <a:pPr eaLnBrk="1" hangingPunct="1"/>
              <a:t>12</a:t>
            </a:fld>
            <a:endParaRPr lang="en-GB" alt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5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4530-1C40-409C-99E7-E37745B908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24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4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3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8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3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3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9DC94-B61F-427F-9D02-81F9A031617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07/06/2016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D5E3-E43C-4A68-9813-F0D14292B65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LO: To understand Circuit rules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for Series and Parallel 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65126"/>
            <a:ext cx="914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</a:rPr>
              <a:t>Key Words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Parallel</a:t>
            </a:r>
            <a:r>
              <a:rPr lang="en-GB" baseline="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Series, Potential Difference, Current, Inverse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9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key&amp;source=images&amp;cd=&amp;cad=rja&amp;uact=8&amp;docid=WOR_Wm9N0CiZ2M&amp;tbnid=oBLysk1dXahDVM:&amp;ved=0CAcQjRw&amp;url=http://pngimg.com/img/objects/key&amp;ei=vQk0VLe9MI31aOvUgtgM&amp;bvm=bv.76943099,d.d2s&amp;psig=AFQjCNEZvQaBmENsvLiL617iJv1UKbLqKA&amp;ust=141278290456232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erver1\st-faten.alkazemi\My%20Music\countdown.mp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erver1\st-faten.alkazemi\My%20Music\countdown.mp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erver1\st-faten.alkazemi\My%20Music\countdown.mp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erver1\st-faten.alkazemi\My%20Music\countdown.mp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erver1\st-faten.alkazemi\My%20Music\countdown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lectureonline.cl.msu.edu/~mmp/kap20/RR506a.htm" TargetMode="External"/><Relationship Id="rId4" Type="http://schemas.openxmlformats.org/officeDocument/2006/relationships/hyperlink" Target="http://www.ngsir.netfirms.com/englishhtm/Circuit.ht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gsir.netfirms.com/englishhtm/Circuit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lectureonline.cl.msu.edu/~mmp/kap20/RR506a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lectureonline.cl.msu.edu/~mmp/kap20/RR506a.htm" TargetMode="External"/><Relationship Id="rId4" Type="http://schemas.openxmlformats.org/officeDocument/2006/relationships/hyperlink" Target="http://www.ngsir.netfirms.com/englishhtm/Circuit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gsir.netfirms.com/englishhtm/Circuit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lectureonline.cl.msu.edu/~mmp/kap20/RR506a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C31813-D645-4F9D-BFD2-65F377D5AD62}" type="datetime4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 June 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28650" y="5263769"/>
            <a:ext cx="7886700" cy="43513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GB" altLang="en-US" dirty="0" smtClean="0"/>
              <a:t>Objective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993646"/>
              </p:ext>
            </p:extLst>
          </p:nvPr>
        </p:nvGraphicFramePr>
        <p:xfrm>
          <a:off x="0" y="764705"/>
          <a:ext cx="9144000" cy="4320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31640"/>
                <a:gridCol w="6264696"/>
                <a:gridCol w="1547664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8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u="sng" dirty="0" smtClean="0">
                          <a:latin typeface="Comic Sans MS" panose="030F0702030302020204" pitchFamily="66" charset="0"/>
                        </a:rPr>
                        <a:t>More about Resistance - Resistor Combination</a:t>
                      </a:r>
                      <a:endParaRPr lang="en-GB" sz="20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800" b="1" u="sng" smtClean="0">
                          <a:latin typeface="Comic Sans MS" panose="030F0702030302020204" pitchFamily="66" charset="0"/>
                        </a:rPr>
                        <a:t>07/06/2016</a:t>
                      </a:fld>
                      <a:endParaRPr lang="en-GB" sz="18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749954"/>
              </p:ext>
            </p:extLst>
          </p:nvPr>
        </p:nvGraphicFramePr>
        <p:xfrm>
          <a:off x="296846" y="5045933"/>
          <a:ext cx="8785225" cy="1656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057"/>
                <a:gridCol w="7852168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itchFamily="66" charset="0"/>
                        </a:rPr>
                        <a:t>State the rules for</a:t>
                      </a:r>
                      <a:r>
                        <a:rPr lang="en-GB" sz="1600" baseline="0" dirty="0" smtClean="0">
                          <a:latin typeface="Comic Sans MS" pitchFamily="66" charset="0"/>
                        </a:rPr>
                        <a:t> resistance in Series and parallel D/C</a:t>
                      </a: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</a:tr>
              <a:tr h="52916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Derive the rules and use them to calculate values</a:t>
                      </a:r>
                      <a:r>
                        <a:rPr lang="en-GB" sz="1600" baseline="0" dirty="0" smtClean="0">
                          <a:latin typeface="Comic Sans MS" pitchFamily="66" charset="0"/>
                        </a:rPr>
                        <a:t> in a circuit C/B</a:t>
                      </a:r>
                      <a:endParaRPr lang="en-GB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itchFamily="66" charset="0"/>
                        </a:rPr>
                        <a:t>Apply knowledge to complex circuit applications B/A</a:t>
                      </a:r>
                      <a:endParaRPr lang="en-US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49" y="1970769"/>
            <a:ext cx="2330320" cy="2401193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718878"/>
            <a:ext cx="1730227" cy="265308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4" y="1718878"/>
            <a:ext cx="23042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Which bulbs are brighter - why?</a:t>
            </a:r>
          </a:p>
          <a:p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What can we say about the Currents in each?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How does this connect to resistance?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833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37" name="Rectangle 53"/>
          <p:cNvSpPr>
            <a:spLocks noChangeArrowheads="1"/>
          </p:cNvSpPr>
          <p:nvPr/>
        </p:nvSpPr>
        <p:spPr bwMode="auto">
          <a:xfrm>
            <a:off x="665163" y="2276872"/>
            <a:ext cx="7635875" cy="40274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grpSp>
        <p:nvGrpSpPr>
          <p:cNvPr id="144386" name="Group 2"/>
          <p:cNvGrpSpPr>
            <a:grpSpLocks/>
          </p:cNvGrpSpPr>
          <p:nvPr/>
        </p:nvGrpSpPr>
        <p:grpSpPr bwMode="auto">
          <a:xfrm>
            <a:off x="1052513" y="2408782"/>
            <a:ext cx="6488112" cy="3490913"/>
            <a:chOff x="2355" y="11542"/>
            <a:chExt cx="7230" cy="3338"/>
          </a:xfrm>
        </p:grpSpPr>
        <p:grpSp>
          <p:nvGrpSpPr>
            <p:cNvPr id="144387" name="Group 3"/>
            <p:cNvGrpSpPr>
              <a:grpSpLocks/>
            </p:cNvGrpSpPr>
            <p:nvPr/>
          </p:nvGrpSpPr>
          <p:grpSpPr bwMode="auto">
            <a:xfrm>
              <a:off x="2595" y="11542"/>
              <a:ext cx="6750" cy="3113"/>
              <a:chOff x="2595" y="11542"/>
              <a:chExt cx="6750" cy="3113"/>
            </a:xfrm>
          </p:grpSpPr>
          <p:grpSp>
            <p:nvGrpSpPr>
              <p:cNvPr id="144388" name="Group 4"/>
              <p:cNvGrpSpPr>
                <a:grpSpLocks/>
              </p:cNvGrpSpPr>
              <p:nvPr/>
            </p:nvGrpSpPr>
            <p:grpSpPr bwMode="auto">
              <a:xfrm>
                <a:off x="2595" y="11843"/>
                <a:ext cx="6750" cy="2812"/>
                <a:chOff x="2595" y="11843"/>
                <a:chExt cx="6750" cy="2812"/>
              </a:xfrm>
            </p:grpSpPr>
            <p:sp>
              <p:nvSpPr>
                <p:cNvPr id="144389" name="Rectangle 5"/>
                <p:cNvSpPr>
                  <a:spLocks noChangeArrowheads="1"/>
                </p:cNvSpPr>
                <p:nvPr/>
              </p:nvSpPr>
              <p:spPr bwMode="auto">
                <a:xfrm>
                  <a:off x="2595" y="11925"/>
                  <a:ext cx="6750" cy="2730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4390" name="Rectangle 6"/>
                <p:cNvSpPr>
                  <a:spLocks noChangeArrowheads="1"/>
                </p:cNvSpPr>
                <p:nvPr/>
              </p:nvSpPr>
              <p:spPr bwMode="auto">
                <a:xfrm>
                  <a:off x="4995" y="11843"/>
                  <a:ext cx="1973" cy="16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44391" name="Group 7"/>
              <p:cNvGrpSpPr>
                <a:grpSpLocks/>
              </p:cNvGrpSpPr>
              <p:nvPr/>
            </p:nvGrpSpPr>
            <p:grpSpPr bwMode="auto">
              <a:xfrm>
                <a:off x="4860" y="11542"/>
                <a:ext cx="2275" cy="758"/>
                <a:chOff x="4395" y="4507"/>
                <a:chExt cx="2275" cy="758"/>
              </a:xfrm>
            </p:grpSpPr>
            <p:grpSp>
              <p:nvGrpSpPr>
                <p:cNvPr id="144392" name="Group 8"/>
                <p:cNvGrpSpPr>
                  <a:grpSpLocks/>
                </p:cNvGrpSpPr>
                <p:nvPr/>
              </p:nvGrpSpPr>
              <p:grpSpPr bwMode="auto">
                <a:xfrm>
                  <a:off x="4395" y="4515"/>
                  <a:ext cx="151" cy="750"/>
                  <a:chOff x="4395" y="4515"/>
                  <a:chExt cx="151" cy="750"/>
                </a:xfrm>
              </p:grpSpPr>
              <p:sp>
                <p:nvSpPr>
                  <p:cNvPr id="1443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4403" y="4741"/>
                    <a:ext cx="143" cy="29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44394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4395" y="4515"/>
                    <a:ext cx="1" cy="75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4439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4702"/>
                    <a:ext cx="1" cy="39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44396" name="Group 12"/>
                <p:cNvGrpSpPr>
                  <a:grpSpLocks/>
                </p:cNvGrpSpPr>
                <p:nvPr/>
              </p:nvGrpSpPr>
              <p:grpSpPr bwMode="auto">
                <a:xfrm>
                  <a:off x="6519" y="4507"/>
                  <a:ext cx="151" cy="750"/>
                  <a:chOff x="6519" y="4507"/>
                  <a:chExt cx="151" cy="750"/>
                </a:xfrm>
              </p:grpSpPr>
              <p:sp>
                <p:nvSpPr>
                  <p:cNvPr id="1443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6527" y="4733"/>
                    <a:ext cx="143" cy="29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4439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6519" y="4507"/>
                    <a:ext cx="1" cy="75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4439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6653" y="4694"/>
                    <a:ext cx="1" cy="39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44400" name="Line 16"/>
                <p:cNvSpPr>
                  <a:spLocks noChangeShapeType="1"/>
                </p:cNvSpPr>
                <p:nvPr/>
              </p:nvSpPr>
              <p:spPr bwMode="auto">
                <a:xfrm>
                  <a:off x="4530" y="4891"/>
                  <a:ext cx="2100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44401" name="Rectangle 17"/>
            <p:cNvSpPr>
              <a:spLocks noChangeArrowheads="1"/>
            </p:cNvSpPr>
            <p:nvPr/>
          </p:nvSpPr>
          <p:spPr bwMode="auto">
            <a:xfrm>
              <a:off x="5100" y="14535"/>
              <a:ext cx="816" cy="24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402" name="Rectangle 18"/>
            <p:cNvSpPr>
              <a:spLocks noChangeArrowheads="1"/>
            </p:cNvSpPr>
            <p:nvPr/>
          </p:nvSpPr>
          <p:spPr bwMode="auto">
            <a:xfrm>
              <a:off x="3165" y="14520"/>
              <a:ext cx="816" cy="24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44403" name="Group 19"/>
            <p:cNvGrpSpPr>
              <a:grpSpLocks/>
            </p:cNvGrpSpPr>
            <p:nvPr/>
          </p:nvGrpSpPr>
          <p:grpSpPr bwMode="auto">
            <a:xfrm>
              <a:off x="7440" y="14400"/>
              <a:ext cx="480" cy="480"/>
              <a:chOff x="5730" y="12195"/>
              <a:chExt cx="480" cy="480"/>
            </a:xfrm>
          </p:grpSpPr>
          <p:sp>
            <p:nvSpPr>
              <p:cNvPr id="144404" name="Oval 20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05" name="Text Box 21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en-US" altLang="en-US" sz="3600"/>
              </a:p>
            </p:txBody>
          </p:sp>
        </p:grpSp>
        <p:grpSp>
          <p:nvGrpSpPr>
            <p:cNvPr id="144406" name="Group 22"/>
            <p:cNvGrpSpPr>
              <a:grpSpLocks/>
            </p:cNvGrpSpPr>
            <p:nvPr/>
          </p:nvGrpSpPr>
          <p:grpSpPr bwMode="auto">
            <a:xfrm>
              <a:off x="9105" y="12330"/>
              <a:ext cx="480" cy="480"/>
              <a:chOff x="5730" y="12195"/>
              <a:chExt cx="480" cy="480"/>
            </a:xfrm>
          </p:grpSpPr>
          <p:sp>
            <p:nvSpPr>
              <p:cNvPr id="144407" name="Oval 23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08" name="Text Box 24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7</a:t>
                </a:r>
                <a:endParaRPr lang="en-US" altLang="en-US" sz="3600"/>
              </a:p>
            </p:txBody>
          </p:sp>
        </p:grpSp>
        <p:grpSp>
          <p:nvGrpSpPr>
            <p:cNvPr id="144409" name="Group 25"/>
            <p:cNvGrpSpPr>
              <a:grpSpLocks/>
            </p:cNvGrpSpPr>
            <p:nvPr/>
          </p:nvGrpSpPr>
          <p:grpSpPr bwMode="auto">
            <a:xfrm>
              <a:off x="2355" y="12300"/>
              <a:ext cx="480" cy="480"/>
              <a:chOff x="5730" y="12195"/>
              <a:chExt cx="480" cy="480"/>
            </a:xfrm>
          </p:grpSpPr>
          <p:sp>
            <p:nvSpPr>
              <p:cNvPr id="144410" name="Oval 26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1" name="Text Box 27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 altLang="en-US" sz="3600"/>
              </a:p>
            </p:txBody>
          </p:sp>
        </p:grpSp>
        <p:grpSp>
          <p:nvGrpSpPr>
            <p:cNvPr id="144412" name="Group 28"/>
            <p:cNvGrpSpPr>
              <a:grpSpLocks/>
            </p:cNvGrpSpPr>
            <p:nvPr/>
          </p:nvGrpSpPr>
          <p:grpSpPr bwMode="auto">
            <a:xfrm>
              <a:off x="5730" y="11685"/>
              <a:ext cx="480" cy="480"/>
              <a:chOff x="5730" y="12195"/>
              <a:chExt cx="480" cy="480"/>
            </a:xfrm>
          </p:grpSpPr>
          <p:sp>
            <p:nvSpPr>
              <p:cNvPr id="144413" name="Oval 29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4" name="Text Box 30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8</a:t>
                </a:r>
                <a:endParaRPr lang="en-US" altLang="en-US" sz="3600"/>
              </a:p>
            </p:txBody>
          </p:sp>
        </p:grpSp>
        <p:grpSp>
          <p:nvGrpSpPr>
            <p:cNvPr id="144415" name="Group 31"/>
            <p:cNvGrpSpPr>
              <a:grpSpLocks/>
            </p:cNvGrpSpPr>
            <p:nvPr/>
          </p:nvGrpSpPr>
          <p:grpSpPr bwMode="auto">
            <a:xfrm>
              <a:off x="9105" y="13275"/>
              <a:ext cx="480" cy="480"/>
              <a:chOff x="5730" y="12195"/>
              <a:chExt cx="480" cy="480"/>
            </a:xfrm>
          </p:grpSpPr>
          <p:sp>
            <p:nvSpPr>
              <p:cNvPr id="144416" name="Oval 32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7" name="Text Box 33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 altLang="en-US" sz="3600"/>
              </a:p>
            </p:txBody>
          </p:sp>
        </p:grpSp>
        <p:sp>
          <p:nvSpPr>
            <p:cNvPr id="144418" name="Line 34"/>
            <p:cNvSpPr>
              <a:spLocks noChangeShapeType="1"/>
            </p:cNvSpPr>
            <p:nvPr/>
          </p:nvSpPr>
          <p:spPr bwMode="auto">
            <a:xfrm>
              <a:off x="2580" y="13890"/>
              <a:ext cx="676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419" name="Rectangle 35"/>
            <p:cNvSpPr>
              <a:spLocks noChangeArrowheads="1"/>
            </p:cNvSpPr>
            <p:nvPr/>
          </p:nvSpPr>
          <p:spPr bwMode="auto">
            <a:xfrm>
              <a:off x="7590" y="13755"/>
              <a:ext cx="816" cy="24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420" name="Rectangle 36"/>
            <p:cNvSpPr>
              <a:spLocks noChangeArrowheads="1"/>
            </p:cNvSpPr>
            <p:nvPr/>
          </p:nvSpPr>
          <p:spPr bwMode="auto">
            <a:xfrm>
              <a:off x="5490" y="13770"/>
              <a:ext cx="816" cy="24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421" name="Rectangle 37"/>
            <p:cNvSpPr>
              <a:spLocks noChangeArrowheads="1"/>
            </p:cNvSpPr>
            <p:nvPr/>
          </p:nvSpPr>
          <p:spPr bwMode="auto">
            <a:xfrm>
              <a:off x="3225" y="13755"/>
              <a:ext cx="816" cy="24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44422" name="Group 38"/>
            <p:cNvGrpSpPr>
              <a:grpSpLocks/>
            </p:cNvGrpSpPr>
            <p:nvPr/>
          </p:nvGrpSpPr>
          <p:grpSpPr bwMode="auto">
            <a:xfrm>
              <a:off x="6630" y="13635"/>
              <a:ext cx="480" cy="480"/>
              <a:chOff x="5730" y="12195"/>
              <a:chExt cx="480" cy="480"/>
            </a:xfrm>
          </p:grpSpPr>
          <p:sp>
            <p:nvSpPr>
              <p:cNvPr id="144423" name="Oval 39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4" name="Text Box 40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 altLang="en-US" sz="3600"/>
              </a:p>
            </p:txBody>
          </p:sp>
        </p:grpSp>
        <p:grpSp>
          <p:nvGrpSpPr>
            <p:cNvPr id="144425" name="Group 41"/>
            <p:cNvGrpSpPr>
              <a:grpSpLocks/>
            </p:cNvGrpSpPr>
            <p:nvPr/>
          </p:nvGrpSpPr>
          <p:grpSpPr bwMode="auto">
            <a:xfrm>
              <a:off x="4620" y="13620"/>
              <a:ext cx="480" cy="480"/>
              <a:chOff x="5730" y="12195"/>
              <a:chExt cx="480" cy="480"/>
            </a:xfrm>
          </p:grpSpPr>
          <p:sp>
            <p:nvSpPr>
              <p:cNvPr id="144426" name="Oval 42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7" name="Text Box 43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 altLang="en-US" sz="3600"/>
              </a:p>
            </p:txBody>
          </p:sp>
        </p:grpSp>
        <p:sp>
          <p:nvSpPr>
            <p:cNvPr id="144428" name="Line 44"/>
            <p:cNvSpPr>
              <a:spLocks noChangeShapeType="1"/>
            </p:cNvSpPr>
            <p:nvPr/>
          </p:nvSpPr>
          <p:spPr bwMode="auto">
            <a:xfrm>
              <a:off x="2595" y="13110"/>
              <a:ext cx="676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429" name="Rectangle 45"/>
            <p:cNvSpPr>
              <a:spLocks noChangeArrowheads="1"/>
            </p:cNvSpPr>
            <p:nvPr/>
          </p:nvSpPr>
          <p:spPr bwMode="auto">
            <a:xfrm>
              <a:off x="3975" y="13005"/>
              <a:ext cx="816" cy="24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44430" name="Group 46"/>
            <p:cNvGrpSpPr>
              <a:grpSpLocks/>
            </p:cNvGrpSpPr>
            <p:nvPr/>
          </p:nvGrpSpPr>
          <p:grpSpPr bwMode="auto">
            <a:xfrm>
              <a:off x="7545" y="12840"/>
              <a:ext cx="480" cy="480"/>
              <a:chOff x="5730" y="12195"/>
              <a:chExt cx="480" cy="480"/>
            </a:xfrm>
          </p:grpSpPr>
          <p:sp>
            <p:nvSpPr>
              <p:cNvPr id="144431" name="Oval 47"/>
              <p:cNvSpPr>
                <a:spLocks noChangeArrowheads="1"/>
              </p:cNvSpPr>
              <p:nvPr/>
            </p:nvSpPr>
            <p:spPr bwMode="auto">
              <a:xfrm>
                <a:off x="5730" y="12195"/>
                <a:ext cx="480" cy="4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2" name="Text Box 48"/>
              <p:cNvSpPr txBox="1">
                <a:spLocks noChangeArrowheads="1"/>
              </p:cNvSpPr>
              <p:nvPr/>
            </p:nvSpPr>
            <p:spPr bwMode="auto">
              <a:xfrm>
                <a:off x="5805" y="12255"/>
                <a:ext cx="37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r>
                  <a:rPr lang="en-GB" altLang="en-US" baseline="-250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 altLang="en-US" sz="3600"/>
              </a:p>
            </p:txBody>
          </p:sp>
        </p:grpSp>
        <p:sp>
          <p:nvSpPr>
            <p:cNvPr id="144433" name="Oval 49"/>
            <p:cNvSpPr>
              <a:spLocks noChangeArrowheads="1"/>
            </p:cNvSpPr>
            <p:nvPr/>
          </p:nvSpPr>
          <p:spPr bwMode="auto">
            <a:xfrm>
              <a:off x="2529" y="13044"/>
              <a:ext cx="128" cy="1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434" name="Oval 50"/>
            <p:cNvSpPr>
              <a:spLocks noChangeArrowheads="1"/>
            </p:cNvSpPr>
            <p:nvPr/>
          </p:nvSpPr>
          <p:spPr bwMode="auto">
            <a:xfrm>
              <a:off x="2529" y="13816"/>
              <a:ext cx="128" cy="1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435" name="Oval 51"/>
            <p:cNvSpPr>
              <a:spLocks noChangeArrowheads="1"/>
            </p:cNvSpPr>
            <p:nvPr/>
          </p:nvSpPr>
          <p:spPr bwMode="auto">
            <a:xfrm>
              <a:off x="9279" y="13035"/>
              <a:ext cx="128" cy="1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436" name="Oval 52"/>
            <p:cNvSpPr>
              <a:spLocks noChangeArrowheads="1"/>
            </p:cNvSpPr>
            <p:nvPr/>
          </p:nvSpPr>
          <p:spPr bwMode="auto">
            <a:xfrm>
              <a:off x="9279" y="13817"/>
              <a:ext cx="128" cy="1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4438" name="Text Box 54"/>
          <p:cNvSpPr txBox="1">
            <a:spLocks noChangeArrowheads="1"/>
          </p:cNvSpPr>
          <p:nvPr/>
        </p:nvSpPr>
        <p:spPr bwMode="auto">
          <a:xfrm>
            <a:off x="395536" y="783109"/>
            <a:ext cx="8500814" cy="701675"/>
          </a:xfrm>
          <a:prstGeom prst="rect">
            <a:avLst/>
          </a:prstGeom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altLang="en-US" sz="2000" dirty="0"/>
              <a:t>Ammeter A5 reads 3 A. All the resistors have the same value of 10 Ω. What are the readings on ammeters A1 to A8 ?</a:t>
            </a:r>
            <a:endParaRPr lang="en-US" altLang="en-US" sz="2000" dirty="0"/>
          </a:p>
        </p:txBody>
      </p:sp>
      <p:sp>
        <p:nvSpPr>
          <p:cNvPr id="144439" name="Rectangle 55"/>
          <p:cNvSpPr>
            <a:spLocks noChangeArrowheads="1"/>
          </p:cNvSpPr>
          <p:nvPr/>
        </p:nvSpPr>
        <p:spPr bwMode="auto">
          <a:xfrm>
            <a:off x="247650" y="1560513"/>
            <a:ext cx="8648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000"/>
              <a:t>A1 = 11 A, A2=6 A, A3=2 A, A4=2 A, A5=3 A, A6=5 A, A7=11 A, A8=11 A</a:t>
            </a:r>
          </a:p>
        </p:txBody>
      </p:sp>
    </p:spTree>
    <p:extLst>
      <p:ext uri="{BB962C8B-B14F-4D97-AF65-F5344CB8AC3E}">
        <p14:creationId xmlns:p14="http://schemas.microsoft.com/office/powerpoint/2010/main" val="347838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P02-21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92"/>
          <a:stretch>
            <a:fillRect/>
          </a:stretch>
        </p:blipFill>
        <p:spPr bwMode="auto">
          <a:xfrm>
            <a:off x="107504" y="2415426"/>
            <a:ext cx="3641731" cy="194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57" name="Rectangle 17"/>
          <p:cNvSpPr>
            <a:spLocks noChangeArrowheads="1"/>
          </p:cNvSpPr>
          <p:nvPr/>
        </p:nvSpPr>
        <p:spPr bwMode="auto">
          <a:xfrm>
            <a:off x="370741" y="822857"/>
            <a:ext cx="3168352" cy="1569660"/>
          </a:xfrm>
          <a:prstGeom prst="rect">
            <a:avLst/>
          </a:prstGeom>
          <a:ln/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sz="2400" dirty="0"/>
              <a:t>Calculate the potential difference supplied by the cell in this circuit.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397308" y="1134035"/>
            <a:ext cx="4279148" cy="830997"/>
          </a:xfrm>
          <a:prstGeom prst="rect">
            <a:avLst/>
          </a:prstGeom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 dirty="0" smtClean="0"/>
              <a:t>Calculate the current in this circuit.</a:t>
            </a:r>
            <a:r>
              <a:rPr lang="en-US" altLang="en-US" sz="2400" dirty="0" smtClean="0"/>
              <a:t> </a:t>
            </a:r>
            <a:endParaRPr lang="en-US" altLang="en-US" sz="2400" dirty="0"/>
          </a:p>
        </p:txBody>
      </p:sp>
      <p:pic>
        <p:nvPicPr>
          <p:cNvPr id="7" name="Picture 2" descr="P02-21d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635" y="2307125"/>
            <a:ext cx="4336829" cy="19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P02-21d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320" y="5373216"/>
            <a:ext cx="2774630" cy="118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4846" y="4530351"/>
            <a:ext cx="7953578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 dirty="0"/>
              <a:t>Calculate the missing resistance in this circuit.</a:t>
            </a:r>
            <a:r>
              <a:rPr lang="en-US" altLang="en-US" sz="2400" dirty="0"/>
              <a:t> 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8883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95557" y="3872509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Undergraduate level question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93584" y="4613078"/>
            <a:ext cx="5948741" cy="1941927"/>
            <a:chOff x="340" y="1218"/>
            <a:chExt cx="5125" cy="1441"/>
          </a:xfrm>
        </p:grpSpPr>
        <p:grpSp>
          <p:nvGrpSpPr>
            <p:cNvPr id="21510" name="Group 4"/>
            <p:cNvGrpSpPr>
              <a:grpSpLocks/>
            </p:cNvGrpSpPr>
            <p:nvPr/>
          </p:nvGrpSpPr>
          <p:grpSpPr bwMode="auto">
            <a:xfrm>
              <a:off x="385" y="1661"/>
              <a:ext cx="5080" cy="998"/>
              <a:chOff x="385" y="1933"/>
              <a:chExt cx="5080" cy="998"/>
            </a:xfrm>
          </p:grpSpPr>
          <p:sp>
            <p:nvSpPr>
              <p:cNvPr id="21512" name="Line 5"/>
              <p:cNvSpPr>
                <a:spLocks noChangeShapeType="1"/>
              </p:cNvSpPr>
              <p:nvPr/>
            </p:nvSpPr>
            <p:spPr bwMode="auto">
              <a:xfrm>
                <a:off x="385" y="2432"/>
                <a:ext cx="50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400">
                  <a:latin typeface="+mj-lt"/>
                </a:endParaRPr>
              </a:p>
            </p:txBody>
          </p:sp>
          <p:grpSp>
            <p:nvGrpSpPr>
              <p:cNvPr id="21513" name="Group 6"/>
              <p:cNvGrpSpPr>
                <a:grpSpLocks/>
              </p:cNvGrpSpPr>
              <p:nvPr/>
            </p:nvGrpSpPr>
            <p:grpSpPr bwMode="auto">
              <a:xfrm>
                <a:off x="930" y="2251"/>
                <a:ext cx="1043" cy="363"/>
                <a:chOff x="930" y="2251"/>
                <a:chExt cx="1043" cy="363"/>
              </a:xfrm>
            </p:grpSpPr>
            <p:sp>
              <p:nvSpPr>
                <p:cNvPr id="21530" name="Rectangle 7"/>
                <p:cNvSpPr>
                  <a:spLocks noChangeArrowheads="1"/>
                </p:cNvSpPr>
                <p:nvPr/>
              </p:nvSpPr>
              <p:spPr bwMode="auto">
                <a:xfrm>
                  <a:off x="930" y="2251"/>
                  <a:ext cx="1043" cy="363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en-US" sz="1400">
                    <a:latin typeface="+mj-lt"/>
                  </a:endParaRPr>
                </a:p>
              </p:txBody>
            </p:sp>
            <p:sp>
              <p:nvSpPr>
                <p:cNvPr id="21531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156" y="2296"/>
                  <a:ext cx="771" cy="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GB" altLang="en-US" sz="2000" b="1">
                      <a:latin typeface="+mj-lt"/>
                    </a:rPr>
                    <a:t>60 </a:t>
                  </a:r>
                  <a:r>
                    <a:rPr lang="el-GR" altLang="en-US" sz="2000" b="1">
                      <a:latin typeface="+mj-lt"/>
                      <a:cs typeface="Arial" charset="0"/>
                    </a:rPr>
                    <a:t>Ω</a:t>
                  </a:r>
                </a:p>
              </p:txBody>
            </p:sp>
          </p:grpSp>
          <p:grpSp>
            <p:nvGrpSpPr>
              <p:cNvPr id="21514" name="Group 9"/>
              <p:cNvGrpSpPr>
                <a:grpSpLocks/>
              </p:cNvGrpSpPr>
              <p:nvPr/>
            </p:nvGrpSpPr>
            <p:grpSpPr bwMode="auto">
              <a:xfrm>
                <a:off x="3878" y="2251"/>
                <a:ext cx="1043" cy="363"/>
                <a:chOff x="930" y="2251"/>
                <a:chExt cx="1043" cy="363"/>
              </a:xfrm>
            </p:grpSpPr>
            <p:sp>
              <p:nvSpPr>
                <p:cNvPr id="21528" name="Rectangle 10"/>
                <p:cNvSpPr>
                  <a:spLocks noChangeArrowheads="1"/>
                </p:cNvSpPr>
                <p:nvPr/>
              </p:nvSpPr>
              <p:spPr bwMode="auto">
                <a:xfrm>
                  <a:off x="930" y="2251"/>
                  <a:ext cx="1043" cy="363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en-US" sz="1400">
                    <a:latin typeface="+mj-lt"/>
                  </a:endParaRPr>
                </a:p>
              </p:txBody>
            </p:sp>
            <p:sp>
              <p:nvSpPr>
                <p:cNvPr id="2152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156" y="2296"/>
                  <a:ext cx="771" cy="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GB" altLang="en-US" sz="2000" b="1">
                      <a:latin typeface="+mj-lt"/>
                    </a:rPr>
                    <a:t>60 </a:t>
                  </a:r>
                  <a:r>
                    <a:rPr lang="el-GR" altLang="en-US" sz="2000" b="1">
                      <a:latin typeface="+mj-lt"/>
                      <a:cs typeface="Arial" charset="0"/>
                    </a:rPr>
                    <a:t>Ω</a:t>
                  </a:r>
                </a:p>
              </p:txBody>
            </p:sp>
          </p:grpSp>
          <p:grpSp>
            <p:nvGrpSpPr>
              <p:cNvPr id="21515" name="Group 12"/>
              <p:cNvGrpSpPr>
                <a:grpSpLocks/>
              </p:cNvGrpSpPr>
              <p:nvPr/>
            </p:nvGrpSpPr>
            <p:grpSpPr bwMode="auto">
              <a:xfrm>
                <a:off x="2426" y="2251"/>
                <a:ext cx="1043" cy="363"/>
                <a:chOff x="930" y="2251"/>
                <a:chExt cx="1043" cy="363"/>
              </a:xfrm>
            </p:grpSpPr>
            <p:sp>
              <p:nvSpPr>
                <p:cNvPr id="21526" name="Rectangle 13"/>
                <p:cNvSpPr>
                  <a:spLocks noChangeArrowheads="1"/>
                </p:cNvSpPr>
                <p:nvPr/>
              </p:nvSpPr>
              <p:spPr bwMode="auto">
                <a:xfrm>
                  <a:off x="930" y="2251"/>
                  <a:ext cx="1043" cy="363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en-US" sz="1400">
                    <a:latin typeface="+mj-lt"/>
                  </a:endParaRPr>
                </a:p>
              </p:txBody>
            </p:sp>
            <p:sp>
              <p:nvSpPr>
                <p:cNvPr id="21527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156" y="2296"/>
                  <a:ext cx="771" cy="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GB" altLang="en-US" sz="2000" b="1" dirty="0">
                      <a:latin typeface="+mj-lt"/>
                    </a:rPr>
                    <a:t>60 </a:t>
                  </a:r>
                  <a:r>
                    <a:rPr lang="el-GR" altLang="en-US" sz="2000" b="1" dirty="0">
                      <a:latin typeface="+mj-lt"/>
                      <a:cs typeface="Arial" charset="0"/>
                    </a:rPr>
                    <a:t>Ω</a:t>
                  </a:r>
                </a:p>
              </p:txBody>
            </p:sp>
          </p:grpSp>
          <p:sp>
            <p:nvSpPr>
              <p:cNvPr id="21516" name="Line 15"/>
              <p:cNvSpPr>
                <a:spLocks noChangeShapeType="1"/>
              </p:cNvSpPr>
              <p:nvPr/>
            </p:nvSpPr>
            <p:spPr bwMode="auto">
              <a:xfrm flipV="1">
                <a:off x="748" y="1933"/>
                <a:ext cx="0" cy="49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400">
                  <a:latin typeface="+mj-lt"/>
                </a:endParaRPr>
              </a:p>
            </p:txBody>
          </p:sp>
          <p:sp>
            <p:nvSpPr>
              <p:cNvPr id="21517" name="Line 16"/>
              <p:cNvSpPr>
                <a:spLocks noChangeShapeType="1"/>
              </p:cNvSpPr>
              <p:nvPr/>
            </p:nvSpPr>
            <p:spPr bwMode="auto">
              <a:xfrm>
                <a:off x="748" y="1933"/>
                <a:ext cx="294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400">
                  <a:latin typeface="+mj-lt"/>
                </a:endParaRPr>
              </a:p>
            </p:txBody>
          </p:sp>
          <p:sp>
            <p:nvSpPr>
              <p:cNvPr id="21518" name="Line 17"/>
              <p:cNvSpPr>
                <a:spLocks noChangeShapeType="1"/>
              </p:cNvSpPr>
              <p:nvPr/>
            </p:nvSpPr>
            <p:spPr bwMode="auto">
              <a:xfrm>
                <a:off x="3696" y="1933"/>
                <a:ext cx="0" cy="49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400">
                  <a:latin typeface="+mj-lt"/>
                </a:endParaRPr>
              </a:p>
            </p:txBody>
          </p:sp>
          <p:sp>
            <p:nvSpPr>
              <p:cNvPr id="21519" name="Line 18"/>
              <p:cNvSpPr>
                <a:spLocks noChangeShapeType="1"/>
              </p:cNvSpPr>
              <p:nvPr/>
            </p:nvSpPr>
            <p:spPr bwMode="auto">
              <a:xfrm>
                <a:off x="2154" y="2432"/>
                <a:ext cx="0" cy="49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400">
                  <a:latin typeface="+mj-lt"/>
                </a:endParaRPr>
              </a:p>
            </p:txBody>
          </p:sp>
          <p:sp>
            <p:nvSpPr>
              <p:cNvPr id="21520" name="Line 19"/>
              <p:cNvSpPr>
                <a:spLocks noChangeShapeType="1"/>
              </p:cNvSpPr>
              <p:nvPr/>
            </p:nvSpPr>
            <p:spPr bwMode="auto">
              <a:xfrm>
                <a:off x="2154" y="2931"/>
                <a:ext cx="299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400">
                  <a:latin typeface="+mj-lt"/>
                </a:endParaRPr>
              </a:p>
            </p:txBody>
          </p:sp>
          <p:sp>
            <p:nvSpPr>
              <p:cNvPr id="21521" name="Line 20"/>
              <p:cNvSpPr>
                <a:spLocks noChangeShapeType="1"/>
              </p:cNvSpPr>
              <p:nvPr/>
            </p:nvSpPr>
            <p:spPr bwMode="auto">
              <a:xfrm flipV="1">
                <a:off x="5148" y="2432"/>
                <a:ext cx="0" cy="49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400">
                  <a:latin typeface="+mj-lt"/>
                </a:endParaRPr>
              </a:p>
            </p:txBody>
          </p:sp>
          <p:sp>
            <p:nvSpPr>
              <p:cNvPr id="21522" name="Oval 21"/>
              <p:cNvSpPr>
                <a:spLocks noChangeArrowheads="1"/>
              </p:cNvSpPr>
              <p:nvPr/>
            </p:nvSpPr>
            <p:spPr bwMode="auto">
              <a:xfrm>
                <a:off x="680" y="2364"/>
                <a:ext cx="136" cy="1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400">
                  <a:latin typeface="+mj-lt"/>
                </a:endParaRPr>
              </a:p>
            </p:txBody>
          </p:sp>
          <p:sp>
            <p:nvSpPr>
              <p:cNvPr id="21523" name="Oval 22"/>
              <p:cNvSpPr>
                <a:spLocks noChangeArrowheads="1"/>
              </p:cNvSpPr>
              <p:nvPr/>
            </p:nvSpPr>
            <p:spPr bwMode="auto">
              <a:xfrm>
                <a:off x="2085" y="2371"/>
                <a:ext cx="136" cy="1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400">
                  <a:latin typeface="+mj-lt"/>
                </a:endParaRPr>
              </a:p>
            </p:txBody>
          </p:sp>
          <p:sp>
            <p:nvSpPr>
              <p:cNvPr id="21524" name="Oval 23"/>
              <p:cNvSpPr>
                <a:spLocks noChangeArrowheads="1"/>
              </p:cNvSpPr>
              <p:nvPr/>
            </p:nvSpPr>
            <p:spPr bwMode="auto">
              <a:xfrm>
                <a:off x="3627" y="2367"/>
                <a:ext cx="136" cy="1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400">
                  <a:latin typeface="+mj-lt"/>
                </a:endParaRPr>
              </a:p>
            </p:txBody>
          </p:sp>
          <p:sp>
            <p:nvSpPr>
              <p:cNvPr id="21525" name="Oval 24"/>
              <p:cNvSpPr>
                <a:spLocks noChangeArrowheads="1"/>
              </p:cNvSpPr>
              <p:nvPr/>
            </p:nvSpPr>
            <p:spPr bwMode="auto">
              <a:xfrm>
                <a:off x="5075" y="2367"/>
                <a:ext cx="136" cy="1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400">
                  <a:latin typeface="+mj-lt"/>
                </a:endParaRPr>
              </a:p>
            </p:txBody>
          </p:sp>
        </p:grpSp>
        <p:sp>
          <p:nvSpPr>
            <p:cNvPr id="21511" name="Text Box 25"/>
            <p:cNvSpPr txBox="1">
              <a:spLocks noChangeArrowheads="1"/>
            </p:cNvSpPr>
            <p:nvPr/>
          </p:nvSpPr>
          <p:spPr bwMode="auto">
            <a:xfrm>
              <a:off x="340" y="1218"/>
              <a:ext cx="494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dirty="0" smtClean="0">
                  <a:latin typeface="+mj-lt"/>
                </a:rPr>
                <a:t>Calculate </a:t>
              </a:r>
              <a:r>
                <a:rPr lang="en-GB" altLang="en-US" dirty="0">
                  <a:latin typeface="+mj-lt"/>
                </a:rPr>
                <a:t>the total resistance of the circuit below:</a:t>
              </a:r>
            </a:p>
          </p:txBody>
        </p:sp>
      </p:grpSp>
      <p:sp>
        <p:nvSpPr>
          <p:cNvPr id="154650" name="Text Box 26"/>
          <p:cNvSpPr txBox="1">
            <a:spLocks noChangeArrowheads="1"/>
          </p:cNvSpPr>
          <p:nvPr/>
        </p:nvSpPr>
        <p:spPr bwMode="auto">
          <a:xfrm>
            <a:off x="6348892" y="5458395"/>
            <a:ext cx="266429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dirty="0">
                <a:solidFill>
                  <a:srgbClr val="FF0066"/>
                </a:solidFill>
                <a:latin typeface="+mj-lt"/>
                <a:cs typeface="Arial" charset="0"/>
              </a:rPr>
              <a:t>The three resistors are in parallel to each other.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b="1" dirty="0">
                <a:solidFill>
                  <a:srgbClr val="FF0066"/>
                </a:solidFill>
                <a:latin typeface="+mj-lt"/>
              </a:rPr>
              <a:t>ANSWER: R</a:t>
            </a:r>
            <a:r>
              <a:rPr lang="en-GB" altLang="en-US" b="1" baseline="-25000" dirty="0">
                <a:solidFill>
                  <a:srgbClr val="FF0066"/>
                </a:solidFill>
                <a:latin typeface="+mj-lt"/>
              </a:rPr>
              <a:t>T</a:t>
            </a:r>
            <a:r>
              <a:rPr lang="en-GB" altLang="en-US" b="1" dirty="0">
                <a:solidFill>
                  <a:srgbClr val="FF0066"/>
                </a:solidFill>
                <a:latin typeface="+mj-lt"/>
              </a:rPr>
              <a:t> = 20 </a:t>
            </a:r>
            <a:r>
              <a:rPr lang="el-GR" altLang="en-US" b="1" dirty="0">
                <a:solidFill>
                  <a:srgbClr val="FF0066"/>
                </a:solidFill>
                <a:latin typeface="+mj-lt"/>
              </a:rPr>
              <a:t>Ω</a:t>
            </a:r>
            <a:endParaRPr lang="el-GR" altLang="en-US" b="1" dirty="0">
              <a:solidFill>
                <a:srgbClr val="FF0066"/>
              </a:solidFill>
              <a:latin typeface="+mj-lt"/>
              <a:cs typeface="Arial" charset="0"/>
            </a:endParaRPr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6348892" y="4476968"/>
            <a:ext cx="28803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dirty="0">
                <a:solidFill>
                  <a:schemeClr val="accent2"/>
                </a:solidFill>
                <a:latin typeface="+mj-lt"/>
              </a:rPr>
              <a:t>Hint: Are the resistors in series or parallel with each other?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746091" y="1628800"/>
            <a:ext cx="7930365" cy="20882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400" dirty="0" smtClean="0"/>
              <a:t>What are the proofs for the total resistance of resistors connected (a) in series and (b) in parallel.</a:t>
            </a:r>
          </a:p>
          <a:p>
            <a:pPr marL="609600" indent="-609600">
              <a:lnSpc>
                <a:spcPct val="100000"/>
              </a:lnSpc>
              <a:buFontTx/>
              <a:buAutoNum type="arabicPeriod"/>
            </a:pPr>
            <a:r>
              <a:rPr lang="en-GB" altLang="en-US" sz="2400" dirty="0" smtClean="0"/>
              <a:t>Calculate the total resistance of a 3</a:t>
            </a:r>
            <a:r>
              <a:rPr lang="el-GR" altLang="en-US" sz="2400" dirty="0" smtClean="0">
                <a:cs typeface="Arial" charset="0"/>
              </a:rPr>
              <a:t>Ω</a:t>
            </a:r>
            <a:r>
              <a:rPr lang="en-GB" altLang="en-US" sz="2400" dirty="0" smtClean="0"/>
              <a:t> and a 7</a:t>
            </a:r>
            <a:r>
              <a:rPr lang="el-GR" altLang="en-US" sz="2400" dirty="0" smtClean="0">
                <a:cs typeface="Arial" charset="0"/>
              </a:rPr>
              <a:t>Ω</a:t>
            </a:r>
            <a:r>
              <a:rPr lang="en-GB" altLang="en-US" sz="2400" dirty="0" smtClean="0"/>
              <a:t> resistor connected (a) in series and (b) in parallel.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09546" y="838453"/>
            <a:ext cx="757887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altLang="en-US" sz="3600" dirty="0"/>
              <a:t>Complete the worksheet</a:t>
            </a:r>
          </a:p>
        </p:txBody>
      </p:sp>
      <p:pic>
        <p:nvPicPr>
          <p:cNvPr id="30" name="Picture 2" descr="http://t2.gstatic.com/images?q=tbn:ANd9GcR9R6w7omaxVygSsMfOKuT3dqJU0952T8CdhNzfhAWzks5SJPbXD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7" y="1763866"/>
            <a:ext cx="493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41" y="2941273"/>
            <a:ext cx="499786" cy="49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" y="3974489"/>
            <a:ext cx="491579" cy="50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90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103250" y="807095"/>
            <a:ext cx="8919391" cy="461665"/>
          </a:xfrm>
          <a:prstGeom prst="rect">
            <a:avLst/>
          </a:prstGeom>
          <a:ln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sz="2400" dirty="0"/>
              <a:t>Find the current drawn from the power source.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473" y="1962070"/>
            <a:ext cx="3406790" cy="2945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13691" y="5147900"/>
            <a:ext cx="2696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dirty="0"/>
              <a:t>Circuit current = 2.5 A </a:t>
            </a:r>
            <a:endParaRPr lang="en-GB" altLang="en-US" dirty="0"/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274649" y="1618024"/>
            <a:ext cx="4277341" cy="4260899"/>
            <a:chOff x="2810" y="597"/>
            <a:chExt cx="2762" cy="303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0" y="597"/>
              <a:ext cx="2546" cy="30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5241" y="2649"/>
              <a:ext cx="331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GB" altLang="en-US">
                  <a:latin typeface="Times New Roman" pitchFamily="18" charset="0"/>
                </a:rPr>
                <a:t>5 Ω</a:t>
              </a: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94" y="2318"/>
              <a:ext cx="672" cy="951"/>
            </a:xfrm>
            <a:custGeom>
              <a:avLst/>
              <a:gdLst>
                <a:gd name="T0" fmla="*/ 0 w 672"/>
                <a:gd name="T1" fmla="*/ 0 h 951"/>
                <a:gd name="T2" fmla="*/ 669 w 672"/>
                <a:gd name="T3" fmla="*/ 0 h 951"/>
                <a:gd name="T4" fmla="*/ 669 w 672"/>
                <a:gd name="T5" fmla="*/ 246 h 951"/>
                <a:gd name="T6" fmla="*/ 630 w 672"/>
                <a:gd name="T7" fmla="*/ 246 h 951"/>
                <a:gd name="T8" fmla="*/ 630 w 672"/>
                <a:gd name="T9" fmla="*/ 675 h 951"/>
                <a:gd name="T10" fmla="*/ 672 w 672"/>
                <a:gd name="T11" fmla="*/ 675 h 951"/>
                <a:gd name="T12" fmla="*/ 672 w 672"/>
                <a:gd name="T13" fmla="*/ 951 h 951"/>
                <a:gd name="T14" fmla="*/ 0 w 672"/>
                <a:gd name="T15" fmla="*/ 951 h 951"/>
                <a:gd name="T16" fmla="*/ 0 w 672"/>
                <a:gd name="T17" fmla="*/ 669 h 951"/>
                <a:gd name="T18" fmla="*/ 57 w 672"/>
                <a:gd name="T19" fmla="*/ 672 h 951"/>
                <a:gd name="T20" fmla="*/ 54 w 672"/>
                <a:gd name="T21" fmla="*/ 243 h 951"/>
                <a:gd name="T22" fmla="*/ 0 w 672"/>
                <a:gd name="T23" fmla="*/ 240 h 951"/>
                <a:gd name="T24" fmla="*/ 0 w 672"/>
                <a:gd name="T25" fmla="*/ 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2" h="951">
                  <a:moveTo>
                    <a:pt x="0" y="0"/>
                  </a:moveTo>
                  <a:lnTo>
                    <a:pt x="669" y="0"/>
                  </a:lnTo>
                  <a:lnTo>
                    <a:pt x="669" y="246"/>
                  </a:lnTo>
                  <a:lnTo>
                    <a:pt x="630" y="246"/>
                  </a:lnTo>
                  <a:lnTo>
                    <a:pt x="630" y="675"/>
                  </a:lnTo>
                  <a:lnTo>
                    <a:pt x="672" y="675"/>
                  </a:lnTo>
                  <a:lnTo>
                    <a:pt x="672" y="951"/>
                  </a:lnTo>
                  <a:lnTo>
                    <a:pt x="0" y="951"/>
                  </a:lnTo>
                  <a:lnTo>
                    <a:pt x="0" y="669"/>
                  </a:lnTo>
                  <a:lnTo>
                    <a:pt x="57" y="672"/>
                  </a:lnTo>
                  <a:lnTo>
                    <a:pt x="54" y="243"/>
                  </a:lnTo>
                  <a:lnTo>
                    <a:pt x="0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3" name="Rectangle 2"/>
          <p:cNvSpPr/>
          <p:nvPr/>
        </p:nvSpPr>
        <p:spPr>
          <a:xfrm>
            <a:off x="1104223" y="6093296"/>
            <a:ext cx="2497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dirty="0"/>
              <a:t>Circuit current </a:t>
            </a:r>
            <a:r>
              <a:rPr lang="en-GB" altLang="en-US" dirty="0" smtClean="0"/>
              <a:t>= 2 </a:t>
            </a:r>
            <a:r>
              <a:rPr lang="en-GB" altLang="en-US" dirty="0"/>
              <a:t>A 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3612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212725" y="1370825"/>
            <a:ext cx="4352925" cy="1569660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sz="3200" dirty="0"/>
              <a:t>Find the potential difference across the 12 Ω resistor.</a:t>
            </a:r>
            <a:r>
              <a:rPr lang="en-US" altLang="en-US" sz="3200" dirty="0"/>
              <a:t> </a:t>
            </a:r>
          </a:p>
        </p:txBody>
      </p:sp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010" y="1340768"/>
            <a:ext cx="4027488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212725" y="3726236"/>
            <a:ext cx="46307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000" dirty="0" smtClean="0"/>
              <a:t>PD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= 3.2 V </a:t>
            </a:r>
          </a:p>
          <a:p>
            <a:pPr>
              <a:spcBef>
                <a:spcPct val="0"/>
              </a:spcBef>
            </a:pPr>
            <a:endParaRPr lang="en-GB" altLang="en-US" sz="2000" dirty="0"/>
          </a:p>
          <a:p>
            <a:pPr>
              <a:spcBef>
                <a:spcPct val="0"/>
              </a:spcBef>
            </a:pPr>
            <a:r>
              <a:rPr lang="en-GB" altLang="en-US" sz="2000" dirty="0"/>
              <a:t>I 12 Ω = 4 V / (12 Ω + 3 Ω) = 0.27 A;</a:t>
            </a:r>
          </a:p>
          <a:p>
            <a:pPr>
              <a:spcBef>
                <a:spcPct val="0"/>
              </a:spcBef>
            </a:pPr>
            <a:r>
              <a:rPr lang="en-GB" altLang="en-US" sz="2000" dirty="0"/>
              <a:t> </a:t>
            </a:r>
          </a:p>
          <a:p>
            <a:pPr>
              <a:spcBef>
                <a:spcPct val="0"/>
              </a:spcBef>
            </a:pPr>
            <a:r>
              <a:rPr lang="en-GB" altLang="en-US" sz="2000" dirty="0"/>
              <a:t>V12 Ω = 0.27 A x 12 Ω = 3.2 V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4127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5" name="Line 9"/>
          <p:cNvSpPr>
            <a:spLocks noChangeShapeType="1"/>
          </p:cNvSpPr>
          <p:nvPr/>
        </p:nvSpPr>
        <p:spPr bwMode="auto">
          <a:xfrm>
            <a:off x="290513" y="2999432"/>
            <a:ext cx="7778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0584" name="Rectangle 8"/>
          <p:cNvSpPr>
            <a:spLocks noChangeArrowheads="1"/>
          </p:cNvSpPr>
          <p:nvPr/>
        </p:nvSpPr>
        <p:spPr bwMode="auto">
          <a:xfrm>
            <a:off x="4992688" y="2329507"/>
            <a:ext cx="2220912" cy="11763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80583" name="Rectangle 7"/>
          <p:cNvSpPr>
            <a:spLocks noChangeArrowheads="1"/>
          </p:cNvSpPr>
          <p:nvPr/>
        </p:nvSpPr>
        <p:spPr bwMode="auto">
          <a:xfrm>
            <a:off x="2133600" y="2373957"/>
            <a:ext cx="2220913" cy="11763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80578" name="Rectangle 2"/>
          <p:cNvSpPr>
            <a:spLocks noChangeArrowheads="1"/>
          </p:cNvSpPr>
          <p:nvPr/>
        </p:nvSpPr>
        <p:spPr bwMode="auto">
          <a:xfrm>
            <a:off x="581025" y="2839095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0579" name="Rectangle 3"/>
          <p:cNvSpPr>
            <a:spLocks noChangeArrowheads="1"/>
          </p:cNvSpPr>
          <p:nvPr/>
        </p:nvSpPr>
        <p:spPr bwMode="auto">
          <a:xfrm>
            <a:off x="2657475" y="2229495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2671763" y="3389957"/>
            <a:ext cx="1131887" cy="290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0581" name="Rectangle 5"/>
          <p:cNvSpPr>
            <a:spLocks noChangeArrowheads="1"/>
          </p:cNvSpPr>
          <p:nvPr/>
        </p:nvSpPr>
        <p:spPr bwMode="auto">
          <a:xfrm>
            <a:off x="5530850" y="2199332"/>
            <a:ext cx="1131888" cy="290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0582" name="Rectangle 6"/>
          <p:cNvSpPr>
            <a:spLocks noChangeArrowheads="1"/>
          </p:cNvSpPr>
          <p:nvPr/>
        </p:nvSpPr>
        <p:spPr bwMode="auto">
          <a:xfrm>
            <a:off x="5472113" y="3361382"/>
            <a:ext cx="1131887" cy="290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0586" name="Text Box 10"/>
          <p:cNvSpPr txBox="1">
            <a:spLocks noChangeArrowheads="1"/>
          </p:cNvSpPr>
          <p:nvPr/>
        </p:nvSpPr>
        <p:spPr bwMode="auto">
          <a:xfrm>
            <a:off x="1473993" y="4581128"/>
            <a:ext cx="26130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40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132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25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67 </a:t>
            </a:r>
            <a:r>
              <a:rPr lang="el-GR" altLang="en-US" sz="2000">
                <a:latin typeface="Comic Sans MS" pitchFamily="66" charset="0"/>
              </a:rPr>
              <a:t>Ω</a:t>
            </a:r>
          </a:p>
        </p:txBody>
      </p:sp>
      <p:sp>
        <p:nvSpPr>
          <p:cNvPr id="280587" name="Text Box 11"/>
          <p:cNvSpPr txBox="1">
            <a:spLocks noChangeArrowheads="1"/>
          </p:cNvSpPr>
          <p:nvPr/>
        </p:nvSpPr>
        <p:spPr bwMode="auto">
          <a:xfrm>
            <a:off x="639763" y="2215207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40</a:t>
            </a:r>
            <a:r>
              <a:rPr lang="el-GR" altLang="en-US" sz="2000"/>
              <a:t>Ω</a:t>
            </a:r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2728913" y="1619895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50</a:t>
            </a:r>
            <a:r>
              <a:rPr lang="el-GR" altLang="en-US" sz="2000"/>
              <a:t>Ω</a:t>
            </a:r>
          </a:p>
        </p:txBody>
      </p:sp>
      <p:sp>
        <p:nvSpPr>
          <p:cNvPr id="280589" name="Text Box 13"/>
          <p:cNvSpPr txBox="1">
            <a:spLocks noChangeArrowheads="1"/>
          </p:cNvSpPr>
          <p:nvPr/>
        </p:nvSpPr>
        <p:spPr bwMode="auto">
          <a:xfrm>
            <a:off x="2700338" y="3796357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50</a:t>
            </a:r>
            <a:r>
              <a:rPr lang="el-GR" altLang="en-US" sz="2000"/>
              <a:t>Ω</a:t>
            </a:r>
          </a:p>
        </p:txBody>
      </p:sp>
      <p:sp>
        <p:nvSpPr>
          <p:cNvPr id="280590" name="Text Box 14"/>
          <p:cNvSpPr txBox="1">
            <a:spLocks noChangeArrowheads="1"/>
          </p:cNvSpPr>
          <p:nvPr/>
        </p:nvSpPr>
        <p:spPr bwMode="auto">
          <a:xfrm>
            <a:off x="5514975" y="1648470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100</a:t>
            </a:r>
            <a:r>
              <a:rPr lang="el-GR" altLang="en-US" sz="2000"/>
              <a:t>Ω</a:t>
            </a:r>
          </a:p>
        </p:txBody>
      </p:sp>
      <p:sp>
        <p:nvSpPr>
          <p:cNvPr id="280591" name="Text Box 15"/>
          <p:cNvSpPr txBox="1">
            <a:spLocks noChangeArrowheads="1"/>
          </p:cNvSpPr>
          <p:nvPr/>
        </p:nvSpPr>
        <p:spPr bwMode="auto">
          <a:xfrm>
            <a:off x="5484813" y="3796357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200</a:t>
            </a:r>
            <a:r>
              <a:rPr lang="el-GR" altLang="en-US" sz="2000"/>
              <a:t>Ω</a:t>
            </a:r>
          </a:p>
        </p:txBody>
      </p:sp>
      <p:sp>
        <p:nvSpPr>
          <p:cNvPr id="280592" name="Text Box 16"/>
          <p:cNvSpPr txBox="1">
            <a:spLocks noChangeArrowheads="1"/>
          </p:cNvSpPr>
          <p:nvPr/>
        </p:nvSpPr>
        <p:spPr bwMode="auto">
          <a:xfrm>
            <a:off x="2960687" y="764704"/>
            <a:ext cx="42529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3600" dirty="0"/>
              <a:t>What is R</a:t>
            </a:r>
            <a:r>
              <a:rPr lang="en-GB" altLang="en-US" sz="3600" baseline="-25000" dirty="0"/>
              <a:t>T</a:t>
            </a:r>
            <a:r>
              <a:rPr lang="en-GB" altLang="en-US" sz="3600" dirty="0"/>
              <a:t>  ?</a:t>
            </a:r>
            <a:endParaRPr lang="el-GR" altLang="en-US" sz="3600" dirty="0"/>
          </a:p>
        </p:txBody>
      </p:sp>
      <p:pic>
        <p:nvPicPr>
          <p:cNvPr id="280593" name="countdow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701263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14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2805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80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059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0" name="Text Box 10"/>
          <p:cNvSpPr txBox="1">
            <a:spLocks noChangeArrowheads="1"/>
          </p:cNvSpPr>
          <p:nvPr/>
        </p:nvSpPr>
        <p:spPr bwMode="auto">
          <a:xfrm>
            <a:off x="1000919" y="4700339"/>
            <a:ext cx="26130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50 </a:t>
            </a:r>
            <a:r>
              <a:rPr lang="el-GR" altLang="en-US" sz="2000" dirty="0">
                <a:latin typeface="Comic Sans MS" pitchFamily="66" charset="0"/>
              </a:rPr>
              <a:t>Ω</a:t>
            </a:r>
            <a:endParaRPr lang="en-GB" altLang="en-US" sz="20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132 </a:t>
            </a:r>
            <a:r>
              <a:rPr lang="el-GR" altLang="en-US" sz="2000" dirty="0">
                <a:latin typeface="Comic Sans MS" pitchFamily="66" charset="0"/>
              </a:rPr>
              <a:t>Ω</a:t>
            </a:r>
            <a:endParaRPr lang="en-GB" altLang="en-US" sz="20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25 </a:t>
            </a:r>
            <a:r>
              <a:rPr lang="el-GR" altLang="en-US" sz="2000" dirty="0">
                <a:latin typeface="Comic Sans MS" pitchFamily="66" charset="0"/>
              </a:rPr>
              <a:t>Ω</a:t>
            </a:r>
            <a:endParaRPr lang="en-GB" altLang="en-US" sz="20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63 </a:t>
            </a:r>
            <a:r>
              <a:rPr lang="el-GR" altLang="en-US" sz="2000" dirty="0">
                <a:latin typeface="Comic Sans MS" pitchFamily="66" charset="0"/>
              </a:rPr>
              <a:t>Ω</a:t>
            </a:r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639763" y="2503239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</a:t>
            </a:r>
            <a:r>
              <a:rPr lang="el-GR" altLang="en-US" sz="2000"/>
              <a:t>Ω</a:t>
            </a:r>
          </a:p>
        </p:txBody>
      </p:sp>
      <p:sp>
        <p:nvSpPr>
          <p:cNvPr id="286739" name="Text Box 19"/>
          <p:cNvSpPr txBox="1">
            <a:spLocks noChangeArrowheads="1"/>
          </p:cNvSpPr>
          <p:nvPr/>
        </p:nvSpPr>
        <p:spPr bwMode="auto">
          <a:xfrm>
            <a:off x="2759075" y="1588839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20</a:t>
            </a:r>
            <a:r>
              <a:rPr lang="el-GR" altLang="en-US" sz="2000"/>
              <a:t>Ω</a:t>
            </a:r>
          </a:p>
        </p:txBody>
      </p:sp>
      <p:sp>
        <p:nvSpPr>
          <p:cNvPr id="286740" name="Text Box 20"/>
          <p:cNvSpPr txBox="1">
            <a:spLocks noChangeArrowheads="1"/>
          </p:cNvSpPr>
          <p:nvPr/>
        </p:nvSpPr>
        <p:spPr bwMode="auto">
          <a:xfrm>
            <a:off x="2701925" y="2690564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40</a:t>
            </a:r>
            <a:r>
              <a:rPr lang="el-GR" altLang="en-US" sz="2000"/>
              <a:t>Ω</a:t>
            </a:r>
          </a:p>
        </p:txBody>
      </p:sp>
      <p:sp>
        <p:nvSpPr>
          <p:cNvPr id="286743" name="Freeform 23"/>
          <p:cNvSpPr>
            <a:spLocks/>
          </p:cNvSpPr>
          <p:nvPr/>
        </p:nvSpPr>
        <p:spPr bwMode="auto">
          <a:xfrm>
            <a:off x="130175" y="1328489"/>
            <a:ext cx="6967538" cy="4832350"/>
          </a:xfrm>
          <a:custGeom>
            <a:avLst/>
            <a:gdLst>
              <a:gd name="T0" fmla="*/ 0 w 4389"/>
              <a:gd name="T1" fmla="*/ 1225 h 3044"/>
              <a:gd name="T2" fmla="*/ 3292 w 4389"/>
              <a:gd name="T3" fmla="*/ 1225 h 3044"/>
              <a:gd name="T4" fmla="*/ 3292 w 4389"/>
              <a:gd name="T5" fmla="*/ 3044 h 3044"/>
              <a:gd name="T6" fmla="*/ 4389 w 4389"/>
              <a:gd name="T7" fmla="*/ 3044 h 3044"/>
              <a:gd name="T8" fmla="*/ 4389 w 4389"/>
              <a:gd name="T9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89" h="3044">
                <a:moveTo>
                  <a:pt x="0" y="1225"/>
                </a:moveTo>
                <a:lnTo>
                  <a:pt x="3292" y="1225"/>
                </a:lnTo>
                <a:lnTo>
                  <a:pt x="3292" y="3044"/>
                </a:lnTo>
                <a:lnTo>
                  <a:pt x="4389" y="3044"/>
                </a:lnTo>
                <a:lnTo>
                  <a:pt x="438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6744" name="Rectangle 24"/>
          <p:cNvSpPr>
            <a:spLocks noChangeArrowheads="1"/>
          </p:cNvSpPr>
          <p:nvPr/>
        </p:nvSpPr>
        <p:spPr bwMode="auto">
          <a:xfrm>
            <a:off x="2192338" y="2271464"/>
            <a:ext cx="2176462" cy="100171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581025" y="3127127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6737" name="Rectangle 17"/>
          <p:cNvSpPr>
            <a:spLocks noChangeArrowheads="1"/>
          </p:cNvSpPr>
          <p:nvPr/>
        </p:nvSpPr>
        <p:spPr bwMode="auto">
          <a:xfrm>
            <a:off x="2641600" y="3157289"/>
            <a:ext cx="1131888" cy="290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6738" name="Rectangle 18"/>
          <p:cNvSpPr>
            <a:spLocks noChangeArrowheads="1"/>
          </p:cNvSpPr>
          <p:nvPr/>
        </p:nvSpPr>
        <p:spPr bwMode="auto">
          <a:xfrm>
            <a:off x="2714625" y="2169864"/>
            <a:ext cx="1131888" cy="290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6741" name="Rectangle 21"/>
          <p:cNvSpPr>
            <a:spLocks noChangeArrowheads="1"/>
          </p:cNvSpPr>
          <p:nvPr/>
        </p:nvSpPr>
        <p:spPr bwMode="auto">
          <a:xfrm rot="5400000">
            <a:off x="4759325" y="4332040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6742" name="Rectangle 22"/>
          <p:cNvSpPr>
            <a:spLocks noChangeArrowheads="1"/>
          </p:cNvSpPr>
          <p:nvPr/>
        </p:nvSpPr>
        <p:spPr bwMode="auto">
          <a:xfrm rot="5400000">
            <a:off x="6515100" y="3025527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6745" name="Text Box 25"/>
          <p:cNvSpPr txBox="1">
            <a:spLocks noChangeArrowheads="1"/>
          </p:cNvSpPr>
          <p:nvPr/>
        </p:nvSpPr>
        <p:spPr bwMode="auto">
          <a:xfrm>
            <a:off x="4383088" y="4303464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15</a:t>
            </a:r>
            <a:r>
              <a:rPr lang="el-GR" altLang="en-US" sz="2000"/>
              <a:t>Ω</a:t>
            </a:r>
          </a:p>
        </p:txBody>
      </p:sp>
      <p:sp>
        <p:nvSpPr>
          <p:cNvPr id="286746" name="Text Box 26"/>
          <p:cNvSpPr txBox="1">
            <a:spLocks noChangeArrowheads="1"/>
          </p:cNvSpPr>
          <p:nvPr/>
        </p:nvSpPr>
        <p:spPr bwMode="auto">
          <a:xfrm>
            <a:off x="7331075" y="2850902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25</a:t>
            </a:r>
            <a:r>
              <a:rPr lang="el-GR" altLang="en-US" sz="2000"/>
              <a:t>Ω</a:t>
            </a:r>
          </a:p>
        </p:txBody>
      </p:sp>
      <p:pic>
        <p:nvPicPr>
          <p:cNvPr id="286747" name="countdow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730066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960687" y="811487"/>
            <a:ext cx="42529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3600" dirty="0"/>
              <a:t>What is R</a:t>
            </a:r>
            <a:r>
              <a:rPr lang="en-GB" altLang="en-US" sz="3600" baseline="-25000" dirty="0"/>
              <a:t>T</a:t>
            </a:r>
            <a:r>
              <a:rPr lang="en-GB" altLang="en-US" sz="3600" dirty="0"/>
              <a:t>  ?</a:t>
            </a:r>
            <a:endParaRPr lang="el-G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1812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2867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86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4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69" name="Line 25"/>
          <p:cNvSpPr>
            <a:spLocks noChangeShapeType="1"/>
          </p:cNvSpPr>
          <p:nvPr/>
        </p:nvSpPr>
        <p:spPr bwMode="auto">
          <a:xfrm flipV="1">
            <a:off x="217488" y="3042865"/>
            <a:ext cx="8316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87768" name="Rectangle 24"/>
          <p:cNvSpPr>
            <a:spLocks noChangeArrowheads="1"/>
          </p:cNvSpPr>
          <p:nvPr/>
        </p:nvSpPr>
        <p:spPr bwMode="auto">
          <a:xfrm>
            <a:off x="5849938" y="2084015"/>
            <a:ext cx="2655887" cy="39766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7746" name="Text Box 2"/>
          <p:cNvSpPr txBox="1">
            <a:spLocks noChangeArrowheads="1"/>
          </p:cNvSpPr>
          <p:nvPr/>
        </p:nvSpPr>
        <p:spPr bwMode="auto">
          <a:xfrm>
            <a:off x="1422400" y="4313576"/>
            <a:ext cx="26130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450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532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500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600 </a:t>
            </a:r>
            <a:r>
              <a:rPr lang="el-GR" altLang="en-US" sz="2000">
                <a:latin typeface="Comic Sans MS" pitchFamily="66" charset="0"/>
              </a:rPr>
              <a:t>Ω</a:t>
            </a:r>
          </a:p>
        </p:txBody>
      </p:sp>
      <p:sp>
        <p:nvSpPr>
          <p:cNvPr id="287747" name="Text Box 3"/>
          <p:cNvSpPr txBox="1">
            <a:spLocks noChangeArrowheads="1"/>
          </p:cNvSpPr>
          <p:nvPr/>
        </p:nvSpPr>
        <p:spPr bwMode="auto">
          <a:xfrm>
            <a:off x="639763" y="2287215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100</a:t>
            </a:r>
            <a:r>
              <a:rPr lang="el-GR" altLang="en-US" sz="2000"/>
              <a:t>Ω</a:t>
            </a:r>
          </a:p>
        </p:txBody>
      </p:sp>
      <p:sp>
        <p:nvSpPr>
          <p:cNvPr id="287753" name="Rectangle 9"/>
          <p:cNvSpPr>
            <a:spLocks noChangeArrowheads="1"/>
          </p:cNvSpPr>
          <p:nvPr/>
        </p:nvSpPr>
        <p:spPr bwMode="auto">
          <a:xfrm>
            <a:off x="581025" y="2911103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7760" name="Text Box 16"/>
          <p:cNvSpPr txBox="1">
            <a:spLocks noChangeArrowheads="1"/>
          </p:cNvSpPr>
          <p:nvPr/>
        </p:nvSpPr>
        <p:spPr bwMode="auto">
          <a:xfrm>
            <a:off x="2397125" y="2287215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200</a:t>
            </a:r>
            <a:r>
              <a:rPr lang="el-GR" altLang="en-US" sz="2000"/>
              <a:t>Ω</a:t>
            </a:r>
          </a:p>
        </p:txBody>
      </p:sp>
      <p:sp>
        <p:nvSpPr>
          <p:cNvPr id="287761" name="Rectangle 17"/>
          <p:cNvSpPr>
            <a:spLocks noChangeArrowheads="1"/>
          </p:cNvSpPr>
          <p:nvPr/>
        </p:nvSpPr>
        <p:spPr bwMode="auto">
          <a:xfrm>
            <a:off x="2338388" y="2911103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7762" name="Text Box 18"/>
          <p:cNvSpPr txBox="1">
            <a:spLocks noChangeArrowheads="1"/>
          </p:cNvSpPr>
          <p:nvPr/>
        </p:nvSpPr>
        <p:spPr bwMode="auto">
          <a:xfrm>
            <a:off x="4049713" y="2258640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100</a:t>
            </a:r>
            <a:r>
              <a:rPr lang="el-GR" altLang="en-US" sz="2000"/>
              <a:t>Ω</a:t>
            </a:r>
          </a:p>
        </p:txBody>
      </p:sp>
      <p:sp>
        <p:nvSpPr>
          <p:cNvPr id="287763" name="Rectangle 19"/>
          <p:cNvSpPr>
            <a:spLocks noChangeArrowheads="1"/>
          </p:cNvSpPr>
          <p:nvPr/>
        </p:nvSpPr>
        <p:spPr bwMode="auto">
          <a:xfrm>
            <a:off x="3990975" y="2882528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7764" name="Text Box 20"/>
          <p:cNvSpPr txBox="1">
            <a:spLocks noChangeArrowheads="1"/>
          </p:cNvSpPr>
          <p:nvPr/>
        </p:nvSpPr>
        <p:spPr bwMode="auto">
          <a:xfrm>
            <a:off x="6546850" y="1315665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100</a:t>
            </a:r>
            <a:r>
              <a:rPr lang="el-GR" altLang="en-US" sz="2000"/>
              <a:t>Ω</a:t>
            </a:r>
          </a:p>
        </p:txBody>
      </p:sp>
      <p:sp>
        <p:nvSpPr>
          <p:cNvPr id="287765" name="Rectangle 21"/>
          <p:cNvSpPr>
            <a:spLocks noChangeArrowheads="1"/>
          </p:cNvSpPr>
          <p:nvPr/>
        </p:nvSpPr>
        <p:spPr bwMode="auto">
          <a:xfrm>
            <a:off x="6488113" y="1939553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7766" name="Text Box 22"/>
          <p:cNvSpPr txBox="1">
            <a:spLocks noChangeArrowheads="1"/>
          </p:cNvSpPr>
          <p:nvPr/>
        </p:nvSpPr>
        <p:spPr bwMode="auto">
          <a:xfrm>
            <a:off x="6750050" y="5466978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100</a:t>
            </a:r>
            <a:r>
              <a:rPr lang="el-GR" altLang="en-US" sz="2000"/>
              <a:t>Ω</a:t>
            </a:r>
          </a:p>
        </p:txBody>
      </p:sp>
      <p:sp>
        <p:nvSpPr>
          <p:cNvPr id="287767" name="Rectangle 23"/>
          <p:cNvSpPr>
            <a:spLocks noChangeArrowheads="1"/>
          </p:cNvSpPr>
          <p:nvPr/>
        </p:nvSpPr>
        <p:spPr bwMode="auto">
          <a:xfrm>
            <a:off x="6735763" y="5930528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7772" name="Line 28"/>
          <p:cNvSpPr>
            <a:spLocks noChangeShapeType="1"/>
          </p:cNvSpPr>
          <p:nvPr/>
        </p:nvSpPr>
        <p:spPr bwMode="auto">
          <a:xfrm>
            <a:off x="8505825" y="6032128"/>
            <a:ext cx="0" cy="725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7773" name="Line 29"/>
          <p:cNvSpPr>
            <a:spLocks noChangeShapeType="1"/>
          </p:cNvSpPr>
          <p:nvPr/>
        </p:nvSpPr>
        <p:spPr bwMode="auto">
          <a:xfrm>
            <a:off x="8505825" y="6757615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pic>
        <p:nvPicPr>
          <p:cNvPr id="287774" name="countdow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708464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2960687" y="811487"/>
            <a:ext cx="42529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3600" dirty="0"/>
              <a:t>What is R</a:t>
            </a:r>
            <a:r>
              <a:rPr lang="en-GB" altLang="en-US" sz="3600" baseline="-25000" dirty="0"/>
              <a:t>T</a:t>
            </a:r>
            <a:r>
              <a:rPr lang="en-GB" altLang="en-US" sz="3600" dirty="0"/>
              <a:t>  ?</a:t>
            </a:r>
            <a:endParaRPr lang="el-G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2960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2877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87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777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764382" y="4509120"/>
            <a:ext cx="26130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110 </a:t>
            </a:r>
            <a:r>
              <a:rPr lang="el-GR" altLang="en-US" sz="2000" dirty="0">
                <a:latin typeface="Comic Sans MS" pitchFamily="66" charset="0"/>
              </a:rPr>
              <a:t>Ω</a:t>
            </a:r>
            <a:endParaRPr lang="en-GB" altLang="en-US" sz="20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50 </a:t>
            </a:r>
            <a:r>
              <a:rPr lang="el-GR" altLang="en-US" sz="2000" dirty="0">
                <a:latin typeface="Comic Sans MS" pitchFamily="66" charset="0"/>
              </a:rPr>
              <a:t>Ω</a:t>
            </a:r>
            <a:endParaRPr lang="en-GB" altLang="en-US" sz="20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45 </a:t>
            </a:r>
            <a:r>
              <a:rPr lang="el-GR" altLang="en-US" sz="2000" dirty="0">
                <a:latin typeface="Comic Sans MS" pitchFamily="66" charset="0"/>
              </a:rPr>
              <a:t>Ω</a:t>
            </a:r>
            <a:endParaRPr lang="en-GB" altLang="en-US" sz="2000" dirty="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 dirty="0">
                <a:latin typeface="Comic Sans MS" pitchFamily="66" charset="0"/>
              </a:rPr>
              <a:t>55 </a:t>
            </a:r>
            <a:r>
              <a:rPr lang="el-GR" altLang="en-US" sz="2000" dirty="0">
                <a:latin typeface="Comic Sans MS" pitchFamily="66" charset="0"/>
              </a:rPr>
              <a:t>Ω</a:t>
            </a:r>
          </a:p>
        </p:txBody>
      </p:sp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639763" y="2578720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40</a:t>
            </a:r>
            <a:r>
              <a:rPr lang="el-GR" altLang="en-US" sz="2000"/>
              <a:t>Ω</a:t>
            </a:r>
          </a:p>
        </p:txBody>
      </p:sp>
      <p:sp>
        <p:nvSpPr>
          <p:cNvPr id="288786" name="Text Box 18"/>
          <p:cNvSpPr txBox="1">
            <a:spLocks noChangeArrowheads="1"/>
          </p:cNvSpPr>
          <p:nvPr/>
        </p:nvSpPr>
        <p:spPr bwMode="auto">
          <a:xfrm>
            <a:off x="3513138" y="1721470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50</a:t>
            </a:r>
            <a:r>
              <a:rPr lang="el-GR" altLang="en-US" sz="2000"/>
              <a:t>Ω</a:t>
            </a:r>
          </a:p>
        </p:txBody>
      </p:sp>
      <p:sp>
        <p:nvSpPr>
          <p:cNvPr id="288788" name="Text Box 20"/>
          <p:cNvSpPr txBox="1">
            <a:spLocks noChangeArrowheads="1"/>
          </p:cNvSpPr>
          <p:nvPr/>
        </p:nvSpPr>
        <p:spPr bwMode="auto">
          <a:xfrm>
            <a:off x="3482975" y="2694608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70</a:t>
            </a:r>
            <a:r>
              <a:rPr lang="el-GR" altLang="en-US" sz="2000"/>
              <a:t>Ω</a:t>
            </a:r>
          </a:p>
        </p:txBody>
      </p:sp>
      <p:sp>
        <p:nvSpPr>
          <p:cNvPr id="288790" name="Text Box 22"/>
          <p:cNvSpPr txBox="1">
            <a:spLocks noChangeArrowheads="1"/>
          </p:cNvSpPr>
          <p:nvPr/>
        </p:nvSpPr>
        <p:spPr bwMode="auto">
          <a:xfrm>
            <a:off x="3468688" y="3767758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30</a:t>
            </a:r>
            <a:r>
              <a:rPr lang="el-GR" altLang="en-US" sz="2000"/>
              <a:t>Ω</a:t>
            </a:r>
          </a:p>
        </p:txBody>
      </p:sp>
      <p:sp>
        <p:nvSpPr>
          <p:cNvPr id="288792" name="Line 24"/>
          <p:cNvSpPr>
            <a:spLocks noChangeShapeType="1"/>
          </p:cNvSpPr>
          <p:nvPr/>
        </p:nvSpPr>
        <p:spPr bwMode="auto">
          <a:xfrm flipV="1">
            <a:off x="290513" y="3275633"/>
            <a:ext cx="6864350" cy="14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8793" name="Rectangle 25"/>
          <p:cNvSpPr>
            <a:spLocks noChangeArrowheads="1"/>
          </p:cNvSpPr>
          <p:nvPr/>
        </p:nvSpPr>
        <p:spPr bwMode="auto">
          <a:xfrm>
            <a:off x="2743200" y="2273920"/>
            <a:ext cx="2379663" cy="20764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8775" name="Rectangle 7"/>
          <p:cNvSpPr>
            <a:spLocks noChangeArrowheads="1"/>
          </p:cNvSpPr>
          <p:nvPr/>
        </p:nvSpPr>
        <p:spPr bwMode="auto">
          <a:xfrm>
            <a:off x="581025" y="3174033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8787" name="Rectangle 19"/>
          <p:cNvSpPr>
            <a:spLocks noChangeArrowheads="1"/>
          </p:cNvSpPr>
          <p:nvPr/>
        </p:nvSpPr>
        <p:spPr bwMode="auto">
          <a:xfrm>
            <a:off x="3425825" y="2115170"/>
            <a:ext cx="1131888" cy="290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8789" name="Rectangle 21"/>
          <p:cNvSpPr>
            <a:spLocks noChangeArrowheads="1"/>
          </p:cNvSpPr>
          <p:nvPr/>
        </p:nvSpPr>
        <p:spPr bwMode="auto">
          <a:xfrm>
            <a:off x="3409950" y="3145458"/>
            <a:ext cx="1131888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8791" name="Rectangle 23"/>
          <p:cNvSpPr>
            <a:spLocks noChangeArrowheads="1"/>
          </p:cNvSpPr>
          <p:nvPr/>
        </p:nvSpPr>
        <p:spPr bwMode="auto">
          <a:xfrm>
            <a:off x="3395663" y="4218608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288794" name="countdow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708464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2960687" y="811487"/>
            <a:ext cx="42529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3600" dirty="0"/>
              <a:t>What is R</a:t>
            </a:r>
            <a:r>
              <a:rPr lang="en-GB" altLang="en-US" sz="3600" baseline="-25000" dirty="0"/>
              <a:t>T</a:t>
            </a:r>
            <a:r>
              <a:rPr lang="en-GB" altLang="en-US" sz="3600" dirty="0"/>
              <a:t>  ?</a:t>
            </a:r>
            <a:endParaRPr lang="el-G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7341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2887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88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879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220663" y="3942060"/>
            <a:ext cx="8010525" cy="14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89812" name="Rectangle 20"/>
          <p:cNvSpPr>
            <a:spLocks noChangeArrowheads="1"/>
          </p:cNvSpPr>
          <p:nvPr/>
        </p:nvSpPr>
        <p:spPr bwMode="auto">
          <a:xfrm>
            <a:off x="1074738" y="2895898"/>
            <a:ext cx="5819775" cy="1814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89811" name="Rectangle 19"/>
          <p:cNvSpPr>
            <a:spLocks noChangeArrowheads="1"/>
          </p:cNvSpPr>
          <p:nvPr/>
        </p:nvSpPr>
        <p:spPr bwMode="auto">
          <a:xfrm>
            <a:off x="1668463" y="2227560"/>
            <a:ext cx="4673600" cy="11763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9794" name="Text Box 2"/>
          <p:cNvSpPr txBox="1">
            <a:spLocks noChangeArrowheads="1"/>
          </p:cNvSpPr>
          <p:nvPr/>
        </p:nvSpPr>
        <p:spPr bwMode="auto">
          <a:xfrm>
            <a:off x="1272381" y="4869160"/>
            <a:ext cx="26130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50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20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5 </a:t>
            </a:r>
            <a:r>
              <a:rPr lang="el-GR" altLang="en-US" sz="2000">
                <a:latin typeface="Comic Sans MS" pitchFamily="66" charset="0"/>
              </a:rPr>
              <a:t>Ω</a:t>
            </a:r>
            <a:endParaRPr lang="en-GB" altLang="en-US" sz="2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GB" altLang="en-US" sz="2000">
                <a:latin typeface="Comic Sans MS" pitchFamily="66" charset="0"/>
              </a:rPr>
              <a:t>1 </a:t>
            </a:r>
            <a:r>
              <a:rPr lang="el-GR" altLang="en-US" sz="2000">
                <a:latin typeface="Comic Sans MS" pitchFamily="66" charset="0"/>
              </a:rPr>
              <a:t>Ω</a:t>
            </a:r>
          </a:p>
        </p:txBody>
      </p:sp>
      <p:sp>
        <p:nvSpPr>
          <p:cNvPr id="289795" name="Text Box 3"/>
          <p:cNvSpPr txBox="1">
            <a:spLocks noChangeArrowheads="1"/>
          </p:cNvSpPr>
          <p:nvPr/>
        </p:nvSpPr>
        <p:spPr bwMode="auto">
          <a:xfrm>
            <a:off x="3716338" y="1573510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20</a:t>
            </a:r>
            <a:r>
              <a:rPr lang="el-GR" altLang="en-US" sz="2000"/>
              <a:t>Ω</a:t>
            </a:r>
          </a:p>
        </p:txBody>
      </p:sp>
      <p:sp>
        <p:nvSpPr>
          <p:cNvPr id="289802" name="Rectangle 10"/>
          <p:cNvSpPr>
            <a:spLocks noChangeArrowheads="1"/>
          </p:cNvSpPr>
          <p:nvPr/>
        </p:nvSpPr>
        <p:spPr bwMode="auto">
          <a:xfrm>
            <a:off x="3468688" y="2125960"/>
            <a:ext cx="1131887" cy="2905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9806" name="Text Box 14"/>
          <p:cNvSpPr txBox="1">
            <a:spLocks noChangeArrowheads="1"/>
          </p:cNvSpPr>
          <p:nvPr/>
        </p:nvSpPr>
        <p:spPr bwMode="auto">
          <a:xfrm>
            <a:off x="2090738" y="2749848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</a:t>
            </a:r>
            <a:r>
              <a:rPr lang="el-GR" altLang="en-US" sz="2000"/>
              <a:t>Ω</a:t>
            </a:r>
          </a:p>
        </p:txBody>
      </p:sp>
      <p:sp>
        <p:nvSpPr>
          <p:cNvPr id="289807" name="Rectangle 15"/>
          <p:cNvSpPr>
            <a:spLocks noChangeArrowheads="1"/>
          </p:cNvSpPr>
          <p:nvPr/>
        </p:nvSpPr>
        <p:spPr bwMode="auto">
          <a:xfrm>
            <a:off x="2090738" y="3302298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9808" name="Text Box 16"/>
          <p:cNvSpPr txBox="1">
            <a:spLocks noChangeArrowheads="1"/>
          </p:cNvSpPr>
          <p:nvPr/>
        </p:nvSpPr>
        <p:spPr bwMode="auto">
          <a:xfrm>
            <a:off x="4675188" y="2705398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</a:t>
            </a:r>
            <a:r>
              <a:rPr lang="el-GR" altLang="en-US" sz="2000"/>
              <a:t>Ω</a:t>
            </a:r>
          </a:p>
        </p:txBody>
      </p:sp>
      <p:sp>
        <p:nvSpPr>
          <p:cNvPr id="289809" name="Rectangle 17"/>
          <p:cNvSpPr>
            <a:spLocks noChangeArrowheads="1"/>
          </p:cNvSpPr>
          <p:nvPr/>
        </p:nvSpPr>
        <p:spPr bwMode="auto">
          <a:xfrm>
            <a:off x="4675188" y="3257848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9810" name="Rectangle 18"/>
          <p:cNvSpPr>
            <a:spLocks noChangeArrowheads="1"/>
          </p:cNvSpPr>
          <p:nvPr/>
        </p:nvSpPr>
        <p:spPr bwMode="auto">
          <a:xfrm>
            <a:off x="3541713" y="4578648"/>
            <a:ext cx="1131887" cy="2905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9813" name="Text Box 21"/>
          <p:cNvSpPr txBox="1">
            <a:spLocks noChangeArrowheads="1"/>
          </p:cNvSpPr>
          <p:nvPr/>
        </p:nvSpPr>
        <p:spPr bwMode="auto">
          <a:xfrm>
            <a:off x="3600450" y="4100810"/>
            <a:ext cx="1089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2000"/>
              <a:t>10</a:t>
            </a:r>
            <a:r>
              <a:rPr lang="el-GR" altLang="en-US" sz="2000"/>
              <a:t>Ω</a:t>
            </a:r>
          </a:p>
        </p:txBody>
      </p:sp>
      <p:pic>
        <p:nvPicPr>
          <p:cNvPr id="289815" name="countdow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730066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960687" y="811487"/>
            <a:ext cx="42529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en-US" sz="3600" dirty="0"/>
              <a:t>What is R</a:t>
            </a:r>
            <a:r>
              <a:rPr lang="en-GB" altLang="en-US" sz="3600" baseline="-25000" dirty="0"/>
              <a:t>T</a:t>
            </a:r>
            <a:r>
              <a:rPr lang="en-GB" altLang="en-US" sz="3600" dirty="0"/>
              <a:t>  ?</a:t>
            </a:r>
            <a:endParaRPr lang="el-G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68880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99" fill="hold"/>
                                        <p:tgtEl>
                                          <p:spTgt spid="2898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89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98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6712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smtClean="0"/>
              <a:t>Resistors in series</a:t>
            </a:r>
          </a:p>
        </p:txBody>
      </p:sp>
      <p:sp>
        <p:nvSpPr>
          <p:cNvPr id="433155" name="Text Box 3"/>
          <p:cNvSpPr txBox="1">
            <a:spLocks noChangeArrowheads="1"/>
          </p:cNvSpPr>
          <p:nvPr/>
        </p:nvSpPr>
        <p:spPr bwMode="auto">
          <a:xfrm>
            <a:off x="539750" y="1543149"/>
            <a:ext cx="813593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latin typeface="+mj-lt"/>
              </a:rPr>
              <a:t>Resistors in series pass the same current, </a:t>
            </a:r>
            <a:r>
              <a:rPr lang="en-GB" altLang="en-US" sz="2400" b="1" i="1" dirty="0">
                <a:latin typeface="+mj-lt"/>
              </a:rPr>
              <a:t>I</a:t>
            </a:r>
            <a:r>
              <a:rPr lang="en-GB" altLang="en-US" sz="2400" dirty="0">
                <a:latin typeface="+mj-lt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en-GB" altLang="en-US" sz="2400" dirty="0"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endParaRPr lang="en-GB" altLang="en-US" sz="2400" dirty="0"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endParaRPr lang="en-GB" altLang="en-US" sz="2400" dirty="0"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latin typeface="+mj-lt"/>
              </a:rPr>
              <a:t>The total potential difference across the two resistors, </a:t>
            </a:r>
            <a:r>
              <a:rPr lang="en-GB" altLang="en-US" sz="2400" b="1" i="1" dirty="0">
                <a:latin typeface="+mj-lt"/>
              </a:rPr>
              <a:t>V</a:t>
            </a:r>
            <a:r>
              <a:rPr lang="en-GB" altLang="en-US" sz="2400" dirty="0">
                <a:latin typeface="+mj-lt"/>
              </a:rPr>
              <a:t>  is equal to the sum of the individual </a:t>
            </a:r>
            <a:r>
              <a:rPr lang="en-GB" altLang="en-US" sz="2400" dirty="0" err="1">
                <a:latin typeface="+mj-lt"/>
              </a:rPr>
              <a:t>pds</a:t>
            </a:r>
            <a:r>
              <a:rPr lang="en-GB" altLang="en-US" sz="2400" dirty="0">
                <a:latin typeface="+mj-lt"/>
              </a:rPr>
              <a:t>: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altLang="en-US" sz="2400" b="1" i="1" dirty="0">
                <a:latin typeface="+mj-lt"/>
              </a:rPr>
              <a:t>V = V</a:t>
            </a:r>
            <a:r>
              <a:rPr lang="en-GB" altLang="en-US" sz="2400" b="1" i="1" baseline="-25000" dirty="0">
                <a:latin typeface="+mj-lt"/>
              </a:rPr>
              <a:t>1</a:t>
            </a:r>
            <a:r>
              <a:rPr lang="en-GB" altLang="en-US" sz="2400" b="1" i="1" dirty="0">
                <a:latin typeface="+mj-lt"/>
              </a:rPr>
              <a:t> + V</a:t>
            </a:r>
            <a:r>
              <a:rPr lang="en-GB" altLang="en-US" sz="2400" b="1" i="1" baseline="-25000" dirty="0">
                <a:latin typeface="+mj-lt"/>
              </a:rPr>
              <a:t>2</a:t>
            </a:r>
          </a:p>
          <a:p>
            <a:pPr eaLnBrk="1" hangingPunct="1">
              <a:spcBef>
                <a:spcPct val="50000"/>
              </a:spcBef>
            </a:pPr>
            <a:endParaRPr lang="en-GB" altLang="en-US" sz="2400" b="1" i="1" dirty="0">
              <a:latin typeface="+mj-lt"/>
            </a:endParaRPr>
          </a:p>
        </p:txBody>
      </p:sp>
      <p:pic>
        <p:nvPicPr>
          <p:cNvPr id="433156" name="Picture 4" descr="B061F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2046387"/>
            <a:ext cx="4967288" cy="1774825"/>
          </a:xfrm>
          <a:noFill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97500" y="6196162"/>
            <a:ext cx="49225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 dirty="0" err="1">
                <a:latin typeface="+mj-lt"/>
                <a:hlinkClick r:id="rId4"/>
              </a:rPr>
              <a:t>Netfirms</a:t>
            </a:r>
            <a:r>
              <a:rPr lang="en-GB" altLang="en-US" sz="1600" dirty="0">
                <a:latin typeface="+mj-lt"/>
                <a:hlinkClick r:id="rId4"/>
              </a:rPr>
              <a:t> resistor combination demo</a:t>
            </a:r>
            <a:endParaRPr lang="en-GB" altLang="en-US" sz="1600" dirty="0"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r>
              <a:rPr lang="en-GB" altLang="en-US" sz="1600" dirty="0">
                <a:latin typeface="+mj-lt"/>
                <a:hlinkClick r:id="rId5"/>
              </a:rPr>
              <a:t>Multimedia combination calculator</a:t>
            </a:r>
            <a:endParaRPr lang="en-GB" alt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015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51618"/>
            <a:ext cx="7886700" cy="1325563"/>
          </a:xfrm>
        </p:spPr>
        <p:txBody>
          <a:bodyPr/>
          <a:lstStyle/>
          <a:p>
            <a:pPr algn="ctr"/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Homework for Next lesson</a:t>
            </a:r>
            <a:endParaRPr lang="en-GB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57982"/>
            <a:ext cx="7886700" cy="435133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Read through Page </a:t>
            </a:r>
            <a:r>
              <a:rPr lang="en-GB" sz="3600" dirty="0" smtClean="0"/>
              <a:t>217 </a:t>
            </a:r>
            <a:r>
              <a:rPr lang="en-GB" sz="3600" dirty="0" smtClean="0"/>
              <a:t>and </a:t>
            </a:r>
            <a:r>
              <a:rPr lang="en-GB" sz="3600" dirty="0" smtClean="0"/>
              <a:t>219 </a:t>
            </a:r>
            <a:r>
              <a:rPr lang="en-GB" sz="3600" dirty="0" smtClean="0"/>
              <a:t>make </a:t>
            </a:r>
            <a:r>
              <a:rPr lang="en-GB" sz="3600" dirty="0" smtClean="0"/>
              <a:t>notes </a:t>
            </a:r>
          </a:p>
          <a:p>
            <a:pPr lvl="1"/>
            <a:r>
              <a:rPr lang="en-GB" sz="3200" dirty="0" smtClean="0"/>
              <a:t>Explain how Resistance can be used in real world applications </a:t>
            </a:r>
            <a:endParaRPr lang="en-GB" sz="3200" dirty="0" smtClean="0"/>
          </a:p>
          <a:p>
            <a:r>
              <a:rPr lang="en-GB" sz="3600" dirty="0" smtClean="0"/>
              <a:t>Complete Work sheet</a:t>
            </a:r>
            <a:endParaRPr lang="en-GB" sz="3600" dirty="0" smtClean="0"/>
          </a:p>
        </p:txBody>
      </p:sp>
    </p:spTree>
    <p:extLst>
      <p:ext uri="{BB962C8B-B14F-4D97-AF65-F5344CB8AC3E}">
        <p14:creationId xmlns:p14="http://schemas.microsoft.com/office/powerpoint/2010/main" val="29673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931812"/>
            <a:ext cx="8281987" cy="525621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The </a:t>
            </a:r>
            <a:r>
              <a:rPr lang="en-GB" altLang="en-US" sz="2400" dirty="0" err="1" smtClean="0"/>
              <a:t>pd</a:t>
            </a:r>
            <a:r>
              <a:rPr lang="en-GB" altLang="en-US" sz="2400" dirty="0" smtClean="0"/>
              <a:t> across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dirty="0" smtClean="0"/>
              <a:t>, </a:t>
            </a:r>
            <a:r>
              <a:rPr lang="en-GB" altLang="en-US" sz="2400" b="1" i="1" dirty="0" smtClean="0"/>
              <a:t>V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dirty="0" smtClean="0"/>
              <a:t> is given by: </a:t>
            </a:r>
            <a:r>
              <a:rPr lang="en-GB" altLang="en-US" sz="2400" b="1" i="1" dirty="0" smtClean="0"/>
              <a:t>V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=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1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and across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2</a:t>
            </a:r>
            <a:r>
              <a:rPr lang="en-GB" altLang="en-US" sz="2400" dirty="0" smtClean="0"/>
              <a:t>,  </a:t>
            </a:r>
            <a:r>
              <a:rPr lang="en-GB" altLang="en-US" sz="2400" b="1" i="1" dirty="0" smtClean="0"/>
              <a:t>V</a:t>
            </a:r>
            <a:r>
              <a:rPr lang="en-GB" altLang="en-US" sz="2400" b="1" i="1" baseline="-25000" dirty="0" smtClean="0"/>
              <a:t>2</a:t>
            </a:r>
            <a:r>
              <a:rPr lang="en-GB" altLang="en-US" sz="2400" b="1" i="1" dirty="0" smtClean="0"/>
              <a:t> =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2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The total </a:t>
            </a:r>
            <a:r>
              <a:rPr lang="en-GB" altLang="en-US" sz="2400" dirty="0" err="1" smtClean="0"/>
              <a:t>pd,</a:t>
            </a:r>
            <a:r>
              <a:rPr lang="en-GB" altLang="en-US" sz="2400" b="1" i="1" dirty="0" err="1" smtClean="0"/>
              <a:t>V</a:t>
            </a:r>
            <a:r>
              <a:rPr lang="en-GB" altLang="en-US" sz="2400" dirty="0" smtClean="0"/>
              <a:t> across the total resistance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T</a:t>
            </a:r>
            <a:r>
              <a:rPr lang="en-GB" altLang="en-US" sz="2400" dirty="0" smtClean="0"/>
              <a:t> is equal to</a:t>
            </a:r>
            <a:r>
              <a:rPr lang="en-GB" altLang="en-US" sz="2400" i="1" dirty="0" smtClean="0"/>
              <a:t>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T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but: </a:t>
            </a:r>
            <a:r>
              <a:rPr lang="en-GB" altLang="en-US" sz="2400" b="1" i="1" dirty="0" smtClean="0"/>
              <a:t>V = V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V</a:t>
            </a:r>
            <a:r>
              <a:rPr lang="en-GB" altLang="en-US" sz="2400" b="1" i="1" baseline="-25000" dirty="0" smtClean="0"/>
              <a:t>2</a:t>
            </a:r>
            <a:endParaRPr lang="en-GB" altLang="en-US" sz="2400" b="1" i="1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i="1" dirty="0" smtClean="0"/>
              <a:t>=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2</a:t>
            </a:r>
            <a:endParaRPr lang="en-GB" altLang="en-US" sz="2400" b="1" i="1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/>
              <a:t>therefore: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T  </a:t>
            </a:r>
            <a:r>
              <a:rPr lang="en-GB" altLang="en-US" sz="2400" i="1" dirty="0" smtClean="0"/>
              <a:t>=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R</a:t>
            </a:r>
            <a:r>
              <a:rPr lang="en-GB" altLang="en-US" sz="2400" b="1" i="1" baseline="-25000" dirty="0" smtClean="0"/>
              <a:t>2</a:t>
            </a:r>
            <a:endParaRPr lang="en-GB" altLang="en-US" sz="2400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 smtClean="0"/>
              <a:t>as all the currents (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i="1" dirty="0" smtClean="0"/>
              <a:t>)</a:t>
            </a:r>
            <a:r>
              <a:rPr lang="en-GB" altLang="en-US" sz="2400" dirty="0" smtClean="0"/>
              <a:t> cancel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 smtClean="0"/>
              <a:t>so: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T </a:t>
            </a:r>
            <a:r>
              <a:rPr lang="en-GB" altLang="en-US" sz="2400" i="1" dirty="0" smtClean="0"/>
              <a:t>=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R</a:t>
            </a:r>
            <a:r>
              <a:rPr lang="en-GB" altLang="en-US" sz="2400" b="1" i="1" baseline="-25000" dirty="0" smtClean="0"/>
              <a:t>2</a:t>
            </a:r>
            <a:r>
              <a:rPr lang="en-GB" altLang="en-US" sz="2400" dirty="0" smtClean="0"/>
              <a:t>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GB" altLang="en-US" sz="2400" b="1" i="1" dirty="0" smtClean="0">
              <a:solidFill>
                <a:srgbClr val="FF0066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FF0066"/>
                </a:solidFill>
              </a:rPr>
              <a:t>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T </a:t>
            </a:r>
            <a:r>
              <a:rPr lang="en-GB" altLang="en-US" sz="2800" i="1" dirty="0" smtClean="0">
                <a:solidFill>
                  <a:srgbClr val="FF0066"/>
                </a:solidFill>
              </a:rPr>
              <a:t>=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1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 + 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2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+ 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3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+ …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en-US" sz="2800" b="1" i="1" dirty="0" smtClean="0">
              <a:solidFill>
                <a:srgbClr val="FF0066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i="1" dirty="0" smtClean="0">
                <a:solidFill>
                  <a:schemeClr val="accent2"/>
                </a:solidFill>
              </a:rPr>
              <a:t>The total resistance is always </a:t>
            </a:r>
            <a:r>
              <a:rPr lang="en-GB" altLang="en-US" sz="2400" b="1" i="1" u="sng" dirty="0" smtClean="0">
                <a:solidFill>
                  <a:schemeClr val="accent2"/>
                </a:solidFill>
              </a:rPr>
              <a:t>greater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 than any of the individual resistances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23850" y="6356300"/>
            <a:ext cx="8064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 dirty="0" err="1">
                <a:hlinkClick r:id="rId3"/>
              </a:rPr>
              <a:t>Netfirms</a:t>
            </a:r>
            <a:r>
              <a:rPr lang="en-GB" altLang="en-US" sz="1600" dirty="0">
                <a:hlinkClick r:id="rId3"/>
              </a:rPr>
              <a:t> resistor combination demo</a:t>
            </a:r>
            <a:r>
              <a:rPr lang="en-GB" altLang="en-US" sz="1600" dirty="0"/>
              <a:t>    </a:t>
            </a:r>
            <a:r>
              <a:rPr lang="en-GB" altLang="en-US" sz="1600" dirty="0">
                <a:hlinkClick r:id="rId4"/>
              </a:rPr>
              <a:t>Multimedia combination calculator</a:t>
            </a:r>
            <a:endParaRPr lang="en-GB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1886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0771"/>
            <a:ext cx="8229600" cy="777875"/>
          </a:xfrm>
        </p:spPr>
        <p:txBody>
          <a:bodyPr/>
          <a:lstStyle/>
          <a:p>
            <a:pPr eaLnBrk="1" hangingPunct="1"/>
            <a:r>
              <a:rPr lang="en-GB" altLang="en-US" smtClean="0"/>
              <a:t>Resistors in parallel</a:t>
            </a:r>
          </a:p>
        </p:txBody>
      </p:sp>
      <p:sp>
        <p:nvSpPr>
          <p:cNvPr id="445443" name="Text Box 3"/>
          <p:cNvSpPr txBox="1">
            <a:spLocks noChangeArrowheads="1"/>
          </p:cNvSpPr>
          <p:nvPr/>
        </p:nvSpPr>
        <p:spPr bwMode="auto">
          <a:xfrm>
            <a:off x="755650" y="1581671"/>
            <a:ext cx="80645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400" dirty="0">
                <a:latin typeface="+mj-lt"/>
              </a:rPr>
              <a:t>Resistors in parallel all have the same </a:t>
            </a:r>
            <a:r>
              <a:rPr lang="en-GB" altLang="en-US" sz="2400" dirty="0" err="1">
                <a:latin typeface="+mj-lt"/>
              </a:rPr>
              <a:t>pd</a:t>
            </a:r>
            <a:r>
              <a:rPr lang="en-GB" altLang="en-US" sz="2400" dirty="0">
                <a:latin typeface="+mj-lt"/>
              </a:rPr>
              <a:t>, </a:t>
            </a:r>
            <a:r>
              <a:rPr lang="en-GB" altLang="en-US" sz="2400" b="1" i="1" dirty="0">
                <a:latin typeface="+mj-lt"/>
              </a:rPr>
              <a:t>V</a:t>
            </a:r>
            <a:r>
              <a:rPr lang="en-GB" altLang="en-US" sz="2400" dirty="0">
                <a:latin typeface="+mj-lt"/>
              </a:rPr>
              <a:t>.</a:t>
            </a:r>
          </a:p>
          <a:p>
            <a:pPr eaLnBrk="1" hangingPunct="1"/>
            <a:endParaRPr lang="en-GB" altLang="en-US" sz="2400" dirty="0">
              <a:latin typeface="+mj-lt"/>
            </a:endParaRPr>
          </a:p>
          <a:p>
            <a:pPr eaLnBrk="1" hangingPunct="1"/>
            <a:endParaRPr lang="en-GB" altLang="en-US" sz="2400" dirty="0">
              <a:latin typeface="+mj-lt"/>
            </a:endParaRPr>
          </a:p>
          <a:p>
            <a:pPr eaLnBrk="1" hangingPunct="1"/>
            <a:endParaRPr lang="en-GB" altLang="en-US" sz="2400" dirty="0">
              <a:latin typeface="+mj-lt"/>
            </a:endParaRPr>
          </a:p>
          <a:p>
            <a:pPr eaLnBrk="1" hangingPunct="1"/>
            <a:endParaRPr lang="en-GB" altLang="en-US" sz="2400" dirty="0">
              <a:latin typeface="+mj-lt"/>
            </a:endParaRPr>
          </a:p>
          <a:p>
            <a:pPr eaLnBrk="1" hangingPunct="1"/>
            <a:endParaRPr lang="en-GB" altLang="en-US" sz="2400" dirty="0">
              <a:latin typeface="+mj-lt"/>
            </a:endParaRPr>
          </a:p>
          <a:p>
            <a:pPr eaLnBrk="1" hangingPunct="1"/>
            <a:endParaRPr lang="en-GB" altLang="en-US" sz="2400" dirty="0">
              <a:latin typeface="+mj-lt"/>
            </a:endParaRPr>
          </a:p>
          <a:p>
            <a:pPr eaLnBrk="1" hangingPunct="1"/>
            <a:r>
              <a:rPr lang="en-GB" altLang="en-US" sz="2400" dirty="0">
                <a:latin typeface="+mj-lt"/>
              </a:rPr>
              <a:t>The total current through the two resistors, </a:t>
            </a:r>
            <a:r>
              <a:rPr lang="en-GB" altLang="en-US" sz="2400" b="1" i="1" dirty="0">
                <a:latin typeface="+mj-lt"/>
              </a:rPr>
              <a:t>I  </a:t>
            </a:r>
            <a:r>
              <a:rPr lang="en-GB" altLang="en-US" sz="2400" dirty="0">
                <a:latin typeface="+mj-lt"/>
              </a:rPr>
              <a:t>is equal to the sum of the individual currents:</a:t>
            </a:r>
          </a:p>
          <a:p>
            <a:pPr eaLnBrk="1" hangingPunct="1"/>
            <a:endParaRPr lang="en-GB" altLang="en-US" sz="2400" dirty="0">
              <a:latin typeface="+mj-lt"/>
            </a:endParaRPr>
          </a:p>
          <a:p>
            <a:pPr eaLnBrk="1" hangingPunct="1"/>
            <a:r>
              <a:rPr lang="en-GB" altLang="en-US" sz="2400" b="1" i="1" dirty="0">
                <a:latin typeface="+mj-lt"/>
              </a:rPr>
              <a:t>			I = I</a:t>
            </a:r>
            <a:r>
              <a:rPr lang="en-GB" altLang="en-US" sz="2400" b="1" i="1" baseline="-25000" dirty="0">
                <a:latin typeface="+mj-lt"/>
              </a:rPr>
              <a:t>1</a:t>
            </a:r>
            <a:r>
              <a:rPr lang="en-GB" altLang="en-US" sz="2400" b="1" i="1" dirty="0">
                <a:latin typeface="+mj-lt"/>
              </a:rPr>
              <a:t> + I</a:t>
            </a:r>
            <a:r>
              <a:rPr lang="en-GB" altLang="en-US" sz="2400" b="1" i="1" baseline="-25000" dirty="0">
                <a:latin typeface="+mj-lt"/>
              </a:rPr>
              <a:t>2</a:t>
            </a:r>
          </a:p>
          <a:p>
            <a:pPr eaLnBrk="1" hangingPunct="1">
              <a:spcBef>
                <a:spcPct val="50000"/>
              </a:spcBef>
            </a:pPr>
            <a:endParaRPr lang="en-GB" altLang="en-US" sz="2400" dirty="0">
              <a:latin typeface="+mj-lt"/>
            </a:endParaRPr>
          </a:p>
        </p:txBody>
      </p:sp>
      <p:pic>
        <p:nvPicPr>
          <p:cNvPr id="445444" name="Picture 4" descr="B061F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2013471"/>
            <a:ext cx="4535488" cy="2230437"/>
          </a:xfrm>
          <a:noFill/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68313" y="6237312"/>
            <a:ext cx="8137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>
                <a:latin typeface="+mj-lt"/>
                <a:hlinkClick r:id="rId4"/>
              </a:rPr>
              <a:t>Netfirms resistor combination demo</a:t>
            </a:r>
            <a:r>
              <a:rPr lang="en-GB" altLang="en-US" sz="1600">
                <a:latin typeface="+mj-lt"/>
              </a:rPr>
              <a:t>   </a:t>
            </a:r>
            <a:r>
              <a:rPr lang="en-GB" altLang="en-US" sz="1600">
                <a:latin typeface="+mj-lt"/>
                <a:hlinkClick r:id="rId5"/>
              </a:rPr>
              <a:t>Multimedia combination calculator</a:t>
            </a:r>
            <a:endParaRPr lang="en-GB" altLang="en-US" sz="16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327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859928"/>
            <a:ext cx="8359775" cy="5461000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dirty="0" smtClean="0"/>
              <a:t>The current through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dirty="0" smtClean="0"/>
              <a:t>, </a:t>
            </a:r>
            <a:r>
              <a:rPr lang="en-GB" altLang="en-US" sz="2400" b="1" i="1" dirty="0" smtClean="0"/>
              <a:t>I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dirty="0" smtClean="0"/>
              <a:t> is given by: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= V / R</a:t>
            </a:r>
            <a:r>
              <a:rPr lang="en-GB" altLang="en-US" sz="2400" b="1" i="1" baseline="-25000" dirty="0" smtClean="0"/>
              <a:t>1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dirty="0" smtClean="0"/>
              <a:t>and through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2</a:t>
            </a:r>
            <a:r>
              <a:rPr lang="en-GB" altLang="en-US" sz="2400" dirty="0" smtClean="0"/>
              <a:t>, 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baseline="-25000" dirty="0" smtClean="0"/>
              <a:t>2</a:t>
            </a:r>
            <a:r>
              <a:rPr lang="en-GB" altLang="en-US" sz="2400" b="1" i="1" dirty="0" smtClean="0"/>
              <a:t> = V / R</a:t>
            </a:r>
            <a:r>
              <a:rPr lang="en-GB" altLang="en-US" sz="2400" b="1" i="1" baseline="-25000" dirty="0" smtClean="0"/>
              <a:t>2</a:t>
            </a:r>
            <a:endParaRPr lang="en-GB" altLang="en-US" sz="2400" dirty="0" smtClean="0"/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dirty="0" smtClean="0"/>
              <a:t>The total current, </a:t>
            </a:r>
            <a:r>
              <a:rPr lang="en-GB" altLang="en-US" sz="2400" b="1" i="1" dirty="0" smtClean="0">
                <a:latin typeface="Times New Roman" pitchFamily="18" charset="0"/>
              </a:rPr>
              <a:t>I </a:t>
            </a:r>
            <a:r>
              <a:rPr lang="en-GB" altLang="en-US" sz="2400" dirty="0" smtClean="0"/>
              <a:t> through the total resistance, </a:t>
            </a:r>
            <a:r>
              <a:rPr lang="en-GB" altLang="en-US" sz="2400" b="1" i="1" dirty="0" smtClean="0"/>
              <a:t>R</a:t>
            </a:r>
            <a:r>
              <a:rPr lang="en-GB" altLang="en-US" sz="2400" b="1" i="1" baseline="-25000" dirty="0" smtClean="0"/>
              <a:t>T</a:t>
            </a:r>
            <a:r>
              <a:rPr lang="en-GB" altLang="en-US" sz="2400" dirty="0" smtClean="0"/>
              <a:t> is equal to</a:t>
            </a:r>
            <a:r>
              <a:rPr lang="en-GB" altLang="en-US" sz="2400" i="1" dirty="0" smtClean="0"/>
              <a:t> </a:t>
            </a:r>
            <a:r>
              <a:rPr lang="en-GB" altLang="en-US" sz="2400" b="1" i="1" dirty="0" smtClean="0"/>
              <a:t>V / R</a:t>
            </a:r>
            <a:r>
              <a:rPr lang="en-GB" altLang="en-US" sz="2400" b="1" i="1" baseline="-25000" dirty="0" smtClean="0"/>
              <a:t>T</a:t>
            </a:r>
            <a:endParaRPr lang="en-GB" altLang="en-US" sz="2400" b="1" i="1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dirty="0" smtClean="0"/>
              <a:t>but: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dirty="0" smtClean="0"/>
              <a:t> =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</a:t>
            </a:r>
            <a:r>
              <a:rPr lang="en-GB" altLang="en-US" sz="2400" b="1" i="1" dirty="0" smtClean="0">
                <a:latin typeface="Times New Roman" pitchFamily="18" charset="0"/>
              </a:rPr>
              <a:t>I</a:t>
            </a:r>
            <a:r>
              <a:rPr lang="en-GB" altLang="en-US" sz="2400" b="1" i="1" baseline="-25000" dirty="0" smtClean="0"/>
              <a:t>2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i="1" dirty="0" smtClean="0"/>
              <a:t>= </a:t>
            </a:r>
            <a:r>
              <a:rPr lang="en-GB" altLang="en-US" sz="2400" b="1" i="1" dirty="0" smtClean="0"/>
              <a:t>V / 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V / R</a:t>
            </a:r>
            <a:r>
              <a:rPr lang="en-GB" altLang="en-US" sz="2400" b="1" i="1" baseline="-25000" dirty="0" smtClean="0"/>
              <a:t>2</a:t>
            </a:r>
            <a:endParaRPr lang="en-GB" altLang="en-US" sz="2400" b="1" i="1" dirty="0" smtClean="0"/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dirty="0" smtClean="0"/>
              <a:t>therefore: </a:t>
            </a:r>
            <a:r>
              <a:rPr lang="en-GB" altLang="en-US" sz="2400" b="1" i="1" dirty="0" smtClean="0"/>
              <a:t>V / R</a:t>
            </a:r>
            <a:r>
              <a:rPr lang="en-GB" altLang="en-US" sz="2400" b="1" i="1" baseline="-25000" dirty="0" smtClean="0"/>
              <a:t>T</a:t>
            </a:r>
            <a:r>
              <a:rPr lang="en-GB" altLang="en-US" sz="2400" dirty="0" smtClean="0"/>
              <a:t> </a:t>
            </a:r>
            <a:r>
              <a:rPr lang="en-GB" altLang="en-US" sz="2400" i="1" dirty="0" smtClean="0"/>
              <a:t>= </a:t>
            </a:r>
            <a:r>
              <a:rPr lang="en-GB" altLang="en-US" sz="2400" b="1" i="1" dirty="0" smtClean="0"/>
              <a:t>V / 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V / R</a:t>
            </a:r>
            <a:r>
              <a:rPr lang="en-GB" altLang="en-US" sz="2400" b="1" i="1" baseline="-25000" dirty="0" smtClean="0"/>
              <a:t>2</a:t>
            </a:r>
            <a:endParaRPr lang="en-GB" altLang="en-US" sz="2400" b="1" i="1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dirty="0" smtClean="0"/>
              <a:t>as all the </a:t>
            </a:r>
            <a:r>
              <a:rPr lang="en-GB" altLang="en-US" sz="2400" dirty="0" err="1" smtClean="0"/>
              <a:t>p.d.s</a:t>
            </a:r>
            <a:r>
              <a:rPr lang="en-GB" altLang="en-US" sz="2400" dirty="0" smtClean="0"/>
              <a:t> (</a:t>
            </a:r>
            <a:r>
              <a:rPr lang="en-GB" altLang="en-US" sz="2400" b="1" i="1" dirty="0" smtClean="0"/>
              <a:t>V</a:t>
            </a:r>
            <a:r>
              <a:rPr lang="en-GB" altLang="en-US" sz="2400" i="1" dirty="0" smtClean="0"/>
              <a:t>)</a:t>
            </a:r>
            <a:r>
              <a:rPr lang="en-GB" altLang="en-US" sz="2400" dirty="0" smtClean="0"/>
              <a:t> cancel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dirty="0" smtClean="0"/>
              <a:t>so: </a:t>
            </a:r>
            <a:r>
              <a:rPr lang="en-GB" altLang="en-US" sz="2400" b="1" i="1" dirty="0" smtClean="0"/>
              <a:t>1 / R</a:t>
            </a:r>
            <a:r>
              <a:rPr lang="en-GB" altLang="en-US" sz="2400" b="1" i="1" baseline="-25000" dirty="0" smtClean="0"/>
              <a:t>T </a:t>
            </a:r>
            <a:r>
              <a:rPr lang="en-GB" altLang="en-US" sz="2400" b="1" i="1" dirty="0" smtClean="0"/>
              <a:t>= 1 / R</a:t>
            </a:r>
            <a:r>
              <a:rPr lang="en-GB" altLang="en-US" sz="2400" b="1" i="1" baseline="-25000" dirty="0" smtClean="0"/>
              <a:t>1</a:t>
            </a:r>
            <a:r>
              <a:rPr lang="en-GB" altLang="en-US" sz="2400" b="1" i="1" dirty="0" smtClean="0"/>
              <a:t> + 1 / R</a:t>
            </a:r>
            <a:r>
              <a:rPr lang="en-GB" altLang="en-US" sz="2400" b="1" i="1" baseline="-25000" dirty="0" smtClean="0"/>
              <a:t>2</a:t>
            </a:r>
            <a:r>
              <a:rPr lang="en-GB" altLang="en-US" sz="2400" dirty="0" smtClean="0"/>
              <a:t> 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endParaRPr lang="en-GB" altLang="en-US" sz="2400" b="1" i="1" dirty="0" smtClean="0">
              <a:solidFill>
                <a:srgbClr val="FF0066"/>
              </a:solidFill>
            </a:endParaRP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800" b="1" i="1" u="sng" dirty="0" smtClean="0">
                <a:solidFill>
                  <a:srgbClr val="FF0066"/>
                </a:solidFill>
              </a:rPr>
              <a:t>1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   =   </a:t>
            </a:r>
            <a:r>
              <a:rPr lang="en-GB" altLang="en-US" sz="2800" b="1" i="1" u="sng" dirty="0" smtClean="0">
                <a:solidFill>
                  <a:srgbClr val="FF0066"/>
                </a:solidFill>
              </a:rPr>
              <a:t>1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  +   </a:t>
            </a:r>
            <a:r>
              <a:rPr lang="en-GB" altLang="en-US" sz="2800" b="1" i="1" u="sng" dirty="0" smtClean="0">
                <a:solidFill>
                  <a:srgbClr val="FF0066"/>
                </a:solidFill>
              </a:rPr>
              <a:t>1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  +  </a:t>
            </a:r>
            <a:r>
              <a:rPr lang="en-GB" altLang="en-US" sz="2800" b="1" i="1" u="sng" dirty="0" smtClean="0">
                <a:solidFill>
                  <a:srgbClr val="FF0066"/>
                </a:solidFill>
              </a:rPr>
              <a:t>1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  …  	              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FF0066"/>
                </a:solidFill>
              </a:rPr>
              <a:t>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T         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1        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2        </a:t>
            </a:r>
            <a:r>
              <a:rPr lang="en-GB" altLang="en-US" sz="2800" b="1" i="1" dirty="0" smtClean="0">
                <a:solidFill>
                  <a:srgbClr val="FF0066"/>
                </a:solidFill>
              </a:rPr>
              <a:t>R</a:t>
            </a:r>
            <a:r>
              <a:rPr lang="en-GB" altLang="en-US" sz="2800" b="1" i="1" baseline="-25000" dirty="0" smtClean="0">
                <a:solidFill>
                  <a:srgbClr val="FF0066"/>
                </a:solidFill>
              </a:rPr>
              <a:t>3 </a:t>
            </a:r>
            <a:endParaRPr lang="en-GB" altLang="en-US" sz="2800" b="1" i="1" dirty="0" smtClean="0">
              <a:solidFill>
                <a:srgbClr val="FF0066"/>
              </a:solidFill>
            </a:endParaRP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GB" altLang="en-US" sz="2400" b="1" i="1" dirty="0" smtClean="0">
                <a:solidFill>
                  <a:schemeClr val="accent2"/>
                </a:solidFill>
              </a:rPr>
              <a:t>The total resistance is always </a:t>
            </a:r>
            <a:r>
              <a:rPr lang="en-GB" altLang="en-US" sz="2400" b="1" i="1" u="sng" dirty="0" smtClean="0">
                <a:solidFill>
                  <a:schemeClr val="accent2"/>
                </a:solidFill>
              </a:rPr>
              <a:t>smaller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 than any of the individual resistances</a:t>
            </a:r>
            <a:endParaRPr lang="en-GB" altLang="en-US" sz="2400" b="1" i="1" dirty="0" smtClean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11188" y="6500316"/>
            <a:ext cx="8208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>
                <a:hlinkClick r:id="rId3"/>
              </a:rPr>
              <a:t>Netfirms resistor combination demo</a:t>
            </a:r>
            <a:r>
              <a:rPr lang="en-GB" altLang="en-US" sz="1600"/>
              <a:t>  </a:t>
            </a:r>
            <a:r>
              <a:rPr lang="en-GB" altLang="en-US" sz="1600">
                <a:hlinkClick r:id="rId4"/>
              </a:rPr>
              <a:t>Multimedia combination calculator</a:t>
            </a:r>
            <a:endParaRPr lang="en-GB" altLang="en-US" sz="1600"/>
          </a:p>
        </p:txBody>
      </p:sp>
    </p:spTree>
    <p:extLst>
      <p:ext uri="{BB962C8B-B14F-4D97-AF65-F5344CB8AC3E}">
        <p14:creationId xmlns:p14="http://schemas.microsoft.com/office/powerpoint/2010/main" val="84413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2440" y="3501008"/>
            <a:ext cx="4038600" cy="45259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(</a:t>
            </a:r>
            <a:r>
              <a:rPr lang="en-GB" altLang="en-US" dirty="0" smtClean="0"/>
              <a:t>a) </a:t>
            </a:r>
            <a:r>
              <a:rPr lang="en-GB" altLang="en-US" b="1" dirty="0" smtClean="0"/>
              <a:t>series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b="1" i="1" dirty="0" smtClean="0">
                <a:solidFill>
                  <a:srgbClr val="FF3300"/>
                </a:solidFill>
              </a:rPr>
              <a:t>R</a:t>
            </a:r>
            <a:r>
              <a:rPr lang="en-GB" altLang="en-US" b="1" i="1" baseline="-25000" dirty="0" smtClean="0">
                <a:solidFill>
                  <a:srgbClr val="FF3300"/>
                </a:solidFill>
              </a:rPr>
              <a:t>T </a:t>
            </a:r>
            <a:r>
              <a:rPr lang="en-GB" altLang="en-US" b="1" i="1" dirty="0" smtClean="0">
                <a:solidFill>
                  <a:srgbClr val="FF3300"/>
                </a:solidFill>
              </a:rPr>
              <a:t>= R</a:t>
            </a:r>
            <a:r>
              <a:rPr lang="en-GB" altLang="en-US" b="1" i="1" baseline="-25000" dirty="0" smtClean="0">
                <a:solidFill>
                  <a:srgbClr val="FF3300"/>
                </a:solidFill>
              </a:rPr>
              <a:t>1</a:t>
            </a:r>
            <a:r>
              <a:rPr lang="en-GB" altLang="en-US" b="1" i="1" dirty="0" smtClean="0">
                <a:solidFill>
                  <a:srgbClr val="FF3300"/>
                </a:solidFill>
              </a:rPr>
              <a:t> + R</a:t>
            </a:r>
            <a:r>
              <a:rPr lang="en-GB" altLang="en-US" b="1" i="1" baseline="-25000" dirty="0" smtClean="0">
                <a:solidFill>
                  <a:srgbClr val="FF3300"/>
                </a:solidFill>
              </a:rPr>
              <a:t>2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= 4 </a:t>
            </a:r>
            <a:r>
              <a:rPr lang="el-GR" altLang="en-US" dirty="0" smtClean="0">
                <a:cs typeface="Arial" charset="0"/>
              </a:rPr>
              <a:t>Ω</a:t>
            </a:r>
            <a:r>
              <a:rPr lang="en-GB" altLang="en-US" dirty="0" smtClean="0">
                <a:cs typeface="Arial" charset="0"/>
              </a:rPr>
              <a:t> + 6 </a:t>
            </a:r>
            <a:r>
              <a:rPr lang="el-GR" altLang="en-US" dirty="0" smtClean="0">
                <a:cs typeface="Arial" charset="0"/>
              </a:rPr>
              <a:t>Ω</a:t>
            </a:r>
            <a:endParaRPr lang="en-GB" altLang="en-US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b="1" dirty="0" smtClean="0">
                <a:solidFill>
                  <a:schemeClr val="accent2"/>
                </a:solidFill>
              </a:rPr>
              <a:t>= 10 </a:t>
            </a:r>
            <a:r>
              <a:rPr lang="el-GR" altLang="en-US" b="1" dirty="0" smtClean="0">
                <a:solidFill>
                  <a:schemeClr val="accent2"/>
                </a:solidFill>
                <a:cs typeface="Arial" charset="0"/>
              </a:rPr>
              <a:t>Ω</a:t>
            </a:r>
          </a:p>
        </p:txBody>
      </p:sp>
      <p:sp>
        <p:nvSpPr>
          <p:cNvPr id="2426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908720"/>
            <a:ext cx="4038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(b) </a:t>
            </a:r>
            <a:r>
              <a:rPr lang="en-GB" altLang="en-US" b="1" dirty="0" smtClean="0"/>
              <a:t>parallel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b="1" i="1" dirty="0" smtClean="0">
                <a:solidFill>
                  <a:srgbClr val="FF3300"/>
                </a:solidFill>
              </a:rPr>
              <a:t>1 / R</a:t>
            </a:r>
            <a:r>
              <a:rPr lang="en-GB" altLang="en-US" b="1" i="1" baseline="-25000" dirty="0" smtClean="0">
                <a:solidFill>
                  <a:srgbClr val="FF3300"/>
                </a:solidFill>
              </a:rPr>
              <a:t>T </a:t>
            </a:r>
            <a:r>
              <a:rPr lang="en-GB" altLang="en-US" b="1" i="1" dirty="0" smtClean="0">
                <a:solidFill>
                  <a:srgbClr val="FF3300"/>
                </a:solidFill>
              </a:rPr>
              <a:t>= 1 / R</a:t>
            </a:r>
            <a:r>
              <a:rPr lang="en-GB" altLang="en-US" b="1" i="1" baseline="-25000" dirty="0" smtClean="0">
                <a:solidFill>
                  <a:srgbClr val="FF3300"/>
                </a:solidFill>
              </a:rPr>
              <a:t>1</a:t>
            </a:r>
            <a:r>
              <a:rPr lang="en-GB" altLang="en-US" b="1" i="1" dirty="0" smtClean="0">
                <a:solidFill>
                  <a:srgbClr val="FF3300"/>
                </a:solidFill>
              </a:rPr>
              <a:t> + 1 / R</a:t>
            </a:r>
            <a:r>
              <a:rPr lang="en-GB" altLang="en-US" b="1" i="1" baseline="-25000" dirty="0" smtClean="0">
                <a:solidFill>
                  <a:srgbClr val="FF3300"/>
                </a:solidFill>
              </a:rPr>
              <a:t>2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= 1 / (4 </a:t>
            </a:r>
            <a:r>
              <a:rPr lang="el-GR" altLang="en-US" dirty="0" smtClean="0">
                <a:cs typeface="Arial" charset="0"/>
              </a:rPr>
              <a:t>Ω</a:t>
            </a:r>
            <a:r>
              <a:rPr lang="en-GB" altLang="en-US" dirty="0" smtClean="0">
                <a:cs typeface="Arial" charset="0"/>
              </a:rPr>
              <a:t>) + 1 / (6 </a:t>
            </a:r>
            <a:r>
              <a:rPr lang="el-GR" altLang="en-US" dirty="0" smtClean="0">
                <a:cs typeface="Arial" charset="0"/>
              </a:rPr>
              <a:t>Ω</a:t>
            </a:r>
            <a:r>
              <a:rPr lang="en-GB" altLang="en-US" dirty="0" smtClean="0">
                <a:cs typeface="Arial" charset="0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>
                <a:cs typeface="Arial" charset="0"/>
              </a:rPr>
              <a:t>= 0.2500 + 0.1666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>
                <a:cs typeface="Arial" charset="0"/>
              </a:rPr>
              <a:t>= 0.4166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b="1" dirty="0" smtClean="0">
                <a:solidFill>
                  <a:srgbClr val="FF0066"/>
                </a:solidFill>
                <a:cs typeface="Arial" charset="0"/>
              </a:rPr>
              <a:t>= </a:t>
            </a:r>
            <a:r>
              <a:rPr lang="en-GB" altLang="en-US" b="1" i="1" dirty="0" smtClean="0">
                <a:solidFill>
                  <a:srgbClr val="FF0066"/>
                </a:solidFill>
              </a:rPr>
              <a:t>1 / R</a:t>
            </a:r>
            <a:r>
              <a:rPr lang="en-GB" altLang="en-US" b="1" i="1" baseline="-25000" dirty="0" smtClean="0">
                <a:solidFill>
                  <a:srgbClr val="FF0066"/>
                </a:solidFill>
              </a:rPr>
              <a:t>T  </a:t>
            </a:r>
            <a:r>
              <a:rPr lang="en-GB" altLang="en-US" b="1" i="1" dirty="0" smtClean="0">
                <a:solidFill>
                  <a:srgbClr val="FF0066"/>
                </a:solidFill>
              </a:rPr>
              <a:t>!!!!</a:t>
            </a:r>
            <a:endParaRPr lang="en-GB" altLang="en-US" b="1" i="1" dirty="0" smtClean="0">
              <a:solidFill>
                <a:srgbClr val="FF0066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dirty="0" smtClean="0"/>
              <a:t>and so </a:t>
            </a:r>
            <a:r>
              <a:rPr lang="en-GB" altLang="en-US" i="1" dirty="0" smtClean="0"/>
              <a:t>R</a:t>
            </a:r>
            <a:r>
              <a:rPr lang="en-GB" altLang="en-US" i="1" baseline="-25000" dirty="0" smtClean="0"/>
              <a:t>T</a:t>
            </a:r>
            <a:r>
              <a:rPr lang="en-GB" altLang="en-US" dirty="0" smtClean="0"/>
              <a:t> = 1 / </a:t>
            </a:r>
            <a:r>
              <a:rPr lang="en-GB" altLang="en-US" dirty="0" smtClean="0">
                <a:cs typeface="Arial" charset="0"/>
              </a:rPr>
              <a:t>0.4166</a:t>
            </a:r>
            <a:endParaRPr lang="en-GB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b="1" dirty="0" smtClean="0">
                <a:solidFill>
                  <a:schemeClr val="accent2"/>
                </a:solidFill>
              </a:rPr>
              <a:t>= 2.4 </a:t>
            </a:r>
            <a:r>
              <a:rPr lang="el-GR" altLang="en-US" b="1" dirty="0" smtClean="0">
                <a:solidFill>
                  <a:schemeClr val="accent2"/>
                </a:solidFill>
                <a:cs typeface="Arial" charset="0"/>
              </a:rPr>
              <a:t>Ω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accent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9512" y="908720"/>
            <a:ext cx="4104456" cy="2246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2800" dirty="0"/>
              <a:t>Calculate the total resistance of a 4 and 6 ohm resistor connected (a) in series, (b) in parallel.</a:t>
            </a:r>
          </a:p>
        </p:txBody>
      </p:sp>
    </p:spTree>
    <p:extLst>
      <p:ext uri="{BB962C8B-B14F-4D97-AF65-F5344CB8AC3E}">
        <p14:creationId xmlns:p14="http://schemas.microsoft.com/office/powerpoint/2010/main" val="257416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50071724"/>
              </p:ext>
            </p:extLst>
          </p:nvPr>
        </p:nvGraphicFramePr>
        <p:xfrm>
          <a:off x="611560" y="2636912"/>
          <a:ext cx="8191824" cy="3776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956"/>
                <a:gridCol w="2047956"/>
                <a:gridCol w="2047956"/>
                <a:gridCol w="2047956"/>
              </a:tblGrid>
              <a:tr h="73928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Voltage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Current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Resistance</a:t>
                      </a:r>
                      <a:endParaRPr lang="en-GB" sz="2800" dirty="0"/>
                    </a:p>
                  </a:txBody>
                  <a:tcPr/>
                </a:tc>
              </a:tr>
              <a:tr h="1518568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Series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</a:tr>
              <a:tr h="1518568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Parallel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30885" y="962693"/>
            <a:ext cx="3294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Summary</a:t>
            </a:r>
            <a:endParaRPr lang="en-GB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908720"/>
            <a:ext cx="4824536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Complete the table to show how each quantity is shared in a circuit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8311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819298"/>
            <a:ext cx="8675687" cy="57626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altLang="en-US" sz="2400" i="1" smtClean="0"/>
              <a:t>Calculate the total resistance of the two circuits shown below:</a:t>
            </a: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684213" y="3195786"/>
            <a:ext cx="381635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dirty="0">
                <a:latin typeface="+mj-lt"/>
              </a:rPr>
              <a:t>Calculate the parallel section first</a:t>
            </a:r>
          </a:p>
          <a:p>
            <a:pPr eaLnBrk="1" hangingPunct="1"/>
            <a:r>
              <a:rPr lang="en-GB" altLang="en-US" i="1" dirty="0">
                <a:solidFill>
                  <a:srgbClr val="FF3300"/>
                </a:solidFill>
                <a:latin typeface="+mj-lt"/>
              </a:rPr>
              <a:t>1 / R</a:t>
            </a:r>
            <a:r>
              <a:rPr lang="en-GB" altLang="en-US" i="1" baseline="-25000" dirty="0">
                <a:solidFill>
                  <a:srgbClr val="FF3300"/>
                </a:solidFill>
                <a:latin typeface="+mj-lt"/>
              </a:rPr>
              <a:t>1+2</a:t>
            </a:r>
            <a:r>
              <a:rPr lang="en-GB" altLang="en-US" i="1" dirty="0">
                <a:solidFill>
                  <a:srgbClr val="FF3300"/>
                </a:solidFill>
                <a:latin typeface="+mj-lt"/>
              </a:rPr>
              <a:t> = 1 / R</a:t>
            </a:r>
            <a:r>
              <a:rPr lang="en-GB" altLang="en-US" i="1" baseline="-25000" dirty="0">
                <a:solidFill>
                  <a:srgbClr val="FF3300"/>
                </a:solidFill>
                <a:latin typeface="+mj-lt"/>
              </a:rPr>
              <a:t>1</a:t>
            </a:r>
            <a:r>
              <a:rPr lang="en-GB" altLang="en-US" i="1" dirty="0">
                <a:solidFill>
                  <a:srgbClr val="FF3300"/>
                </a:solidFill>
                <a:latin typeface="+mj-lt"/>
              </a:rPr>
              <a:t> + 1 / R</a:t>
            </a:r>
            <a:r>
              <a:rPr lang="en-GB" altLang="en-US" i="1" baseline="-25000" dirty="0">
                <a:solidFill>
                  <a:srgbClr val="FF3300"/>
                </a:solidFill>
                <a:latin typeface="+mj-lt"/>
              </a:rPr>
              <a:t>2</a:t>
            </a:r>
          </a:p>
          <a:p>
            <a:pPr eaLnBrk="1" hangingPunct="1"/>
            <a:r>
              <a:rPr lang="en-GB" altLang="en-US" dirty="0">
                <a:latin typeface="+mj-lt"/>
              </a:rPr>
              <a:t>= 1 / (2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dirty="0">
                <a:latin typeface="+mj-lt"/>
              </a:rPr>
              <a:t>) + 1 / (5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dirty="0">
                <a:latin typeface="+mj-lt"/>
              </a:rPr>
              <a:t>)</a:t>
            </a:r>
          </a:p>
          <a:p>
            <a:pPr eaLnBrk="1" hangingPunct="1"/>
            <a:r>
              <a:rPr lang="en-GB" altLang="en-US" dirty="0">
                <a:latin typeface="+mj-lt"/>
              </a:rPr>
              <a:t>= 0.5000 + 0.2000</a:t>
            </a:r>
          </a:p>
          <a:p>
            <a:pPr eaLnBrk="1" hangingPunct="1"/>
            <a:r>
              <a:rPr lang="en-GB" altLang="en-US" dirty="0">
                <a:latin typeface="+mj-lt"/>
              </a:rPr>
              <a:t>= 0.7000</a:t>
            </a:r>
          </a:p>
          <a:p>
            <a:pPr eaLnBrk="1" hangingPunct="1"/>
            <a:r>
              <a:rPr lang="en-GB" altLang="en-US" dirty="0">
                <a:latin typeface="+mj-lt"/>
              </a:rPr>
              <a:t>R</a:t>
            </a:r>
            <a:r>
              <a:rPr lang="en-GB" altLang="en-US" baseline="-25000" dirty="0">
                <a:latin typeface="+mj-lt"/>
              </a:rPr>
              <a:t>1+2</a:t>
            </a:r>
            <a:r>
              <a:rPr lang="en-GB" altLang="en-US" dirty="0">
                <a:latin typeface="+mj-lt"/>
              </a:rPr>
              <a:t> = 1.429 </a:t>
            </a:r>
            <a:r>
              <a:rPr lang="el-GR" altLang="en-US" dirty="0">
                <a:latin typeface="+mj-lt"/>
                <a:cs typeface="Arial" charset="0"/>
              </a:rPr>
              <a:t>Ω</a:t>
            </a:r>
            <a:endParaRPr lang="en-GB" altLang="en-US" dirty="0">
              <a:latin typeface="+mj-lt"/>
              <a:cs typeface="Arial" charset="0"/>
            </a:endParaRPr>
          </a:p>
          <a:p>
            <a:pPr eaLnBrk="1" hangingPunct="1"/>
            <a:endParaRPr lang="en-GB" altLang="en-US" dirty="0">
              <a:latin typeface="+mj-lt"/>
              <a:cs typeface="Arial" charset="0"/>
            </a:endParaRPr>
          </a:p>
          <a:p>
            <a:pPr eaLnBrk="1" hangingPunct="1"/>
            <a:r>
              <a:rPr lang="en-GB" altLang="en-US" dirty="0">
                <a:latin typeface="+mj-lt"/>
                <a:cs typeface="Arial" charset="0"/>
              </a:rPr>
              <a:t>Add in series resistance</a:t>
            </a:r>
          </a:p>
          <a:p>
            <a:pPr eaLnBrk="1" hangingPunct="1"/>
            <a:r>
              <a:rPr lang="en-GB" altLang="en-US" dirty="0">
                <a:latin typeface="+mj-lt"/>
              </a:rPr>
              <a:t>R</a:t>
            </a:r>
            <a:r>
              <a:rPr lang="en-GB" altLang="en-US" baseline="-25000" dirty="0">
                <a:latin typeface="+mj-lt"/>
              </a:rPr>
              <a:t>T</a:t>
            </a:r>
            <a:r>
              <a:rPr lang="en-GB" altLang="en-US" dirty="0">
                <a:latin typeface="+mj-lt"/>
              </a:rPr>
              <a:t> = 5.429 </a:t>
            </a:r>
            <a:r>
              <a:rPr lang="el-GR" altLang="en-US" dirty="0">
                <a:latin typeface="+mj-lt"/>
              </a:rPr>
              <a:t>Ω</a:t>
            </a:r>
            <a:endParaRPr lang="en-GB" altLang="en-US" dirty="0">
              <a:latin typeface="+mj-lt"/>
            </a:endParaRPr>
          </a:p>
          <a:p>
            <a:pPr eaLnBrk="1" hangingPunct="1"/>
            <a:endParaRPr lang="en-GB" altLang="en-US" dirty="0">
              <a:latin typeface="+mj-lt"/>
            </a:endParaRPr>
          </a:p>
          <a:p>
            <a:pPr eaLnBrk="1" hangingPunct="1"/>
            <a:r>
              <a:rPr lang="en-GB" altLang="en-US" b="1" dirty="0">
                <a:solidFill>
                  <a:srgbClr val="FF3300"/>
                </a:solidFill>
                <a:latin typeface="+mj-lt"/>
              </a:rPr>
              <a:t>= 5.43 </a:t>
            </a:r>
            <a:r>
              <a:rPr lang="el-GR" altLang="en-US" b="1" dirty="0">
                <a:solidFill>
                  <a:srgbClr val="FF3300"/>
                </a:solidFill>
                <a:latin typeface="+mj-lt"/>
              </a:rPr>
              <a:t>Ω</a:t>
            </a:r>
            <a:r>
              <a:rPr lang="en-GB" altLang="en-US" b="1" dirty="0">
                <a:solidFill>
                  <a:srgbClr val="FF3300"/>
                </a:solidFill>
                <a:latin typeface="+mj-lt"/>
              </a:rPr>
              <a:t>  (to 3sf)</a:t>
            </a:r>
          </a:p>
        </p:txBody>
      </p:sp>
      <p:grpSp>
        <p:nvGrpSpPr>
          <p:cNvPr id="20484" name="Group 5"/>
          <p:cNvGrpSpPr>
            <a:grpSpLocks/>
          </p:cNvGrpSpPr>
          <p:nvPr/>
        </p:nvGrpSpPr>
        <p:grpSpPr bwMode="auto">
          <a:xfrm>
            <a:off x="468313" y="1611461"/>
            <a:ext cx="3602037" cy="1433512"/>
            <a:chOff x="249" y="935"/>
            <a:chExt cx="2269" cy="903"/>
          </a:xfrm>
        </p:grpSpPr>
        <p:grpSp>
          <p:nvGrpSpPr>
            <p:cNvPr id="20493" name="Group 6"/>
            <p:cNvGrpSpPr>
              <a:grpSpLocks/>
            </p:cNvGrpSpPr>
            <p:nvPr/>
          </p:nvGrpSpPr>
          <p:grpSpPr bwMode="auto">
            <a:xfrm>
              <a:off x="431" y="935"/>
              <a:ext cx="2087" cy="903"/>
              <a:chOff x="385" y="935"/>
              <a:chExt cx="2087" cy="903"/>
            </a:xfrm>
          </p:grpSpPr>
          <p:pic>
            <p:nvPicPr>
              <p:cNvPr id="20495" name="Picture 7" descr="B063F4c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" y="981"/>
                <a:ext cx="2087" cy="8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96" name="Text Box 8"/>
              <p:cNvSpPr txBox="1">
                <a:spLocks noChangeArrowheads="1"/>
              </p:cNvSpPr>
              <p:nvPr/>
            </p:nvSpPr>
            <p:spPr bwMode="auto">
              <a:xfrm>
                <a:off x="839" y="1162"/>
                <a:ext cx="408" cy="212"/>
              </a:xfrm>
              <a:prstGeom prst="rect">
                <a:avLst/>
              </a:prstGeom>
              <a:solidFill>
                <a:srgbClr val="FDF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600">
                    <a:latin typeface="+mj-lt"/>
                  </a:rPr>
                  <a:t>4 </a:t>
                </a:r>
                <a:r>
                  <a:rPr lang="el-GR" altLang="en-US" sz="1600">
                    <a:latin typeface="+mj-lt"/>
                    <a:cs typeface="Arial" charset="0"/>
                  </a:rPr>
                  <a:t>Ω</a:t>
                </a:r>
              </a:p>
            </p:txBody>
          </p:sp>
          <p:sp>
            <p:nvSpPr>
              <p:cNvPr id="20497" name="Text Box 9"/>
              <p:cNvSpPr txBox="1">
                <a:spLocks noChangeArrowheads="1"/>
              </p:cNvSpPr>
              <p:nvPr/>
            </p:nvSpPr>
            <p:spPr bwMode="auto">
              <a:xfrm>
                <a:off x="1746" y="935"/>
                <a:ext cx="408" cy="212"/>
              </a:xfrm>
              <a:prstGeom prst="rect">
                <a:avLst/>
              </a:prstGeom>
              <a:solidFill>
                <a:srgbClr val="FDF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600">
                    <a:latin typeface="+mj-lt"/>
                  </a:rPr>
                  <a:t>2 </a:t>
                </a:r>
                <a:r>
                  <a:rPr lang="el-GR" altLang="en-US" sz="1600">
                    <a:latin typeface="+mj-lt"/>
                    <a:cs typeface="Arial" charset="0"/>
                  </a:rPr>
                  <a:t>Ω</a:t>
                </a:r>
              </a:p>
            </p:txBody>
          </p:sp>
          <p:sp>
            <p:nvSpPr>
              <p:cNvPr id="20498" name="Text Box 10"/>
              <p:cNvSpPr txBox="1">
                <a:spLocks noChangeArrowheads="1"/>
              </p:cNvSpPr>
              <p:nvPr/>
            </p:nvSpPr>
            <p:spPr bwMode="auto">
              <a:xfrm>
                <a:off x="1746" y="1434"/>
                <a:ext cx="408" cy="212"/>
              </a:xfrm>
              <a:prstGeom prst="rect">
                <a:avLst/>
              </a:prstGeom>
              <a:solidFill>
                <a:srgbClr val="FDF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600">
                    <a:latin typeface="+mj-lt"/>
                  </a:rPr>
                  <a:t>5 </a:t>
                </a:r>
                <a:r>
                  <a:rPr lang="el-GR" altLang="en-US" sz="1600">
                    <a:latin typeface="+mj-lt"/>
                    <a:cs typeface="Arial" charset="0"/>
                  </a:rPr>
                  <a:t>Ω</a:t>
                </a:r>
              </a:p>
            </p:txBody>
          </p:sp>
        </p:grpSp>
        <p:sp>
          <p:nvSpPr>
            <p:cNvPr id="20494" name="Text Box 11"/>
            <p:cNvSpPr txBox="1">
              <a:spLocks noChangeArrowheads="1"/>
            </p:cNvSpPr>
            <p:nvPr/>
          </p:nvSpPr>
          <p:spPr bwMode="auto">
            <a:xfrm>
              <a:off x="249" y="935"/>
              <a:ext cx="45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>
                  <a:latin typeface="+mj-lt"/>
                </a:rPr>
                <a:t>1.</a:t>
              </a:r>
            </a:p>
          </p:txBody>
        </p:sp>
      </p:grpSp>
      <p:grpSp>
        <p:nvGrpSpPr>
          <p:cNvPr id="20485" name="Group 12"/>
          <p:cNvGrpSpPr>
            <a:grpSpLocks/>
          </p:cNvGrpSpPr>
          <p:nvPr/>
        </p:nvGrpSpPr>
        <p:grpSpPr bwMode="auto">
          <a:xfrm>
            <a:off x="4932363" y="1395561"/>
            <a:ext cx="3095625" cy="2095500"/>
            <a:chOff x="3061" y="799"/>
            <a:chExt cx="1950" cy="1320"/>
          </a:xfrm>
        </p:grpSpPr>
        <p:grpSp>
          <p:nvGrpSpPr>
            <p:cNvPr id="20487" name="Group 13"/>
            <p:cNvGrpSpPr>
              <a:grpSpLocks/>
            </p:cNvGrpSpPr>
            <p:nvPr/>
          </p:nvGrpSpPr>
          <p:grpSpPr bwMode="auto">
            <a:xfrm>
              <a:off x="3288" y="799"/>
              <a:ext cx="1723" cy="1320"/>
              <a:chOff x="3334" y="845"/>
              <a:chExt cx="1723" cy="1320"/>
            </a:xfrm>
          </p:grpSpPr>
          <p:pic>
            <p:nvPicPr>
              <p:cNvPr id="20489" name="Picture 14" descr="B063F6b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4" y="890"/>
                <a:ext cx="1723" cy="10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90" name="Text Box 15"/>
              <p:cNvSpPr txBox="1">
                <a:spLocks noChangeArrowheads="1"/>
              </p:cNvSpPr>
              <p:nvPr/>
            </p:nvSpPr>
            <p:spPr bwMode="auto">
              <a:xfrm>
                <a:off x="3969" y="1797"/>
                <a:ext cx="408" cy="368"/>
              </a:xfrm>
              <a:prstGeom prst="rect">
                <a:avLst/>
              </a:prstGeom>
              <a:solidFill>
                <a:srgbClr val="FDF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600">
                    <a:latin typeface="+mj-lt"/>
                  </a:rPr>
                  <a:t>12 </a:t>
                </a:r>
                <a:r>
                  <a:rPr lang="el-GR" altLang="en-US" sz="1600">
                    <a:latin typeface="+mj-lt"/>
                    <a:cs typeface="Arial" charset="0"/>
                  </a:rPr>
                  <a:t>Ω</a:t>
                </a:r>
              </a:p>
            </p:txBody>
          </p:sp>
          <p:sp>
            <p:nvSpPr>
              <p:cNvPr id="20491" name="Text Box 16"/>
              <p:cNvSpPr txBox="1">
                <a:spLocks noChangeArrowheads="1"/>
              </p:cNvSpPr>
              <p:nvPr/>
            </p:nvSpPr>
            <p:spPr bwMode="auto">
              <a:xfrm>
                <a:off x="4241" y="845"/>
                <a:ext cx="408" cy="212"/>
              </a:xfrm>
              <a:prstGeom prst="rect">
                <a:avLst/>
              </a:prstGeom>
              <a:solidFill>
                <a:srgbClr val="FDF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600">
                    <a:latin typeface="+mj-lt"/>
                  </a:rPr>
                  <a:t>8 </a:t>
                </a:r>
                <a:r>
                  <a:rPr lang="el-GR" altLang="en-US" sz="1600">
                    <a:latin typeface="+mj-lt"/>
                    <a:cs typeface="Arial" charset="0"/>
                  </a:rPr>
                  <a:t>Ω</a:t>
                </a:r>
              </a:p>
            </p:txBody>
          </p:sp>
          <p:sp>
            <p:nvSpPr>
              <p:cNvPr id="20492" name="Text Box 17"/>
              <p:cNvSpPr txBox="1">
                <a:spLocks noChangeArrowheads="1"/>
              </p:cNvSpPr>
              <p:nvPr/>
            </p:nvSpPr>
            <p:spPr bwMode="auto">
              <a:xfrm>
                <a:off x="3651" y="845"/>
                <a:ext cx="408" cy="212"/>
              </a:xfrm>
              <a:prstGeom prst="rect">
                <a:avLst/>
              </a:prstGeom>
              <a:solidFill>
                <a:srgbClr val="FDF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GB" altLang="en-US" sz="1600">
                    <a:latin typeface="+mj-lt"/>
                  </a:rPr>
                  <a:t>5 </a:t>
                </a:r>
                <a:r>
                  <a:rPr lang="el-GR" altLang="en-US" sz="1600">
                    <a:latin typeface="+mj-lt"/>
                    <a:cs typeface="Arial" charset="0"/>
                  </a:rPr>
                  <a:t>Ω</a:t>
                </a:r>
              </a:p>
            </p:txBody>
          </p:sp>
        </p:grpSp>
        <p:sp>
          <p:nvSpPr>
            <p:cNvPr id="20488" name="Text Box 18"/>
            <p:cNvSpPr txBox="1">
              <a:spLocks noChangeArrowheads="1"/>
            </p:cNvSpPr>
            <p:nvPr/>
          </p:nvSpPr>
          <p:spPr bwMode="auto">
            <a:xfrm>
              <a:off x="3061" y="890"/>
              <a:ext cx="4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>
                  <a:latin typeface="+mj-lt"/>
                </a:rPr>
                <a:t>2.</a:t>
              </a:r>
            </a:p>
          </p:txBody>
        </p:sp>
      </p:grpSp>
      <p:sp>
        <p:nvSpPr>
          <p:cNvPr id="150547" name="Text Box 19"/>
          <p:cNvSpPr txBox="1">
            <a:spLocks noChangeArrowheads="1"/>
          </p:cNvSpPr>
          <p:nvPr/>
        </p:nvSpPr>
        <p:spPr bwMode="auto">
          <a:xfrm>
            <a:off x="4932363" y="3340248"/>
            <a:ext cx="38179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>
                <a:latin typeface="+mj-lt"/>
              </a:rPr>
              <a:t>Calculate the series section first</a:t>
            </a:r>
          </a:p>
          <a:p>
            <a:pPr eaLnBrk="1" hangingPunct="1"/>
            <a:r>
              <a:rPr lang="en-GB" altLang="en-US" dirty="0">
                <a:latin typeface="+mj-lt"/>
              </a:rPr>
              <a:t>5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i="1" dirty="0">
                <a:latin typeface="+mj-lt"/>
              </a:rPr>
              <a:t> + </a:t>
            </a:r>
            <a:r>
              <a:rPr lang="en-GB" altLang="en-US" dirty="0">
                <a:latin typeface="+mj-lt"/>
              </a:rPr>
              <a:t>8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i="1" dirty="0">
                <a:latin typeface="+mj-lt"/>
              </a:rPr>
              <a:t> </a:t>
            </a:r>
            <a:r>
              <a:rPr lang="en-GB" altLang="en-US" dirty="0">
                <a:latin typeface="+mj-lt"/>
              </a:rPr>
              <a:t>= 13 </a:t>
            </a:r>
            <a:r>
              <a:rPr lang="el-GR" altLang="en-US" dirty="0">
                <a:latin typeface="+mj-lt"/>
              </a:rPr>
              <a:t>Ω</a:t>
            </a:r>
            <a:endParaRPr lang="en-GB" altLang="en-US" i="1" baseline="-25000" dirty="0">
              <a:latin typeface="+mj-lt"/>
            </a:endParaRPr>
          </a:p>
          <a:p>
            <a:pPr eaLnBrk="1" hangingPunct="1"/>
            <a:endParaRPr lang="en-GB" altLang="en-US" dirty="0">
              <a:latin typeface="+mj-lt"/>
            </a:endParaRPr>
          </a:p>
          <a:p>
            <a:pPr eaLnBrk="1" hangingPunct="1"/>
            <a:r>
              <a:rPr lang="en-GB" altLang="en-US" dirty="0">
                <a:latin typeface="+mj-lt"/>
              </a:rPr>
              <a:t>Calculate 13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dirty="0">
                <a:latin typeface="+mj-lt"/>
              </a:rPr>
              <a:t> in parallel with 12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dirty="0">
                <a:latin typeface="+mj-lt"/>
              </a:rPr>
              <a:t> </a:t>
            </a:r>
          </a:p>
          <a:p>
            <a:pPr eaLnBrk="1" hangingPunct="1"/>
            <a:r>
              <a:rPr lang="en-GB" altLang="en-US" i="1" dirty="0">
                <a:solidFill>
                  <a:srgbClr val="FF3300"/>
                </a:solidFill>
                <a:latin typeface="+mj-lt"/>
              </a:rPr>
              <a:t>1 / R</a:t>
            </a:r>
            <a:r>
              <a:rPr lang="en-GB" altLang="en-US" i="1" baseline="-25000" dirty="0">
                <a:solidFill>
                  <a:srgbClr val="FF3300"/>
                </a:solidFill>
                <a:latin typeface="+mj-lt"/>
              </a:rPr>
              <a:t>T </a:t>
            </a:r>
            <a:r>
              <a:rPr lang="en-GB" altLang="en-US" i="1" dirty="0">
                <a:solidFill>
                  <a:srgbClr val="FF3300"/>
                </a:solidFill>
                <a:latin typeface="+mj-lt"/>
              </a:rPr>
              <a:t>= 1 / R</a:t>
            </a:r>
            <a:r>
              <a:rPr lang="en-GB" altLang="en-US" i="1" baseline="-25000" dirty="0">
                <a:solidFill>
                  <a:srgbClr val="FF3300"/>
                </a:solidFill>
                <a:latin typeface="+mj-lt"/>
              </a:rPr>
              <a:t>1</a:t>
            </a:r>
            <a:r>
              <a:rPr lang="en-GB" altLang="en-US" i="1" dirty="0">
                <a:solidFill>
                  <a:srgbClr val="FF3300"/>
                </a:solidFill>
                <a:latin typeface="+mj-lt"/>
              </a:rPr>
              <a:t> + 1 / R</a:t>
            </a:r>
            <a:r>
              <a:rPr lang="en-GB" altLang="en-US" i="1" baseline="-25000" dirty="0">
                <a:solidFill>
                  <a:srgbClr val="FF3300"/>
                </a:solidFill>
                <a:latin typeface="+mj-lt"/>
              </a:rPr>
              <a:t>2</a:t>
            </a:r>
          </a:p>
          <a:p>
            <a:pPr eaLnBrk="1" hangingPunct="1"/>
            <a:r>
              <a:rPr lang="en-GB" altLang="en-US" dirty="0">
                <a:latin typeface="+mj-lt"/>
              </a:rPr>
              <a:t>= 1 / (13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dirty="0">
                <a:latin typeface="+mj-lt"/>
              </a:rPr>
              <a:t>) + 1 / (12 </a:t>
            </a:r>
            <a:r>
              <a:rPr lang="el-GR" altLang="en-US" dirty="0">
                <a:latin typeface="+mj-lt"/>
              </a:rPr>
              <a:t>Ω</a:t>
            </a:r>
            <a:r>
              <a:rPr lang="en-GB" altLang="en-US" dirty="0">
                <a:latin typeface="+mj-lt"/>
              </a:rPr>
              <a:t>)</a:t>
            </a:r>
          </a:p>
          <a:p>
            <a:pPr eaLnBrk="1" hangingPunct="1"/>
            <a:r>
              <a:rPr lang="en-GB" altLang="en-US" dirty="0">
                <a:latin typeface="+mj-lt"/>
              </a:rPr>
              <a:t>= 0.07692 + 0.08333</a:t>
            </a:r>
          </a:p>
          <a:p>
            <a:pPr eaLnBrk="1" hangingPunct="1"/>
            <a:r>
              <a:rPr lang="en-GB" altLang="en-US" dirty="0">
                <a:latin typeface="+mj-lt"/>
              </a:rPr>
              <a:t>= 0.16025</a:t>
            </a:r>
          </a:p>
          <a:p>
            <a:pPr eaLnBrk="1" hangingPunct="1"/>
            <a:r>
              <a:rPr lang="en-GB" altLang="en-US" dirty="0">
                <a:latin typeface="+mj-lt"/>
              </a:rPr>
              <a:t>R</a:t>
            </a:r>
            <a:r>
              <a:rPr lang="en-GB" altLang="en-US" baseline="-25000" dirty="0">
                <a:latin typeface="+mj-lt"/>
              </a:rPr>
              <a:t>T</a:t>
            </a:r>
            <a:r>
              <a:rPr lang="en-GB" altLang="en-US" dirty="0">
                <a:latin typeface="+mj-lt"/>
              </a:rPr>
              <a:t> = 6.2402 </a:t>
            </a:r>
            <a:r>
              <a:rPr lang="el-GR" altLang="en-US" dirty="0">
                <a:latin typeface="+mj-lt"/>
              </a:rPr>
              <a:t>Ω</a:t>
            </a:r>
            <a:endParaRPr lang="en-GB" altLang="en-US" dirty="0">
              <a:latin typeface="+mj-lt"/>
            </a:endParaRPr>
          </a:p>
          <a:p>
            <a:pPr eaLnBrk="1" hangingPunct="1"/>
            <a:endParaRPr lang="en-GB" altLang="en-US" dirty="0">
              <a:latin typeface="+mj-lt"/>
            </a:endParaRPr>
          </a:p>
          <a:p>
            <a:pPr eaLnBrk="1" hangingPunct="1"/>
            <a:r>
              <a:rPr lang="en-GB" altLang="en-US" b="1" dirty="0">
                <a:solidFill>
                  <a:srgbClr val="FF3300"/>
                </a:solidFill>
                <a:latin typeface="+mj-lt"/>
              </a:rPr>
              <a:t>= 6.24 </a:t>
            </a:r>
            <a:r>
              <a:rPr lang="el-GR" altLang="en-US" b="1" dirty="0">
                <a:solidFill>
                  <a:srgbClr val="FF3300"/>
                </a:solidFill>
                <a:latin typeface="+mj-lt"/>
              </a:rPr>
              <a:t>Ω</a:t>
            </a:r>
            <a:r>
              <a:rPr lang="en-GB" altLang="en-US" b="1" dirty="0">
                <a:solidFill>
                  <a:srgbClr val="FF3300"/>
                </a:solidFill>
                <a:latin typeface="+mj-lt"/>
              </a:rPr>
              <a:t>  (to 3sf)</a:t>
            </a:r>
          </a:p>
        </p:txBody>
      </p:sp>
    </p:spTree>
    <p:extLst>
      <p:ext uri="{BB962C8B-B14F-4D97-AF65-F5344CB8AC3E}">
        <p14:creationId xmlns:p14="http://schemas.microsoft.com/office/powerpoint/2010/main" val="25829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1583488" y="3085753"/>
            <a:ext cx="6022975" cy="25034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251519" y="943786"/>
            <a:ext cx="8568953" cy="1384995"/>
          </a:xfrm>
          <a:prstGeom prst="rect">
            <a:avLst/>
          </a:prstGeom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800" dirty="0" smtClean="0"/>
              <a:t>The </a:t>
            </a:r>
            <a:r>
              <a:rPr lang="en-GB" altLang="en-US" sz="2800" dirty="0"/>
              <a:t>ammeter below reads 1.0 A. All the resistors have the same value. What is the current through the black resistor?</a:t>
            </a:r>
            <a:endParaRPr lang="en-US" altLang="en-US" sz="2800" dirty="0"/>
          </a:p>
        </p:txBody>
      </p:sp>
      <p:grpSp>
        <p:nvGrpSpPr>
          <p:cNvPr id="151557" name="Group 5"/>
          <p:cNvGrpSpPr>
            <a:grpSpLocks/>
          </p:cNvGrpSpPr>
          <p:nvPr/>
        </p:nvGrpSpPr>
        <p:grpSpPr bwMode="auto">
          <a:xfrm>
            <a:off x="2181975" y="3315940"/>
            <a:ext cx="4286250" cy="1690688"/>
            <a:chOff x="2445" y="4222"/>
            <a:chExt cx="6750" cy="2663"/>
          </a:xfrm>
        </p:grpSpPr>
        <p:grpSp>
          <p:nvGrpSpPr>
            <p:cNvPr id="151558" name="Group 6"/>
            <p:cNvGrpSpPr>
              <a:grpSpLocks/>
            </p:cNvGrpSpPr>
            <p:nvPr/>
          </p:nvGrpSpPr>
          <p:grpSpPr bwMode="auto">
            <a:xfrm>
              <a:off x="2445" y="4605"/>
              <a:ext cx="6750" cy="2280"/>
              <a:chOff x="2445" y="4605"/>
              <a:chExt cx="6750" cy="2280"/>
            </a:xfrm>
          </p:grpSpPr>
          <p:grpSp>
            <p:nvGrpSpPr>
              <p:cNvPr id="151559" name="Group 7"/>
              <p:cNvGrpSpPr>
                <a:grpSpLocks/>
              </p:cNvGrpSpPr>
              <p:nvPr/>
            </p:nvGrpSpPr>
            <p:grpSpPr bwMode="auto">
              <a:xfrm>
                <a:off x="2445" y="4605"/>
                <a:ext cx="6750" cy="2280"/>
                <a:chOff x="2625" y="4380"/>
                <a:chExt cx="6750" cy="2280"/>
              </a:xfrm>
            </p:grpSpPr>
            <p:grpSp>
              <p:nvGrpSpPr>
                <p:cNvPr id="151560" name="Group 8"/>
                <p:cNvGrpSpPr>
                  <a:grpSpLocks/>
                </p:cNvGrpSpPr>
                <p:nvPr/>
              </p:nvGrpSpPr>
              <p:grpSpPr bwMode="auto">
                <a:xfrm>
                  <a:off x="2625" y="4380"/>
                  <a:ext cx="6750" cy="2055"/>
                  <a:chOff x="2625" y="4380"/>
                  <a:chExt cx="6750" cy="2055"/>
                </a:xfrm>
              </p:grpSpPr>
              <p:sp>
                <p:nvSpPr>
                  <p:cNvPr id="15156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625" y="4380"/>
                    <a:ext cx="6750" cy="1665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62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3165" y="5655"/>
                    <a:ext cx="3795" cy="78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63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7350" y="5655"/>
                    <a:ext cx="1575" cy="780"/>
                  </a:xfrm>
                  <a:prstGeom prst="rect">
                    <a:avLst/>
                  </a:pr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6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3090" y="5970"/>
                    <a:ext cx="128" cy="12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65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6900" y="5985"/>
                    <a:ext cx="128" cy="12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66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7275" y="5985"/>
                    <a:ext cx="128" cy="12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67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8850" y="5970"/>
                    <a:ext cx="128" cy="12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51568" name="Rectangle 16"/>
                <p:cNvSpPr>
                  <a:spLocks noChangeArrowheads="1"/>
                </p:cNvSpPr>
                <p:nvPr/>
              </p:nvSpPr>
              <p:spPr bwMode="auto">
                <a:xfrm>
                  <a:off x="4800" y="5520"/>
                  <a:ext cx="816" cy="240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569" name="Rectangle 17"/>
                <p:cNvSpPr>
                  <a:spLocks noChangeArrowheads="1"/>
                </p:cNvSpPr>
                <p:nvPr/>
              </p:nvSpPr>
              <p:spPr bwMode="auto">
                <a:xfrm>
                  <a:off x="7680" y="6315"/>
                  <a:ext cx="816" cy="240"/>
                </a:xfrm>
                <a:prstGeom prst="rect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570" name="Rectangle 18"/>
                <p:cNvSpPr>
                  <a:spLocks noChangeArrowheads="1"/>
                </p:cNvSpPr>
                <p:nvPr/>
              </p:nvSpPr>
              <p:spPr bwMode="auto">
                <a:xfrm>
                  <a:off x="4410" y="6300"/>
                  <a:ext cx="816" cy="240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571" name="Rectangle 19"/>
                <p:cNvSpPr>
                  <a:spLocks noChangeArrowheads="1"/>
                </p:cNvSpPr>
                <p:nvPr/>
              </p:nvSpPr>
              <p:spPr bwMode="auto">
                <a:xfrm>
                  <a:off x="3360" y="6300"/>
                  <a:ext cx="816" cy="240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572" name="Rectangle 20"/>
                <p:cNvSpPr>
                  <a:spLocks noChangeArrowheads="1"/>
                </p:cNvSpPr>
                <p:nvPr/>
              </p:nvSpPr>
              <p:spPr bwMode="auto">
                <a:xfrm>
                  <a:off x="5970" y="6315"/>
                  <a:ext cx="816" cy="240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573" name="Rectangle 21"/>
                <p:cNvSpPr>
                  <a:spLocks noChangeArrowheads="1"/>
                </p:cNvSpPr>
                <p:nvPr/>
              </p:nvSpPr>
              <p:spPr bwMode="auto">
                <a:xfrm>
                  <a:off x="7665" y="5550"/>
                  <a:ext cx="816" cy="240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574" name="Oval 22"/>
                <p:cNvSpPr>
                  <a:spLocks noChangeArrowheads="1"/>
                </p:cNvSpPr>
                <p:nvPr/>
              </p:nvSpPr>
              <p:spPr bwMode="auto">
                <a:xfrm>
                  <a:off x="5340" y="6180"/>
                  <a:ext cx="480" cy="48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51575" name="Text Box 23"/>
              <p:cNvSpPr txBox="1">
                <a:spLocks noChangeArrowheads="1"/>
              </p:cNvSpPr>
              <p:nvPr/>
            </p:nvSpPr>
            <p:spPr bwMode="auto">
              <a:xfrm>
                <a:off x="5235" y="6480"/>
                <a:ext cx="330" cy="3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/>
              <a:lstStyle/>
              <a:p>
                <a:pPr>
                  <a:spcBef>
                    <a:spcPts val="600"/>
                  </a:spcBef>
                </a:pPr>
                <a:r>
                  <a:rPr lang="en-GB" altLang="en-US" sz="1000">
                    <a:solidFill>
                      <a:srgbClr val="000000"/>
                    </a:solidFill>
                    <a:latin typeface="Arial" charset="0"/>
                  </a:rPr>
                  <a:t> A</a:t>
                </a:r>
                <a:endParaRPr lang="en-US" altLang="en-US" sz="2000"/>
              </a:p>
            </p:txBody>
          </p:sp>
        </p:grpSp>
        <p:grpSp>
          <p:nvGrpSpPr>
            <p:cNvPr id="151576" name="Group 24"/>
            <p:cNvGrpSpPr>
              <a:grpSpLocks/>
            </p:cNvGrpSpPr>
            <p:nvPr/>
          </p:nvGrpSpPr>
          <p:grpSpPr bwMode="auto">
            <a:xfrm>
              <a:off x="4365" y="4222"/>
              <a:ext cx="2275" cy="758"/>
              <a:chOff x="4365" y="4222"/>
              <a:chExt cx="2275" cy="758"/>
            </a:xfrm>
          </p:grpSpPr>
          <p:sp>
            <p:nvSpPr>
              <p:cNvPr id="151577" name="Rectangle 25"/>
              <p:cNvSpPr>
                <a:spLocks noChangeArrowheads="1"/>
              </p:cNvSpPr>
              <p:nvPr/>
            </p:nvSpPr>
            <p:spPr bwMode="auto">
              <a:xfrm>
                <a:off x="4485" y="4523"/>
                <a:ext cx="1973" cy="16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51578" name="Group 26"/>
              <p:cNvGrpSpPr>
                <a:grpSpLocks/>
              </p:cNvGrpSpPr>
              <p:nvPr/>
            </p:nvGrpSpPr>
            <p:grpSpPr bwMode="auto">
              <a:xfrm>
                <a:off x="4365" y="4222"/>
                <a:ext cx="2275" cy="758"/>
                <a:chOff x="4365" y="4222"/>
                <a:chExt cx="2275" cy="758"/>
              </a:xfrm>
            </p:grpSpPr>
            <p:grpSp>
              <p:nvGrpSpPr>
                <p:cNvPr id="151579" name="Group 27"/>
                <p:cNvGrpSpPr>
                  <a:grpSpLocks/>
                </p:cNvGrpSpPr>
                <p:nvPr/>
              </p:nvGrpSpPr>
              <p:grpSpPr bwMode="auto">
                <a:xfrm>
                  <a:off x="4365" y="4230"/>
                  <a:ext cx="151" cy="750"/>
                  <a:chOff x="4365" y="4230"/>
                  <a:chExt cx="151" cy="750"/>
                </a:xfrm>
              </p:grpSpPr>
              <p:sp>
                <p:nvSpPr>
                  <p:cNvPr id="15158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4373" y="4456"/>
                    <a:ext cx="143" cy="29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81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4365" y="4230"/>
                    <a:ext cx="1" cy="75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82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99" y="4417"/>
                    <a:ext cx="1" cy="39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51583" name="Group 31"/>
                <p:cNvGrpSpPr>
                  <a:grpSpLocks/>
                </p:cNvGrpSpPr>
                <p:nvPr/>
              </p:nvGrpSpPr>
              <p:grpSpPr bwMode="auto">
                <a:xfrm>
                  <a:off x="6489" y="4222"/>
                  <a:ext cx="151" cy="750"/>
                  <a:chOff x="4365" y="4230"/>
                  <a:chExt cx="151" cy="750"/>
                </a:xfrm>
              </p:grpSpPr>
              <p:sp>
                <p:nvSpPr>
                  <p:cNvPr id="151584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373" y="4456"/>
                    <a:ext cx="143" cy="292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85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4365" y="4230"/>
                    <a:ext cx="1" cy="75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151586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4499" y="4417"/>
                    <a:ext cx="1" cy="390"/>
                  </a:xfrm>
                  <a:prstGeom prst="line">
                    <a:avLst/>
                  </a:pr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51587" name="Line 35"/>
                <p:cNvSpPr>
                  <a:spLocks noChangeShapeType="1"/>
                </p:cNvSpPr>
                <p:nvPr/>
              </p:nvSpPr>
              <p:spPr bwMode="auto">
                <a:xfrm>
                  <a:off x="4500" y="4606"/>
                  <a:ext cx="2100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151588" name="Rectangle 36"/>
          <p:cNvSpPr>
            <a:spLocks noChangeArrowheads="1"/>
          </p:cNvSpPr>
          <p:nvPr/>
        </p:nvSpPr>
        <p:spPr bwMode="auto">
          <a:xfrm>
            <a:off x="5419681" y="5051023"/>
            <a:ext cx="525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00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74618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88" grpId="0"/>
    </p:bld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1044</Words>
  <Application>Microsoft Office PowerPoint</Application>
  <PresentationFormat>On-screen Show (4:3)</PresentationFormat>
  <Paragraphs>214</Paragraphs>
  <Slides>20</Slides>
  <Notes>8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1_Office Theme</vt:lpstr>
      <vt:lpstr>PowerPoint Presentation</vt:lpstr>
      <vt:lpstr>Resistors in series</vt:lpstr>
      <vt:lpstr>PowerPoint Presentation</vt:lpstr>
      <vt:lpstr>Resistors in parallel</vt:lpstr>
      <vt:lpstr>PowerPoint Presentation</vt:lpstr>
      <vt:lpstr>PowerPoint Presentation</vt:lpstr>
      <vt:lpstr>PowerPoint Presentation</vt:lpstr>
      <vt:lpstr>Calculate the total resistance of the two circuits shown below:</vt:lpstr>
      <vt:lpstr>PowerPoint Presentation</vt:lpstr>
      <vt:lpstr>PowerPoint Presentation</vt:lpstr>
      <vt:lpstr>PowerPoint Presentation</vt:lpstr>
      <vt:lpstr>Undergraduate level question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Homework for Next lesson</vt:lpstr>
    </vt:vector>
  </TitlesOfParts>
  <Company>The City of London of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Duddy</dc:creator>
  <cp:lastModifiedBy>Joshua Duddy</cp:lastModifiedBy>
  <cp:revision>33</cp:revision>
  <dcterms:created xsi:type="dcterms:W3CDTF">2016-05-16T13:02:05Z</dcterms:created>
  <dcterms:modified xsi:type="dcterms:W3CDTF">2016-06-07T11:15:36Z</dcterms:modified>
</cp:coreProperties>
</file>