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8153B-EF43-4ED0-ACDB-05E508E4E6D3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8C593-1A9A-47BE-981E-D5DFF9271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146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60F58-BC3B-4EAE-A1E9-06280DD29EAE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983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71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7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306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92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1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9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37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8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38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84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76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8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142868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P02-22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-34075"/>
            <a:ext cx="3022600" cy="295363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0" y="-14361"/>
            <a:ext cx="6121400" cy="3113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en-US">
                <a:solidFill>
                  <a:prstClr val="black"/>
                </a:solidFill>
              </a:rPr>
              <a:t>If all the resistors in the circuit are 10 </a:t>
            </a:r>
            <a:r>
              <a:rPr lang="en-US" altLang="en-US">
                <a:solidFill>
                  <a:prstClr val="black"/>
                </a:solidFill>
              </a:rPr>
              <a:t>Ω</a:t>
            </a:r>
            <a:r>
              <a:rPr lang="en-GB" altLang="en-US">
                <a:solidFill>
                  <a:prstClr val="black"/>
                </a:solidFill>
              </a:rPr>
              <a:t> resistors:</a:t>
            </a:r>
            <a:endParaRPr lang="en-US" altLang="en-US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b="1">
                <a:solidFill>
                  <a:prstClr val="black"/>
                </a:solidFill>
              </a:rPr>
              <a:t>a </a:t>
            </a:r>
            <a:r>
              <a:rPr lang="en-GB" altLang="en-US">
                <a:solidFill>
                  <a:prstClr val="black"/>
                </a:solidFill>
              </a:rPr>
              <a:t>what is the potential difference between points 2 and 4?</a:t>
            </a:r>
            <a:endParaRPr lang="en-US" altLang="en-US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b="1">
                <a:solidFill>
                  <a:prstClr val="black"/>
                </a:solidFill>
              </a:rPr>
              <a:t>b </a:t>
            </a:r>
            <a:r>
              <a:rPr lang="en-GB" altLang="en-US">
                <a:solidFill>
                  <a:prstClr val="black"/>
                </a:solidFill>
              </a:rPr>
              <a:t>what is the potential difference between points 5 and 7?</a:t>
            </a:r>
            <a:endParaRPr lang="en-US" altLang="en-US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b="1">
                <a:solidFill>
                  <a:prstClr val="black"/>
                </a:solidFill>
              </a:rPr>
              <a:t>c </a:t>
            </a:r>
            <a:r>
              <a:rPr lang="en-GB" altLang="en-US">
                <a:solidFill>
                  <a:prstClr val="black"/>
                </a:solidFill>
              </a:rPr>
              <a:t>what is the potential difference between points 2 and 5?</a:t>
            </a:r>
            <a:endParaRPr lang="en-US" altLang="en-US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b="1">
                <a:solidFill>
                  <a:prstClr val="black"/>
                </a:solidFill>
              </a:rPr>
              <a:t>d </a:t>
            </a:r>
            <a:r>
              <a:rPr lang="en-GB" altLang="en-US">
                <a:solidFill>
                  <a:prstClr val="black"/>
                </a:solidFill>
              </a:rPr>
              <a:t>The current at point 1 is 0.6 A. What is the current at point 3?</a:t>
            </a:r>
            <a:endParaRPr lang="en-US" altLang="en-US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</a:pPr>
            <a:r>
              <a:rPr lang="en-GB" altLang="en-US" b="1">
                <a:solidFill>
                  <a:prstClr val="black"/>
                </a:solidFill>
              </a:rPr>
              <a:t>e </a:t>
            </a:r>
            <a:r>
              <a:rPr lang="en-GB" altLang="en-US">
                <a:solidFill>
                  <a:prstClr val="black"/>
                </a:solidFill>
              </a:rPr>
              <a:t>What is the current at point 6?</a:t>
            </a:r>
            <a:endParaRPr lang="en-US" altLang="en-US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</a:pPr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0" y="3224485"/>
            <a:ext cx="9144000" cy="3444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The resistors in the circuit have the following values: R1 = 10 </a:t>
            </a:r>
            <a:r>
              <a:rPr lang="en-US" altLang="en-US" sz="2000" dirty="0">
                <a:solidFill>
                  <a:prstClr val="black"/>
                </a:solidFill>
              </a:rPr>
              <a:t>Ω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, R2 = 20 </a:t>
            </a:r>
            <a:r>
              <a:rPr lang="en-US" altLang="en-US" sz="2000" dirty="0">
                <a:solidFill>
                  <a:prstClr val="black"/>
                </a:solidFill>
              </a:rPr>
              <a:t>Ω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, R3 = 15 </a:t>
            </a:r>
            <a:r>
              <a:rPr lang="en-US" altLang="en-US" sz="2000" dirty="0">
                <a:solidFill>
                  <a:prstClr val="black"/>
                </a:solidFill>
              </a:rPr>
              <a:t>Ω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, R4 = 15 </a:t>
            </a:r>
            <a:r>
              <a:rPr lang="en-US" altLang="en-US" sz="2000" dirty="0">
                <a:solidFill>
                  <a:prstClr val="black"/>
                </a:solidFill>
              </a:rPr>
              <a:t>Ω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 </a:t>
            </a:r>
          </a:p>
          <a:p>
            <a:pPr eaLnBrk="0" hangingPunct="0">
              <a:spcBef>
                <a:spcPct val="0"/>
              </a:spcBef>
            </a:pPr>
            <a:r>
              <a:rPr lang="en-GB" altLang="en-US" sz="2000" b="1" dirty="0">
                <a:solidFill>
                  <a:prstClr val="black"/>
                </a:solidFill>
                <a:cs typeface="Times New Roman" pitchFamily="18" charset="0"/>
              </a:rPr>
              <a:t>a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 What is the potential difference between points 2 and 4?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GB" altLang="en-US" sz="2000" b="1" dirty="0">
                <a:solidFill>
                  <a:prstClr val="black"/>
                </a:solidFill>
                <a:cs typeface="Times New Roman" pitchFamily="18" charset="0"/>
              </a:rPr>
              <a:t>b 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What is the potential difference across R1?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GB" altLang="en-US" sz="2000" b="1" dirty="0">
                <a:solidFill>
                  <a:prstClr val="black"/>
                </a:solidFill>
                <a:cs typeface="Times New Roman" pitchFamily="18" charset="0"/>
              </a:rPr>
              <a:t>c 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What is the potential difference across R2?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GB" altLang="en-US" sz="2000" b="1" dirty="0">
                <a:solidFill>
                  <a:prstClr val="black"/>
                </a:solidFill>
                <a:cs typeface="Times New Roman" pitchFamily="18" charset="0"/>
              </a:rPr>
              <a:t>d 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What is the potential difference across R3?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GB" altLang="en-US" sz="2000" b="1" dirty="0">
                <a:solidFill>
                  <a:prstClr val="black"/>
                </a:solidFill>
                <a:cs typeface="Times New Roman" pitchFamily="18" charset="0"/>
              </a:rPr>
              <a:t>e 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How does the current at point 3 compare with the current at point 6?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R1 and R2 are both 10 </a:t>
            </a:r>
            <a:r>
              <a:rPr lang="en-US" altLang="en-US" sz="2000" dirty="0">
                <a:solidFill>
                  <a:prstClr val="black"/>
                </a:solidFill>
              </a:rPr>
              <a:t>Ω</a:t>
            </a:r>
            <a:r>
              <a:rPr lang="en-GB" altLang="en-US" sz="2000" dirty="0">
                <a:solidFill>
                  <a:prstClr val="black"/>
                </a:solidFill>
              </a:rPr>
              <a:t> 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so the total resistance in that branch is 20 </a:t>
            </a:r>
            <a:r>
              <a:rPr lang="en-US" altLang="en-US" sz="2000" dirty="0">
                <a:solidFill>
                  <a:prstClr val="black"/>
                </a:solidFill>
              </a:rPr>
              <a:t>Ω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. R3 and R4 are both 20 </a:t>
            </a:r>
            <a:r>
              <a:rPr lang="en-US" altLang="en-US" sz="2000" dirty="0">
                <a:solidFill>
                  <a:prstClr val="black"/>
                </a:solidFill>
              </a:rPr>
              <a:t>Ω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. 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GB" altLang="en-US" sz="2000" b="1" dirty="0">
                <a:solidFill>
                  <a:prstClr val="black"/>
                </a:solidFill>
                <a:cs typeface="Times New Roman" pitchFamily="18" charset="0"/>
              </a:rPr>
              <a:t>a 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What is the potential difference across points 2 to 4?</a:t>
            </a:r>
            <a:endParaRPr lang="en-US" altLang="en-US" sz="2000" dirty="0">
              <a:solidFill>
                <a:prstClr val="black"/>
              </a:solidFill>
            </a:endParaRPr>
          </a:p>
          <a:p>
            <a:pPr eaLnBrk="0" hangingPunct="0">
              <a:spcBef>
                <a:spcPct val="0"/>
              </a:spcBef>
            </a:pPr>
            <a:r>
              <a:rPr lang="en-GB" altLang="en-US" sz="2000" b="1" dirty="0">
                <a:solidFill>
                  <a:prstClr val="black"/>
                </a:solidFill>
                <a:cs typeface="Times New Roman" pitchFamily="18" charset="0"/>
              </a:rPr>
              <a:t>b </a:t>
            </a:r>
            <a:r>
              <a:rPr lang="en-GB" altLang="en-US" sz="2000" dirty="0">
                <a:solidFill>
                  <a:prstClr val="black"/>
                </a:solidFill>
                <a:cs typeface="Times New Roman" pitchFamily="18" charset="0"/>
              </a:rPr>
              <a:t>What current is flowing between points 2 and 4?</a:t>
            </a:r>
          </a:p>
        </p:txBody>
      </p:sp>
    </p:spTree>
    <p:extLst>
      <p:ext uri="{BB962C8B-B14F-4D97-AF65-F5344CB8AC3E}">
        <p14:creationId xmlns:p14="http://schemas.microsoft.com/office/powerpoint/2010/main" val="80449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</cp:revision>
  <dcterms:created xsi:type="dcterms:W3CDTF">2016-06-06T14:47:17Z</dcterms:created>
  <dcterms:modified xsi:type="dcterms:W3CDTF">2016-06-06T14:47:50Z</dcterms:modified>
</cp:coreProperties>
</file>