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66" r:id="rId3"/>
    <p:sldId id="286" r:id="rId4"/>
    <p:sldId id="279" r:id="rId5"/>
    <p:sldId id="267" r:id="rId6"/>
    <p:sldId id="268" r:id="rId7"/>
    <p:sldId id="269" r:id="rId8"/>
    <p:sldId id="270" r:id="rId9"/>
    <p:sldId id="271" r:id="rId10"/>
    <p:sldId id="272" r:id="rId11"/>
    <p:sldId id="273" r:id="rId12"/>
    <p:sldId id="280" r:id="rId13"/>
    <p:sldId id="281" r:id="rId14"/>
    <p:sldId id="282" r:id="rId15"/>
    <p:sldId id="283" r:id="rId16"/>
    <p:sldId id="284" r:id="rId17"/>
    <p:sldId id="28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956" y="-4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5A8CF-11DB-4635-AC36-1E7F00B410D0}" type="datetimeFigureOut">
              <a:rPr lang="en-GB" smtClean="0"/>
              <a:t>18/10/2016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D60F58-BC3B-4EAE-A1E9-06280DD29EAE}" type="slidenum">
              <a:rPr lang="en-GB" smtClean="0"/>
              <a:t>‹#›</a:t>
            </a:fld>
            <a:endParaRPr lang="en-GB"/>
          </a:p>
        </p:txBody>
      </p:sp>
    </p:spTree>
    <p:extLst>
      <p:ext uri="{BB962C8B-B14F-4D97-AF65-F5344CB8AC3E}">
        <p14:creationId xmlns:p14="http://schemas.microsoft.com/office/powerpoint/2010/main" val="2094377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C7EEAB-ABD8-429B-95B6-DB940D1CBB05}" type="slidenum">
              <a:rPr lang="en-GB" altLang="en-US"/>
              <a:pPr eaLnBrk="1" hangingPunct="1"/>
              <a:t>2</a:t>
            </a:fld>
            <a:endParaRPr lang="en-GB"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08D9B9-FDC0-4D0D-AC6C-3AA857F8C52E}" type="slidenum">
              <a:rPr lang="en-GB" altLang="en-US"/>
              <a:pPr eaLnBrk="1" hangingPunct="1"/>
              <a:t>5</a:t>
            </a:fld>
            <a:endParaRPr lang="en-GB"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6ADAA3-A06E-406B-9CAF-12501A506B6D}" type="slidenum">
              <a:rPr lang="en-GB" altLang="en-US"/>
              <a:pPr eaLnBrk="1" hangingPunct="1"/>
              <a:t>6</a:t>
            </a:fld>
            <a:endParaRPr lang="en-GB"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6C29AB-12E9-4D07-95CA-E26EE42A9EE3}" type="slidenum">
              <a:rPr lang="en-GB" altLang="en-US"/>
              <a:pPr eaLnBrk="1" hangingPunct="1"/>
              <a:t>7</a:t>
            </a:fld>
            <a:endParaRPr lang="en-GB" alt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F67598D-9687-47DA-9530-7DDD552096D0}" type="slidenum">
              <a:rPr lang="en-GB" altLang="en-US"/>
              <a:pPr eaLnBrk="1" hangingPunct="1"/>
              <a:t>8</a:t>
            </a:fld>
            <a:endParaRPr lang="en-GB"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95826B-4E80-47DA-B42A-D23D4B4FE83C}" type="slidenum">
              <a:rPr lang="en-GB" altLang="en-US"/>
              <a:pPr eaLnBrk="1" hangingPunct="1"/>
              <a:t>9</a:t>
            </a:fld>
            <a:endParaRPr lang="en-GB"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F72152-E996-420C-99AE-447A7A7196C0}" type="slidenum">
              <a:rPr lang="en-GB" altLang="en-US"/>
              <a:pPr eaLnBrk="1" hangingPunct="1"/>
              <a:t>10</a:t>
            </a:fld>
            <a:endParaRPr lang="en-GB"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B35B71-A1BF-4D05-AEC2-A01543D1680C}" type="slidenum">
              <a:rPr lang="en-GB" altLang="en-US"/>
              <a:pPr eaLnBrk="1" hangingPunct="1"/>
              <a:t>11</a:t>
            </a:fld>
            <a:endParaRPr lang="en-GB" alt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A6AA76-30E5-4F78-9671-6215F8B996C1}" type="slidenum">
              <a:rPr lang="en-GB" altLang="en-US"/>
              <a:pPr eaLnBrk="1" hangingPunct="1"/>
              <a:t>17</a:t>
            </a:fld>
            <a:endParaRPr lang="en-GB" altLang="en-US"/>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5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176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345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17AA284-CCE8-435D-83C9-A8F8E720DCED}" type="slidenum">
              <a:rPr lang="en-GB"/>
              <a:pPr>
                <a:defRPr/>
              </a:pPr>
              <a:t>‹#›</a:t>
            </a:fld>
            <a:endParaRPr lang="en-GB"/>
          </a:p>
        </p:txBody>
      </p:sp>
    </p:spTree>
    <p:extLst>
      <p:ext uri="{BB962C8B-B14F-4D97-AF65-F5344CB8AC3E}">
        <p14:creationId xmlns:p14="http://schemas.microsoft.com/office/powerpoint/2010/main" val="3694455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27320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284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490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213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278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045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1032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9233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493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18/10/2016</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smtClean="0">
                <a:solidFill>
                  <a:prstClr val="black"/>
                </a:solidFill>
                <a:latin typeface="Comic Sans MS" panose="030F0702030302020204" pitchFamily="66" charset="0"/>
              </a:rPr>
              <a:t>LO: To</a:t>
            </a:r>
            <a:r>
              <a:rPr lang="en-GB" baseline="0" dirty="0" smtClean="0">
                <a:solidFill>
                  <a:prstClr val="black"/>
                </a:solidFill>
                <a:latin typeface="Comic Sans MS" panose="030F0702030302020204" pitchFamily="66" charset="0"/>
              </a:rPr>
              <a:t> understand the heating effects in components</a:t>
            </a:r>
            <a:endParaRPr lang="en-GB" dirty="0">
              <a:solidFill>
                <a:prstClr val="black"/>
              </a:solidFill>
              <a:latin typeface="Comic Sans MS" panose="030F0702030302020204" pitchFamily="66" charset="0"/>
            </a:endParaRP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a:solidFill>
                  <a:prstClr val="black"/>
                </a:solidFill>
                <a:latin typeface="Comic Sans MS" panose="030F0702030302020204" pitchFamily="66" charset="0"/>
              </a:rPr>
              <a:t>Key Words</a:t>
            </a:r>
            <a:r>
              <a:rPr lang="en-GB" dirty="0" smtClean="0">
                <a:solidFill>
                  <a:prstClr val="black"/>
                </a:solidFill>
                <a:latin typeface="Comic Sans MS" panose="030F0702030302020204" pitchFamily="66" charset="0"/>
              </a:rPr>
              <a:t>: Resistance, Wire, power, Current</a:t>
            </a:r>
            <a:r>
              <a:rPr lang="en-GB" baseline="0" dirty="0" smtClean="0">
                <a:solidFill>
                  <a:prstClr val="black"/>
                </a:solidFill>
                <a:latin typeface="Comic Sans MS" panose="030F0702030302020204" pitchFamily="66" charset="0"/>
              </a:rPr>
              <a:t> </a:t>
            </a:r>
            <a:endParaRPr lang="en-GB"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445933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 id="2147483675"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phet.colorado.edu/simulations/sims.php?sim=BatteryResistor_Circui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Table 29"/>
          <p:cNvGraphicFramePr>
            <a:graphicFrameLocks noGrp="1"/>
          </p:cNvGraphicFramePr>
          <p:nvPr>
            <p:extLst>
              <p:ext uri="{D42A27DB-BD31-4B8C-83A1-F6EECF244321}">
                <p14:modId xmlns:p14="http://schemas.microsoft.com/office/powerpoint/2010/main" val="3963283822"/>
              </p:ext>
            </p:extLst>
          </p:nvPr>
        </p:nvGraphicFramePr>
        <p:xfrm>
          <a:off x="0" y="764704"/>
          <a:ext cx="9144000" cy="822325"/>
        </p:xfrm>
        <a:graphic>
          <a:graphicData uri="http://schemas.openxmlformats.org/drawingml/2006/table">
            <a:tbl>
              <a:tblPr firstRow="1" bandRow="1">
                <a:tableStyleId>{2D5ABB26-0587-4C30-8999-92F81FD0307C}</a:tableStyleId>
              </a:tblPr>
              <a:tblGrid>
                <a:gridCol w="1187624"/>
                <a:gridCol w="6336704"/>
                <a:gridCol w="1619672"/>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algn="ctr"/>
                      <a:r>
                        <a:rPr lang="en-GB" sz="2000" b="1" u="sng" dirty="0" smtClean="0">
                          <a:latin typeface="Comic Sans MS" panose="030F0702030302020204" pitchFamily="66" charset="0"/>
                        </a:rPr>
                        <a:t>More about Resistance - Heating Effects</a:t>
                      </a:r>
                      <a:endParaRPr lang="en-GB" sz="20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18/10/2016</a:t>
                      </a:fld>
                      <a:endParaRPr lang="en-GB" sz="1800" b="1" u="sng" dirty="0">
                        <a:latin typeface="Comic Sans MS" panose="030F0702030302020204" pitchFamily="66" charset="0"/>
                      </a:endParaRPr>
                    </a:p>
                  </a:txBody>
                  <a:tcPr marL="91443" marR="91443" marT="45570" marB="45570"/>
                </a:tc>
              </a:tr>
            </a:tbl>
          </a:graphicData>
        </a:graphic>
      </p:graphicFrame>
      <p:pic>
        <p:nvPicPr>
          <p:cNvPr id="8" name="Picture 4"/>
          <p:cNvPicPr>
            <a:picLocks noChangeAspect="1" noChangeArrowheads="1"/>
          </p:cNvPicPr>
          <p:nvPr/>
        </p:nvPicPr>
        <p:blipFill>
          <a:blip r:embed="rId2">
            <a:extLst>
              <a:ext uri="{28A0092B-C50C-407E-A947-70E740481C1C}">
                <a14:useLocalDpi xmlns:a14="http://schemas.microsoft.com/office/drawing/2010/main" val="0"/>
              </a:ext>
            </a:extLst>
          </a:blip>
          <a:srcRect l="18684" t="48000" r="40234" b="17708"/>
          <a:stretch>
            <a:fillRect/>
          </a:stretch>
        </p:blipFill>
        <p:spPr bwMode="auto">
          <a:xfrm>
            <a:off x="4635424" y="1713633"/>
            <a:ext cx="4292676" cy="2239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5"/>
          <p:cNvSpPr>
            <a:spLocks noChangeArrowheads="1"/>
          </p:cNvSpPr>
          <p:nvPr/>
        </p:nvSpPr>
        <p:spPr bwMode="auto">
          <a:xfrm>
            <a:off x="166921" y="1412776"/>
            <a:ext cx="5108575" cy="3046988"/>
          </a:xfrm>
          <a:prstGeom prst="rect">
            <a:avLst/>
          </a:prstGeom>
          <a:ln/>
          <a:extLst/>
        </p:spPr>
        <p:style>
          <a:lnRef idx="1">
            <a:schemeClr val="accent1"/>
          </a:lnRef>
          <a:fillRef idx="2">
            <a:schemeClr val="accent1"/>
          </a:fillRef>
          <a:effectRef idx="1">
            <a:schemeClr val="accent1"/>
          </a:effectRef>
          <a:fontRef idx="minor">
            <a:schemeClr val="dk1"/>
          </a:fontRef>
        </p:style>
        <p:txBody>
          <a:bodyPr>
            <a:spAutoFit/>
          </a:bodyPr>
          <a:lstStyle/>
          <a:p>
            <a:pPr>
              <a:spcBef>
                <a:spcPct val="0"/>
              </a:spcBef>
            </a:pPr>
            <a:r>
              <a:rPr lang="cy-GB" altLang="en-US" sz="2400" dirty="0"/>
              <a:t>Look at the filament lamp here, the current passing through the filament is the same as the current passing through the leads</a:t>
            </a:r>
            <a:r>
              <a:rPr lang="cy-GB" altLang="en-US" sz="2400" dirty="0" smtClean="0"/>
              <a:t>.</a:t>
            </a:r>
          </a:p>
          <a:p>
            <a:pPr>
              <a:spcBef>
                <a:spcPct val="0"/>
              </a:spcBef>
            </a:pPr>
            <a:endParaRPr lang="cy-GB" altLang="en-US" sz="2400" dirty="0"/>
          </a:p>
          <a:p>
            <a:pPr>
              <a:spcBef>
                <a:spcPct val="0"/>
              </a:spcBef>
            </a:pPr>
            <a:r>
              <a:rPr lang="cy-GB" altLang="en-US" sz="2400" dirty="0"/>
              <a:t>So why does the filament glows and heats up while the leads do not</a:t>
            </a:r>
            <a:r>
              <a:rPr lang="cy-GB" altLang="en-US" sz="2400" dirty="0" smtClean="0"/>
              <a:t>?</a:t>
            </a:r>
            <a:endParaRPr lang="en-US" altLang="en-US" sz="2400" dirty="0"/>
          </a:p>
        </p:txBody>
      </p:sp>
      <p:sp>
        <p:nvSpPr>
          <p:cNvPr id="2" name="Content Placeholder 1"/>
          <p:cNvSpPr>
            <a:spLocks noGrp="1"/>
          </p:cNvSpPr>
          <p:nvPr>
            <p:ph idx="1"/>
          </p:nvPr>
        </p:nvSpPr>
        <p:spPr/>
        <p:txBody>
          <a:bodyPr/>
          <a:lstStyle/>
          <a:p>
            <a:endParaRPr lang="en-GB"/>
          </a:p>
        </p:txBody>
      </p:sp>
    </p:spTree>
    <p:extLst>
      <p:ext uri="{BB962C8B-B14F-4D97-AF65-F5344CB8AC3E}">
        <p14:creationId xmlns:p14="http://schemas.microsoft.com/office/powerpoint/2010/main" val="2488334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body" sz="half" idx="1"/>
          </p:nvPr>
        </p:nvSpPr>
        <p:spPr>
          <a:xfrm>
            <a:off x="468313" y="981099"/>
            <a:ext cx="8351837" cy="5256213"/>
          </a:xfrm>
        </p:spPr>
        <p:txBody>
          <a:bodyPr>
            <a:normAutofit fontScale="92500" lnSpcReduction="20000"/>
          </a:bodyPr>
          <a:lstStyle/>
          <a:p>
            <a:pPr marL="0" indent="0" eaLnBrk="1" hangingPunct="1">
              <a:lnSpc>
                <a:spcPct val="90000"/>
              </a:lnSpc>
              <a:buFontTx/>
              <a:buNone/>
            </a:pPr>
            <a:r>
              <a:rPr lang="en-GB" altLang="en-US" sz="2000" smtClean="0"/>
              <a:t>Power supplied by the battery:</a:t>
            </a:r>
          </a:p>
          <a:p>
            <a:pPr marL="0" indent="0" eaLnBrk="1" hangingPunct="1">
              <a:lnSpc>
                <a:spcPct val="90000"/>
              </a:lnSpc>
              <a:buFontTx/>
              <a:buNone/>
            </a:pPr>
            <a:r>
              <a:rPr lang="en-GB" altLang="en-US" sz="2000" b="1" i="1" smtClean="0">
                <a:solidFill>
                  <a:schemeClr val="accent2"/>
                </a:solidFill>
              </a:rPr>
              <a:t>P = </a:t>
            </a:r>
            <a:r>
              <a:rPr lang="en-GB" altLang="en-US" sz="2000" b="1" i="1" smtClean="0">
                <a:solidFill>
                  <a:schemeClr val="accent2"/>
                </a:solidFill>
                <a:latin typeface="Times New Roman" pitchFamily="18" charset="0"/>
              </a:rPr>
              <a:t>I</a:t>
            </a:r>
            <a:r>
              <a:rPr lang="en-GB" altLang="en-US" sz="2000" b="1" i="1" smtClean="0">
                <a:solidFill>
                  <a:schemeClr val="accent2"/>
                </a:solidFill>
              </a:rPr>
              <a:t> V</a:t>
            </a:r>
          </a:p>
          <a:p>
            <a:pPr marL="0" indent="0" eaLnBrk="1" hangingPunct="1">
              <a:lnSpc>
                <a:spcPct val="90000"/>
              </a:lnSpc>
              <a:buFontTx/>
              <a:buNone/>
            </a:pPr>
            <a:r>
              <a:rPr lang="en-GB" altLang="en-US" sz="2000" smtClean="0"/>
              <a:t>= 80 A  x  12 V</a:t>
            </a:r>
          </a:p>
          <a:p>
            <a:pPr marL="0" indent="0" eaLnBrk="1" hangingPunct="1">
              <a:lnSpc>
                <a:spcPct val="90000"/>
              </a:lnSpc>
              <a:buFontTx/>
              <a:buNone/>
            </a:pPr>
            <a:r>
              <a:rPr lang="en-GB" altLang="en-US" sz="2000" b="1" smtClean="0"/>
              <a:t>= 960 W</a:t>
            </a:r>
          </a:p>
          <a:p>
            <a:pPr marL="0" indent="0" eaLnBrk="1" hangingPunct="1">
              <a:lnSpc>
                <a:spcPct val="90000"/>
              </a:lnSpc>
              <a:buFontTx/>
              <a:buNone/>
            </a:pPr>
            <a:endParaRPr lang="en-GB" altLang="en-US" sz="2000" b="1" smtClean="0"/>
          </a:p>
          <a:p>
            <a:pPr marL="0" indent="0" eaLnBrk="1" hangingPunct="1">
              <a:lnSpc>
                <a:spcPct val="90000"/>
              </a:lnSpc>
              <a:buFontTx/>
              <a:buNone/>
            </a:pPr>
            <a:r>
              <a:rPr lang="en-GB" altLang="en-US" sz="2000" smtClean="0"/>
              <a:t>Therefore the maximum power allowed to be lost due to resistance </a:t>
            </a:r>
          </a:p>
          <a:p>
            <a:pPr marL="0" indent="0" eaLnBrk="1" hangingPunct="1">
              <a:lnSpc>
                <a:spcPct val="90000"/>
              </a:lnSpc>
              <a:buFontTx/>
              <a:buNone/>
            </a:pPr>
            <a:r>
              <a:rPr lang="en-GB" altLang="en-US" sz="2000" smtClean="0"/>
              <a:t>= 960 W  –  900 W </a:t>
            </a:r>
          </a:p>
          <a:p>
            <a:pPr marL="0" indent="0" eaLnBrk="1" hangingPunct="1">
              <a:lnSpc>
                <a:spcPct val="90000"/>
              </a:lnSpc>
              <a:buFontTx/>
              <a:buNone/>
            </a:pPr>
            <a:r>
              <a:rPr lang="en-GB" altLang="en-US" sz="2000" b="1" smtClean="0"/>
              <a:t>= 60 W</a:t>
            </a:r>
          </a:p>
          <a:p>
            <a:pPr marL="0" indent="0" eaLnBrk="1" hangingPunct="1">
              <a:lnSpc>
                <a:spcPct val="90000"/>
              </a:lnSpc>
              <a:buFontTx/>
              <a:buNone/>
            </a:pPr>
            <a:endParaRPr lang="en-GB" altLang="en-US" sz="2000" b="1" i="1" smtClean="0"/>
          </a:p>
          <a:p>
            <a:pPr marL="0" indent="0" eaLnBrk="1" hangingPunct="1">
              <a:lnSpc>
                <a:spcPct val="90000"/>
              </a:lnSpc>
              <a:buFontTx/>
              <a:buNone/>
            </a:pPr>
            <a:r>
              <a:rPr lang="en-GB" altLang="en-US" sz="2000" b="1" i="1" smtClean="0">
                <a:solidFill>
                  <a:schemeClr val="accent2"/>
                </a:solidFill>
              </a:rPr>
              <a:t>P = </a:t>
            </a:r>
            <a:r>
              <a:rPr lang="en-GB" altLang="en-US" sz="2000" b="1" i="1" smtClean="0">
                <a:solidFill>
                  <a:schemeClr val="accent2"/>
                </a:solidFill>
                <a:latin typeface="Times New Roman" pitchFamily="18" charset="0"/>
              </a:rPr>
              <a:t>I </a:t>
            </a:r>
            <a:r>
              <a:rPr lang="en-GB" altLang="en-US" sz="2000" b="1" i="1" baseline="30000" smtClean="0">
                <a:solidFill>
                  <a:schemeClr val="accent2"/>
                </a:solidFill>
              </a:rPr>
              <a:t>2</a:t>
            </a:r>
            <a:r>
              <a:rPr lang="en-GB" altLang="en-US" sz="2000" b="1" i="1" smtClean="0">
                <a:solidFill>
                  <a:schemeClr val="accent2"/>
                </a:solidFill>
              </a:rPr>
              <a:t> R</a:t>
            </a:r>
            <a:r>
              <a:rPr lang="en-GB" altLang="en-US" sz="2000" smtClean="0"/>
              <a:t>  gives:</a:t>
            </a:r>
          </a:p>
          <a:p>
            <a:pPr marL="0" indent="0" eaLnBrk="1" hangingPunct="1">
              <a:lnSpc>
                <a:spcPct val="90000"/>
              </a:lnSpc>
              <a:buFontTx/>
              <a:buNone/>
            </a:pPr>
            <a:r>
              <a:rPr lang="en-GB" altLang="en-US" sz="2000" b="1" i="1" smtClean="0">
                <a:solidFill>
                  <a:schemeClr val="accent2"/>
                </a:solidFill>
              </a:rPr>
              <a:t>R = P / </a:t>
            </a:r>
            <a:r>
              <a:rPr lang="en-GB" altLang="en-US" sz="2000" b="1" i="1" smtClean="0">
                <a:solidFill>
                  <a:schemeClr val="accent2"/>
                </a:solidFill>
                <a:latin typeface="Times New Roman" pitchFamily="18" charset="0"/>
              </a:rPr>
              <a:t>I </a:t>
            </a:r>
            <a:r>
              <a:rPr lang="en-GB" altLang="en-US" sz="2000" b="1" i="1" baseline="30000" smtClean="0">
                <a:solidFill>
                  <a:schemeClr val="accent2"/>
                </a:solidFill>
              </a:rPr>
              <a:t>2</a:t>
            </a:r>
            <a:r>
              <a:rPr lang="en-GB" altLang="en-US" sz="2000" b="1" smtClean="0">
                <a:solidFill>
                  <a:schemeClr val="accent2"/>
                </a:solidFill>
              </a:rPr>
              <a:t> </a:t>
            </a:r>
          </a:p>
          <a:p>
            <a:pPr marL="0" indent="0" eaLnBrk="1" hangingPunct="1">
              <a:lnSpc>
                <a:spcPct val="90000"/>
              </a:lnSpc>
              <a:buFontTx/>
              <a:buNone/>
            </a:pPr>
            <a:r>
              <a:rPr lang="en-GB" altLang="en-US" sz="2000" smtClean="0"/>
              <a:t>= 60 W  /  (80 A)</a:t>
            </a:r>
            <a:r>
              <a:rPr lang="en-GB" altLang="en-US" sz="2000" baseline="30000" smtClean="0"/>
              <a:t>2</a:t>
            </a:r>
          </a:p>
          <a:p>
            <a:pPr marL="0" indent="0" eaLnBrk="1" hangingPunct="1">
              <a:lnSpc>
                <a:spcPct val="90000"/>
              </a:lnSpc>
              <a:buFontTx/>
              <a:buNone/>
            </a:pPr>
            <a:r>
              <a:rPr lang="en-GB" altLang="en-US" sz="2000" smtClean="0"/>
              <a:t>= 60 / 6400</a:t>
            </a:r>
          </a:p>
          <a:p>
            <a:pPr marL="0" indent="0" eaLnBrk="1" hangingPunct="1">
              <a:lnSpc>
                <a:spcPct val="90000"/>
              </a:lnSpc>
              <a:buFontTx/>
              <a:buNone/>
            </a:pPr>
            <a:r>
              <a:rPr lang="en-GB" altLang="en-US" sz="2000" smtClean="0"/>
              <a:t>= 0.009375 </a:t>
            </a:r>
            <a:r>
              <a:rPr lang="el-GR" altLang="en-US" sz="2000" smtClean="0">
                <a:cs typeface="Arial" charset="0"/>
              </a:rPr>
              <a:t>Ω</a:t>
            </a:r>
            <a:endParaRPr lang="en-GB" altLang="en-US" sz="2000" smtClean="0">
              <a:cs typeface="Arial" charset="0"/>
            </a:endParaRPr>
          </a:p>
          <a:p>
            <a:pPr marL="0" indent="0" eaLnBrk="1" hangingPunct="1">
              <a:lnSpc>
                <a:spcPct val="90000"/>
              </a:lnSpc>
              <a:buFontTx/>
              <a:buNone/>
            </a:pPr>
            <a:r>
              <a:rPr lang="en-GB" altLang="en-US" sz="2000" b="1" smtClean="0">
                <a:solidFill>
                  <a:srgbClr val="FF3300"/>
                </a:solidFill>
              </a:rPr>
              <a:t>maximum resistance = 9.38 m</a:t>
            </a:r>
            <a:r>
              <a:rPr lang="el-GR" altLang="en-US" sz="2000" b="1" smtClean="0">
                <a:solidFill>
                  <a:srgbClr val="FF3300"/>
                </a:solidFill>
                <a:cs typeface="Arial" charset="0"/>
              </a:rPr>
              <a:t>Ω</a:t>
            </a:r>
            <a:endParaRPr lang="en-GB" altLang="en-US" sz="2000" b="1" smtClean="0">
              <a:solidFill>
                <a:srgbClr val="FF3300"/>
              </a:solidFill>
              <a:cs typeface="Arial" charset="0"/>
            </a:endParaRPr>
          </a:p>
        </p:txBody>
      </p:sp>
    </p:spTree>
    <p:extLst>
      <p:ext uri="{BB962C8B-B14F-4D97-AF65-F5344CB8AC3E}">
        <p14:creationId xmlns:p14="http://schemas.microsoft.com/office/powerpoint/2010/main" val="1805645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84354">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84354">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84354">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84354">
                                            <p:txEl>
                                              <p:pRg st="9" end="9"/>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84354">
                                            <p:txEl>
                                              <p:pRg st="10" end="1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84354">
                                            <p:txEl>
                                              <p:pRg st="11" end="1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84354">
                                            <p:txEl>
                                              <p:pRg st="12" end="1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84354">
                                            <p:txEl>
                                              <p:pRg st="13" end="13"/>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48435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body" sz="half" idx="2"/>
          </p:nvPr>
        </p:nvSpPr>
        <p:spPr>
          <a:xfrm>
            <a:off x="684213" y="1206078"/>
            <a:ext cx="7997825" cy="5175250"/>
          </a:xfrm>
        </p:spPr>
        <p:txBody>
          <a:bodyPr/>
          <a:lstStyle/>
          <a:p>
            <a:pPr marL="0" indent="0" eaLnBrk="1" hangingPunct="1">
              <a:buFontTx/>
              <a:buNone/>
            </a:pPr>
            <a:r>
              <a:rPr lang="en-GB" altLang="en-US" b="1" smtClean="0">
                <a:solidFill>
                  <a:srgbClr val="FF3300"/>
                </a:solidFill>
                <a:cs typeface="Arial" charset="0"/>
              </a:rPr>
              <a:t>Comment:</a:t>
            </a:r>
          </a:p>
          <a:p>
            <a:pPr marL="0" indent="0" eaLnBrk="1" hangingPunct="1">
              <a:buFontTx/>
              <a:buNone/>
            </a:pPr>
            <a:r>
              <a:rPr lang="en-GB" altLang="en-US" b="1" smtClean="0">
                <a:solidFill>
                  <a:schemeClr val="accent2"/>
                </a:solidFill>
                <a:cs typeface="Arial" charset="0"/>
              </a:rPr>
              <a:t>This is a very low resistance.</a:t>
            </a:r>
            <a:r>
              <a:rPr lang="en-GB" altLang="en-US" smtClean="0">
                <a:solidFill>
                  <a:schemeClr val="accent2"/>
                </a:solidFill>
                <a:cs typeface="Arial" charset="0"/>
              </a:rPr>
              <a:t> </a:t>
            </a:r>
          </a:p>
          <a:p>
            <a:pPr marL="0" indent="0" eaLnBrk="1" hangingPunct="1">
              <a:buFontTx/>
              <a:buNone/>
            </a:pPr>
            <a:r>
              <a:rPr lang="en-GB" altLang="en-US" smtClean="0">
                <a:cs typeface="Arial" charset="0"/>
              </a:rPr>
              <a:t>It is obtained by using thick copper wires for both the coils of the motor and for its connections to the battery. </a:t>
            </a:r>
          </a:p>
          <a:p>
            <a:pPr marL="0" indent="0" eaLnBrk="1" hangingPunct="1">
              <a:buFontTx/>
              <a:buNone/>
            </a:pPr>
            <a:r>
              <a:rPr lang="en-GB" altLang="en-US" smtClean="0">
                <a:cs typeface="Arial" charset="0"/>
              </a:rPr>
              <a:t>‘Jump-leads’ used to start cars also have to be made of thick copper wire for the same reason.</a:t>
            </a:r>
            <a:endParaRPr lang="el-GR" altLang="en-US" smtClean="0">
              <a:cs typeface="Arial" charset="0"/>
            </a:endParaRPr>
          </a:p>
          <a:p>
            <a:pPr marL="0" indent="0" eaLnBrk="1" hangingPunct="1"/>
            <a:endParaRPr lang="en-GB" altLang="en-US" smtClean="0"/>
          </a:p>
        </p:txBody>
      </p:sp>
    </p:spTree>
    <p:extLst>
      <p:ext uri="{BB962C8B-B14F-4D97-AF65-F5344CB8AC3E}">
        <p14:creationId xmlns:p14="http://schemas.microsoft.com/office/powerpoint/2010/main" val="221150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9" name="Rectangle 3"/>
          <p:cNvSpPr>
            <a:spLocks noChangeArrowheads="1"/>
          </p:cNvSpPr>
          <p:nvPr/>
        </p:nvSpPr>
        <p:spPr bwMode="auto">
          <a:xfrm>
            <a:off x="209550" y="4263554"/>
            <a:ext cx="844708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endParaRPr lang="en-GB" altLang="en-US" sz="2000"/>
          </a:p>
          <a:p>
            <a:pPr>
              <a:spcBef>
                <a:spcPct val="0"/>
              </a:spcBef>
            </a:pPr>
            <a:r>
              <a:rPr lang="en-GB" altLang="en-US" sz="2000"/>
              <a:t>W  = </a:t>
            </a:r>
            <a:r>
              <a:rPr lang="cy-GB" altLang="en-US" sz="2000"/>
              <a:t>I</a:t>
            </a:r>
            <a:r>
              <a:rPr lang="cy-GB" altLang="en-US" sz="2000" baseline="30000"/>
              <a:t>2</a:t>
            </a:r>
            <a:r>
              <a:rPr lang="cy-GB" altLang="en-US" sz="2000"/>
              <a:t>  x   R </a:t>
            </a:r>
            <a:r>
              <a:rPr lang="en-GB" altLang="en-US" sz="2000"/>
              <a:t>x t     =  13</a:t>
            </a:r>
            <a:r>
              <a:rPr lang="en-GB" altLang="en-US" sz="2000" baseline="30000"/>
              <a:t>2</a:t>
            </a:r>
            <a:r>
              <a:rPr lang="en-GB" altLang="en-US" sz="2000"/>
              <a:t>  x  17.7  x 60   =  179,322  Joules</a:t>
            </a:r>
          </a:p>
          <a:p>
            <a:pPr>
              <a:spcBef>
                <a:spcPct val="0"/>
              </a:spcBef>
            </a:pPr>
            <a:r>
              <a:rPr lang="en-GB" altLang="en-US" sz="2000"/>
              <a:t>                                                           </a:t>
            </a:r>
          </a:p>
          <a:p>
            <a:pPr>
              <a:spcBef>
                <a:spcPct val="0"/>
              </a:spcBef>
            </a:pPr>
            <a:r>
              <a:rPr lang="en-GB" altLang="en-US" sz="2000"/>
              <a:t>						about  180 kJ</a:t>
            </a:r>
            <a:endParaRPr lang="en-US" altLang="en-US" sz="2000"/>
          </a:p>
        </p:txBody>
      </p:sp>
      <p:sp>
        <p:nvSpPr>
          <p:cNvPr id="295940" name="Rectangle 4"/>
          <p:cNvSpPr>
            <a:spLocks noChangeArrowheads="1"/>
          </p:cNvSpPr>
          <p:nvPr/>
        </p:nvSpPr>
        <p:spPr bwMode="auto">
          <a:xfrm>
            <a:off x="282575" y="904071"/>
            <a:ext cx="8447088" cy="2092881"/>
          </a:xfrm>
          <a:prstGeom prst="rect">
            <a:avLst/>
          </a:prstGeom>
          <a:ln/>
        </p:spPr>
        <p:style>
          <a:lnRef idx="3">
            <a:schemeClr val="lt1"/>
          </a:lnRef>
          <a:fillRef idx="1">
            <a:schemeClr val="accent6"/>
          </a:fillRef>
          <a:effectRef idx="1">
            <a:schemeClr val="accent6"/>
          </a:effectRef>
          <a:fontRef idx="minor">
            <a:schemeClr val="lt1"/>
          </a:fontRef>
        </p:style>
        <p:txBody>
          <a:bodyPr>
            <a:spAutoFit/>
          </a:bodyPr>
          <a:lstStyle/>
          <a:p>
            <a:pPr>
              <a:spcBef>
                <a:spcPct val="0"/>
              </a:spcBef>
            </a:pPr>
            <a:r>
              <a:rPr lang="en-GB" altLang="en-US" sz="2600" dirty="0" smtClean="0"/>
              <a:t>The </a:t>
            </a:r>
            <a:r>
              <a:rPr lang="en-GB" altLang="en-US" sz="2600" dirty="0"/>
              <a:t>heating element inside a kettle has a resistance of 17.7Ω.  The kettle works from the mains 230V.</a:t>
            </a:r>
          </a:p>
          <a:p>
            <a:pPr>
              <a:spcBef>
                <a:spcPct val="0"/>
              </a:spcBef>
            </a:pPr>
            <a:endParaRPr lang="en-GB" altLang="en-US" sz="2600" dirty="0"/>
          </a:p>
          <a:p>
            <a:pPr>
              <a:spcBef>
                <a:spcPct val="0"/>
              </a:spcBef>
            </a:pPr>
            <a:r>
              <a:rPr lang="en-GB" altLang="en-US" sz="2600" dirty="0"/>
              <a:t>How much energy does the kettle give off in one minute</a:t>
            </a:r>
            <a:r>
              <a:rPr lang="en-GB" altLang="en-US" sz="2600" dirty="0" smtClean="0"/>
              <a:t>?</a:t>
            </a:r>
            <a:endParaRPr lang="cy-GB" altLang="en-US" sz="2600" dirty="0"/>
          </a:p>
        </p:txBody>
      </p:sp>
      <p:sp>
        <p:nvSpPr>
          <p:cNvPr id="295941" name="Rectangle 5"/>
          <p:cNvSpPr>
            <a:spLocks noChangeArrowheads="1"/>
          </p:cNvSpPr>
          <p:nvPr/>
        </p:nvSpPr>
        <p:spPr bwMode="auto">
          <a:xfrm>
            <a:off x="282575" y="3131666"/>
            <a:ext cx="84470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endParaRPr lang="en-GB" altLang="en-US" sz="2000"/>
          </a:p>
          <a:p>
            <a:pPr>
              <a:spcBef>
                <a:spcPct val="0"/>
              </a:spcBef>
            </a:pPr>
            <a:r>
              <a:rPr lang="en-GB" altLang="en-US" sz="2000"/>
              <a:t>I = V/R     =  230V/17.7Ω  =  13A</a:t>
            </a:r>
            <a:endParaRPr lang="en-US" altLang="en-US" sz="2000"/>
          </a:p>
        </p:txBody>
      </p:sp>
    </p:spTree>
    <p:extLst>
      <p:ext uri="{BB962C8B-B14F-4D97-AF65-F5344CB8AC3E}">
        <p14:creationId xmlns:p14="http://schemas.microsoft.com/office/powerpoint/2010/main" val="19994100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594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5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59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Line 2"/>
          <p:cNvSpPr>
            <a:spLocks noChangeShapeType="1"/>
          </p:cNvSpPr>
          <p:nvPr/>
        </p:nvSpPr>
        <p:spPr bwMode="auto">
          <a:xfrm>
            <a:off x="7063234" y="1087686"/>
            <a:ext cx="0" cy="812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5027" name="Line 3"/>
          <p:cNvSpPr>
            <a:spLocks noChangeShapeType="1"/>
          </p:cNvSpPr>
          <p:nvPr/>
        </p:nvSpPr>
        <p:spPr bwMode="auto">
          <a:xfrm>
            <a:off x="7223571" y="1276598"/>
            <a:ext cx="0" cy="3635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5028" name="Freeform 4"/>
          <p:cNvSpPr>
            <a:spLocks/>
          </p:cNvSpPr>
          <p:nvPr/>
        </p:nvSpPr>
        <p:spPr bwMode="auto">
          <a:xfrm>
            <a:off x="5901184" y="1436936"/>
            <a:ext cx="3135312" cy="1828800"/>
          </a:xfrm>
          <a:custGeom>
            <a:avLst/>
            <a:gdLst>
              <a:gd name="T0" fmla="*/ 1040 w 1975"/>
              <a:gd name="T1" fmla="*/ 11 h 1152"/>
              <a:gd name="T2" fmla="*/ 1975 w 1975"/>
              <a:gd name="T3" fmla="*/ 11 h 1152"/>
              <a:gd name="T4" fmla="*/ 1975 w 1975"/>
              <a:gd name="T5" fmla="*/ 1152 h 1152"/>
              <a:gd name="T6" fmla="*/ 0 w 1975"/>
              <a:gd name="T7" fmla="*/ 1152 h 1152"/>
              <a:gd name="T8" fmla="*/ 0 w 1975"/>
              <a:gd name="T9" fmla="*/ 0 h 1152"/>
              <a:gd name="T10" fmla="*/ 731 w 1975"/>
              <a:gd name="T11" fmla="*/ 1 h 1152"/>
            </a:gdLst>
            <a:ahLst/>
            <a:cxnLst>
              <a:cxn ang="0">
                <a:pos x="T0" y="T1"/>
              </a:cxn>
              <a:cxn ang="0">
                <a:pos x="T2" y="T3"/>
              </a:cxn>
              <a:cxn ang="0">
                <a:pos x="T4" y="T5"/>
              </a:cxn>
              <a:cxn ang="0">
                <a:pos x="T6" y="T7"/>
              </a:cxn>
              <a:cxn ang="0">
                <a:pos x="T8" y="T9"/>
              </a:cxn>
              <a:cxn ang="0">
                <a:pos x="T10" y="T11"/>
              </a:cxn>
            </a:cxnLst>
            <a:rect l="0" t="0" r="r" b="b"/>
            <a:pathLst>
              <a:path w="1975" h="1152">
                <a:moveTo>
                  <a:pt x="1040" y="11"/>
                </a:moveTo>
                <a:lnTo>
                  <a:pt x="1975" y="11"/>
                </a:lnTo>
                <a:lnTo>
                  <a:pt x="1975" y="1152"/>
                </a:lnTo>
                <a:lnTo>
                  <a:pt x="0" y="1152"/>
                </a:lnTo>
                <a:lnTo>
                  <a:pt x="0" y="0"/>
                </a:lnTo>
                <a:lnTo>
                  <a:pt x="731" y="1"/>
                </a:lnTo>
              </a:path>
            </a:pathLst>
          </a:custGeom>
          <a:noFill/>
          <a:ln w="952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5029" name="Rectangle 5"/>
          <p:cNvSpPr>
            <a:spLocks noChangeArrowheads="1"/>
          </p:cNvSpPr>
          <p:nvPr/>
        </p:nvSpPr>
        <p:spPr bwMode="auto">
          <a:xfrm>
            <a:off x="6279009" y="2800598"/>
            <a:ext cx="2293937" cy="9588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5030" name="Rectangle 6"/>
          <p:cNvSpPr>
            <a:spLocks noChangeArrowheads="1"/>
          </p:cNvSpPr>
          <p:nvPr/>
        </p:nvSpPr>
        <p:spPr bwMode="auto">
          <a:xfrm>
            <a:off x="6409184" y="2656136"/>
            <a:ext cx="769937" cy="23177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5031" name="Rectangle 7"/>
          <p:cNvSpPr>
            <a:spLocks noChangeArrowheads="1"/>
          </p:cNvSpPr>
          <p:nvPr/>
        </p:nvSpPr>
        <p:spPr bwMode="auto">
          <a:xfrm>
            <a:off x="7687121" y="2670423"/>
            <a:ext cx="769938" cy="23177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5032" name="Rectangle 8"/>
          <p:cNvSpPr>
            <a:spLocks noChangeArrowheads="1"/>
          </p:cNvSpPr>
          <p:nvPr/>
        </p:nvSpPr>
        <p:spPr bwMode="auto">
          <a:xfrm>
            <a:off x="7004496" y="3629273"/>
            <a:ext cx="769938" cy="23177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5033" name="Text Box 9"/>
          <p:cNvSpPr txBox="1">
            <a:spLocks noChangeArrowheads="1"/>
          </p:cNvSpPr>
          <p:nvPr/>
        </p:nvSpPr>
        <p:spPr bwMode="auto">
          <a:xfrm>
            <a:off x="7047359" y="3292723"/>
            <a:ext cx="900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9</a:t>
            </a:r>
            <a:r>
              <a:rPr lang="el-GR" altLang="en-US"/>
              <a:t>Ω</a:t>
            </a:r>
          </a:p>
        </p:txBody>
      </p:sp>
      <p:sp>
        <p:nvSpPr>
          <p:cNvPr id="385034" name="Text Box 10"/>
          <p:cNvSpPr txBox="1">
            <a:spLocks noChangeArrowheads="1"/>
          </p:cNvSpPr>
          <p:nvPr/>
        </p:nvSpPr>
        <p:spPr bwMode="auto">
          <a:xfrm>
            <a:off x="7744271" y="2362448"/>
            <a:ext cx="9001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4</a:t>
            </a:r>
            <a:r>
              <a:rPr lang="el-GR" altLang="en-US"/>
              <a:t>Ω</a:t>
            </a:r>
          </a:p>
        </p:txBody>
      </p:sp>
      <p:sp>
        <p:nvSpPr>
          <p:cNvPr id="385035" name="Text Box 11"/>
          <p:cNvSpPr txBox="1">
            <a:spLocks noChangeArrowheads="1"/>
          </p:cNvSpPr>
          <p:nvPr/>
        </p:nvSpPr>
        <p:spPr bwMode="auto">
          <a:xfrm>
            <a:off x="6336159" y="2333873"/>
            <a:ext cx="900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2</a:t>
            </a:r>
            <a:r>
              <a:rPr lang="el-GR" altLang="en-US"/>
              <a:t>Ω</a:t>
            </a:r>
          </a:p>
        </p:txBody>
      </p:sp>
      <p:sp>
        <p:nvSpPr>
          <p:cNvPr id="385036" name="Text Box 12"/>
          <p:cNvSpPr txBox="1">
            <a:spLocks noChangeArrowheads="1"/>
          </p:cNvSpPr>
          <p:nvPr/>
        </p:nvSpPr>
        <p:spPr bwMode="auto">
          <a:xfrm>
            <a:off x="6931471" y="722560"/>
            <a:ext cx="9001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3V</a:t>
            </a:r>
            <a:endParaRPr lang="el-GR" altLang="en-US"/>
          </a:p>
        </p:txBody>
      </p:sp>
      <p:sp>
        <p:nvSpPr>
          <p:cNvPr id="385037" name="Text Box 13"/>
          <p:cNvSpPr txBox="1">
            <a:spLocks noChangeArrowheads="1"/>
          </p:cNvSpPr>
          <p:nvPr/>
        </p:nvSpPr>
        <p:spPr bwMode="auto">
          <a:xfrm>
            <a:off x="84138" y="1057960"/>
            <a:ext cx="5664200" cy="193899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2400" dirty="0">
                <a:solidFill>
                  <a:schemeClr val="bg1"/>
                </a:solidFill>
                <a:latin typeface="Comic Sans MS" pitchFamily="66" charset="0"/>
              </a:rPr>
              <a:t>In the circuit here, calculate:</a:t>
            </a:r>
          </a:p>
          <a:p>
            <a:pPr>
              <a:spcBef>
                <a:spcPct val="50000"/>
              </a:spcBef>
              <a:buFontTx/>
              <a:buAutoNum type="alphaLcPeriod"/>
            </a:pPr>
            <a:r>
              <a:rPr lang="en-GB" altLang="en-US" sz="2400" dirty="0">
                <a:solidFill>
                  <a:schemeClr val="bg1"/>
                </a:solidFill>
                <a:latin typeface="Comic Sans MS" pitchFamily="66" charset="0"/>
              </a:rPr>
              <a:t>The power supplied by the battery</a:t>
            </a:r>
          </a:p>
          <a:p>
            <a:pPr>
              <a:spcBef>
                <a:spcPct val="50000"/>
              </a:spcBef>
              <a:buFontTx/>
              <a:buAutoNum type="alphaLcPeriod"/>
            </a:pPr>
            <a:r>
              <a:rPr lang="en-GB" altLang="en-US" sz="2400" dirty="0">
                <a:solidFill>
                  <a:schemeClr val="bg1"/>
                </a:solidFill>
                <a:latin typeface="Comic Sans MS" pitchFamily="66" charset="0"/>
              </a:rPr>
              <a:t>The power dissipated by each resistor</a:t>
            </a:r>
            <a:endParaRPr lang="el-GR" altLang="en-US" sz="2400" dirty="0">
              <a:solidFill>
                <a:schemeClr val="bg1"/>
              </a:solidFill>
              <a:latin typeface="Comic Sans MS" pitchFamily="66" charset="0"/>
            </a:endParaRPr>
          </a:p>
        </p:txBody>
      </p:sp>
      <p:sp>
        <p:nvSpPr>
          <p:cNvPr id="385038" name="Line 14"/>
          <p:cNvSpPr>
            <a:spLocks noChangeShapeType="1"/>
          </p:cNvSpPr>
          <p:nvPr/>
        </p:nvSpPr>
        <p:spPr bwMode="auto">
          <a:xfrm>
            <a:off x="7382321" y="1087686"/>
            <a:ext cx="0" cy="812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5039" name="Line 15"/>
          <p:cNvSpPr>
            <a:spLocks noChangeShapeType="1"/>
          </p:cNvSpPr>
          <p:nvPr/>
        </p:nvSpPr>
        <p:spPr bwMode="auto">
          <a:xfrm>
            <a:off x="7542659" y="1276598"/>
            <a:ext cx="0" cy="3635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5040" name="Text Box 16"/>
          <p:cNvSpPr txBox="1">
            <a:spLocks noChangeArrowheads="1"/>
          </p:cNvSpPr>
          <p:nvPr/>
        </p:nvSpPr>
        <p:spPr bwMode="auto">
          <a:xfrm>
            <a:off x="84138" y="3321050"/>
            <a:ext cx="9101137"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a:latin typeface="Comic Sans MS" pitchFamily="66" charset="0"/>
              </a:rPr>
              <a:t>Answer</a:t>
            </a:r>
          </a:p>
          <a:p>
            <a:pPr>
              <a:spcBef>
                <a:spcPct val="50000"/>
              </a:spcBef>
              <a:buFontTx/>
              <a:buAutoNum type="alphaLcPeriod"/>
            </a:pPr>
            <a:r>
              <a:rPr lang="en-GB" altLang="en-US">
                <a:latin typeface="Comic Sans MS" pitchFamily="66" charset="0"/>
              </a:rPr>
              <a:t>R</a:t>
            </a:r>
            <a:r>
              <a:rPr lang="en-GB" altLang="en-US" baseline="-25000">
                <a:latin typeface="Comic Sans MS" pitchFamily="66" charset="0"/>
              </a:rPr>
              <a:t>T</a:t>
            </a:r>
            <a:r>
              <a:rPr lang="en-GB" altLang="en-US">
                <a:latin typeface="Comic Sans MS" pitchFamily="66" charset="0"/>
              </a:rPr>
              <a:t> = 3.6 </a:t>
            </a:r>
            <a:r>
              <a:rPr lang="el-GR" altLang="en-US">
                <a:latin typeface="Comic Sans MS" pitchFamily="66" charset="0"/>
              </a:rPr>
              <a:t>Ω</a:t>
            </a:r>
            <a:endParaRPr lang="en-GB" altLang="en-US">
              <a:latin typeface="Comic Sans MS" pitchFamily="66" charset="0"/>
            </a:endParaRPr>
          </a:p>
          <a:p>
            <a:pPr>
              <a:spcBef>
                <a:spcPct val="50000"/>
              </a:spcBef>
            </a:pPr>
            <a:r>
              <a:rPr lang="en-GB" altLang="en-US">
                <a:latin typeface="Comic Sans MS" pitchFamily="66" charset="0"/>
              </a:rPr>
              <a:t>     I = V/R   = 3/3.6   = 0.83A</a:t>
            </a:r>
          </a:p>
          <a:p>
            <a:pPr>
              <a:spcBef>
                <a:spcPct val="50000"/>
              </a:spcBef>
            </a:pPr>
            <a:r>
              <a:rPr lang="en-GB" altLang="en-US">
                <a:latin typeface="Comic Sans MS" pitchFamily="66" charset="0"/>
              </a:rPr>
              <a:t>     P = I</a:t>
            </a:r>
            <a:r>
              <a:rPr lang="en-GB" altLang="en-US" baseline="30000">
                <a:latin typeface="Comic Sans MS" pitchFamily="66" charset="0"/>
              </a:rPr>
              <a:t>2</a:t>
            </a:r>
            <a:r>
              <a:rPr lang="en-GB" altLang="en-US">
                <a:latin typeface="Comic Sans MS" pitchFamily="66" charset="0"/>
              </a:rPr>
              <a:t>R   =  0.83</a:t>
            </a:r>
            <a:r>
              <a:rPr lang="en-GB" altLang="en-US" baseline="30000">
                <a:latin typeface="Comic Sans MS" pitchFamily="66" charset="0"/>
              </a:rPr>
              <a:t>2</a:t>
            </a:r>
            <a:r>
              <a:rPr lang="en-GB" altLang="en-US">
                <a:latin typeface="Comic Sans MS" pitchFamily="66" charset="0"/>
              </a:rPr>
              <a:t> x 3.6 = 2.5 Watt                OR       P = IV = 0.83x3 = 2.5Watt</a:t>
            </a:r>
            <a:endParaRPr lang="el-GR" altLang="en-US" sz="2000">
              <a:latin typeface="Comic Sans MS" pitchFamily="66" charset="0"/>
            </a:endParaRPr>
          </a:p>
        </p:txBody>
      </p:sp>
      <p:sp>
        <p:nvSpPr>
          <p:cNvPr id="385041" name="Text Box 17"/>
          <p:cNvSpPr txBox="1">
            <a:spLocks noChangeArrowheads="1"/>
          </p:cNvSpPr>
          <p:nvPr/>
        </p:nvSpPr>
        <p:spPr bwMode="auto">
          <a:xfrm>
            <a:off x="12700" y="5062538"/>
            <a:ext cx="9101138" cy="169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buFontTx/>
              <a:buAutoNum type="alphaLcPeriod" startAt="2"/>
            </a:pPr>
            <a:r>
              <a:rPr lang="en-GB" altLang="en-US">
                <a:latin typeface="Comic Sans MS" pitchFamily="66" charset="0"/>
              </a:rPr>
              <a:t>I</a:t>
            </a:r>
            <a:r>
              <a:rPr lang="en-GB" altLang="en-US" baseline="-25000">
                <a:latin typeface="Comic Sans MS" pitchFamily="66" charset="0"/>
              </a:rPr>
              <a:t>9</a:t>
            </a:r>
            <a:r>
              <a:rPr lang="el-GR" altLang="en-US" baseline="-25000">
                <a:latin typeface="Comic Sans MS" pitchFamily="66" charset="0"/>
              </a:rPr>
              <a:t>Ω</a:t>
            </a:r>
            <a:r>
              <a:rPr lang="en-GB" altLang="en-US">
                <a:latin typeface="Comic Sans MS" pitchFamily="66" charset="0"/>
              </a:rPr>
              <a:t> = V/R  = 3/9 = 0.33A</a:t>
            </a:r>
          </a:p>
          <a:p>
            <a:pPr>
              <a:spcBef>
                <a:spcPct val="50000"/>
              </a:spcBef>
            </a:pPr>
            <a:r>
              <a:rPr lang="en-GB" altLang="en-US">
                <a:latin typeface="Comic Sans MS" pitchFamily="66" charset="0"/>
              </a:rPr>
              <a:t>     </a:t>
            </a:r>
            <a:r>
              <a:rPr lang="en-GB" altLang="en-US" b="1">
                <a:latin typeface="Comic Sans MS" pitchFamily="66" charset="0"/>
              </a:rPr>
              <a:t>P</a:t>
            </a:r>
            <a:r>
              <a:rPr lang="en-GB" altLang="en-US" b="1" baseline="-25000">
                <a:latin typeface="Comic Sans MS" pitchFamily="66" charset="0"/>
              </a:rPr>
              <a:t>9</a:t>
            </a:r>
            <a:r>
              <a:rPr lang="el-GR" altLang="en-US" b="1" baseline="-25000">
                <a:latin typeface="Comic Sans MS" pitchFamily="66" charset="0"/>
              </a:rPr>
              <a:t>Ω</a:t>
            </a:r>
            <a:r>
              <a:rPr lang="en-GB" altLang="en-US" baseline="-25000">
                <a:latin typeface="Comic Sans MS" pitchFamily="66" charset="0"/>
              </a:rPr>
              <a:t>  </a:t>
            </a:r>
            <a:r>
              <a:rPr lang="en-GB" altLang="en-US">
                <a:latin typeface="Comic Sans MS" pitchFamily="66" charset="0"/>
              </a:rPr>
              <a:t>= I</a:t>
            </a:r>
            <a:r>
              <a:rPr lang="en-GB" altLang="en-US" baseline="30000">
                <a:latin typeface="Comic Sans MS" pitchFamily="66" charset="0"/>
              </a:rPr>
              <a:t>2</a:t>
            </a:r>
            <a:r>
              <a:rPr lang="en-GB" altLang="en-US">
                <a:latin typeface="Comic Sans MS" pitchFamily="66" charset="0"/>
              </a:rPr>
              <a:t>R = 0.33</a:t>
            </a:r>
            <a:r>
              <a:rPr lang="en-GB" altLang="en-US" baseline="30000">
                <a:latin typeface="Comic Sans MS" pitchFamily="66" charset="0"/>
              </a:rPr>
              <a:t>2</a:t>
            </a:r>
            <a:r>
              <a:rPr lang="en-GB" altLang="en-US">
                <a:latin typeface="Comic Sans MS" pitchFamily="66" charset="0"/>
              </a:rPr>
              <a:t> x 9  = </a:t>
            </a:r>
            <a:r>
              <a:rPr lang="en-GB" altLang="en-US" b="1">
                <a:latin typeface="Comic Sans MS" pitchFamily="66" charset="0"/>
              </a:rPr>
              <a:t>1 Watt</a:t>
            </a:r>
            <a:endParaRPr lang="el-GR" altLang="en-US" b="1">
              <a:latin typeface="Comic Sans MS" pitchFamily="66" charset="0"/>
            </a:endParaRPr>
          </a:p>
          <a:p>
            <a:pPr>
              <a:spcBef>
                <a:spcPct val="50000"/>
              </a:spcBef>
            </a:pPr>
            <a:r>
              <a:rPr lang="en-GB" altLang="en-US" sz="2000">
                <a:latin typeface="Comic Sans MS" pitchFamily="66" charset="0"/>
              </a:rPr>
              <a:t>     </a:t>
            </a:r>
            <a:r>
              <a:rPr lang="en-GB" altLang="en-US">
                <a:latin typeface="Comic Sans MS" pitchFamily="66" charset="0"/>
              </a:rPr>
              <a:t>I</a:t>
            </a:r>
            <a:r>
              <a:rPr lang="en-GB" altLang="en-US" baseline="-25000">
                <a:latin typeface="Comic Sans MS" pitchFamily="66" charset="0"/>
              </a:rPr>
              <a:t>2</a:t>
            </a:r>
            <a:r>
              <a:rPr lang="el-GR" altLang="en-US" baseline="-25000">
                <a:latin typeface="Comic Sans MS" pitchFamily="66" charset="0"/>
              </a:rPr>
              <a:t>Ω</a:t>
            </a:r>
            <a:r>
              <a:rPr lang="en-GB" altLang="en-US">
                <a:latin typeface="Comic Sans MS" pitchFamily="66" charset="0"/>
              </a:rPr>
              <a:t> = 0.83-0.33 = 0.5A                       </a:t>
            </a:r>
            <a:r>
              <a:rPr lang="en-GB" altLang="en-US" b="1">
                <a:latin typeface="Comic Sans MS" pitchFamily="66" charset="0"/>
              </a:rPr>
              <a:t>P</a:t>
            </a:r>
            <a:r>
              <a:rPr lang="en-GB" altLang="en-US" b="1" baseline="-25000">
                <a:latin typeface="Comic Sans MS" pitchFamily="66" charset="0"/>
              </a:rPr>
              <a:t>2</a:t>
            </a:r>
            <a:r>
              <a:rPr lang="el-GR" altLang="en-US" b="1" baseline="-25000">
                <a:latin typeface="Comic Sans MS" pitchFamily="66" charset="0"/>
              </a:rPr>
              <a:t>Ω</a:t>
            </a:r>
            <a:r>
              <a:rPr lang="en-GB" altLang="en-US" baseline="-25000">
                <a:latin typeface="Comic Sans MS" pitchFamily="66" charset="0"/>
              </a:rPr>
              <a:t>  </a:t>
            </a:r>
            <a:r>
              <a:rPr lang="en-GB" altLang="en-US">
                <a:latin typeface="Comic Sans MS" pitchFamily="66" charset="0"/>
              </a:rPr>
              <a:t>= I</a:t>
            </a:r>
            <a:r>
              <a:rPr lang="en-GB" altLang="en-US" baseline="30000">
                <a:latin typeface="Comic Sans MS" pitchFamily="66" charset="0"/>
              </a:rPr>
              <a:t>2</a:t>
            </a:r>
            <a:r>
              <a:rPr lang="en-GB" altLang="en-US">
                <a:latin typeface="Comic Sans MS" pitchFamily="66" charset="0"/>
              </a:rPr>
              <a:t>R = 0.5</a:t>
            </a:r>
            <a:r>
              <a:rPr lang="en-GB" altLang="en-US" baseline="30000">
                <a:latin typeface="Comic Sans MS" pitchFamily="66" charset="0"/>
              </a:rPr>
              <a:t>2</a:t>
            </a:r>
            <a:r>
              <a:rPr lang="en-GB" altLang="en-US">
                <a:latin typeface="Comic Sans MS" pitchFamily="66" charset="0"/>
              </a:rPr>
              <a:t> x 2  = </a:t>
            </a:r>
            <a:r>
              <a:rPr lang="en-GB" altLang="en-US" b="1">
                <a:latin typeface="Comic Sans MS" pitchFamily="66" charset="0"/>
              </a:rPr>
              <a:t>0.5 Watt</a:t>
            </a:r>
            <a:endParaRPr lang="el-GR" altLang="en-US" b="1">
              <a:latin typeface="Comic Sans MS" pitchFamily="66" charset="0"/>
            </a:endParaRPr>
          </a:p>
          <a:p>
            <a:pPr>
              <a:spcBef>
                <a:spcPct val="50000"/>
              </a:spcBef>
            </a:pPr>
            <a:r>
              <a:rPr lang="en-GB" altLang="en-US" sz="2000">
                <a:latin typeface="Comic Sans MS" pitchFamily="66" charset="0"/>
              </a:rPr>
              <a:t>     </a:t>
            </a:r>
            <a:r>
              <a:rPr lang="en-GB" altLang="en-US">
                <a:latin typeface="Comic Sans MS" pitchFamily="66" charset="0"/>
              </a:rPr>
              <a:t>I</a:t>
            </a:r>
            <a:r>
              <a:rPr lang="en-GB" altLang="en-US" baseline="-25000">
                <a:latin typeface="Comic Sans MS" pitchFamily="66" charset="0"/>
              </a:rPr>
              <a:t>4</a:t>
            </a:r>
            <a:r>
              <a:rPr lang="el-GR" altLang="en-US" baseline="-25000">
                <a:latin typeface="Comic Sans MS" pitchFamily="66" charset="0"/>
              </a:rPr>
              <a:t>Ω</a:t>
            </a:r>
            <a:r>
              <a:rPr lang="en-GB" altLang="en-US">
                <a:latin typeface="Comic Sans MS" pitchFamily="66" charset="0"/>
              </a:rPr>
              <a:t> = 0.83-0.33 = 0.5A                       </a:t>
            </a:r>
            <a:r>
              <a:rPr lang="en-GB" altLang="en-US" b="1">
                <a:latin typeface="Comic Sans MS" pitchFamily="66" charset="0"/>
              </a:rPr>
              <a:t>P</a:t>
            </a:r>
            <a:r>
              <a:rPr lang="en-GB" altLang="en-US" b="1" baseline="-25000">
                <a:latin typeface="Comic Sans MS" pitchFamily="66" charset="0"/>
              </a:rPr>
              <a:t>4</a:t>
            </a:r>
            <a:r>
              <a:rPr lang="el-GR" altLang="en-US" b="1" baseline="-25000">
                <a:latin typeface="Comic Sans MS" pitchFamily="66" charset="0"/>
              </a:rPr>
              <a:t>Ω</a:t>
            </a:r>
            <a:r>
              <a:rPr lang="en-GB" altLang="en-US" baseline="-25000">
                <a:latin typeface="Comic Sans MS" pitchFamily="66" charset="0"/>
              </a:rPr>
              <a:t>  </a:t>
            </a:r>
            <a:r>
              <a:rPr lang="en-GB" altLang="en-US">
                <a:latin typeface="Comic Sans MS" pitchFamily="66" charset="0"/>
              </a:rPr>
              <a:t>= I</a:t>
            </a:r>
            <a:r>
              <a:rPr lang="en-GB" altLang="en-US" baseline="30000">
                <a:latin typeface="Comic Sans MS" pitchFamily="66" charset="0"/>
              </a:rPr>
              <a:t>2</a:t>
            </a:r>
            <a:r>
              <a:rPr lang="en-GB" altLang="en-US">
                <a:latin typeface="Comic Sans MS" pitchFamily="66" charset="0"/>
              </a:rPr>
              <a:t>R = 0.5</a:t>
            </a:r>
            <a:r>
              <a:rPr lang="en-GB" altLang="en-US" baseline="30000">
                <a:latin typeface="Comic Sans MS" pitchFamily="66" charset="0"/>
              </a:rPr>
              <a:t>2</a:t>
            </a:r>
            <a:r>
              <a:rPr lang="en-GB" altLang="en-US">
                <a:latin typeface="Comic Sans MS" pitchFamily="66" charset="0"/>
              </a:rPr>
              <a:t> x 4  = </a:t>
            </a:r>
            <a:r>
              <a:rPr lang="en-GB" altLang="en-US" b="1">
                <a:latin typeface="Comic Sans MS" pitchFamily="66" charset="0"/>
              </a:rPr>
              <a:t>1 Watt</a:t>
            </a:r>
            <a:endParaRPr lang="el-GR" altLang="en-US" sz="2000">
              <a:latin typeface="Comic Sans MS" pitchFamily="66" charset="0"/>
            </a:endParaRPr>
          </a:p>
        </p:txBody>
      </p:sp>
    </p:spTree>
    <p:extLst>
      <p:ext uri="{BB962C8B-B14F-4D97-AF65-F5344CB8AC3E}">
        <p14:creationId xmlns:p14="http://schemas.microsoft.com/office/powerpoint/2010/main" val="2083663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504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504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8504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8504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85041">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85041">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85041">
                                            <p:txEl>
                                              <p:pRg st="2" end="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850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Line 2"/>
          <p:cNvSpPr>
            <a:spLocks noChangeShapeType="1"/>
          </p:cNvSpPr>
          <p:nvPr/>
        </p:nvSpPr>
        <p:spPr bwMode="auto">
          <a:xfrm>
            <a:off x="6910388" y="1288405"/>
            <a:ext cx="0" cy="812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6051" name="Line 3"/>
          <p:cNvSpPr>
            <a:spLocks noChangeShapeType="1"/>
          </p:cNvSpPr>
          <p:nvPr/>
        </p:nvSpPr>
        <p:spPr bwMode="auto">
          <a:xfrm>
            <a:off x="7070725" y="1477317"/>
            <a:ext cx="0" cy="3635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6052" name="Freeform 4"/>
          <p:cNvSpPr>
            <a:spLocks/>
          </p:cNvSpPr>
          <p:nvPr/>
        </p:nvSpPr>
        <p:spPr bwMode="auto">
          <a:xfrm>
            <a:off x="5748338" y="1637655"/>
            <a:ext cx="3135312" cy="1828800"/>
          </a:xfrm>
          <a:custGeom>
            <a:avLst/>
            <a:gdLst>
              <a:gd name="T0" fmla="*/ 1040 w 1975"/>
              <a:gd name="T1" fmla="*/ 11 h 1152"/>
              <a:gd name="T2" fmla="*/ 1975 w 1975"/>
              <a:gd name="T3" fmla="*/ 11 h 1152"/>
              <a:gd name="T4" fmla="*/ 1975 w 1975"/>
              <a:gd name="T5" fmla="*/ 1152 h 1152"/>
              <a:gd name="T6" fmla="*/ 0 w 1975"/>
              <a:gd name="T7" fmla="*/ 1152 h 1152"/>
              <a:gd name="T8" fmla="*/ 0 w 1975"/>
              <a:gd name="T9" fmla="*/ 0 h 1152"/>
              <a:gd name="T10" fmla="*/ 731 w 1975"/>
              <a:gd name="T11" fmla="*/ 1 h 1152"/>
            </a:gdLst>
            <a:ahLst/>
            <a:cxnLst>
              <a:cxn ang="0">
                <a:pos x="T0" y="T1"/>
              </a:cxn>
              <a:cxn ang="0">
                <a:pos x="T2" y="T3"/>
              </a:cxn>
              <a:cxn ang="0">
                <a:pos x="T4" y="T5"/>
              </a:cxn>
              <a:cxn ang="0">
                <a:pos x="T6" y="T7"/>
              </a:cxn>
              <a:cxn ang="0">
                <a:pos x="T8" y="T9"/>
              </a:cxn>
              <a:cxn ang="0">
                <a:pos x="T10" y="T11"/>
              </a:cxn>
            </a:cxnLst>
            <a:rect l="0" t="0" r="r" b="b"/>
            <a:pathLst>
              <a:path w="1975" h="1152">
                <a:moveTo>
                  <a:pt x="1040" y="11"/>
                </a:moveTo>
                <a:lnTo>
                  <a:pt x="1975" y="11"/>
                </a:lnTo>
                <a:lnTo>
                  <a:pt x="1975" y="1152"/>
                </a:lnTo>
                <a:lnTo>
                  <a:pt x="0" y="1152"/>
                </a:lnTo>
                <a:lnTo>
                  <a:pt x="0" y="0"/>
                </a:lnTo>
                <a:lnTo>
                  <a:pt x="731" y="1"/>
                </a:lnTo>
              </a:path>
            </a:pathLst>
          </a:custGeom>
          <a:noFill/>
          <a:ln w="952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6053" name="Rectangle 5"/>
          <p:cNvSpPr>
            <a:spLocks noChangeArrowheads="1"/>
          </p:cNvSpPr>
          <p:nvPr/>
        </p:nvSpPr>
        <p:spPr bwMode="auto">
          <a:xfrm>
            <a:off x="6126163" y="3001317"/>
            <a:ext cx="2293937" cy="958850"/>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6054" name="Text Box 6"/>
          <p:cNvSpPr txBox="1">
            <a:spLocks noChangeArrowheads="1"/>
          </p:cNvSpPr>
          <p:nvPr/>
        </p:nvSpPr>
        <p:spPr bwMode="auto">
          <a:xfrm>
            <a:off x="6778625" y="923279"/>
            <a:ext cx="9001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12V</a:t>
            </a:r>
            <a:endParaRPr lang="el-GR" altLang="en-US"/>
          </a:p>
        </p:txBody>
      </p:sp>
      <p:sp>
        <p:nvSpPr>
          <p:cNvPr id="386055" name="Text Box 7"/>
          <p:cNvSpPr txBox="1">
            <a:spLocks noChangeArrowheads="1"/>
          </p:cNvSpPr>
          <p:nvPr/>
        </p:nvSpPr>
        <p:spPr bwMode="auto">
          <a:xfrm>
            <a:off x="55562" y="886336"/>
            <a:ext cx="5308525" cy="2862322"/>
          </a:xfrm>
          <a:prstGeom prst="rect">
            <a:avLst/>
          </a:prstGeom>
          <a:ln/>
        </p:spPr>
        <p:style>
          <a:lnRef idx="1">
            <a:schemeClr val="accent6"/>
          </a:lnRef>
          <a:fillRef idx="3">
            <a:schemeClr val="accent6"/>
          </a:fillRef>
          <a:effectRef idx="2">
            <a:schemeClr val="accent6"/>
          </a:effectRef>
          <a:fontRef idx="minor">
            <a:schemeClr val="lt1"/>
          </a:fontRef>
        </p:style>
        <p:txBody>
          <a:bodyPr wrap="square">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sz="2000" dirty="0">
                <a:solidFill>
                  <a:schemeClr val="bg1"/>
                </a:solidFill>
                <a:latin typeface="Comic Sans MS" pitchFamily="66" charset="0"/>
              </a:rPr>
              <a:t>In the circuit here, there are two identical bulbs in parallel.  Calculate:</a:t>
            </a:r>
          </a:p>
          <a:p>
            <a:pPr>
              <a:spcBef>
                <a:spcPct val="50000"/>
              </a:spcBef>
              <a:buFontTx/>
              <a:buAutoNum type="alphaLcPeriod"/>
            </a:pPr>
            <a:r>
              <a:rPr lang="en-GB" altLang="en-US" sz="2000" dirty="0">
                <a:solidFill>
                  <a:schemeClr val="bg1"/>
                </a:solidFill>
                <a:latin typeface="Comic Sans MS" pitchFamily="66" charset="0"/>
              </a:rPr>
              <a:t>The power supplied by the battery</a:t>
            </a:r>
          </a:p>
          <a:p>
            <a:pPr>
              <a:spcBef>
                <a:spcPct val="50000"/>
              </a:spcBef>
              <a:buFontTx/>
              <a:buAutoNum type="alphaLcPeriod"/>
            </a:pPr>
            <a:r>
              <a:rPr lang="en-GB" altLang="en-US" sz="2000" dirty="0">
                <a:solidFill>
                  <a:schemeClr val="bg1"/>
                </a:solidFill>
                <a:latin typeface="Comic Sans MS" pitchFamily="66" charset="0"/>
              </a:rPr>
              <a:t>The power dissipated by each bulb</a:t>
            </a:r>
          </a:p>
          <a:p>
            <a:pPr>
              <a:spcBef>
                <a:spcPct val="50000"/>
              </a:spcBef>
              <a:buFontTx/>
              <a:buAutoNum type="alphaLcPeriod"/>
            </a:pPr>
            <a:r>
              <a:rPr lang="en-GB" altLang="en-US" sz="2000" dirty="0">
                <a:solidFill>
                  <a:schemeClr val="bg1"/>
                </a:solidFill>
                <a:latin typeface="Comic Sans MS" pitchFamily="66" charset="0"/>
              </a:rPr>
              <a:t>The resistance of each bulb</a:t>
            </a:r>
          </a:p>
          <a:p>
            <a:pPr>
              <a:spcBef>
                <a:spcPct val="50000"/>
              </a:spcBef>
              <a:buFontTx/>
              <a:buAutoNum type="alphaLcPeriod"/>
            </a:pPr>
            <a:r>
              <a:rPr lang="en-GB" altLang="en-US" sz="2000" dirty="0">
                <a:solidFill>
                  <a:schemeClr val="bg1"/>
                </a:solidFill>
                <a:latin typeface="Comic Sans MS" pitchFamily="66" charset="0"/>
              </a:rPr>
              <a:t>The energy transferred by one bulb in 5 seconds</a:t>
            </a:r>
            <a:endParaRPr lang="el-GR" altLang="en-US" sz="2000" dirty="0">
              <a:solidFill>
                <a:schemeClr val="bg1"/>
              </a:solidFill>
              <a:latin typeface="Comic Sans MS" pitchFamily="66" charset="0"/>
            </a:endParaRPr>
          </a:p>
        </p:txBody>
      </p:sp>
      <p:sp>
        <p:nvSpPr>
          <p:cNvPr id="386056" name="Line 8"/>
          <p:cNvSpPr>
            <a:spLocks noChangeShapeType="1"/>
          </p:cNvSpPr>
          <p:nvPr/>
        </p:nvSpPr>
        <p:spPr bwMode="auto">
          <a:xfrm>
            <a:off x="7229475" y="1288405"/>
            <a:ext cx="0" cy="812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6057" name="Line 9"/>
          <p:cNvSpPr>
            <a:spLocks noChangeShapeType="1"/>
          </p:cNvSpPr>
          <p:nvPr/>
        </p:nvSpPr>
        <p:spPr bwMode="auto">
          <a:xfrm>
            <a:off x="7389813" y="1477317"/>
            <a:ext cx="0" cy="3635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386058" name="AutoShape 10"/>
          <p:cNvSpPr>
            <a:spLocks noChangeArrowheads="1"/>
          </p:cNvSpPr>
          <p:nvPr/>
        </p:nvSpPr>
        <p:spPr bwMode="auto">
          <a:xfrm>
            <a:off x="6967538" y="2783830"/>
            <a:ext cx="434975" cy="465137"/>
          </a:xfrm>
          <a:prstGeom prst="flowChartSummingJunction">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6059" name="AutoShape 11"/>
          <p:cNvSpPr>
            <a:spLocks noChangeArrowheads="1"/>
          </p:cNvSpPr>
          <p:nvPr/>
        </p:nvSpPr>
        <p:spPr bwMode="auto">
          <a:xfrm>
            <a:off x="6953250" y="3683942"/>
            <a:ext cx="434975" cy="465138"/>
          </a:xfrm>
          <a:prstGeom prst="flowChartSummingJunction">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6060" name="Line 12"/>
          <p:cNvSpPr>
            <a:spLocks noChangeShapeType="1"/>
          </p:cNvSpPr>
          <p:nvPr/>
        </p:nvSpPr>
        <p:spPr bwMode="auto">
          <a:xfrm>
            <a:off x="5746750" y="1928167"/>
            <a:ext cx="0" cy="538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386061" name="Text Box 13"/>
          <p:cNvSpPr txBox="1">
            <a:spLocks noChangeArrowheads="1"/>
          </p:cNvSpPr>
          <p:nvPr/>
        </p:nvSpPr>
        <p:spPr bwMode="auto">
          <a:xfrm>
            <a:off x="5897660" y="2104601"/>
            <a:ext cx="9001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dirty="0"/>
              <a:t>I = 4A</a:t>
            </a:r>
            <a:endParaRPr lang="el-GR" altLang="en-US" dirty="0"/>
          </a:p>
        </p:txBody>
      </p:sp>
      <p:sp>
        <p:nvSpPr>
          <p:cNvPr id="386062" name="Text Box 14"/>
          <p:cNvSpPr txBox="1">
            <a:spLocks noChangeArrowheads="1"/>
          </p:cNvSpPr>
          <p:nvPr/>
        </p:nvSpPr>
        <p:spPr bwMode="auto">
          <a:xfrm>
            <a:off x="921370" y="3861048"/>
            <a:ext cx="4730750" cy="284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dirty="0">
                <a:latin typeface="Comic Sans MS" pitchFamily="66" charset="0"/>
              </a:rPr>
              <a:t>Answer</a:t>
            </a:r>
          </a:p>
          <a:p>
            <a:pPr>
              <a:spcBef>
                <a:spcPct val="50000"/>
              </a:spcBef>
              <a:buFontTx/>
              <a:buAutoNum type="alphaLcPeriod"/>
            </a:pPr>
            <a:r>
              <a:rPr lang="en-GB" altLang="en-US" dirty="0">
                <a:latin typeface="Comic Sans MS" pitchFamily="66" charset="0"/>
              </a:rPr>
              <a:t>P = IV  = 12 x 4 = 48 Watt</a:t>
            </a:r>
          </a:p>
          <a:p>
            <a:pPr>
              <a:spcBef>
                <a:spcPct val="50000"/>
              </a:spcBef>
              <a:buFontTx/>
              <a:buAutoNum type="alphaLcPeriod"/>
            </a:pPr>
            <a:r>
              <a:rPr lang="en-GB" altLang="en-US" dirty="0" err="1">
                <a:latin typeface="Comic Sans MS" pitchFamily="66" charset="0"/>
              </a:rPr>
              <a:t>I</a:t>
            </a:r>
            <a:r>
              <a:rPr lang="en-GB" altLang="en-US" baseline="-25000" dirty="0" err="1">
                <a:latin typeface="Comic Sans MS" pitchFamily="66" charset="0"/>
              </a:rPr>
              <a:t>bulb</a:t>
            </a:r>
            <a:r>
              <a:rPr lang="en-GB" altLang="en-US" dirty="0">
                <a:latin typeface="Comic Sans MS" pitchFamily="66" charset="0"/>
              </a:rPr>
              <a:t> = 2A</a:t>
            </a:r>
          </a:p>
          <a:p>
            <a:pPr>
              <a:spcBef>
                <a:spcPct val="50000"/>
              </a:spcBef>
            </a:pPr>
            <a:r>
              <a:rPr lang="en-GB" altLang="en-US" dirty="0">
                <a:latin typeface="Comic Sans MS" pitchFamily="66" charset="0"/>
              </a:rPr>
              <a:t>     </a:t>
            </a:r>
            <a:r>
              <a:rPr lang="en-GB" altLang="en-US" dirty="0" err="1">
                <a:latin typeface="Comic Sans MS" pitchFamily="66" charset="0"/>
              </a:rPr>
              <a:t>P</a:t>
            </a:r>
            <a:r>
              <a:rPr lang="en-GB" altLang="en-US" baseline="-25000" dirty="0" err="1">
                <a:latin typeface="Comic Sans MS" pitchFamily="66" charset="0"/>
              </a:rPr>
              <a:t>bulb</a:t>
            </a:r>
            <a:r>
              <a:rPr lang="en-GB" altLang="en-US" dirty="0">
                <a:latin typeface="Comic Sans MS" pitchFamily="66" charset="0"/>
              </a:rPr>
              <a:t> = IV = 2 x 12 = 24Watt</a:t>
            </a:r>
          </a:p>
          <a:p>
            <a:pPr>
              <a:spcBef>
                <a:spcPct val="50000"/>
              </a:spcBef>
              <a:buFontTx/>
              <a:buAutoNum type="alphaLcPeriod" startAt="3"/>
            </a:pPr>
            <a:r>
              <a:rPr lang="en-GB" altLang="en-US" dirty="0" err="1">
                <a:latin typeface="Comic Sans MS" pitchFamily="66" charset="0"/>
              </a:rPr>
              <a:t>P</a:t>
            </a:r>
            <a:r>
              <a:rPr lang="en-GB" altLang="en-US" baseline="-25000" dirty="0" err="1">
                <a:latin typeface="Comic Sans MS" pitchFamily="66" charset="0"/>
              </a:rPr>
              <a:t>bulb</a:t>
            </a:r>
            <a:r>
              <a:rPr lang="en-GB" altLang="en-US" dirty="0">
                <a:latin typeface="Comic Sans MS" pitchFamily="66" charset="0"/>
              </a:rPr>
              <a:t> = I</a:t>
            </a:r>
            <a:r>
              <a:rPr lang="en-GB" altLang="en-US" baseline="30000" dirty="0">
                <a:latin typeface="Comic Sans MS" pitchFamily="66" charset="0"/>
              </a:rPr>
              <a:t>2</a:t>
            </a:r>
            <a:r>
              <a:rPr lang="en-GB" altLang="en-US" dirty="0">
                <a:latin typeface="Comic Sans MS" pitchFamily="66" charset="0"/>
              </a:rPr>
              <a:t>R </a:t>
            </a:r>
          </a:p>
          <a:p>
            <a:pPr>
              <a:spcBef>
                <a:spcPct val="50000"/>
              </a:spcBef>
            </a:pPr>
            <a:r>
              <a:rPr lang="en-GB" altLang="en-US" dirty="0">
                <a:latin typeface="Comic Sans MS" pitchFamily="66" charset="0"/>
              </a:rPr>
              <a:t>      R = </a:t>
            </a:r>
            <a:r>
              <a:rPr lang="en-GB" altLang="en-US" dirty="0" err="1">
                <a:latin typeface="Comic Sans MS" pitchFamily="66" charset="0"/>
              </a:rPr>
              <a:t>P</a:t>
            </a:r>
            <a:r>
              <a:rPr lang="en-GB" altLang="en-US" baseline="-25000" dirty="0" err="1">
                <a:latin typeface="Comic Sans MS" pitchFamily="66" charset="0"/>
              </a:rPr>
              <a:t>bulb</a:t>
            </a:r>
            <a:r>
              <a:rPr lang="en-GB" altLang="en-US" dirty="0">
                <a:latin typeface="Comic Sans MS" pitchFamily="66" charset="0"/>
              </a:rPr>
              <a:t>/I</a:t>
            </a:r>
            <a:r>
              <a:rPr lang="en-GB" altLang="en-US" baseline="30000" dirty="0">
                <a:latin typeface="Comic Sans MS" pitchFamily="66" charset="0"/>
              </a:rPr>
              <a:t>2</a:t>
            </a:r>
            <a:r>
              <a:rPr lang="en-GB" altLang="en-US" dirty="0">
                <a:latin typeface="Comic Sans MS" pitchFamily="66" charset="0"/>
              </a:rPr>
              <a:t>  =   24/2</a:t>
            </a:r>
            <a:r>
              <a:rPr lang="en-GB" altLang="en-US" baseline="30000" dirty="0">
                <a:latin typeface="Comic Sans MS" pitchFamily="66" charset="0"/>
              </a:rPr>
              <a:t>2</a:t>
            </a:r>
            <a:r>
              <a:rPr lang="en-GB" altLang="en-US" dirty="0">
                <a:latin typeface="Comic Sans MS" pitchFamily="66" charset="0"/>
              </a:rPr>
              <a:t> =  6</a:t>
            </a:r>
            <a:r>
              <a:rPr lang="el-GR" altLang="en-US" dirty="0">
                <a:latin typeface="Comic Sans MS" pitchFamily="66" charset="0"/>
              </a:rPr>
              <a:t>Ω</a:t>
            </a:r>
            <a:endParaRPr lang="en-GB" altLang="en-US" dirty="0">
              <a:latin typeface="Comic Sans MS" pitchFamily="66" charset="0"/>
            </a:endParaRPr>
          </a:p>
          <a:p>
            <a:pPr>
              <a:spcBef>
                <a:spcPct val="50000"/>
              </a:spcBef>
            </a:pPr>
            <a:r>
              <a:rPr lang="en-GB" altLang="en-US" dirty="0">
                <a:latin typeface="Comic Sans MS" pitchFamily="66" charset="0"/>
              </a:rPr>
              <a:t>d.  W = Pt = 24 x 5 = 120 Joules</a:t>
            </a:r>
            <a:endParaRPr lang="el-GR" altLang="en-US" dirty="0">
              <a:latin typeface="Comic Sans MS" pitchFamily="66" charset="0"/>
            </a:endParaRPr>
          </a:p>
        </p:txBody>
      </p:sp>
    </p:spTree>
    <p:extLst>
      <p:ext uri="{BB962C8B-B14F-4D97-AF65-F5344CB8AC3E}">
        <p14:creationId xmlns:p14="http://schemas.microsoft.com/office/powerpoint/2010/main" val="375504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606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606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8606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8606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8606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8606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860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Text Box 2"/>
          <p:cNvSpPr txBox="1">
            <a:spLocks noChangeArrowheads="1"/>
          </p:cNvSpPr>
          <p:nvPr/>
        </p:nvSpPr>
        <p:spPr bwMode="auto">
          <a:xfrm>
            <a:off x="1" y="930200"/>
            <a:ext cx="9144000" cy="4154984"/>
          </a:xfrm>
          <a:prstGeom prst="rect">
            <a:avLst/>
          </a:prstGeom>
          <a:ln/>
        </p:spPr>
        <p:style>
          <a:lnRef idx="1">
            <a:schemeClr val="accent2"/>
          </a:lnRef>
          <a:fillRef idx="3">
            <a:schemeClr val="accent2"/>
          </a:fillRef>
          <a:effectRef idx="2">
            <a:schemeClr val="accent2"/>
          </a:effectRef>
          <a:fontRef idx="minor">
            <a:schemeClr val="lt1"/>
          </a:fontRef>
        </p:style>
        <p:txBody>
          <a:bodyPr wrap="square">
            <a:spAutoFit/>
          </a:bodyPr>
          <a:lstStyle/>
          <a:p>
            <a:pPr algn="ctr">
              <a:spcBef>
                <a:spcPct val="0"/>
              </a:spcBef>
            </a:pPr>
            <a:r>
              <a:rPr lang="en-GB" altLang="en-US" sz="2400" dirty="0" smtClean="0"/>
              <a:t>Summary</a:t>
            </a:r>
            <a:endParaRPr lang="en-GB" altLang="en-US" sz="2400" dirty="0"/>
          </a:p>
          <a:p>
            <a:pPr marL="342900" indent="-342900">
              <a:spcBef>
                <a:spcPct val="0"/>
              </a:spcBef>
              <a:buFont typeface="Arial" panose="020B0604020202020204" pitchFamily="34" charset="0"/>
              <a:buChar char="•"/>
            </a:pPr>
            <a:r>
              <a:rPr lang="en-GB" altLang="en-US" sz="2400" dirty="0" smtClean="0"/>
              <a:t>Connecting </a:t>
            </a:r>
            <a:r>
              <a:rPr lang="en-GB" altLang="en-US" sz="2400" dirty="0"/>
              <a:t>components in series increases the total resistance.</a:t>
            </a:r>
          </a:p>
          <a:p>
            <a:pPr marL="342900" indent="-342900">
              <a:spcBef>
                <a:spcPct val="0"/>
              </a:spcBef>
              <a:buFont typeface="Arial" panose="020B0604020202020204" pitchFamily="34" charset="0"/>
              <a:buChar char="•"/>
            </a:pPr>
            <a:r>
              <a:rPr lang="en-GB" altLang="en-US" sz="2400" dirty="0" smtClean="0"/>
              <a:t>The </a:t>
            </a:r>
            <a:r>
              <a:rPr lang="en-GB" altLang="en-US" sz="2400" dirty="0"/>
              <a:t>total resistance of components in parallel is always less than any of individual resistances.</a:t>
            </a:r>
          </a:p>
          <a:p>
            <a:pPr marL="342900" indent="-342900">
              <a:spcBef>
                <a:spcPct val="0"/>
              </a:spcBef>
              <a:buFont typeface="Arial" panose="020B0604020202020204" pitchFamily="34" charset="0"/>
              <a:buChar char="•"/>
            </a:pPr>
            <a:r>
              <a:rPr lang="en-GB" altLang="en-US" sz="2400" dirty="0" smtClean="0"/>
              <a:t>The </a:t>
            </a:r>
            <a:r>
              <a:rPr lang="en-GB" altLang="en-US" sz="2400" dirty="0"/>
              <a:t>resistance of a metal wire increases with temperature since the increased lattice vibrations obstruct the movement of the charge carriers and so reduce their velocity.</a:t>
            </a:r>
          </a:p>
          <a:p>
            <a:pPr marL="342900" indent="-342900">
              <a:spcBef>
                <a:spcPct val="0"/>
              </a:spcBef>
              <a:buFont typeface="Arial" panose="020B0604020202020204" pitchFamily="34" charset="0"/>
              <a:buChar char="•"/>
            </a:pPr>
            <a:r>
              <a:rPr lang="cy-GB" altLang="en-US" sz="2400" dirty="0" smtClean="0"/>
              <a:t>The </a:t>
            </a:r>
            <a:r>
              <a:rPr lang="cy-GB" altLang="en-US" sz="2400" dirty="0"/>
              <a:t>higher the resistance of a component,  the hotter and the brighter it will get when current passes through it</a:t>
            </a:r>
            <a:r>
              <a:rPr lang="cy-GB" altLang="en-US" sz="2400" dirty="0" smtClean="0"/>
              <a:t>.</a:t>
            </a:r>
            <a:endParaRPr lang="en-US" altLang="en-US" sz="2400" dirty="0"/>
          </a:p>
        </p:txBody>
      </p:sp>
      <p:sp>
        <p:nvSpPr>
          <p:cNvPr id="387075" name="Rectangle 3"/>
          <p:cNvSpPr>
            <a:spLocks noChangeArrowheads="1"/>
          </p:cNvSpPr>
          <p:nvPr/>
        </p:nvSpPr>
        <p:spPr bwMode="auto">
          <a:xfrm>
            <a:off x="2699793" y="5375522"/>
            <a:ext cx="3384376" cy="1015663"/>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a:spcBef>
                <a:spcPct val="0"/>
              </a:spcBef>
            </a:pPr>
            <a:r>
              <a:rPr lang="cy-GB" altLang="en-US" sz="2000" dirty="0"/>
              <a:t>	 P =   I V</a:t>
            </a:r>
          </a:p>
          <a:p>
            <a:pPr>
              <a:spcBef>
                <a:spcPct val="0"/>
              </a:spcBef>
            </a:pPr>
            <a:r>
              <a:rPr lang="cy-GB" altLang="en-US" sz="2000" dirty="0"/>
              <a:t>        	 P =  I</a:t>
            </a:r>
            <a:r>
              <a:rPr lang="cy-GB" altLang="en-US" sz="2000" baseline="30000" dirty="0"/>
              <a:t>2</a:t>
            </a:r>
            <a:r>
              <a:rPr lang="cy-GB" altLang="en-US" sz="2000" dirty="0"/>
              <a:t> R</a:t>
            </a:r>
          </a:p>
          <a:p>
            <a:pPr>
              <a:spcBef>
                <a:spcPct val="0"/>
              </a:spcBef>
            </a:pPr>
            <a:r>
              <a:rPr lang="cy-GB" altLang="en-US" sz="2000" dirty="0"/>
              <a:t>	W = </a:t>
            </a:r>
            <a:r>
              <a:rPr lang="cy-GB" altLang="en-US" sz="2000" dirty="0" smtClean="0"/>
              <a:t>I</a:t>
            </a:r>
            <a:r>
              <a:rPr lang="cy-GB" altLang="en-US" sz="2000" baseline="30000" dirty="0" smtClean="0"/>
              <a:t>2</a:t>
            </a:r>
            <a:r>
              <a:rPr lang="cy-GB" altLang="en-US" sz="2000" dirty="0" smtClean="0"/>
              <a:t>Rt</a:t>
            </a:r>
            <a:endParaRPr lang="cy-GB" altLang="en-US" sz="2000" dirty="0"/>
          </a:p>
        </p:txBody>
      </p:sp>
    </p:spTree>
    <p:extLst>
      <p:ext uri="{BB962C8B-B14F-4D97-AF65-F5344CB8AC3E}">
        <p14:creationId xmlns:p14="http://schemas.microsoft.com/office/powerpoint/2010/main" val="1875490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88098" name="Group 2"/>
          <p:cNvGraphicFramePr>
            <a:graphicFrameLocks noGrp="1"/>
          </p:cNvGraphicFramePr>
          <p:nvPr>
            <p:ph/>
            <p:extLst>
              <p:ext uri="{D42A27DB-BD31-4B8C-83A1-F6EECF244321}">
                <p14:modId xmlns:p14="http://schemas.microsoft.com/office/powerpoint/2010/main" val="1505834518"/>
              </p:ext>
            </p:extLst>
          </p:nvPr>
        </p:nvGraphicFramePr>
        <p:xfrm>
          <a:off x="0" y="-27384"/>
          <a:ext cx="9144001" cy="6838172"/>
        </p:xfrm>
        <a:graphic>
          <a:graphicData uri="http://schemas.openxmlformats.org/drawingml/2006/table">
            <a:tbl>
              <a:tblPr>
                <a:tableStyleId>{616DA210-FB5B-4158-B5E0-FEB733F419BA}</a:tableStyleId>
              </a:tblPr>
              <a:tblGrid>
                <a:gridCol w="993809"/>
                <a:gridCol w="730178"/>
                <a:gridCol w="3607750"/>
                <a:gridCol w="1067306"/>
                <a:gridCol w="1752746"/>
                <a:gridCol w="992212"/>
              </a:tblGrid>
              <a:tr h="29191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dirty="0" smtClean="0">
                          <a:ln>
                            <a:noFill/>
                          </a:ln>
                          <a:effectLst/>
                        </a:rPr>
                        <a:t>Quantity</a:t>
                      </a:r>
                      <a:endParaRPr kumimoji="0" lang="en-GB" altLang="en-US" sz="1800" b="0" i="0" u="none" strike="noStrike" cap="none" normalizeH="0" baseline="0" dirty="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Symbol</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Definition</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S.I. unit</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Comments</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Equations</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485958">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potential difference</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V</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Is the energy transferred to the component by each unit of charge. </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volt (V)</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Can be referred to as voltage.</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V = W / Q</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811617">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dirty="0" smtClean="0">
                          <a:ln>
                            <a:noFill/>
                          </a:ln>
                          <a:effectLst/>
                        </a:rPr>
                        <a:t>When 1 Coulomb of charge (6.24x10</a:t>
                      </a:r>
                      <a:r>
                        <a:rPr kumimoji="0" lang="en-GB" altLang="en-US" sz="1200" u="none" strike="noStrike" cap="none" normalizeH="0" baseline="30000" dirty="0" smtClean="0">
                          <a:ln>
                            <a:noFill/>
                          </a:ln>
                          <a:effectLst/>
                        </a:rPr>
                        <a:t>18</a:t>
                      </a:r>
                      <a:r>
                        <a:rPr kumimoji="0" lang="en-GB" altLang="en-US" sz="1200" u="none" strike="noStrike" cap="none" normalizeH="0" baseline="0" dirty="0" smtClean="0">
                          <a:ln>
                            <a:noFill/>
                          </a:ln>
                          <a:effectLst/>
                        </a:rPr>
                        <a:t> electrons) transfer 1 Joule of energy, it is said that the potential difference is 1 Volt.</a:t>
                      </a:r>
                      <a:endParaRPr kumimoji="0" lang="en-GB" altLang="en-US" sz="1800" b="0" i="0" u="none" strike="noStrike" cap="none" normalizeH="0" baseline="0" dirty="0" smtClean="0">
                        <a:ln>
                          <a:noFill/>
                        </a:ln>
                        <a:solidFill>
                          <a:schemeClr val="tx1"/>
                        </a:solidFill>
                        <a:effectLst/>
                        <a:latin typeface="Arial" charset="0"/>
                      </a:endParaRPr>
                    </a:p>
                  </a:txBody>
                  <a:tcPr horzOverflow="overflow">
                    <a:solidFill>
                      <a:schemeClr val="bg1"/>
                    </a:solidFill>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also use mV and kV</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V = IR</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48595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charge</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Q</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Is a s a fundamental property of some types of particles (e.g. protons and electrons).  </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coulomb (C)</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Q = It</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550752">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charset="0"/>
                      </a:endParaRPr>
                    </a:p>
                  </a:txBody>
                  <a:tcPr horzOverflow="overflow">
                    <a:solidFill>
                      <a:schemeClr val="bg1"/>
                    </a:solidFill>
                  </a:tcPr>
                </a:tc>
              </a:tr>
              <a:tr h="438712">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current</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I</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dirty="0" smtClean="0">
                          <a:ln>
                            <a:noFill/>
                          </a:ln>
                          <a:effectLst/>
                        </a:rPr>
                        <a:t>Is the rate of flow of charge.</a:t>
                      </a:r>
                      <a:endParaRPr kumimoji="0" lang="en-GB" altLang="en-US" sz="1800" b="0" i="0" u="none" strike="noStrike" cap="none" normalizeH="0" baseline="0" dirty="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amp (A)</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also use mA</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I = Q/t</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485958">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One Amp flows when one Coulomb of charge passes a certain point in a circuit in one second.</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I = V/R      I = P/V</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291575">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energy</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W</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Is the ability to do work.</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joule (J)</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also use kJ, MJ</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W = Pt</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29157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W = VQ</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354344">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time</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t</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second (s)</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794744">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resistance</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R</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200" u="none" strike="noStrike" cap="none" normalizeH="0" baseline="0" smtClean="0">
                          <a:ln>
                            <a:noFill/>
                          </a:ln>
                          <a:effectLst/>
                        </a:rPr>
                        <a:t>The resistance of a component indicates the voltage needed to push one Amp through it.</a:t>
                      </a:r>
                      <a:endParaRPr kumimoji="0" lang="en-US"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200" u="none" strike="noStrike" cap="none" normalizeH="0" baseline="0" smtClean="0">
                          <a:ln>
                            <a:noFill/>
                          </a:ln>
                          <a:effectLst/>
                        </a:rPr>
                        <a:t>Ohm (Ω)</a:t>
                      </a:r>
                      <a:endParaRPr kumimoji="0" lang="en-US"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200" u="none" strike="noStrike" cap="none" normalizeH="0" baseline="0" smtClean="0">
                          <a:ln>
                            <a:noFill/>
                          </a:ln>
                          <a:effectLst/>
                        </a:rPr>
                        <a:t>also use kΩ or MΩ</a:t>
                      </a:r>
                      <a:endParaRPr kumimoji="0" lang="en-US"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R = V/I</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680341">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en-US" sz="1200" u="none" strike="noStrike" cap="none" normalizeH="0" baseline="0" smtClean="0">
                          <a:ln>
                            <a:noFill/>
                          </a:ln>
                          <a:effectLst/>
                        </a:rPr>
                        <a:t>If a component needs 1 Volt to produce a current of 1 Amp, it is said that the resistance of that component is 1 Volt per Amp or 1 Ohm.</a:t>
                      </a:r>
                      <a:endParaRPr kumimoji="0" lang="en-US"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R = V</a:t>
                      </a:r>
                      <a:r>
                        <a:rPr kumimoji="0" lang="en-GB" altLang="en-US" sz="1200" u="none" strike="noStrike" cap="none" normalizeH="0" baseline="30000" smtClean="0">
                          <a:ln>
                            <a:noFill/>
                          </a:ln>
                          <a:effectLst/>
                        </a:rPr>
                        <a:t>2</a:t>
                      </a:r>
                      <a:r>
                        <a:rPr kumimoji="0" lang="en-GB" altLang="en-US" sz="1200" u="none" strike="noStrike" cap="none" normalizeH="0" baseline="0" smtClean="0">
                          <a:ln>
                            <a:noFill/>
                          </a:ln>
                          <a:effectLst/>
                        </a:rPr>
                        <a:t>/P        R = P/I</a:t>
                      </a:r>
                      <a:r>
                        <a:rPr kumimoji="0" lang="en-GB" altLang="en-US" sz="1200" u="none" strike="noStrike" cap="none" normalizeH="0" baseline="30000" smtClean="0">
                          <a:ln>
                            <a:noFill/>
                          </a:ln>
                          <a:effectLst/>
                        </a:rPr>
                        <a:t>2</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291575">
                <a:tc rowSpan="3">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Power</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3">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P</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3">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The rate of energy transfer.</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3">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Watt (W)</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rowSpan="3">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Also use kW or MW</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P = W/t</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29157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altLang="en-US" sz="1200" u="none" strike="noStrike" cap="none" normalizeH="0" baseline="0" smtClean="0">
                          <a:ln>
                            <a:noFill/>
                          </a:ln>
                          <a:effectLst/>
                        </a:rPr>
                        <a:t> P = IV</a:t>
                      </a:r>
                      <a:endParaRPr kumimoji="0" lang="en-GB" altLang="en-US" sz="1800" b="0" i="0" u="none" strike="noStrike" cap="none" normalizeH="0" baseline="0" smtClean="0">
                        <a:ln>
                          <a:noFill/>
                        </a:ln>
                        <a:solidFill>
                          <a:schemeClr val="tx1"/>
                        </a:solidFill>
                        <a:effectLst/>
                        <a:latin typeface="Arial" charset="0"/>
                      </a:endParaRPr>
                    </a:p>
                  </a:txBody>
                  <a:tcPr horzOverflow="overflow">
                    <a:solidFill>
                      <a:schemeClr val="bg1"/>
                    </a:solidFill>
                  </a:tcPr>
                </a:tc>
              </a:tr>
              <a:tr h="291575">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cy-GB" altLang="en-US" sz="1200" u="none" strike="noStrike" cap="none" normalizeH="0" baseline="0" dirty="0" smtClean="0">
                          <a:ln>
                            <a:noFill/>
                          </a:ln>
                          <a:effectLst/>
                        </a:rPr>
                        <a:t> P  =  I</a:t>
                      </a:r>
                      <a:r>
                        <a:rPr kumimoji="0" lang="cy-GB" altLang="en-US" sz="1200" u="none" strike="noStrike" cap="none" normalizeH="0" baseline="30000" dirty="0" smtClean="0">
                          <a:ln>
                            <a:noFill/>
                          </a:ln>
                          <a:effectLst/>
                        </a:rPr>
                        <a:t>2</a:t>
                      </a:r>
                      <a:r>
                        <a:rPr kumimoji="0" lang="cy-GB" altLang="en-US" sz="1200" u="none" strike="noStrike" cap="none" normalizeH="0" baseline="0" dirty="0" smtClean="0">
                          <a:ln>
                            <a:noFill/>
                          </a:ln>
                          <a:effectLst/>
                        </a:rPr>
                        <a:t>  R</a:t>
                      </a:r>
                      <a:endParaRPr kumimoji="0" lang="cy-GB" altLang="en-US" sz="1800" b="0" i="0" u="none" strike="noStrike" cap="none" normalizeH="0" baseline="0" dirty="0" smtClean="0">
                        <a:ln>
                          <a:noFill/>
                        </a:ln>
                        <a:solidFill>
                          <a:schemeClr val="tx1"/>
                        </a:solidFill>
                        <a:effectLst/>
                        <a:latin typeface="Arial" charset="0"/>
                      </a:endParaRPr>
                    </a:p>
                  </a:txBody>
                  <a:tcPr horzOverflow="overflow">
                    <a:solidFill>
                      <a:schemeClr val="bg1"/>
                    </a:solidFill>
                  </a:tcPr>
                </a:tc>
              </a:tr>
            </a:tbl>
          </a:graphicData>
        </a:graphic>
      </p:graphicFrame>
    </p:spTree>
    <p:extLst>
      <p:ext uri="{BB962C8B-B14F-4D97-AF65-F5344CB8AC3E}">
        <p14:creationId xmlns:p14="http://schemas.microsoft.com/office/powerpoint/2010/main" val="1258195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179512" y="836712"/>
            <a:ext cx="8964488" cy="4351338"/>
          </a:xfrm>
        </p:spPr>
        <p:txBody>
          <a:bodyPr>
            <a:noAutofit/>
          </a:bodyPr>
          <a:lstStyle/>
          <a:p>
            <a:pPr marL="0" indent="0" eaLnBrk="1" hangingPunct="1">
              <a:lnSpc>
                <a:spcPct val="100000"/>
              </a:lnSpc>
              <a:buNone/>
            </a:pPr>
            <a:r>
              <a:rPr lang="en-GB" altLang="en-US" sz="2400" dirty="0" smtClean="0"/>
              <a:t>A car engine is made to turn initially by using a starter motor connected to the 12V car battery. If a current of 100A is drawn by the motor in order to produce an output power of at least 1100W what must the maximum resistance of the coils of the starter motor? Comment on your answer.</a:t>
            </a:r>
          </a:p>
          <a:p>
            <a:pPr marL="609600" indent="-609600" eaLnBrk="1" hangingPunct="1">
              <a:lnSpc>
                <a:spcPct val="100000"/>
              </a:lnSpc>
              <a:buFontTx/>
              <a:buAutoNum type="arabicPeriod"/>
            </a:pPr>
            <a:endParaRPr lang="en-GB" altLang="en-US" sz="2400" dirty="0" smtClean="0"/>
          </a:p>
        </p:txBody>
      </p:sp>
      <p:pic>
        <p:nvPicPr>
          <p:cNvPr id="3074" name="Picture 2" descr="http://www.xbimmers.com/goodiesforyou/x/e71/activehybrid/P90050108_highR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8" y="2797051"/>
            <a:ext cx="5521337" cy="4071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670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836712"/>
            <a:ext cx="8229600" cy="777875"/>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eaLnBrk="1" hangingPunct="1"/>
            <a:r>
              <a:rPr lang="en-GB" altLang="en-US" sz="3600" dirty="0" smtClean="0"/>
              <a:t>The heating effect of an electric current</a:t>
            </a:r>
          </a:p>
        </p:txBody>
      </p:sp>
      <p:pic>
        <p:nvPicPr>
          <p:cNvPr id="472068" name="Picture 4" descr="B062F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959424" y="3356992"/>
            <a:ext cx="5184576" cy="2580857"/>
          </a:xfrm>
          <a:noFill/>
        </p:spPr>
      </p:pic>
      <p:sp>
        <p:nvSpPr>
          <p:cNvPr id="22533" name="Text Box 5"/>
          <p:cNvSpPr txBox="1">
            <a:spLocks noChangeArrowheads="1"/>
          </p:cNvSpPr>
          <p:nvPr/>
        </p:nvSpPr>
        <p:spPr bwMode="auto">
          <a:xfrm>
            <a:off x="0" y="6540029"/>
            <a:ext cx="88204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dirty="0">
                <a:hlinkClick r:id="rId4"/>
              </a:rPr>
              <a:t>Heating effect of resistance </a:t>
            </a:r>
            <a:r>
              <a:rPr lang="en-GB" altLang="en-US" dirty="0" err="1">
                <a:hlinkClick r:id="rId4"/>
              </a:rPr>
              <a:t>Phet</a:t>
            </a:r>
            <a:endParaRPr lang="en-GB" altLang="en-US" dirty="0"/>
          </a:p>
        </p:txBody>
      </p:sp>
      <p:sp>
        <p:nvSpPr>
          <p:cNvPr id="2" name="TextBox 1"/>
          <p:cNvSpPr txBox="1"/>
          <p:nvPr/>
        </p:nvSpPr>
        <p:spPr>
          <a:xfrm>
            <a:off x="179512" y="1732166"/>
            <a:ext cx="8640960" cy="1200329"/>
          </a:xfrm>
          <a:prstGeom prst="rect">
            <a:avLst/>
          </a:prstGeom>
          <a:noFill/>
        </p:spPr>
        <p:txBody>
          <a:bodyPr wrap="square" rtlCol="0">
            <a:spAutoFit/>
          </a:bodyPr>
          <a:lstStyle/>
          <a:p>
            <a:r>
              <a:rPr lang="en-GB" sz="2400" dirty="0" smtClean="0"/>
              <a:t>In your homework you read up on the heating effects of a wire due to current. Now answer this 6 mark question to apply you knowledge:</a:t>
            </a:r>
            <a:endParaRPr lang="en-GB" sz="2400" dirty="0"/>
          </a:p>
        </p:txBody>
      </p:sp>
      <p:sp>
        <p:nvSpPr>
          <p:cNvPr id="3" name="TextBox 2"/>
          <p:cNvSpPr txBox="1"/>
          <p:nvPr/>
        </p:nvSpPr>
        <p:spPr>
          <a:xfrm>
            <a:off x="179512" y="3212976"/>
            <a:ext cx="3672408" cy="304698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sz="3200" dirty="0" smtClean="0"/>
              <a:t>Explain in terms of Resistance, power and current how a kettle and Iron operate. </a:t>
            </a:r>
          </a:p>
          <a:p>
            <a:r>
              <a:rPr lang="en-GB" sz="3200" i="1" dirty="0" smtClean="0"/>
              <a:t>(6 Marks)</a:t>
            </a:r>
            <a:endParaRPr lang="en-GB" sz="3200" i="1" dirty="0"/>
          </a:p>
        </p:txBody>
      </p:sp>
    </p:spTree>
    <p:extLst>
      <p:ext uri="{BB962C8B-B14F-4D97-AF65-F5344CB8AC3E}">
        <p14:creationId xmlns:p14="http://schemas.microsoft.com/office/powerpoint/2010/main" val="3023290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576064"/>
          </a:xfrm>
        </p:spPr>
        <p:style>
          <a:lnRef idx="1">
            <a:schemeClr val="accent5"/>
          </a:lnRef>
          <a:fillRef idx="3">
            <a:schemeClr val="accent5"/>
          </a:fillRef>
          <a:effectRef idx="2">
            <a:schemeClr val="accent5"/>
          </a:effectRef>
          <a:fontRef idx="minor">
            <a:schemeClr val="lt1"/>
          </a:fontRef>
        </p:style>
        <p:txBody>
          <a:bodyPr>
            <a:normAutofit fontScale="90000"/>
          </a:bodyPr>
          <a:lstStyle/>
          <a:p>
            <a:pPr algn="ctr"/>
            <a:r>
              <a:rPr lang="en-GB" dirty="0" smtClean="0"/>
              <a:t>Peer assess your partners work</a:t>
            </a:r>
            <a:endParaRPr lang="en-GB" dirty="0"/>
          </a:p>
        </p:txBody>
      </p:sp>
    </p:spTree>
    <p:extLst>
      <p:ext uri="{BB962C8B-B14F-4D97-AF65-F5344CB8AC3E}">
        <p14:creationId xmlns:p14="http://schemas.microsoft.com/office/powerpoint/2010/main" val="897370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198672" y="1052736"/>
            <a:ext cx="844708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cy-GB" altLang="en-US" sz="2800" dirty="0" smtClean="0"/>
              <a:t>The </a:t>
            </a:r>
            <a:r>
              <a:rPr lang="cy-GB" altLang="en-US" sz="2800" dirty="0"/>
              <a:t>charge carriers collide with the positive ions of the metal.  The charge carriers lose their kinetic energy in the collision and gain thermal energy</a:t>
            </a:r>
            <a:r>
              <a:rPr lang="cy-GB" altLang="en-US" sz="2800" dirty="0" smtClean="0"/>
              <a:t>.</a:t>
            </a:r>
          </a:p>
        </p:txBody>
      </p:sp>
      <p:pic>
        <p:nvPicPr>
          <p:cNvPr id="2050" name="Picture 2" descr="Current in a warm conductor  (8kB)"/>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945622" y="2842468"/>
            <a:ext cx="3672408" cy="280831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220376" y="3284984"/>
            <a:ext cx="4572000" cy="1569660"/>
          </a:xfrm>
          <a:prstGeom prst="rect">
            <a:avLst/>
          </a:prstGeom>
        </p:spPr>
        <p:txBody>
          <a:bodyPr>
            <a:spAutoFit/>
          </a:bodyPr>
          <a:lstStyle/>
          <a:p>
            <a:pPr>
              <a:spcBef>
                <a:spcPct val="0"/>
              </a:spcBef>
            </a:pPr>
            <a:endParaRPr lang="cy-GB" altLang="en-US" sz="2400" dirty="0"/>
          </a:p>
          <a:p>
            <a:pPr algn="ctr">
              <a:spcBef>
                <a:spcPct val="0"/>
              </a:spcBef>
            </a:pPr>
            <a:r>
              <a:rPr lang="cy-GB" altLang="en-US" sz="2400" b="1" dirty="0"/>
              <a:t>The higher the resistance of the component,  the hotter and the brighter it will get.</a:t>
            </a:r>
            <a:endParaRPr lang="en-US" altLang="en-US" sz="2400" b="1" dirty="0"/>
          </a:p>
        </p:txBody>
      </p:sp>
    </p:spTree>
    <p:extLst>
      <p:ext uri="{BB962C8B-B14F-4D97-AF65-F5344CB8AC3E}">
        <p14:creationId xmlns:p14="http://schemas.microsoft.com/office/powerpoint/2010/main" val="3544993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924074"/>
            <a:ext cx="8229600" cy="706437"/>
          </a:xfrm>
        </p:spPr>
        <p:txBody>
          <a:bodyPr/>
          <a:lstStyle/>
          <a:p>
            <a:pPr eaLnBrk="1" hangingPunct="1"/>
            <a:r>
              <a:rPr lang="en-GB" altLang="en-US" sz="4000" smtClean="0"/>
              <a:t>Power and resistance</a:t>
            </a:r>
          </a:p>
        </p:txBody>
      </p:sp>
      <p:sp>
        <p:nvSpPr>
          <p:cNvPr id="474115" name="Rectangle 3"/>
          <p:cNvSpPr>
            <a:spLocks noGrp="1" noChangeArrowheads="1"/>
          </p:cNvSpPr>
          <p:nvPr>
            <p:ph type="body" sz="half" idx="1"/>
          </p:nvPr>
        </p:nvSpPr>
        <p:spPr>
          <a:xfrm>
            <a:off x="395288" y="1701949"/>
            <a:ext cx="8137525" cy="4751387"/>
          </a:xfrm>
        </p:spPr>
        <p:txBody>
          <a:bodyPr/>
          <a:lstStyle/>
          <a:p>
            <a:pPr marL="0" indent="0" eaLnBrk="1" hangingPunct="1">
              <a:buFontTx/>
              <a:buNone/>
            </a:pPr>
            <a:r>
              <a:rPr lang="en-GB" altLang="en-US" sz="2400" b="1" i="1" smtClean="0"/>
              <a:t>Revision of previous work</a:t>
            </a:r>
          </a:p>
          <a:p>
            <a:pPr marL="0" indent="0" eaLnBrk="1" hangingPunct="1">
              <a:buFontTx/>
              <a:buNone/>
            </a:pPr>
            <a:r>
              <a:rPr lang="en-GB" altLang="en-US" sz="2400" smtClean="0"/>
              <a:t>When a potential difference of </a:t>
            </a:r>
            <a:r>
              <a:rPr lang="en-GB" altLang="en-US" sz="2400" b="1" i="1" smtClean="0">
                <a:solidFill>
                  <a:srgbClr val="FF3300"/>
                </a:solidFill>
              </a:rPr>
              <a:t>V</a:t>
            </a:r>
            <a:r>
              <a:rPr lang="en-GB" altLang="en-US" sz="2400" smtClean="0"/>
              <a:t> causes an electric current </a:t>
            </a:r>
            <a:r>
              <a:rPr lang="en-GB" altLang="en-US" sz="2400" b="1" i="1" smtClean="0">
                <a:solidFill>
                  <a:srgbClr val="FF3300"/>
                </a:solidFill>
                <a:latin typeface="Times New Roman" pitchFamily="18" charset="0"/>
              </a:rPr>
              <a:t>I</a:t>
            </a:r>
            <a:r>
              <a:rPr lang="en-GB" altLang="en-US" sz="2400" smtClean="0">
                <a:latin typeface="Times New Roman" pitchFamily="18" charset="0"/>
              </a:rPr>
              <a:t> </a:t>
            </a:r>
            <a:r>
              <a:rPr lang="en-GB" altLang="en-US" sz="2400" smtClean="0"/>
              <a:t>to flow through a device the electrical energy converted to other forms in time </a:t>
            </a:r>
            <a:r>
              <a:rPr lang="en-GB" altLang="en-US" sz="2400" b="1" i="1" smtClean="0">
                <a:solidFill>
                  <a:srgbClr val="FF3300"/>
                </a:solidFill>
              </a:rPr>
              <a:t>t</a:t>
            </a:r>
            <a:r>
              <a:rPr lang="en-GB" altLang="en-US" sz="2400" smtClean="0"/>
              <a:t> is given by:</a:t>
            </a:r>
          </a:p>
          <a:p>
            <a:pPr marL="0" indent="0" eaLnBrk="1" hangingPunct="1">
              <a:buFontTx/>
              <a:buNone/>
            </a:pPr>
            <a:endParaRPr lang="en-GB" altLang="en-US" sz="1600" smtClean="0"/>
          </a:p>
          <a:p>
            <a:pPr marL="0" indent="0" eaLnBrk="1" hangingPunct="1">
              <a:buFontTx/>
              <a:buNone/>
            </a:pPr>
            <a:r>
              <a:rPr lang="en-GB" altLang="en-US" sz="2400" b="1" i="1" smtClean="0"/>
              <a:t>	</a:t>
            </a:r>
            <a:r>
              <a:rPr lang="en-GB" altLang="en-US" sz="2400" b="1" i="1" smtClean="0">
                <a:solidFill>
                  <a:srgbClr val="FF3300"/>
                </a:solidFill>
              </a:rPr>
              <a:t>E = </a:t>
            </a:r>
            <a:r>
              <a:rPr lang="en-GB" altLang="en-US" sz="2400" b="1" i="1" smtClean="0">
                <a:solidFill>
                  <a:srgbClr val="FF3300"/>
                </a:solidFill>
                <a:latin typeface="Times New Roman" pitchFamily="18" charset="0"/>
              </a:rPr>
              <a:t>I</a:t>
            </a:r>
            <a:r>
              <a:rPr lang="en-GB" altLang="en-US" sz="2400" b="1" i="1" smtClean="0">
                <a:solidFill>
                  <a:srgbClr val="FF3300"/>
                </a:solidFill>
              </a:rPr>
              <a:t> V t</a:t>
            </a:r>
          </a:p>
          <a:p>
            <a:pPr marL="0" indent="0" eaLnBrk="1" hangingPunct="1">
              <a:buFontTx/>
              <a:buNone/>
            </a:pPr>
            <a:r>
              <a:rPr lang="en-GB" altLang="en-US" sz="2400" smtClean="0"/>
              <a:t> </a:t>
            </a:r>
          </a:p>
          <a:p>
            <a:pPr marL="0" indent="0" eaLnBrk="1" hangingPunct="1">
              <a:buFontTx/>
              <a:buNone/>
            </a:pPr>
            <a:r>
              <a:rPr lang="en-GB" altLang="en-US" sz="2400" smtClean="0"/>
              <a:t>but: </a:t>
            </a:r>
            <a:r>
              <a:rPr lang="en-GB" altLang="en-US" sz="2400" b="1" i="1" smtClean="0">
                <a:solidFill>
                  <a:srgbClr val="FF3300"/>
                </a:solidFill>
              </a:rPr>
              <a:t>power = energy / time</a:t>
            </a:r>
          </a:p>
          <a:p>
            <a:pPr marL="0" indent="0" eaLnBrk="1" hangingPunct="1">
              <a:buFontTx/>
              <a:buNone/>
            </a:pPr>
            <a:r>
              <a:rPr lang="en-GB" altLang="en-US" sz="2400" smtClean="0"/>
              <a:t>Therefore electrical power, </a:t>
            </a:r>
            <a:r>
              <a:rPr lang="en-GB" altLang="en-US" sz="2400" b="1" i="1" smtClean="0">
                <a:solidFill>
                  <a:srgbClr val="FF3300"/>
                </a:solidFill>
              </a:rPr>
              <a:t>P</a:t>
            </a:r>
            <a:r>
              <a:rPr lang="en-GB" altLang="en-US" sz="2400" smtClean="0"/>
              <a:t> is given by:</a:t>
            </a:r>
          </a:p>
          <a:p>
            <a:pPr marL="0" indent="0" eaLnBrk="1" hangingPunct="1">
              <a:buFontTx/>
              <a:buNone/>
            </a:pPr>
            <a:r>
              <a:rPr lang="en-GB" altLang="en-US" sz="3200" b="1" i="1" smtClean="0">
                <a:solidFill>
                  <a:schemeClr val="accent2"/>
                </a:solidFill>
              </a:rPr>
              <a:t>				P = </a:t>
            </a:r>
            <a:r>
              <a:rPr lang="en-GB" altLang="en-US" sz="3200" b="1" i="1" smtClean="0">
                <a:solidFill>
                  <a:schemeClr val="accent2"/>
                </a:solidFill>
                <a:latin typeface="Times New Roman" pitchFamily="18" charset="0"/>
              </a:rPr>
              <a:t>I</a:t>
            </a:r>
            <a:r>
              <a:rPr lang="en-GB" altLang="en-US" sz="3200" b="1" i="1" smtClean="0">
                <a:solidFill>
                  <a:schemeClr val="accent2"/>
                </a:solidFill>
              </a:rPr>
              <a:t> V</a:t>
            </a:r>
          </a:p>
        </p:txBody>
      </p:sp>
    </p:spTree>
    <p:extLst>
      <p:ext uri="{BB962C8B-B14F-4D97-AF65-F5344CB8AC3E}">
        <p14:creationId xmlns:p14="http://schemas.microsoft.com/office/powerpoint/2010/main" val="664751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body" sz="half" idx="2"/>
          </p:nvPr>
        </p:nvSpPr>
        <p:spPr>
          <a:xfrm>
            <a:off x="684213" y="764704"/>
            <a:ext cx="7997825" cy="5462587"/>
          </a:xfrm>
        </p:spPr>
        <p:txBody>
          <a:bodyPr/>
          <a:lstStyle/>
          <a:p>
            <a:pPr marL="0" indent="0" eaLnBrk="1" hangingPunct="1">
              <a:buFontTx/>
              <a:buNone/>
            </a:pPr>
            <a:r>
              <a:rPr lang="en-GB" altLang="en-US" dirty="0" smtClean="0"/>
              <a:t>The definition of resistance:  </a:t>
            </a:r>
            <a:r>
              <a:rPr lang="en-GB" altLang="en-US" b="1" i="1" dirty="0" smtClean="0">
                <a:solidFill>
                  <a:srgbClr val="FF3300"/>
                </a:solidFill>
              </a:rPr>
              <a:t>R = V / </a:t>
            </a:r>
            <a:r>
              <a:rPr lang="en-GB" altLang="en-US" b="1" i="1" dirty="0" smtClean="0">
                <a:solidFill>
                  <a:srgbClr val="FF3300"/>
                </a:solidFill>
                <a:latin typeface="Times New Roman" pitchFamily="18" charset="0"/>
              </a:rPr>
              <a:t>I</a:t>
            </a:r>
          </a:p>
          <a:p>
            <a:pPr marL="0" indent="0" eaLnBrk="1" hangingPunct="1">
              <a:buFontTx/>
              <a:buNone/>
            </a:pPr>
            <a:r>
              <a:rPr lang="en-GB" altLang="en-US" dirty="0" smtClean="0"/>
              <a:t>rearranged gives: </a:t>
            </a:r>
            <a:r>
              <a:rPr lang="en-GB" altLang="en-US" b="1" i="1" dirty="0" smtClean="0">
                <a:solidFill>
                  <a:srgbClr val="FF3300"/>
                </a:solidFill>
              </a:rPr>
              <a:t>V = </a:t>
            </a:r>
            <a:r>
              <a:rPr lang="en-GB" altLang="en-US" b="1" i="1" dirty="0" smtClean="0">
                <a:solidFill>
                  <a:srgbClr val="FF3300"/>
                </a:solidFill>
                <a:latin typeface="Times New Roman" pitchFamily="18" charset="0"/>
              </a:rPr>
              <a:t>I</a:t>
            </a:r>
            <a:r>
              <a:rPr lang="en-GB" altLang="en-US" b="1" i="1" dirty="0" smtClean="0">
                <a:solidFill>
                  <a:srgbClr val="FF3300"/>
                </a:solidFill>
              </a:rPr>
              <a:t> R</a:t>
            </a:r>
          </a:p>
          <a:p>
            <a:pPr marL="0" indent="0" eaLnBrk="1" hangingPunct="1">
              <a:buFontTx/>
              <a:buNone/>
            </a:pPr>
            <a:r>
              <a:rPr lang="en-GB" altLang="en-US" dirty="0" smtClean="0"/>
              <a:t>substituting this into </a:t>
            </a:r>
            <a:r>
              <a:rPr lang="en-GB" altLang="en-US" b="1" i="1" dirty="0" smtClean="0">
                <a:solidFill>
                  <a:srgbClr val="FF3300"/>
                </a:solidFill>
              </a:rPr>
              <a:t>P = </a:t>
            </a:r>
            <a:r>
              <a:rPr lang="en-GB" altLang="en-US" b="1" i="1" dirty="0" smtClean="0">
                <a:solidFill>
                  <a:srgbClr val="FF3300"/>
                </a:solidFill>
                <a:latin typeface="Times New Roman" pitchFamily="18" charset="0"/>
              </a:rPr>
              <a:t>I</a:t>
            </a:r>
            <a:r>
              <a:rPr lang="en-GB" altLang="en-US" b="1" i="1" dirty="0" smtClean="0">
                <a:solidFill>
                  <a:srgbClr val="FF3300"/>
                </a:solidFill>
              </a:rPr>
              <a:t> V</a:t>
            </a:r>
            <a:r>
              <a:rPr lang="en-GB" altLang="en-US" b="1" i="1" dirty="0" smtClean="0"/>
              <a:t>  </a:t>
            </a:r>
            <a:r>
              <a:rPr lang="en-GB" altLang="en-US" dirty="0" smtClean="0"/>
              <a:t>gives:</a:t>
            </a:r>
          </a:p>
          <a:p>
            <a:pPr marL="0" indent="0" eaLnBrk="1" hangingPunct="1">
              <a:buFontTx/>
              <a:buNone/>
            </a:pPr>
            <a:r>
              <a:rPr lang="en-GB" altLang="en-US" b="1" i="1" dirty="0" smtClean="0">
                <a:solidFill>
                  <a:srgbClr val="FF0066"/>
                </a:solidFill>
              </a:rPr>
              <a:t>			</a:t>
            </a:r>
            <a:r>
              <a:rPr lang="en-GB" altLang="en-US" sz="3600" b="1" i="1" dirty="0" smtClean="0">
                <a:solidFill>
                  <a:schemeClr val="accent2"/>
                </a:solidFill>
              </a:rPr>
              <a:t>P = </a:t>
            </a:r>
            <a:r>
              <a:rPr lang="en-GB" altLang="en-US" sz="3600" b="1" i="1" dirty="0" smtClean="0">
                <a:solidFill>
                  <a:schemeClr val="accent2"/>
                </a:solidFill>
                <a:latin typeface="Times New Roman" pitchFamily="18" charset="0"/>
              </a:rPr>
              <a:t>I </a:t>
            </a:r>
            <a:r>
              <a:rPr lang="en-GB" altLang="en-US" sz="3600" b="1" i="1" baseline="30000" dirty="0" smtClean="0">
                <a:solidFill>
                  <a:schemeClr val="accent2"/>
                </a:solidFill>
              </a:rPr>
              <a:t>2</a:t>
            </a:r>
            <a:r>
              <a:rPr lang="en-GB" altLang="en-US" sz="3600" b="1" i="1" dirty="0" smtClean="0">
                <a:solidFill>
                  <a:schemeClr val="accent2"/>
                </a:solidFill>
              </a:rPr>
              <a:t> R</a:t>
            </a:r>
          </a:p>
          <a:p>
            <a:pPr marL="0" indent="0" eaLnBrk="1" hangingPunct="1">
              <a:buFontTx/>
              <a:buNone/>
            </a:pPr>
            <a:endParaRPr lang="en-GB" altLang="en-US" sz="800" dirty="0" smtClean="0">
              <a:solidFill>
                <a:schemeClr val="accent2"/>
              </a:solidFill>
            </a:endParaRPr>
          </a:p>
          <a:p>
            <a:pPr marL="0" indent="0" eaLnBrk="1" hangingPunct="1">
              <a:buFontTx/>
              <a:buNone/>
            </a:pPr>
            <a:r>
              <a:rPr lang="en-GB" altLang="en-US" dirty="0" smtClean="0"/>
              <a:t>Also from: </a:t>
            </a:r>
            <a:r>
              <a:rPr lang="en-GB" altLang="en-US" b="1" i="1" dirty="0" smtClean="0">
                <a:solidFill>
                  <a:srgbClr val="FF3300"/>
                </a:solidFill>
              </a:rPr>
              <a:t>R = V / </a:t>
            </a:r>
            <a:r>
              <a:rPr lang="en-GB" altLang="en-US" b="1" i="1" dirty="0" smtClean="0">
                <a:solidFill>
                  <a:srgbClr val="FF3300"/>
                </a:solidFill>
                <a:latin typeface="Times New Roman" pitchFamily="18" charset="0"/>
              </a:rPr>
              <a:t>I</a:t>
            </a:r>
          </a:p>
          <a:p>
            <a:pPr marL="0" indent="0" eaLnBrk="1" hangingPunct="1">
              <a:buFontTx/>
              <a:buNone/>
            </a:pPr>
            <a:r>
              <a:rPr lang="en-GB" altLang="en-US" b="1" i="1" dirty="0" smtClean="0">
                <a:solidFill>
                  <a:srgbClr val="FF3300"/>
                </a:solidFill>
                <a:latin typeface="Times New Roman" pitchFamily="18" charset="0"/>
              </a:rPr>
              <a:t>		I</a:t>
            </a:r>
            <a:r>
              <a:rPr lang="en-GB" altLang="en-US" b="1" i="1" dirty="0" smtClean="0">
                <a:solidFill>
                  <a:srgbClr val="FF3300"/>
                </a:solidFill>
              </a:rPr>
              <a:t> = V / R</a:t>
            </a:r>
          </a:p>
          <a:p>
            <a:pPr marL="0" indent="0" eaLnBrk="1" hangingPunct="1">
              <a:buFontTx/>
              <a:buNone/>
            </a:pPr>
            <a:r>
              <a:rPr lang="en-GB" altLang="en-US" dirty="0" smtClean="0"/>
              <a:t>substituting this into </a:t>
            </a:r>
            <a:r>
              <a:rPr lang="en-GB" altLang="en-US" b="1" i="1" dirty="0" smtClean="0">
                <a:solidFill>
                  <a:srgbClr val="FF3300"/>
                </a:solidFill>
              </a:rPr>
              <a:t>P = </a:t>
            </a:r>
            <a:r>
              <a:rPr lang="en-GB" altLang="en-US" b="1" i="1" dirty="0" smtClean="0">
                <a:solidFill>
                  <a:srgbClr val="FF3300"/>
                </a:solidFill>
                <a:latin typeface="Times New Roman" pitchFamily="18" charset="0"/>
              </a:rPr>
              <a:t>I</a:t>
            </a:r>
            <a:r>
              <a:rPr lang="en-GB" altLang="en-US" b="1" i="1" dirty="0" smtClean="0">
                <a:solidFill>
                  <a:srgbClr val="FF3300"/>
                </a:solidFill>
              </a:rPr>
              <a:t> V</a:t>
            </a:r>
            <a:r>
              <a:rPr lang="en-GB" altLang="en-US" b="1" i="1" dirty="0" smtClean="0"/>
              <a:t> </a:t>
            </a:r>
            <a:r>
              <a:rPr lang="en-GB" altLang="en-US" dirty="0" smtClean="0"/>
              <a:t>gives:</a:t>
            </a:r>
          </a:p>
          <a:p>
            <a:pPr marL="0" indent="0" eaLnBrk="1" hangingPunct="1">
              <a:buFontTx/>
              <a:buNone/>
            </a:pPr>
            <a:r>
              <a:rPr lang="en-GB" altLang="en-US" b="1" i="1" dirty="0" smtClean="0">
                <a:solidFill>
                  <a:srgbClr val="FF0066"/>
                </a:solidFill>
              </a:rPr>
              <a:t>			</a:t>
            </a:r>
            <a:r>
              <a:rPr lang="en-GB" altLang="en-US" sz="3600" b="1" i="1" dirty="0" smtClean="0">
                <a:solidFill>
                  <a:schemeClr val="accent2"/>
                </a:solidFill>
              </a:rPr>
              <a:t>P = V </a:t>
            </a:r>
            <a:r>
              <a:rPr lang="en-GB" altLang="en-US" sz="3600" b="1" i="1" baseline="30000" dirty="0" smtClean="0">
                <a:solidFill>
                  <a:schemeClr val="accent2"/>
                </a:solidFill>
              </a:rPr>
              <a:t>2</a:t>
            </a:r>
            <a:r>
              <a:rPr lang="en-GB" altLang="en-US" sz="3600" b="1" i="1" dirty="0" smtClean="0">
                <a:solidFill>
                  <a:schemeClr val="accent2"/>
                </a:solidFill>
              </a:rPr>
              <a:t> / R</a:t>
            </a:r>
            <a:endParaRPr lang="en-GB" altLang="en-US" sz="3200" dirty="0" smtClean="0">
              <a:solidFill>
                <a:schemeClr val="accent2"/>
              </a:solidFill>
            </a:endParaRPr>
          </a:p>
        </p:txBody>
      </p:sp>
      <p:sp>
        <p:nvSpPr>
          <p:cNvPr id="3" name="Rectangle 5"/>
          <p:cNvSpPr>
            <a:spLocks noChangeArrowheads="1"/>
          </p:cNvSpPr>
          <p:nvPr/>
        </p:nvSpPr>
        <p:spPr bwMode="auto">
          <a:xfrm>
            <a:off x="359142" y="5661248"/>
            <a:ext cx="8264525" cy="10160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a:spAutoFit/>
          </a:bodyPr>
          <a:lstStyle/>
          <a:p>
            <a:pPr algn="ctr">
              <a:spcBef>
                <a:spcPct val="0"/>
              </a:spcBef>
            </a:pPr>
            <a:r>
              <a:rPr lang="cy-GB" altLang="en-US" sz="2000" b="1" dirty="0"/>
              <a:t>Heat energy transferred by a component due to its resistance is</a:t>
            </a:r>
          </a:p>
          <a:p>
            <a:pPr algn="ctr">
              <a:spcBef>
                <a:spcPct val="0"/>
              </a:spcBef>
            </a:pPr>
            <a:endParaRPr lang="cy-GB" altLang="en-US" sz="2000" b="1" dirty="0"/>
          </a:p>
          <a:p>
            <a:pPr algn="ctr">
              <a:spcBef>
                <a:spcPct val="0"/>
              </a:spcBef>
            </a:pPr>
            <a:r>
              <a:rPr lang="cy-GB" altLang="en-US" sz="2000" b="1" dirty="0"/>
              <a:t>  W = I</a:t>
            </a:r>
            <a:r>
              <a:rPr lang="cy-GB" altLang="en-US" sz="2000" b="1" baseline="30000" dirty="0"/>
              <a:t>2</a:t>
            </a:r>
            <a:r>
              <a:rPr lang="cy-GB" altLang="en-US" sz="2000" b="1" dirty="0"/>
              <a:t>xRxt</a:t>
            </a:r>
          </a:p>
        </p:txBody>
      </p:sp>
    </p:spTree>
    <p:extLst>
      <p:ext uri="{BB962C8B-B14F-4D97-AF65-F5344CB8AC3E}">
        <p14:creationId xmlns:p14="http://schemas.microsoft.com/office/powerpoint/2010/main" val="142955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82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82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82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82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82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82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821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7821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478210">
                                            <p:txEl>
                                              <p:pRg st="0" end="0"/>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478210">
                                            <p:txEl>
                                              <p:pRg st="1" end="1"/>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478210">
                                            <p:txEl>
                                              <p:pRg st="2" end="2"/>
                                            </p:tx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478210">
                                            <p:txEl>
                                              <p:pRg st="3" end="3"/>
                                            </p:tx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478210">
                                            <p:txEl>
                                              <p:pRg st="5" end="5"/>
                                            </p:txEl>
                                          </p:spTgt>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478210">
                                            <p:txEl>
                                              <p:pRg st="6" end="6"/>
                                            </p:txEl>
                                          </p:spTgt>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478210">
                                            <p:txEl>
                                              <p:pRg st="7" end="7"/>
                                            </p:txEl>
                                          </p:spTgt>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478210">
                                            <p:txEl>
                                              <p:pRg st="8" end="8"/>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0" grpId="0" uiExpand="1" build="p"/>
      <p:bldP spid="478210" grpId="1" uiExpand="1" build="allAtOnce"/>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677317"/>
            <a:ext cx="8229600" cy="850900"/>
          </a:xfrm>
        </p:spPr>
        <p:txBody>
          <a:bodyPr/>
          <a:lstStyle/>
          <a:p>
            <a:pPr eaLnBrk="1" hangingPunct="1"/>
            <a:r>
              <a:rPr lang="en-GB" altLang="en-US" sz="4000" smtClean="0">
                <a:solidFill>
                  <a:schemeClr val="tx1"/>
                </a:solidFill>
              </a:rPr>
              <a:t>Question 1</a:t>
            </a:r>
            <a:endParaRPr lang="en-GB" altLang="en-US" sz="4000" i="1" smtClean="0">
              <a:solidFill>
                <a:schemeClr val="tx1"/>
              </a:solidFill>
            </a:endParaRPr>
          </a:p>
        </p:txBody>
      </p:sp>
      <p:sp>
        <p:nvSpPr>
          <p:cNvPr id="257027" name="Rectangle 3"/>
          <p:cNvSpPr>
            <a:spLocks noGrp="1" noChangeArrowheads="1"/>
          </p:cNvSpPr>
          <p:nvPr>
            <p:ph type="body" sz="half" idx="1"/>
          </p:nvPr>
        </p:nvSpPr>
        <p:spPr>
          <a:xfrm>
            <a:off x="468313" y="1528217"/>
            <a:ext cx="8218487" cy="4637087"/>
          </a:xfrm>
        </p:spPr>
        <p:txBody>
          <a:bodyPr/>
          <a:lstStyle/>
          <a:p>
            <a:pPr marL="0" indent="0" eaLnBrk="1" hangingPunct="1">
              <a:buFontTx/>
              <a:buNone/>
            </a:pPr>
            <a:r>
              <a:rPr lang="en-GB" altLang="en-US" i="1" dirty="0" smtClean="0"/>
              <a:t>Calculate the power of a kettle’s heating element of resistance 18</a:t>
            </a:r>
            <a:r>
              <a:rPr lang="el-GR" altLang="en-US" i="1" dirty="0" smtClean="0">
                <a:cs typeface="Arial" charset="0"/>
              </a:rPr>
              <a:t>Ω</a:t>
            </a:r>
            <a:r>
              <a:rPr lang="en-GB" altLang="en-US" i="1" dirty="0" smtClean="0"/>
              <a:t> when draws a current of 13A from the mains supply.</a:t>
            </a:r>
          </a:p>
          <a:p>
            <a:pPr marL="0" indent="0" eaLnBrk="1" hangingPunct="1">
              <a:buFontTx/>
              <a:buNone/>
            </a:pPr>
            <a:endParaRPr lang="en-GB" altLang="en-US" i="1" dirty="0" smtClean="0"/>
          </a:p>
          <a:p>
            <a:pPr marL="0" indent="0" eaLnBrk="1" hangingPunct="1">
              <a:buFontTx/>
              <a:buNone/>
            </a:pPr>
            <a:r>
              <a:rPr lang="en-GB" altLang="en-US" i="1" dirty="0" smtClean="0"/>
              <a:t>		</a:t>
            </a:r>
            <a:r>
              <a:rPr lang="en-GB" altLang="en-US" b="1" i="1" dirty="0" smtClean="0">
                <a:solidFill>
                  <a:schemeClr val="accent2"/>
                </a:solidFill>
              </a:rPr>
              <a:t>P = </a:t>
            </a:r>
            <a:r>
              <a:rPr lang="en-GB" altLang="en-US" b="1" i="1" dirty="0" smtClean="0">
                <a:solidFill>
                  <a:schemeClr val="accent2"/>
                </a:solidFill>
                <a:latin typeface="Times New Roman" pitchFamily="18" charset="0"/>
              </a:rPr>
              <a:t>I </a:t>
            </a:r>
            <a:r>
              <a:rPr lang="en-GB" altLang="en-US" b="1" i="1" baseline="30000" dirty="0" smtClean="0">
                <a:solidFill>
                  <a:schemeClr val="accent2"/>
                </a:solidFill>
              </a:rPr>
              <a:t>2</a:t>
            </a:r>
            <a:r>
              <a:rPr lang="en-GB" altLang="en-US" b="1" i="1" dirty="0" smtClean="0">
                <a:solidFill>
                  <a:schemeClr val="accent2"/>
                </a:solidFill>
              </a:rPr>
              <a:t> R</a:t>
            </a:r>
          </a:p>
          <a:p>
            <a:pPr marL="0" indent="0" eaLnBrk="1" hangingPunct="1">
              <a:buFontTx/>
              <a:buNone/>
            </a:pPr>
            <a:r>
              <a:rPr lang="en-GB" altLang="en-US" i="1" dirty="0" smtClean="0"/>
              <a:t>		= (</a:t>
            </a:r>
            <a:r>
              <a:rPr lang="en-GB" altLang="en-US" dirty="0" smtClean="0"/>
              <a:t>13A)</a:t>
            </a:r>
            <a:r>
              <a:rPr lang="en-GB" altLang="en-US" baseline="30000" dirty="0" smtClean="0"/>
              <a:t>2</a:t>
            </a:r>
            <a:r>
              <a:rPr lang="en-GB" altLang="en-US" dirty="0" smtClean="0"/>
              <a:t> x 18</a:t>
            </a:r>
            <a:r>
              <a:rPr lang="el-GR" altLang="en-US" dirty="0" smtClean="0">
                <a:cs typeface="Arial" charset="0"/>
              </a:rPr>
              <a:t>Ω</a:t>
            </a:r>
            <a:r>
              <a:rPr lang="en-GB" altLang="en-US" dirty="0" smtClean="0"/>
              <a:t> </a:t>
            </a:r>
          </a:p>
          <a:p>
            <a:pPr marL="0" indent="0" eaLnBrk="1" hangingPunct="1">
              <a:buFontTx/>
              <a:buNone/>
            </a:pPr>
            <a:r>
              <a:rPr lang="en-GB" altLang="en-US" dirty="0" smtClean="0"/>
              <a:t>		= 169 x 18</a:t>
            </a:r>
          </a:p>
          <a:p>
            <a:pPr marL="0" indent="0" eaLnBrk="1" hangingPunct="1">
              <a:buFontTx/>
              <a:buNone/>
            </a:pPr>
            <a:r>
              <a:rPr lang="en-GB" altLang="en-US" dirty="0" smtClean="0"/>
              <a:t>		</a:t>
            </a:r>
            <a:r>
              <a:rPr lang="en-GB" altLang="en-US" b="1" dirty="0" smtClean="0">
                <a:solidFill>
                  <a:srgbClr val="FF3300"/>
                </a:solidFill>
              </a:rPr>
              <a:t>= 3042W</a:t>
            </a:r>
          </a:p>
          <a:p>
            <a:pPr marL="0" indent="0" eaLnBrk="1" hangingPunct="1">
              <a:buFontTx/>
              <a:buNone/>
            </a:pPr>
            <a:r>
              <a:rPr lang="en-GB" altLang="en-US" b="1" dirty="0" smtClean="0">
                <a:solidFill>
                  <a:srgbClr val="FF3300"/>
                </a:solidFill>
              </a:rPr>
              <a:t>		or = 3.04 kW</a:t>
            </a:r>
          </a:p>
        </p:txBody>
      </p:sp>
    </p:spTree>
    <p:extLst>
      <p:ext uri="{BB962C8B-B14F-4D97-AF65-F5344CB8AC3E}">
        <p14:creationId xmlns:p14="http://schemas.microsoft.com/office/powerpoint/2010/main" val="1972672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702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702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702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5702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70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543073"/>
            <a:ext cx="8229600" cy="1143000"/>
          </a:xfrm>
        </p:spPr>
        <p:txBody>
          <a:bodyPr/>
          <a:lstStyle/>
          <a:p>
            <a:pPr eaLnBrk="1" hangingPunct="1"/>
            <a:r>
              <a:rPr lang="en-GB" altLang="en-US" sz="4000" smtClean="0">
                <a:solidFill>
                  <a:schemeClr val="tx1"/>
                </a:solidFill>
              </a:rPr>
              <a:t>Question 2</a:t>
            </a:r>
            <a:endParaRPr lang="en-GB" altLang="en-US" sz="4000" i="1" smtClean="0">
              <a:solidFill>
                <a:schemeClr val="tx1"/>
              </a:solidFill>
            </a:endParaRPr>
          </a:p>
        </p:txBody>
      </p:sp>
      <p:sp>
        <p:nvSpPr>
          <p:cNvPr id="252932" name="Rectangle 4"/>
          <p:cNvSpPr>
            <a:spLocks noGrp="1" noChangeArrowheads="1"/>
          </p:cNvSpPr>
          <p:nvPr>
            <p:ph type="body" sz="half" idx="2"/>
          </p:nvPr>
        </p:nvSpPr>
        <p:spPr>
          <a:xfrm>
            <a:off x="539750" y="1524148"/>
            <a:ext cx="8147050" cy="4929188"/>
          </a:xfrm>
        </p:spPr>
        <p:txBody>
          <a:bodyPr/>
          <a:lstStyle/>
          <a:p>
            <a:pPr marL="0" indent="0" eaLnBrk="1" hangingPunct="1">
              <a:buFontTx/>
              <a:buNone/>
            </a:pPr>
            <a:r>
              <a:rPr lang="en-GB" altLang="en-US" sz="2400" i="1" smtClean="0"/>
              <a:t>Calculate the current drawn by the heating element of an electric iron of resistance 36</a:t>
            </a:r>
            <a:r>
              <a:rPr lang="el-GR" altLang="en-US" sz="2400" i="1" smtClean="0">
                <a:cs typeface="Arial" charset="0"/>
              </a:rPr>
              <a:t>Ω</a:t>
            </a:r>
            <a:r>
              <a:rPr lang="en-GB" altLang="en-US" sz="2400" i="1" smtClean="0"/>
              <a:t> and power 1.5kW. </a:t>
            </a:r>
          </a:p>
          <a:p>
            <a:pPr marL="0" indent="0" eaLnBrk="1" hangingPunct="1">
              <a:buFontTx/>
              <a:buNone/>
            </a:pPr>
            <a:endParaRPr lang="en-GB" altLang="en-US" sz="2400" i="1" smtClean="0"/>
          </a:p>
          <a:p>
            <a:pPr marL="0" indent="0" eaLnBrk="1" hangingPunct="1">
              <a:buFontTx/>
              <a:buNone/>
            </a:pPr>
            <a:r>
              <a:rPr lang="en-GB" altLang="en-US" sz="2400" i="1" smtClean="0"/>
              <a:t>			</a:t>
            </a:r>
            <a:r>
              <a:rPr lang="en-GB" altLang="en-US" sz="2400" b="1" i="1" smtClean="0">
                <a:solidFill>
                  <a:schemeClr val="accent2"/>
                </a:solidFill>
              </a:rPr>
              <a:t>P = </a:t>
            </a:r>
            <a:r>
              <a:rPr lang="en-GB" altLang="en-US" sz="2400" b="1" i="1" smtClean="0">
                <a:solidFill>
                  <a:schemeClr val="accent2"/>
                </a:solidFill>
                <a:latin typeface="Times New Roman" pitchFamily="18" charset="0"/>
              </a:rPr>
              <a:t>I </a:t>
            </a:r>
            <a:r>
              <a:rPr lang="en-GB" altLang="en-US" sz="2400" b="1" i="1" baseline="30000" smtClean="0">
                <a:solidFill>
                  <a:schemeClr val="accent2"/>
                </a:solidFill>
              </a:rPr>
              <a:t>2</a:t>
            </a:r>
            <a:r>
              <a:rPr lang="en-GB" altLang="en-US" sz="2400" b="1" i="1" smtClean="0">
                <a:solidFill>
                  <a:schemeClr val="accent2"/>
                </a:solidFill>
              </a:rPr>
              <a:t> R</a:t>
            </a:r>
            <a:r>
              <a:rPr lang="en-GB" altLang="en-US" sz="2400" smtClean="0"/>
              <a:t>  gives:</a:t>
            </a:r>
          </a:p>
          <a:p>
            <a:pPr marL="0" indent="0" eaLnBrk="1" hangingPunct="1">
              <a:buFontTx/>
              <a:buNone/>
            </a:pPr>
            <a:r>
              <a:rPr lang="en-GB" altLang="en-US" sz="2400" i="1" smtClean="0">
                <a:latin typeface="Times New Roman" pitchFamily="18" charset="0"/>
              </a:rPr>
              <a:t>			</a:t>
            </a:r>
            <a:r>
              <a:rPr lang="en-GB" altLang="en-US" sz="2400" b="1" i="1" smtClean="0">
                <a:solidFill>
                  <a:schemeClr val="accent2"/>
                </a:solidFill>
                <a:latin typeface="Times New Roman" pitchFamily="18" charset="0"/>
              </a:rPr>
              <a:t>I </a:t>
            </a:r>
            <a:r>
              <a:rPr lang="en-GB" altLang="en-US" sz="2400" b="1" i="1" baseline="30000" smtClean="0">
                <a:solidFill>
                  <a:schemeClr val="accent2"/>
                </a:solidFill>
              </a:rPr>
              <a:t>2</a:t>
            </a:r>
            <a:r>
              <a:rPr lang="en-GB" altLang="en-US" sz="2400" b="1" i="1" smtClean="0">
                <a:solidFill>
                  <a:schemeClr val="accent2"/>
                </a:solidFill>
              </a:rPr>
              <a:t> = P / R</a:t>
            </a:r>
          </a:p>
          <a:p>
            <a:pPr marL="0" indent="0" eaLnBrk="1" hangingPunct="1">
              <a:buFontTx/>
              <a:buNone/>
            </a:pPr>
            <a:r>
              <a:rPr lang="en-GB" altLang="en-US" sz="2400" smtClean="0"/>
              <a:t>			= 1500W / 36 </a:t>
            </a:r>
            <a:r>
              <a:rPr lang="el-GR" altLang="en-US" sz="2400" smtClean="0">
                <a:cs typeface="Arial" charset="0"/>
              </a:rPr>
              <a:t>Ω</a:t>
            </a:r>
            <a:r>
              <a:rPr lang="en-GB" altLang="en-US" sz="2400" smtClean="0"/>
              <a:t> </a:t>
            </a:r>
          </a:p>
          <a:p>
            <a:pPr marL="0" indent="0" eaLnBrk="1" hangingPunct="1">
              <a:buFontTx/>
              <a:buNone/>
            </a:pPr>
            <a:r>
              <a:rPr lang="en-GB" altLang="en-US" sz="2400" smtClean="0"/>
              <a:t>			= 41.67</a:t>
            </a:r>
          </a:p>
          <a:p>
            <a:pPr marL="0" indent="0" eaLnBrk="1" hangingPunct="1">
              <a:buFontTx/>
              <a:buNone/>
            </a:pPr>
            <a:r>
              <a:rPr lang="en-GB" altLang="en-US" sz="2400" smtClean="0">
                <a:solidFill>
                  <a:srgbClr val="FF0066"/>
                </a:solidFill>
              </a:rPr>
              <a:t>			</a:t>
            </a:r>
            <a:r>
              <a:rPr lang="en-GB" altLang="en-US" sz="2400" b="1" smtClean="0">
                <a:solidFill>
                  <a:schemeClr val="accent2"/>
                </a:solidFill>
              </a:rPr>
              <a:t>= </a:t>
            </a:r>
            <a:r>
              <a:rPr lang="en-GB" altLang="en-US" sz="2400" b="1" i="1" smtClean="0">
                <a:solidFill>
                  <a:schemeClr val="accent2"/>
                </a:solidFill>
                <a:latin typeface="Times New Roman" pitchFamily="18" charset="0"/>
              </a:rPr>
              <a:t>I </a:t>
            </a:r>
            <a:r>
              <a:rPr lang="en-GB" altLang="en-US" sz="2400" b="1" i="1" baseline="30000" smtClean="0">
                <a:solidFill>
                  <a:schemeClr val="accent2"/>
                </a:solidFill>
              </a:rPr>
              <a:t>2</a:t>
            </a:r>
            <a:r>
              <a:rPr lang="en-GB" altLang="en-US" sz="2400" b="1" smtClean="0">
                <a:solidFill>
                  <a:schemeClr val="accent2"/>
                </a:solidFill>
              </a:rPr>
              <a:t> !!!!</a:t>
            </a:r>
          </a:p>
          <a:p>
            <a:pPr marL="0" indent="0" eaLnBrk="1" hangingPunct="1">
              <a:buFontTx/>
              <a:buNone/>
            </a:pPr>
            <a:r>
              <a:rPr lang="en-GB" altLang="en-US" sz="2400" smtClean="0"/>
              <a:t>			therefore </a:t>
            </a:r>
            <a:r>
              <a:rPr lang="en-GB" altLang="en-US" sz="2400" i="1" smtClean="0">
                <a:latin typeface="Times New Roman" pitchFamily="18" charset="0"/>
              </a:rPr>
              <a:t>I</a:t>
            </a:r>
            <a:r>
              <a:rPr lang="en-GB" altLang="en-US" sz="2400" smtClean="0"/>
              <a:t> = </a:t>
            </a:r>
            <a:r>
              <a:rPr lang="en-GB" altLang="en-US" sz="2400" smtClean="0">
                <a:cs typeface="Arial" charset="0"/>
              </a:rPr>
              <a:t>√ </a:t>
            </a:r>
            <a:r>
              <a:rPr lang="en-GB" altLang="en-US" sz="2400" smtClean="0"/>
              <a:t>( 41.67)</a:t>
            </a:r>
          </a:p>
          <a:p>
            <a:pPr marL="0" indent="0" eaLnBrk="1" hangingPunct="1">
              <a:buFontTx/>
              <a:buNone/>
            </a:pPr>
            <a:r>
              <a:rPr lang="en-GB" altLang="en-US" sz="2400" b="1" smtClean="0"/>
              <a:t>			</a:t>
            </a:r>
            <a:r>
              <a:rPr lang="en-GB" altLang="en-US" sz="2400" b="1" smtClean="0">
                <a:solidFill>
                  <a:srgbClr val="FF3300"/>
                </a:solidFill>
              </a:rPr>
              <a:t>= 6.45 A</a:t>
            </a:r>
          </a:p>
        </p:txBody>
      </p:sp>
    </p:spTree>
    <p:extLst>
      <p:ext uri="{BB962C8B-B14F-4D97-AF65-F5344CB8AC3E}">
        <p14:creationId xmlns:p14="http://schemas.microsoft.com/office/powerpoint/2010/main" val="2271659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293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2932">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2932">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52932">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2932">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52932">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293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678855"/>
            <a:ext cx="8229600" cy="777875"/>
          </a:xfrm>
        </p:spPr>
        <p:txBody>
          <a:bodyPr/>
          <a:lstStyle/>
          <a:p>
            <a:pPr eaLnBrk="1" hangingPunct="1">
              <a:lnSpc>
                <a:spcPct val="100000"/>
              </a:lnSpc>
            </a:pPr>
            <a:r>
              <a:rPr lang="en-GB" altLang="en-US" smtClean="0"/>
              <a:t>Starting a car problem</a:t>
            </a:r>
          </a:p>
        </p:txBody>
      </p:sp>
      <p:sp>
        <p:nvSpPr>
          <p:cNvPr id="27651" name="Rectangle 3"/>
          <p:cNvSpPr>
            <a:spLocks noGrp="1" noChangeArrowheads="1"/>
          </p:cNvSpPr>
          <p:nvPr>
            <p:ph type="body" sz="half" idx="1"/>
          </p:nvPr>
        </p:nvSpPr>
        <p:spPr>
          <a:xfrm>
            <a:off x="395288" y="1961555"/>
            <a:ext cx="8137525" cy="3195637"/>
          </a:xfrm>
        </p:spPr>
        <p:txBody>
          <a:bodyPr>
            <a:normAutofit fontScale="77500" lnSpcReduction="20000"/>
          </a:bodyPr>
          <a:lstStyle/>
          <a:p>
            <a:pPr marL="0" indent="0" eaLnBrk="1" hangingPunct="1">
              <a:lnSpc>
                <a:spcPct val="120000"/>
              </a:lnSpc>
              <a:buFontTx/>
              <a:buNone/>
            </a:pPr>
            <a:r>
              <a:rPr lang="en-GB" altLang="en-US" sz="3200" i="1" smtClean="0"/>
              <a:t>A car engine is made to turn initially by using a starter motor connected to the 12V car battery. </a:t>
            </a:r>
          </a:p>
          <a:p>
            <a:pPr marL="0" indent="0" eaLnBrk="1" hangingPunct="1">
              <a:lnSpc>
                <a:spcPct val="120000"/>
              </a:lnSpc>
              <a:buFontTx/>
              <a:buNone/>
            </a:pPr>
            <a:r>
              <a:rPr lang="en-GB" altLang="en-US" sz="3200" i="1" smtClean="0"/>
              <a:t>If a current of 80A is drawn by the motor in order to produce an output power of at least 900W what must be the maximum resistance of the coils of the starter motor? </a:t>
            </a:r>
          </a:p>
          <a:p>
            <a:pPr marL="0" indent="0" eaLnBrk="1" hangingPunct="1">
              <a:lnSpc>
                <a:spcPct val="120000"/>
              </a:lnSpc>
              <a:buFontTx/>
              <a:buNone/>
            </a:pPr>
            <a:r>
              <a:rPr lang="en-GB" altLang="en-US" sz="3200" i="1" smtClean="0"/>
              <a:t>Comment on your answer.</a:t>
            </a:r>
            <a:endParaRPr lang="en-GB" altLang="en-US" sz="3200" smtClean="0"/>
          </a:p>
        </p:txBody>
      </p:sp>
    </p:spTree>
    <p:extLst>
      <p:ext uri="{BB962C8B-B14F-4D97-AF65-F5344CB8AC3E}">
        <p14:creationId xmlns:p14="http://schemas.microsoft.com/office/powerpoint/2010/main" val="2934080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omic Sans MS"/>
        <a:ea typeface=""/>
        <a:cs typeface=""/>
      </a:majorFont>
      <a:minorFont>
        <a:latin typeface="Comic Sans M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TotalTime>
  <Words>1160</Words>
  <Application>Microsoft Office PowerPoint</Application>
  <PresentationFormat>On-screen Show (4:3)</PresentationFormat>
  <Paragraphs>191</Paragraphs>
  <Slides>17</Slides>
  <Notes>9</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1_Office Theme</vt:lpstr>
      <vt:lpstr>PowerPoint Presentation</vt:lpstr>
      <vt:lpstr>The heating effect of an electric current</vt:lpstr>
      <vt:lpstr>Peer assess your partners work</vt:lpstr>
      <vt:lpstr>PowerPoint Presentation</vt:lpstr>
      <vt:lpstr>Power and resistance</vt:lpstr>
      <vt:lpstr>PowerPoint Presentation</vt:lpstr>
      <vt:lpstr>Question 1</vt:lpstr>
      <vt:lpstr>Question 2</vt:lpstr>
      <vt:lpstr>Starting a car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34</cp:revision>
  <dcterms:created xsi:type="dcterms:W3CDTF">2016-05-16T13:02:05Z</dcterms:created>
  <dcterms:modified xsi:type="dcterms:W3CDTF">2016-10-18T09:42:36Z</dcterms:modified>
</cp:coreProperties>
</file>