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72" r:id="rId3"/>
    <p:sldId id="273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4" r:id="rId12"/>
    <p:sldId id="275" r:id="rId13"/>
    <p:sldId id="276" r:id="rId14"/>
    <p:sldId id="265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A8CF-11DB-4635-AC36-1E7F00B410D0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0F58-BC3B-4EAE-A1E9-06280DD29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7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60F58-BC3B-4EAE-A1E9-06280DD29EA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5322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71BBDD3-E2C9-4E9D-9455-B3CE89EF5B26}" type="slidenum">
              <a:rPr lang="en-GB" altLang="en-US"/>
              <a:pPr eaLnBrk="1" hangingPunct="1"/>
              <a:t>15</a:t>
            </a:fld>
            <a:endParaRPr lang="en-GB" altLang="en-US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76789DC-431C-4C0B-B8B9-FC12BBEEFC12}" type="slidenum">
              <a:rPr lang="en-GB" altLang="en-US"/>
              <a:pPr eaLnBrk="1" hangingPunct="1"/>
              <a:t>4</a:t>
            </a:fld>
            <a:endParaRPr lang="en-GB" alt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CDA79C5-54F0-449D-AE08-2AEDD324EF53}" type="slidenum">
              <a:rPr lang="en-GB" altLang="en-US"/>
              <a:pPr eaLnBrk="1" hangingPunct="1"/>
              <a:t>5</a:t>
            </a:fld>
            <a:endParaRPr lang="en-GB" alt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27C4388-A037-4946-900F-E0E4A406182D}" type="slidenum">
              <a:rPr lang="en-GB" altLang="en-US"/>
              <a:pPr eaLnBrk="1" hangingPunct="1"/>
              <a:t>6</a:t>
            </a:fld>
            <a:endParaRPr lang="en-GB" alt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0CCAEDC-476B-41C3-8E9F-BB07ADE066B6}" type="slidenum">
              <a:rPr lang="en-GB" altLang="en-US"/>
              <a:pPr eaLnBrk="1" hangingPunct="1"/>
              <a:t>7</a:t>
            </a:fld>
            <a:endParaRPr lang="en-GB" alt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EB29F47-97D6-4E26-A1EE-B4CC7811E153}" type="slidenum">
              <a:rPr lang="en-GB" altLang="en-US"/>
              <a:pPr eaLnBrk="1" hangingPunct="1"/>
              <a:t>8</a:t>
            </a:fld>
            <a:endParaRPr lang="en-GB" altLang="en-US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DC4B756-5EF7-4B74-AEC0-80E0A4ED5663}" type="slidenum">
              <a:rPr lang="en-GB" altLang="en-US"/>
              <a:pPr eaLnBrk="1" hangingPunct="1"/>
              <a:t>9</a:t>
            </a:fld>
            <a:endParaRPr lang="en-GB" altLang="en-US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AEDEEE5-011D-42B4-AAEB-EBD425919ACE}" type="slidenum">
              <a:rPr lang="en-GB" altLang="en-US"/>
              <a:pPr eaLnBrk="1" hangingPunct="1"/>
              <a:t>10</a:t>
            </a:fld>
            <a:endParaRPr lang="en-GB" altLang="en-US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A411B9-76E4-4C72-AD92-5932F98500CB}" type="slidenum">
              <a:rPr lang="en-GB" altLang="en-US"/>
              <a:pPr eaLnBrk="1" hangingPunct="1"/>
              <a:t>14</a:t>
            </a:fld>
            <a:endParaRPr lang="en-GB" altLang="en-US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2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6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52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64530-1C40-409C-99E7-E37745B908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911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CAE53-298D-4E81-A3F0-239E2880B3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864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84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0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3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8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5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03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33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3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LO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5126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Key Words:</a:t>
            </a:r>
          </a:p>
        </p:txBody>
      </p:sp>
    </p:spTree>
    <p:extLst>
      <p:ext uri="{BB962C8B-B14F-4D97-AF65-F5344CB8AC3E}">
        <p14:creationId xmlns:p14="http://schemas.microsoft.com/office/powerpoint/2010/main" val="344593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ktaggart.com/physics/Simulations/EJS/ResistanceWire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CC31813-D645-4F9D-BFD2-65F377D5AD62}" type="datetime4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 May 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28650" y="5263769"/>
            <a:ext cx="7886700" cy="43513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 dirty="0" smtClean="0"/>
              <a:t>Objective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093824"/>
              </p:ext>
            </p:extLst>
          </p:nvPr>
        </p:nvGraphicFramePr>
        <p:xfrm>
          <a:off x="0" y="764704"/>
          <a:ext cx="9144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1236"/>
                <a:gridCol w="4618182"/>
                <a:gridCol w="2484582"/>
              </a:tblGrid>
              <a:tr h="822325">
                <a:tc>
                  <a:txBody>
                    <a:bodyPr/>
                    <a:lstStyle/>
                    <a:p>
                      <a:r>
                        <a:rPr lang="en-GB" sz="1800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u="sng" dirty="0" err="1" smtClean="0">
                          <a:latin typeface="Comic Sans MS" panose="030F0702030302020204" pitchFamily="66" charset="0"/>
                        </a:rPr>
                        <a:t>Emf</a:t>
                      </a:r>
                      <a:r>
                        <a:rPr lang="en-GB" sz="2400" b="1" u="sng" dirty="0" smtClean="0">
                          <a:latin typeface="Comic Sans MS" panose="030F0702030302020204" pitchFamily="66" charset="0"/>
                        </a:rPr>
                        <a:t> and internal resistance </a:t>
                      </a:r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26/05/2016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51880"/>
              </p:ext>
            </p:extLst>
          </p:nvPr>
        </p:nvGraphicFramePr>
        <p:xfrm>
          <a:off x="296846" y="5045933"/>
          <a:ext cx="8785225" cy="1656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057"/>
                <a:gridCol w="7852168"/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6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72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92D050"/>
                    </a:solidFill>
                  </a:tcPr>
                </a:tc>
              </a:tr>
              <a:tr h="5291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FFC000"/>
                    </a:solidFill>
                  </a:tcPr>
                </a:tc>
              </a:tr>
              <a:tr h="14045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33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88442"/>
            <a:ext cx="8229600" cy="777875"/>
          </a:xfrm>
        </p:spPr>
        <p:txBody>
          <a:bodyPr/>
          <a:lstStyle/>
          <a:p>
            <a:pPr eaLnBrk="1" hangingPunct="1"/>
            <a:r>
              <a:rPr lang="en-GB" altLang="en-US" smtClean="0"/>
              <a:t>Question 3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708400" y="1639342"/>
            <a:ext cx="4978400" cy="4525962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Tx/>
              <a:buNone/>
            </a:pPr>
            <a:r>
              <a:rPr lang="en-GB" altLang="en-US" sz="2000" i="1" smtClean="0">
                <a:cs typeface="Arial" charset="0"/>
              </a:rPr>
              <a:t>Calculate the terminal pd across a power supply of emf 2V, internal resistance 0.5</a:t>
            </a:r>
            <a:r>
              <a:rPr lang="el-GR" altLang="en-US" sz="2000" i="1" smtClean="0">
                <a:cs typeface="Arial" charset="0"/>
              </a:rPr>
              <a:t>Ω</a:t>
            </a:r>
            <a:r>
              <a:rPr lang="en-GB" altLang="en-US" sz="2000" i="1" smtClean="0">
                <a:cs typeface="Arial" charset="0"/>
              </a:rPr>
              <a:t> when it is connected to a load resistance of 4</a:t>
            </a:r>
            <a:r>
              <a:rPr lang="el-GR" altLang="en-US" sz="2000" i="1" smtClean="0">
                <a:cs typeface="Arial" charset="0"/>
              </a:rPr>
              <a:t>Ω</a:t>
            </a:r>
            <a:r>
              <a:rPr lang="en-GB" altLang="en-US" sz="2000" i="1" smtClean="0">
                <a:cs typeface="Arial" charset="0"/>
              </a:rPr>
              <a:t>.</a:t>
            </a:r>
          </a:p>
          <a:p>
            <a:pPr marL="0" indent="0" eaLnBrk="1" hangingPunct="1">
              <a:buFontTx/>
              <a:buNone/>
            </a:pPr>
            <a:r>
              <a:rPr lang="el-GR" altLang="en-US" sz="2000" b="1" i="1" smtClean="0">
                <a:solidFill>
                  <a:srgbClr val="FF3300"/>
                </a:solidFill>
                <a:cs typeface="Arial" charset="0"/>
              </a:rPr>
              <a:t>ε</a:t>
            </a:r>
            <a:r>
              <a:rPr lang="en-GB" altLang="en-US" sz="2000" b="1" i="1" smtClean="0">
                <a:solidFill>
                  <a:srgbClr val="FF3300"/>
                </a:solidFill>
                <a:cs typeface="Arial" charset="0"/>
              </a:rPr>
              <a:t>  =  </a:t>
            </a:r>
            <a:r>
              <a:rPr lang="en-GB" altLang="en-US" sz="2000" b="1" i="1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000" b="1" i="1" smtClean="0">
                <a:solidFill>
                  <a:srgbClr val="FF3300"/>
                </a:solidFill>
                <a:cs typeface="Arial" charset="0"/>
              </a:rPr>
              <a:t> R  +  </a:t>
            </a:r>
            <a:r>
              <a:rPr lang="en-GB" altLang="en-US" sz="2000" b="1" i="1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000" b="1" i="1" smtClean="0">
                <a:solidFill>
                  <a:srgbClr val="FF3300"/>
                </a:solidFill>
                <a:cs typeface="Arial" charset="0"/>
              </a:rPr>
              <a:t> r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cs typeface="Arial" charset="0"/>
              </a:rPr>
              <a:t>where </a:t>
            </a:r>
            <a:r>
              <a:rPr lang="en-GB" altLang="en-US" sz="2000" b="1" i="1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000" b="1" i="1" smtClean="0">
                <a:solidFill>
                  <a:srgbClr val="FF3300"/>
                </a:solidFill>
                <a:cs typeface="Arial" charset="0"/>
              </a:rPr>
              <a:t> R</a:t>
            </a:r>
            <a:r>
              <a:rPr lang="en-GB" altLang="en-US" sz="2000" b="1" i="1" smtClean="0">
                <a:cs typeface="Arial" charset="0"/>
              </a:rPr>
              <a:t> = </a:t>
            </a:r>
            <a:r>
              <a:rPr lang="en-GB" altLang="en-US" sz="2000" smtClean="0">
                <a:cs typeface="Arial" charset="0"/>
              </a:rPr>
              <a:t>terminal pd 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cs typeface="Arial" charset="0"/>
              </a:rPr>
              <a:t>2 V = (</a:t>
            </a:r>
            <a:r>
              <a:rPr lang="en-GB" altLang="en-US" sz="2000" b="1" i="1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000" b="1" smtClean="0">
                <a:cs typeface="Arial" charset="0"/>
              </a:rPr>
              <a:t> </a:t>
            </a:r>
            <a:r>
              <a:rPr lang="en-GB" altLang="en-US" sz="2000" smtClean="0">
                <a:cs typeface="Arial" charset="0"/>
              </a:rPr>
              <a:t>x 4 </a:t>
            </a:r>
            <a:r>
              <a:rPr lang="el-GR" altLang="en-US" sz="2000" smtClean="0">
                <a:cs typeface="Arial" charset="0"/>
              </a:rPr>
              <a:t>Ω</a:t>
            </a:r>
            <a:r>
              <a:rPr lang="en-GB" altLang="en-US" sz="2000" smtClean="0">
                <a:cs typeface="Arial" charset="0"/>
              </a:rPr>
              <a:t>) +  (</a:t>
            </a:r>
            <a:r>
              <a:rPr lang="en-GB" altLang="en-US" sz="2000" b="1" i="1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000" smtClean="0">
                <a:cs typeface="Arial" charset="0"/>
              </a:rPr>
              <a:t> x 0.5 </a:t>
            </a:r>
            <a:r>
              <a:rPr lang="el-GR" altLang="en-US" sz="2000" smtClean="0">
                <a:cs typeface="Arial" charset="0"/>
              </a:rPr>
              <a:t>Ω</a:t>
            </a:r>
            <a:r>
              <a:rPr lang="en-GB" altLang="en-US" sz="2000" smtClean="0">
                <a:cs typeface="Arial" charset="0"/>
              </a:rPr>
              <a:t> )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cs typeface="Arial" charset="0"/>
              </a:rPr>
              <a:t>2 = (</a:t>
            </a:r>
            <a:r>
              <a:rPr lang="en-GB" altLang="en-US" sz="2000" b="1" i="1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000" smtClean="0">
                <a:cs typeface="Arial" charset="0"/>
              </a:rPr>
              <a:t> x 4.5)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b="1" i="1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000" smtClean="0">
                <a:cs typeface="Arial" charset="0"/>
              </a:rPr>
              <a:t>  = 2 / 4.5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cs typeface="Arial" charset="0"/>
              </a:rPr>
              <a:t> = 0.444 A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cs typeface="Arial" charset="0"/>
              </a:rPr>
              <a:t>The terminal pd = </a:t>
            </a:r>
            <a:r>
              <a:rPr lang="en-GB" altLang="en-US" sz="2000" b="1" i="1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000" b="1" i="1" smtClean="0">
                <a:solidFill>
                  <a:srgbClr val="FF3300"/>
                </a:solidFill>
                <a:cs typeface="Arial" charset="0"/>
              </a:rPr>
              <a:t> R</a:t>
            </a:r>
            <a:r>
              <a:rPr lang="en-GB" altLang="en-US" sz="2000" i="1" smtClean="0">
                <a:cs typeface="Arial" charset="0"/>
              </a:rPr>
              <a:t> 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i="1" smtClean="0">
                <a:cs typeface="Arial" charset="0"/>
              </a:rPr>
              <a:t>= </a:t>
            </a:r>
            <a:r>
              <a:rPr lang="en-GB" altLang="en-US" sz="2000" smtClean="0">
                <a:cs typeface="Arial" charset="0"/>
              </a:rPr>
              <a:t>0.444 x 4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b="1" smtClean="0">
                <a:solidFill>
                  <a:schemeClr val="accent2"/>
                </a:solidFill>
                <a:cs typeface="Arial" charset="0"/>
              </a:rPr>
              <a:t>terminal pd = 1.78 V</a:t>
            </a:r>
          </a:p>
          <a:p>
            <a:pPr marL="0" indent="0" eaLnBrk="1" hangingPunct="1">
              <a:buFontTx/>
              <a:buNone/>
            </a:pPr>
            <a:endParaRPr lang="el-GR" altLang="en-US" sz="2000" b="1" smtClean="0">
              <a:solidFill>
                <a:schemeClr val="accent2"/>
              </a:solidFill>
              <a:cs typeface="Arial" charset="0"/>
            </a:endParaRPr>
          </a:p>
        </p:txBody>
      </p:sp>
      <p:pic>
        <p:nvPicPr>
          <p:cNvPr id="38916" name="Picture 4" descr="B064F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2287042"/>
            <a:ext cx="2903537" cy="3240087"/>
          </a:xfrm>
          <a:noFill/>
        </p:spPr>
      </p:pic>
    </p:spTree>
    <p:extLst>
      <p:ext uri="{BB962C8B-B14F-4D97-AF65-F5344CB8AC3E}">
        <p14:creationId xmlns:p14="http://schemas.microsoft.com/office/powerpoint/2010/main" val="4017371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9144000" cy="605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4564" name="Oval 4"/>
          <p:cNvSpPr>
            <a:spLocks noChangeArrowheads="1"/>
          </p:cNvSpPr>
          <p:nvPr/>
        </p:nvSpPr>
        <p:spPr bwMode="auto">
          <a:xfrm>
            <a:off x="4137025" y="6017742"/>
            <a:ext cx="552450" cy="479425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06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58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13"/>
          <a:stretch/>
        </p:blipFill>
        <p:spPr bwMode="auto">
          <a:xfrm>
            <a:off x="0" y="761999"/>
            <a:ext cx="9144000" cy="3396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5587" name="Oval 3"/>
          <p:cNvSpPr>
            <a:spLocks noChangeArrowheads="1"/>
          </p:cNvSpPr>
          <p:nvPr/>
        </p:nvSpPr>
        <p:spPr bwMode="auto">
          <a:xfrm>
            <a:off x="3005138" y="1662509"/>
            <a:ext cx="1233487" cy="609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95589" name="Rectangle 5"/>
          <p:cNvSpPr>
            <a:spLocks noChangeArrowheads="1"/>
          </p:cNvSpPr>
          <p:nvPr/>
        </p:nvSpPr>
        <p:spPr bwMode="auto">
          <a:xfrm>
            <a:off x="0" y="4316809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 dirty="0"/>
              <a:t>4. The resistance of the lamp in the above question is:</a:t>
            </a:r>
          </a:p>
          <a:p>
            <a:pPr>
              <a:spcBef>
                <a:spcPct val="0"/>
              </a:spcBef>
            </a:pPr>
            <a:endParaRPr lang="en-US" altLang="en-US" sz="2000" dirty="0"/>
          </a:p>
          <a:p>
            <a:pPr>
              <a:spcBef>
                <a:spcPct val="0"/>
              </a:spcBef>
            </a:pPr>
            <a:r>
              <a:rPr lang="en-US" altLang="en-US" sz="2000" dirty="0"/>
              <a:t>A  11.7 Ω                 B   1.05 Ω                  C  1.5 Ω                       D 1.17Ω</a:t>
            </a:r>
          </a:p>
        </p:txBody>
      </p:sp>
      <p:sp>
        <p:nvSpPr>
          <p:cNvPr id="195591" name="Oval 7"/>
          <p:cNvSpPr>
            <a:spLocks noChangeArrowheads="1"/>
          </p:cNvSpPr>
          <p:nvPr/>
        </p:nvSpPr>
        <p:spPr bwMode="auto">
          <a:xfrm>
            <a:off x="174625" y="4781947"/>
            <a:ext cx="1233488" cy="609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95592" name="Rectangle 8"/>
          <p:cNvSpPr>
            <a:spLocks noChangeArrowheads="1"/>
          </p:cNvSpPr>
          <p:nvPr/>
        </p:nvSpPr>
        <p:spPr bwMode="auto">
          <a:xfrm>
            <a:off x="0" y="5801122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 dirty="0"/>
              <a:t>5. The internal resistance of the </a:t>
            </a:r>
            <a:r>
              <a:rPr lang="en-US" altLang="en-US" sz="2000" b="1" dirty="0"/>
              <a:t>battery</a:t>
            </a:r>
            <a:r>
              <a:rPr lang="en-US" altLang="en-US" sz="2000" dirty="0"/>
              <a:t> in the above question is:</a:t>
            </a:r>
          </a:p>
          <a:p>
            <a:pPr>
              <a:spcBef>
                <a:spcPct val="0"/>
              </a:spcBef>
            </a:pPr>
            <a:endParaRPr lang="en-US" altLang="en-US" sz="2000" dirty="0"/>
          </a:p>
          <a:p>
            <a:pPr>
              <a:spcBef>
                <a:spcPct val="0"/>
              </a:spcBef>
            </a:pPr>
            <a:r>
              <a:rPr lang="en-US" altLang="en-US" sz="2000" dirty="0"/>
              <a:t>A  1.1 Ω                 B   2.2 Ω                  C  3.3 Ω                       D 1.17Ω</a:t>
            </a:r>
          </a:p>
        </p:txBody>
      </p:sp>
      <p:sp>
        <p:nvSpPr>
          <p:cNvPr id="195593" name="Oval 9"/>
          <p:cNvSpPr>
            <a:spLocks noChangeArrowheads="1"/>
          </p:cNvSpPr>
          <p:nvPr/>
        </p:nvSpPr>
        <p:spPr bwMode="auto">
          <a:xfrm>
            <a:off x="4703763" y="6275784"/>
            <a:ext cx="1233487" cy="609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970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 animBg="1"/>
      <p:bldP spid="195589" grpId="0"/>
      <p:bldP spid="195591" grpId="0" animBg="1"/>
      <p:bldP spid="195592" grpId="0"/>
      <p:bldP spid="19559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ChangeArrowheads="1"/>
          </p:cNvSpPr>
          <p:nvPr/>
        </p:nvSpPr>
        <p:spPr bwMode="auto">
          <a:xfrm>
            <a:off x="211138" y="887115"/>
            <a:ext cx="515295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 dirty="0" smtClean="0"/>
              <a:t>Using </a:t>
            </a:r>
            <a:r>
              <a:rPr lang="en-US" altLang="en-US" sz="2000" dirty="0"/>
              <a:t>the symbols in the circuit here, what is the formula for the power dissipated in the external resistance?</a:t>
            </a:r>
          </a:p>
          <a:p>
            <a:pPr>
              <a:spcBef>
                <a:spcPct val="0"/>
              </a:spcBef>
            </a:pPr>
            <a:endParaRPr lang="en-US" altLang="en-US" sz="2000" dirty="0"/>
          </a:p>
          <a:p>
            <a:pPr>
              <a:spcBef>
                <a:spcPct val="0"/>
              </a:spcBef>
            </a:pPr>
            <a:r>
              <a:rPr lang="en-US" altLang="en-US" sz="2000" dirty="0"/>
              <a:t>A  </a:t>
            </a:r>
            <a:r>
              <a:rPr lang="en-US" altLang="en-US" sz="2000" dirty="0" err="1"/>
              <a:t>Iξ</a:t>
            </a:r>
            <a:r>
              <a:rPr lang="en-GB" altLang="en-US" sz="2000" baseline="30000" dirty="0"/>
              <a:t>2</a:t>
            </a:r>
            <a:r>
              <a:rPr lang="en-GB" altLang="en-US" sz="2000" dirty="0"/>
              <a:t>            B  I</a:t>
            </a:r>
            <a:r>
              <a:rPr lang="en-GB" altLang="en-US" sz="2000" baseline="30000" dirty="0"/>
              <a:t>2</a:t>
            </a:r>
            <a:r>
              <a:rPr lang="en-GB" altLang="en-US" sz="2000" dirty="0"/>
              <a:t>R            C  </a:t>
            </a:r>
            <a:r>
              <a:rPr lang="en-GB" altLang="en-US" sz="2000" dirty="0" err="1"/>
              <a:t>Ir</a:t>
            </a:r>
            <a:r>
              <a:rPr lang="en-GB" altLang="en-US" sz="2000" dirty="0"/>
              <a:t>                     D  I(</a:t>
            </a:r>
            <a:r>
              <a:rPr lang="en-GB" altLang="en-US" sz="2000" dirty="0" err="1"/>
              <a:t>r+R</a:t>
            </a:r>
            <a:r>
              <a:rPr lang="en-GB" altLang="en-US" sz="2000" dirty="0"/>
              <a:t>)</a:t>
            </a:r>
            <a:endParaRPr lang="en-US" altLang="en-US" sz="2000" dirty="0"/>
          </a:p>
        </p:txBody>
      </p:sp>
      <p:sp>
        <p:nvSpPr>
          <p:cNvPr id="197637" name="Oval 5"/>
          <p:cNvSpPr>
            <a:spLocks noChangeArrowheads="1"/>
          </p:cNvSpPr>
          <p:nvPr/>
        </p:nvSpPr>
        <p:spPr bwMode="auto">
          <a:xfrm>
            <a:off x="1785938" y="1856611"/>
            <a:ext cx="1030287" cy="725487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97638" name="Rectangle 6"/>
          <p:cNvSpPr>
            <a:spLocks noChangeArrowheads="1"/>
          </p:cNvSpPr>
          <p:nvPr/>
        </p:nvSpPr>
        <p:spPr bwMode="auto">
          <a:xfrm>
            <a:off x="153273" y="3507697"/>
            <a:ext cx="882491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 dirty="0" smtClean="0"/>
              <a:t>What </a:t>
            </a:r>
            <a:r>
              <a:rPr lang="en-US" altLang="en-US" sz="2000" dirty="0"/>
              <a:t>is the formula the power dissipated in the internal resistance?</a:t>
            </a:r>
          </a:p>
          <a:p>
            <a:pPr>
              <a:spcBef>
                <a:spcPct val="0"/>
              </a:spcBef>
            </a:pPr>
            <a:endParaRPr lang="en-US" altLang="en-US" sz="2000" dirty="0"/>
          </a:p>
          <a:p>
            <a:pPr>
              <a:spcBef>
                <a:spcPct val="0"/>
              </a:spcBef>
            </a:pPr>
            <a:r>
              <a:rPr lang="en-US" altLang="en-US" sz="2000" dirty="0"/>
              <a:t>A  Ir</a:t>
            </a:r>
            <a:r>
              <a:rPr lang="en-US" altLang="en-US" sz="2000" baseline="30000" dirty="0"/>
              <a:t>2</a:t>
            </a:r>
            <a:r>
              <a:rPr lang="en-US" altLang="en-US" sz="2000" dirty="0"/>
              <a:t>            B  I</a:t>
            </a:r>
            <a:r>
              <a:rPr lang="en-US" altLang="en-US" sz="2000" baseline="30000" dirty="0"/>
              <a:t>2</a:t>
            </a:r>
            <a:r>
              <a:rPr lang="en-US" altLang="en-US" sz="2000" dirty="0"/>
              <a:t>r            C  I ξ                 D  I(</a:t>
            </a:r>
            <a:r>
              <a:rPr lang="en-US" altLang="en-US" sz="2000" dirty="0" err="1"/>
              <a:t>r+R</a:t>
            </a:r>
            <a:r>
              <a:rPr lang="en-US" altLang="en-US" sz="2000" dirty="0"/>
              <a:t>)</a:t>
            </a:r>
            <a:r>
              <a:rPr lang="en-US" altLang="en-US" sz="2000" baseline="30000" dirty="0"/>
              <a:t>2</a:t>
            </a:r>
          </a:p>
        </p:txBody>
      </p:sp>
      <p:sp>
        <p:nvSpPr>
          <p:cNvPr id="197639" name="Oval 7"/>
          <p:cNvSpPr>
            <a:spLocks noChangeArrowheads="1"/>
          </p:cNvSpPr>
          <p:nvPr/>
        </p:nvSpPr>
        <p:spPr bwMode="auto">
          <a:xfrm>
            <a:off x="1735568" y="3817619"/>
            <a:ext cx="1030288" cy="725487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pSp>
        <p:nvGrpSpPr>
          <p:cNvPr id="197641" name="Group 9"/>
          <p:cNvGrpSpPr>
            <a:grpSpLocks/>
          </p:cNvGrpSpPr>
          <p:nvPr/>
        </p:nvGrpSpPr>
        <p:grpSpPr bwMode="auto">
          <a:xfrm>
            <a:off x="5328865" y="833508"/>
            <a:ext cx="3203575" cy="2811516"/>
            <a:chOff x="3742" y="1557"/>
            <a:chExt cx="2018" cy="1431"/>
          </a:xfrm>
        </p:grpSpPr>
        <p:pic>
          <p:nvPicPr>
            <p:cNvPr id="197636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241"/>
            <a:stretch/>
          </p:blipFill>
          <p:spPr bwMode="auto">
            <a:xfrm>
              <a:off x="3742" y="1557"/>
              <a:ext cx="2018" cy="14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97640" name="Text Box 8"/>
            <p:cNvSpPr txBox="1">
              <a:spLocks noChangeArrowheads="1"/>
            </p:cNvSpPr>
            <p:nvPr/>
          </p:nvSpPr>
          <p:spPr bwMode="auto">
            <a:xfrm>
              <a:off x="3858" y="2339"/>
              <a:ext cx="201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/>
                <a:t>ξ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3696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7" grpId="0" animBg="1"/>
      <p:bldP spid="197638" grpId="0"/>
      <p:bldP spid="19763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95980"/>
            <a:ext cx="8229600" cy="777875"/>
          </a:xfrm>
        </p:spPr>
        <p:txBody>
          <a:bodyPr/>
          <a:lstStyle/>
          <a:p>
            <a:pPr eaLnBrk="1" hangingPunct="1"/>
            <a:r>
              <a:rPr lang="en-GB" altLang="en-US" sz="3600" smtClean="0">
                <a:solidFill>
                  <a:srgbClr val="FF3300"/>
                </a:solidFill>
              </a:rPr>
              <a:t>Answers:</a:t>
            </a:r>
          </a:p>
        </p:txBody>
      </p:sp>
      <p:graphicFrame>
        <p:nvGraphicFramePr>
          <p:cNvPr id="320515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3674378"/>
              </p:ext>
            </p:extLst>
          </p:nvPr>
        </p:nvGraphicFramePr>
        <p:xfrm>
          <a:off x="179509" y="1932605"/>
          <a:ext cx="8784978" cy="4592739"/>
        </p:xfrm>
        <a:graphic>
          <a:graphicData uri="http://schemas.openxmlformats.org/drawingml/2006/table">
            <a:tbl>
              <a:tblPr/>
              <a:tblGrid>
                <a:gridCol w="1464163"/>
                <a:gridCol w="1464163"/>
                <a:gridCol w="1464163"/>
                <a:gridCol w="1464163"/>
                <a:gridCol w="1416159"/>
                <a:gridCol w="1512167"/>
              </a:tblGrid>
              <a:tr h="822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ε</a:t>
                      </a: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 / V</a:t>
                      </a:r>
                      <a:endParaRPr kumimoji="0" lang="el-G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 / A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 / </a:t>
                      </a:r>
                      <a:r>
                        <a:rPr kumimoji="0" 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Ω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 / </a:t>
                      </a:r>
                      <a:r>
                        <a:rPr kumimoji="0" 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Ω</a:t>
                      </a: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terminal pd / V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lost volts / V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3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+mj-lt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+mj-lt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+mj-lt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5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+mj-lt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+mj-lt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+mj-lt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39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1.5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0.050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+mj-lt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+mj-lt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+mj-lt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3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+mj-lt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+mj-lt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5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+mj-lt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0.015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+mj-lt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+mj-lt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0566" name="Text Box 54"/>
          <p:cNvSpPr txBox="1">
            <a:spLocks noChangeArrowheads="1"/>
          </p:cNvSpPr>
          <p:nvPr/>
        </p:nvSpPr>
        <p:spPr bwMode="auto">
          <a:xfrm>
            <a:off x="3276600" y="1067417"/>
            <a:ext cx="2952750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600">
                <a:latin typeface="+mj-lt"/>
              </a:rPr>
              <a:t>Complete:</a:t>
            </a:r>
          </a:p>
        </p:txBody>
      </p:sp>
      <p:sp>
        <p:nvSpPr>
          <p:cNvPr id="320567" name="Text Box 55"/>
          <p:cNvSpPr txBox="1">
            <a:spLocks noChangeArrowheads="1"/>
          </p:cNvSpPr>
          <p:nvPr/>
        </p:nvSpPr>
        <p:spPr bwMode="auto">
          <a:xfrm>
            <a:off x="5076825" y="2796205"/>
            <a:ext cx="863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1</a:t>
            </a:r>
          </a:p>
        </p:txBody>
      </p:sp>
      <p:sp>
        <p:nvSpPr>
          <p:cNvPr id="320568" name="Text Box 56"/>
          <p:cNvSpPr txBox="1">
            <a:spLocks noChangeArrowheads="1"/>
          </p:cNvSpPr>
          <p:nvPr/>
        </p:nvSpPr>
        <p:spPr bwMode="auto">
          <a:xfrm>
            <a:off x="6443663" y="2796205"/>
            <a:ext cx="863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4</a:t>
            </a:r>
          </a:p>
        </p:txBody>
      </p:sp>
      <p:sp>
        <p:nvSpPr>
          <p:cNvPr id="320569" name="Text Box 57"/>
          <p:cNvSpPr txBox="1">
            <a:spLocks noChangeArrowheads="1"/>
          </p:cNvSpPr>
          <p:nvPr/>
        </p:nvSpPr>
        <p:spPr bwMode="auto">
          <a:xfrm>
            <a:off x="6300788" y="5748955"/>
            <a:ext cx="863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1.5</a:t>
            </a:r>
          </a:p>
        </p:txBody>
      </p:sp>
      <p:sp>
        <p:nvSpPr>
          <p:cNvPr id="320570" name="Text Box 58"/>
          <p:cNvSpPr txBox="1">
            <a:spLocks noChangeArrowheads="1"/>
          </p:cNvSpPr>
          <p:nvPr/>
        </p:nvSpPr>
        <p:spPr bwMode="auto">
          <a:xfrm>
            <a:off x="7812088" y="2796205"/>
            <a:ext cx="863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2</a:t>
            </a:r>
          </a:p>
        </p:txBody>
      </p:sp>
      <p:sp>
        <p:nvSpPr>
          <p:cNvPr id="320571" name="Text Box 59"/>
          <p:cNvSpPr txBox="1">
            <a:spLocks noChangeArrowheads="1"/>
          </p:cNvSpPr>
          <p:nvPr/>
        </p:nvSpPr>
        <p:spPr bwMode="auto">
          <a:xfrm>
            <a:off x="2339975" y="3515342"/>
            <a:ext cx="86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8</a:t>
            </a:r>
          </a:p>
        </p:txBody>
      </p:sp>
      <p:sp>
        <p:nvSpPr>
          <p:cNvPr id="320572" name="Text Box 60"/>
          <p:cNvSpPr txBox="1">
            <a:spLocks noChangeArrowheads="1"/>
          </p:cNvSpPr>
          <p:nvPr/>
        </p:nvSpPr>
        <p:spPr bwMode="auto">
          <a:xfrm>
            <a:off x="6443663" y="3515342"/>
            <a:ext cx="86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8</a:t>
            </a:r>
          </a:p>
        </p:txBody>
      </p:sp>
      <p:sp>
        <p:nvSpPr>
          <p:cNvPr id="320573" name="Text Box 61"/>
          <p:cNvSpPr txBox="1">
            <a:spLocks noChangeArrowheads="1"/>
          </p:cNvSpPr>
          <p:nvPr/>
        </p:nvSpPr>
        <p:spPr bwMode="auto">
          <a:xfrm>
            <a:off x="7812088" y="3515342"/>
            <a:ext cx="86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4</a:t>
            </a:r>
          </a:p>
        </p:txBody>
      </p:sp>
      <p:sp>
        <p:nvSpPr>
          <p:cNvPr id="320574" name="Text Box 62"/>
          <p:cNvSpPr txBox="1">
            <a:spLocks noChangeArrowheads="1"/>
          </p:cNvSpPr>
          <p:nvPr/>
        </p:nvSpPr>
        <p:spPr bwMode="auto">
          <a:xfrm>
            <a:off x="3563938" y="4236067"/>
            <a:ext cx="86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28</a:t>
            </a:r>
          </a:p>
        </p:txBody>
      </p:sp>
      <p:sp>
        <p:nvSpPr>
          <p:cNvPr id="320575" name="Text Box 63"/>
          <p:cNvSpPr txBox="1">
            <a:spLocks noChangeArrowheads="1"/>
          </p:cNvSpPr>
          <p:nvPr/>
        </p:nvSpPr>
        <p:spPr bwMode="auto">
          <a:xfrm>
            <a:off x="6300788" y="4236067"/>
            <a:ext cx="86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1.4</a:t>
            </a:r>
          </a:p>
        </p:txBody>
      </p:sp>
      <p:sp>
        <p:nvSpPr>
          <p:cNvPr id="320576" name="Text Box 64"/>
          <p:cNvSpPr txBox="1">
            <a:spLocks noChangeArrowheads="1"/>
          </p:cNvSpPr>
          <p:nvPr/>
        </p:nvSpPr>
        <p:spPr bwMode="auto">
          <a:xfrm>
            <a:off x="7667625" y="4236067"/>
            <a:ext cx="86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0.1</a:t>
            </a:r>
          </a:p>
        </p:txBody>
      </p:sp>
      <p:sp>
        <p:nvSpPr>
          <p:cNvPr id="320577" name="Text Box 65"/>
          <p:cNvSpPr txBox="1">
            <a:spLocks noChangeArrowheads="1"/>
          </p:cNvSpPr>
          <p:nvPr/>
        </p:nvSpPr>
        <p:spPr bwMode="auto">
          <a:xfrm>
            <a:off x="755650" y="5028230"/>
            <a:ext cx="863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230</a:t>
            </a:r>
          </a:p>
        </p:txBody>
      </p:sp>
      <p:sp>
        <p:nvSpPr>
          <p:cNvPr id="320578" name="Text Box 66"/>
          <p:cNvSpPr txBox="1">
            <a:spLocks noChangeArrowheads="1"/>
          </p:cNvSpPr>
          <p:nvPr/>
        </p:nvSpPr>
        <p:spPr bwMode="auto">
          <a:xfrm>
            <a:off x="3563938" y="5028230"/>
            <a:ext cx="863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22</a:t>
            </a:r>
          </a:p>
        </p:txBody>
      </p:sp>
      <p:sp>
        <p:nvSpPr>
          <p:cNvPr id="320579" name="Text Box 67"/>
          <p:cNvSpPr txBox="1">
            <a:spLocks noChangeArrowheads="1"/>
          </p:cNvSpPr>
          <p:nvPr/>
        </p:nvSpPr>
        <p:spPr bwMode="auto">
          <a:xfrm>
            <a:off x="4716463" y="5748955"/>
            <a:ext cx="13684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0.005</a:t>
            </a:r>
          </a:p>
        </p:txBody>
      </p:sp>
      <p:sp>
        <p:nvSpPr>
          <p:cNvPr id="320580" name="Text Box 68"/>
          <p:cNvSpPr txBox="1">
            <a:spLocks noChangeArrowheads="1"/>
          </p:cNvSpPr>
          <p:nvPr/>
        </p:nvSpPr>
        <p:spPr bwMode="auto">
          <a:xfrm>
            <a:off x="971550" y="5748955"/>
            <a:ext cx="863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40554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66" grpId="0" animBg="1"/>
      <p:bldP spid="320567" grpId="0"/>
      <p:bldP spid="320568" grpId="0"/>
      <p:bldP spid="320569" grpId="0"/>
      <p:bldP spid="320570" grpId="0"/>
      <p:bldP spid="320571" grpId="0"/>
      <p:bldP spid="320572" grpId="0"/>
      <p:bldP spid="320573" grpId="0"/>
      <p:bldP spid="320574" grpId="0"/>
      <p:bldP spid="320575" grpId="0"/>
      <p:bldP spid="320576" grpId="0"/>
      <p:bldP spid="320577" grpId="0"/>
      <p:bldP spid="320578" grpId="0"/>
      <p:bldP spid="320579" grpId="0"/>
      <p:bldP spid="32058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052736"/>
            <a:ext cx="8784976" cy="5124227"/>
          </a:xfrm>
        </p:spPr>
        <p:txBody>
          <a:bodyPr>
            <a:normAutofit fontScale="92500"/>
          </a:bodyPr>
          <a:lstStyle/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en-GB" altLang="en-US" sz="2400" dirty="0" smtClean="0"/>
              <a:t>Define what is meant by (a) </a:t>
            </a:r>
            <a:r>
              <a:rPr lang="en-GB" altLang="en-US" sz="2400" b="1" dirty="0" err="1" smtClean="0"/>
              <a:t>emf</a:t>
            </a:r>
            <a:r>
              <a:rPr lang="en-GB" altLang="en-US" sz="2400" dirty="0" smtClean="0"/>
              <a:t>; (b) </a:t>
            </a:r>
            <a:r>
              <a:rPr lang="en-GB" altLang="en-US" sz="2400" b="1" dirty="0" smtClean="0"/>
              <a:t>terminal </a:t>
            </a:r>
            <a:r>
              <a:rPr lang="en-GB" altLang="en-US" sz="2400" b="1" dirty="0" err="1" smtClean="0"/>
              <a:t>pd</a:t>
            </a:r>
            <a:r>
              <a:rPr lang="en-GB" altLang="en-US" sz="2400" dirty="0" smtClean="0"/>
              <a:t> and (c) </a:t>
            </a:r>
            <a:r>
              <a:rPr lang="en-GB" altLang="en-US" sz="2400" b="1" dirty="0" smtClean="0"/>
              <a:t>internal resistance</a:t>
            </a:r>
            <a:r>
              <a:rPr lang="en-GB" altLang="en-US" sz="2400" dirty="0" smtClean="0"/>
              <a:t>.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en-GB" altLang="en-US" sz="2400" dirty="0" smtClean="0"/>
              <a:t>Explain the meaning of the terms in the equation, </a:t>
            </a:r>
            <a:r>
              <a:rPr lang="el-GR" altLang="en-US" sz="2400" b="1" dirty="0" smtClean="0">
                <a:cs typeface="Arial" charset="0"/>
              </a:rPr>
              <a:t>ε</a:t>
            </a:r>
            <a:r>
              <a:rPr lang="en-GB" altLang="en-US" sz="2400" b="1" dirty="0" smtClean="0">
                <a:cs typeface="Arial" charset="0"/>
              </a:rPr>
              <a:t>  =  </a:t>
            </a:r>
            <a:r>
              <a:rPr lang="en-GB" altLang="en-US" sz="2400" b="1" dirty="0" smtClean="0"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400" b="1" dirty="0" smtClean="0">
                <a:cs typeface="Arial" charset="0"/>
              </a:rPr>
              <a:t> R  +  </a:t>
            </a:r>
            <a:r>
              <a:rPr lang="en-GB" altLang="en-US" sz="2400" b="1" dirty="0" smtClean="0"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400" b="1" dirty="0" smtClean="0">
                <a:cs typeface="Arial" charset="0"/>
              </a:rPr>
              <a:t> r </a:t>
            </a:r>
            <a:r>
              <a:rPr lang="en-GB" altLang="en-US" sz="2400" dirty="0" smtClean="0">
                <a:cs typeface="Arial" charset="0"/>
              </a:rPr>
              <a:t>. Explain how this equation illustrates the conservation of energy in a complete circuit.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en-GB" altLang="en-US" sz="2400" dirty="0" smtClean="0">
                <a:cs typeface="Arial" charset="0"/>
              </a:rPr>
              <a:t>Explain why it is important that a 12V car battery should have a very low internal resistance in order to deliver a current of about 100A to a car’s starter motor.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en-GB" altLang="en-US" sz="2400" dirty="0" smtClean="0">
                <a:cs typeface="Arial" charset="0"/>
              </a:rPr>
              <a:t>Calculate the internal resistance of a battery of </a:t>
            </a:r>
            <a:r>
              <a:rPr lang="en-GB" altLang="en-US" sz="2400" dirty="0" err="1" smtClean="0">
                <a:cs typeface="Arial" charset="0"/>
              </a:rPr>
              <a:t>emf</a:t>
            </a:r>
            <a:r>
              <a:rPr lang="en-GB" altLang="en-US" sz="2400" dirty="0" smtClean="0">
                <a:cs typeface="Arial" charset="0"/>
              </a:rPr>
              <a:t> 6V if its terminal </a:t>
            </a:r>
            <a:r>
              <a:rPr lang="en-GB" altLang="en-US" sz="2400" dirty="0" err="1" smtClean="0">
                <a:cs typeface="Arial" charset="0"/>
              </a:rPr>
              <a:t>pd</a:t>
            </a:r>
            <a:r>
              <a:rPr lang="en-GB" altLang="en-US" sz="2400" dirty="0" smtClean="0">
                <a:cs typeface="Arial" charset="0"/>
              </a:rPr>
              <a:t> falls to 5V when it supplies a current of 3A.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en-GB" altLang="en-US" sz="2400" i="1" dirty="0" smtClean="0">
                <a:cs typeface="Arial" charset="0"/>
              </a:rPr>
              <a:t>Describe an experiment to measure the internal resistance of a cell. Include a circuit diagram and explain how the value of </a:t>
            </a:r>
            <a:r>
              <a:rPr lang="en-GB" altLang="en-US" sz="2400" b="1" i="1" dirty="0" smtClean="0">
                <a:cs typeface="Arial" charset="0"/>
              </a:rPr>
              <a:t>r</a:t>
            </a:r>
            <a:r>
              <a:rPr lang="en-GB" altLang="en-US" sz="2400" i="1" dirty="0" smtClean="0">
                <a:cs typeface="Arial" charset="0"/>
              </a:rPr>
              <a:t> is found from a graph.</a:t>
            </a:r>
            <a:endParaRPr lang="en-GB" altLang="en-US" sz="2400" i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92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93" name="Rectangle 25"/>
          <p:cNvSpPr>
            <a:spLocks noChangeArrowheads="1"/>
          </p:cNvSpPr>
          <p:nvPr/>
        </p:nvSpPr>
        <p:spPr bwMode="auto">
          <a:xfrm>
            <a:off x="0" y="828302"/>
            <a:ext cx="9144000" cy="2451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pic>
        <p:nvPicPr>
          <p:cNvPr id="18637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1144780"/>
            <a:ext cx="3009900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637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616" y="1229940"/>
            <a:ext cx="3028950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6379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8"/>
          <a:stretch>
            <a:fillRect/>
          </a:stretch>
        </p:blipFill>
        <p:spPr bwMode="auto">
          <a:xfrm>
            <a:off x="15280" y="1248040"/>
            <a:ext cx="2628900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6384" name="Rectangle 16"/>
          <p:cNvSpPr>
            <a:spLocks noChangeArrowheads="1"/>
          </p:cNvSpPr>
          <p:nvPr/>
        </p:nvSpPr>
        <p:spPr bwMode="auto">
          <a:xfrm>
            <a:off x="165100" y="4869160"/>
            <a:ext cx="8871396" cy="1631216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 dirty="0" smtClean="0"/>
              <a:t>When </a:t>
            </a:r>
            <a:r>
              <a:rPr lang="en-US" altLang="en-US" sz="2000" dirty="0"/>
              <a:t>the cell supplies current, the terminal </a:t>
            </a:r>
            <a:r>
              <a:rPr lang="en-US" altLang="en-US" sz="2000" dirty="0" err="1"/>
              <a:t>pd</a:t>
            </a:r>
            <a:r>
              <a:rPr lang="en-US" altLang="en-US" sz="2000" dirty="0"/>
              <a:t> (the </a:t>
            </a:r>
            <a:r>
              <a:rPr lang="en-US" altLang="en-US" sz="2000" dirty="0" err="1"/>
              <a:t>pd</a:t>
            </a:r>
            <a:r>
              <a:rPr lang="en-US" altLang="en-US" sz="2000" dirty="0"/>
              <a:t> available for the rest of the circuit) decreases, the larger the current you draw, the smaller the terminal pd. </a:t>
            </a:r>
            <a:endParaRPr lang="en-US" altLang="en-US" sz="2000" dirty="0" smtClean="0"/>
          </a:p>
          <a:p>
            <a:pPr>
              <a:spcBef>
                <a:spcPct val="0"/>
              </a:spcBef>
            </a:pPr>
            <a:endParaRPr lang="en-US" altLang="en-US" sz="2000" dirty="0"/>
          </a:p>
          <a:p>
            <a:pPr>
              <a:spcBef>
                <a:spcPct val="0"/>
              </a:spcBef>
            </a:pPr>
            <a:r>
              <a:rPr lang="en-US" altLang="en-US" sz="2000" dirty="0"/>
              <a:t>Some of the </a:t>
            </a:r>
            <a:r>
              <a:rPr lang="en-US" altLang="en-US" sz="2000" dirty="0" err="1"/>
              <a:t>Emf</a:t>
            </a:r>
            <a:r>
              <a:rPr lang="en-US" altLang="en-US" sz="2000" dirty="0"/>
              <a:t> voltage is lost (transferred as heat energy in the cell).</a:t>
            </a:r>
          </a:p>
        </p:txBody>
      </p:sp>
      <p:sp>
        <p:nvSpPr>
          <p:cNvPr id="186385" name="Rectangle 17"/>
          <p:cNvSpPr>
            <a:spLocks noChangeArrowheads="1"/>
          </p:cNvSpPr>
          <p:nvPr/>
        </p:nvSpPr>
        <p:spPr bwMode="auto">
          <a:xfrm>
            <a:off x="116880" y="3686440"/>
            <a:ext cx="1022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/>
              <a:t>I = 0 A</a:t>
            </a:r>
          </a:p>
        </p:txBody>
      </p:sp>
      <p:sp>
        <p:nvSpPr>
          <p:cNvPr id="186386" name="Rectangle 18"/>
          <p:cNvSpPr>
            <a:spLocks noChangeArrowheads="1"/>
          </p:cNvSpPr>
          <p:nvPr/>
        </p:nvSpPr>
        <p:spPr bwMode="auto">
          <a:xfrm>
            <a:off x="15280" y="4156340"/>
            <a:ext cx="1897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/>
              <a:t>V = 1.5 V= Emf</a:t>
            </a:r>
          </a:p>
        </p:txBody>
      </p:sp>
      <p:sp>
        <p:nvSpPr>
          <p:cNvPr id="186387" name="Rectangle 19"/>
          <p:cNvSpPr>
            <a:spLocks noChangeArrowheads="1"/>
          </p:cNvSpPr>
          <p:nvPr/>
        </p:nvSpPr>
        <p:spPr bwMode="auto">
          <a:xfrm>
            <a:off x="3149600" y="3292102"/>
            <a:ext cx="1241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 dirty="0"/>
              <a:t>I =  0.2A</a:t>
            </a:r>
          </a:p>
        </p:txBody>
      </p:sp>
      <p:sp>
        <p:nvSpPr>
          <p:cNvPr id="186388" name="Rectangle 20"/>
          <p:cNvSpPr>
            <a:spLocks noChangeArrowheads="1"/>
          </p:cNvSpPr>
          <p:nvPr/>
        </p:nvSpPr>
        <p:spPr bwMode="auto">
          <a:xfrm>
            <a:off x="3117850" y="3741365"/>
            <a:ext cx="1206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/>
              <a:t>V = 1.4 V</a:t>
            </a:r>
          </a:p>
        </p:txBody>
      </p:sp>
      <p:sp>
        <p:nvSpPr>
          <p:cNvPr id="186389" name="Rectangle 21"/>
          <p:cNvSpPr>
            <a:spLocks noChangeArrowheads="1"/>
          </p:cNvSpPr>
          <p:nvPr/>
        </p:nvSpPr>
        <p:spPr bwMode="auto">
          <a:xfrm>
            <a:off x="2622550" y="4184277"/>
            <a:ext cx="28844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lost volts = 1.5-1.4 = 0.1 V</a:t>
            </a:r>
          </a:p>
        </p:txBody>
      </p:sp>
      <p:sp>
        <p:nvSpPr>
          <p:cNvPr id="186390" name="Rectangle 22"/>
          <p:cNvSpPr>
            <a:spLocks noChangeArrowheads="1"/>
          </p:cNvSpPr>
          <p:nvPr/>
        </p:nvSpPr>
        <p:spPr bwMode="auto">
          <a:xfrm>
            <a:off x="6821488" y="3296865"/>
            <a:ext cx="1241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/>
              <a:t>I =  0.4A</a:t>
            </a:r>
          </a:p>
        </p:txBody>
      </p:sp>
      <p:sp>
        <p:nvSpPr>
          <p:cNvPr id="186391" name="Rectangle 23"/>
          <p:cNvSpPr>
            <a:spLocks noChangeArrowheads="1"/>
          </p:cNvSpPr>
          <p:nvPr/>
        </p:nvSpPr>
        <p:spPr bwMode="auto">
          <a:xfrm>
            <a:off x="6851650" y="3677865"/>
            <a:ext cx="1206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/>
              <a:t>V = 1.3 V</a:t>
            </a:r>
          </a:p>
        </p:txBody>
      </p:sp>
      <p:sp>
        <p:nvSpPr>
          <p:cNvPr id="186392" name="Rectangle 24"/>
          <p:cNvSpPr>
            <a:spLocks noChangeArrowheads="1"/>
          </p:cNvSpPr>
          <p:nvPr/>
        </p:nvSpPr>
        <p:spPr bwMode="auto">
          <a:xfrm>
            <a:off x="6291263" y="4133477"/>
            <a:ext cx="2852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lost volts = 1.5-1.3= 0.2 V</a:t>
            </a:r>
          </a:p>
        </p:txBody>
      </p:sp>
      <p:sp>
        <p:nvSpPr>
          <p:cNvPr id="2" name="Rectangle 1"/>
          <p:cNvSpPr/>
          <p:nvPr/>
        </p:nvSpPr>
        <p:spPr>
          <a:xfrm>
            <a:off x="336550" y="786375"/>
            <a:ext cx="8339906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b="1" dirty="0"/>
              <a:t>When the cell is supplying no current,  voltage across the cell (terminal </a:t>
            </a:r>
            <a:r>
              <a:rPr lang="en-US" altLang="en-US" b="1" dirty="0" err="1"/>
              <a:t>pd</a:t>
            </a:r>
            <a:r>
              <a:rPr lang="en-US" altLang="en-US" b="1" dirty="0"/>
              <a:t>) is equal to the </a:t>
            </a:r>
            <a:r>
              <a:rPr lang="en-US" altLang="en-US" b="1" dirty="0" err="1"/>
              <a:t>Emf</a:t>
            </a:r>
            <a:r>
              <a:rPr lang="en-US" altLang="en-US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6042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85" grpId="0"/>
      <p:bldP spid="186386" grpId="0"/>
      <p:bldP spid="186387" grpId="0"/>
      <p:bldP spid="186388" grpId="0"/>
      <p:bldP spid="186389" grpId="0"/>
      <p:bldP spid="186390" grpId="0"/>
      <p:bldP spid="186391" grpId="0"/>
      <p:bldP spid="18639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ChangeArrowheads="1"/>
          </p:cNvSpPr>
          <p:nvPr/>
        </p:nvSpPr>
        <p:spPr bwMode="auto">
          <a:xfrm>
            <a:off x="203200" y="908720"/>
            <a:ext cx="86995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200" dirty="0"/>
              <a:t>An electrical cell is made from either metal or chemicals, which themselves have some resistance.  </a:t>
            </a:r>
            <a:r>
              <a:rPr lang="en-US" altLang="en-US" sz="2200" b="1" dirty="0" smtClean="0"/>
              <a:t>This resistance is called the internal resistance of the cell (r).</a:t>
            </a:r>
            <a:endParaRPr lang="en-US" altLang="en-US" sz="2200" b="1" dirty="0"/>
          </a:p>
        </p:txBody>
      </p:sp>
      <p:pic>
        <p:nvPicPr>
          <p:cNvPr id="1853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53" y="2029915"/>
            <a:ext cx="6010275" cy="367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5349" name="Picture 5" descr="MCj04347850000[1]"/>
          <p:cNvPicPr>
            <a:picLocks noChangeAspect="1" noChangeArrowheads="1"/>
          </p:cNvPicPr>
          <p:nvPr/>
        </p:nvPicPr>
        <p:blipFill>
          <a:blip r:embed="rId4">
            <a:lum bright="-18000"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33" r="31944"/>
          <a:stretch>
            <a:fillRect/>
          </a:stretch>
        </p:blipFill>
        <p:spPr bwMode="auto">
          <a:xfrm>
            <a:off x="3271415" y="2636340"/>
            <a:ext cx="1595437" cy="2760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5350" name="Rectangle 6"/>
          <p:cNvSpPr>
            <a:spLocks noChangeArrowheads="1"/>
          </p:cNvSpPr>
          <p:nvPr/>
        </p:nvSpPr>
        <p:spPr bwMode="auto">
          <a:xfrm>
            <a:off x="4885902" y="3220540"/>
            <a:ext cx="1905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85351" name="Rectangle 7"/>
          <p:cNvSpPr>
            <a:spLocks noChangeArrowheads="1"/>
          </p:cNvSpPr>
          <p:nvPr/>
        </p:nvSpPr>
        <p:spPr bwMode="auto">
          <a:xfrm>
            <a:off x="4873202" y="3925390"/>
            <a:ext cx="1905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85352" name="Rectangle 8"/>
          <p:cNvSpPr>
            <a:spLocks noChangeArrowheads="1"/>
          </p:cNvSpPr>
          <p:nvPr/>
        </p:nvSpPr>
        <p:spPr bwMode="auto">
          <a:xfrm>
            <a:off x="123167" y="5877272"/>
            <a:ext cx="8587360" cy="430887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200" dirty="0" smtClean="0"/>
              <a:t>So </a:t>
            </a:r>
            <a:r>
              <a:rPr lang="en-US" altLang="en-US" sz="2200" dirty="0"/>
              <a:t>the </a:t>
            </a:r>
            <a:r>
              <a:rPr lang="en-US" altLang="en-US" sz="2200" dirty="0" err="1"/>
              <a:t>pd</a:t>
            </a:r>
            <a:r>
              <a:rPr lang="en-US" altLang="en-US" sz="2200" dirty="0"/>
              <a:t> available to the rest of the circuit   = </a:t>
            </a:r>
            <a:r>
              <a:rPr lang="en-US" altLang="en-US" sz="2200" dirty="0" err="1"/>
              <a:t>Emf</a:t>
            </a:r>
            <a:r>
              <a:rPr lang="en-US" altLang="en-US" sz="2200" dirty="0"/>
              <a:t> - lost volts</a:t>
            </a:r>
          </a:p>
        </p:txBody>
      </p:sp>
      <p:sp>
        <p:nvSpPr>
          <p:cNvPr id="3" name="Rectangle 2"/>
          <p:cNvSpPr/>
          <p:nvPr/>
        </p:nvSpPr>
        <p:spPr>
          <a:xfrm>
            <a:off x="107504" y="2433141"/>
            <a:ext cx="3066603" cy="280076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200" dirty="0"/>
              <a:t>Inside the cell, energy is put </a:t>
            </a:r>
            <a:r>
              <a:rPr lang="en-US" altLang="en-US" sz="2200" b="1" dirty="0"/>
              <a:t>into</a:t>
            </a:r>
            <a:r>
              <a:rPr lang="en-US" altLang="en-US" sz="2200" dirty="0"/>
              <a:t> the circuit by the cell (the </a:t>
            </a:r>
            <a:r>
              <a:rPr lang="en-US" altLang="en-US" sz="2200" dirty="0" err="1"/>
              <a:t>emf</a:t>
            </a:r>
            <a:r>
              <a:rPr lang="en-US" altLang="en-US" sz="2200" dirty="0"/>
              <a:t> ξ) but some of this energy is taken </a:t>
            </a:r>
            <a:r>
              <a:rPr lang="en-US" altLang="en-US" sz="2200" b="1" dirty="0"/>
              <a:t>out</a:t>
            </a:r>
            <a:r>
              <a:rPr lang="en-US" altLang="en-US" sz="2200" dirty="0"/>
              <a:t> of the circuit by the internal resistor.</a:t>
            </a:r>
          </a:p>
        </p:txBody>
      </p:sp>
    </p:spTree>
    <p:extLst>
      <p:ext uri="{BB962C8B-B14F-4D97-AF65-F5344CB8AC3E}">
        <p14:creationId xmlns:p14="http://schemas.microsoft.com/office/powerpoint/2010/main" val="2941423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50" grpId="0" animBg="1"/>
      <p:bldP spid="18535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527522"/>
            <a:ext cx="4038600" cy="4525963"/>
          </a:xfrm>
        </p:spPr>
        <p:txBody>
          <a:bodyPr/>
          <a:lstStyle/>
          <a:p>
            <a:pPr eaLnBrk="1" hangingPunct="1"/>
            <a:endParaRPr lang="en-GB" altLang="en-US" sz="2800" smtClean="0"/>
          </a:p>
          <a:p>
            <a:pPr eaLnBrk="1" hangingPunct="1"/>
            <a:endParaRPr lang="en-GB" altLang="en-US" sz="2800" smtClean="0"/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067175" y="1268760"/>
            <a:ext cx="4392613" cy="40322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000" b="1" smtClean="0"/>
              <a:t>Emf, electromotive force (</a:t>
            </a:r>
            <a:r>
              <a:rPr lang="el-GR" altLang="en-US" sz="2000" b="1" smtClean="0">
                <a:cs typeface="Arial" charset="0"/>
              </a:rPr>
              <a:t>ε</a:t>
            </a:r>
            <a:r>
              <a:rPr lang="en-GB" altLang="en-US" sz="2000" b="1" smtClean="0">
                <a:cs typeface="Arial" charset="0"/>
              </a:rPr>
              <a:t>)</a:t>
            </a:r>
            <a:r>
              <a:rPr lang="en-GB" altLang="en-US" sz="2000" b="1" smtClean="0"/>
              <a:t>:</a:t>
            </a:r>
            <a:r>
              <a:rPr lang="en-GB" altLang="en-US" sz="2000" smtClean="0"/>
              <a:t> 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/>
              <a:t>The electrical energy given per unit charge by the power supply.</a:t>
            </a:r>
          </a:p>
          <a:p>
            <a:pPr marL="0" indent="0" eaLnBrk="1" hangingPunct="1">
              <a:buFontTx/>
              <a:buNone/>
            </a:pPr>
            <a:endParaRPr lang="en-GB" altLang="en-US" sz="2000" smtClean="0"/>
          </a:p>
          <a:p>
            <a:pPr marL="0" indent="0" eaLnBrk="1" hangingPunct="1">
              <a:buFontTx/>
              <a:buNone/>
            </a:pPr>
            <a:r>
              <a:rPr lang="en-GB" altLang="en-US" sz="2000" b="1" smtClean="0"/>
              <a:t>Internal resistance (r):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/>
              <a:t>The resistance of a power supply, also known as source resistance. 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/>
              <a:t>It is defined as the loss of potential difference per unit current in the source when current passes through the source.</a:t>
            </a:r>
          </a:p>
          <a:p>
            <a:pPr marL="0" indent="0" eaLnBrk="1" hangingPunct="1">
              <a:buFontTx/>
              <a:buNone/>
            </a:pPr>
            <a:endParaRPr lang="en-GB" altLang="en-US" sz="2000" smtClean="0"/>
          </a:p>
        </p:txBody>
      </p:sp>
      <p:pic>
        <p:nvPicPr>
          <p:cNvPr id="310278" name="Picture 6" descr="B064F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340197"/>
            <a:ext cx="3384550" cy="1873250"/>
          </a:xfrm>
          <a:noFill/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331913" y="3356322"/>
            <a:ext cx="1295400" cy="1104900"/>
            <a:chOff x="839" y="2523"/>
            <a:chExt cx="816" cy="696"/>
          </a:xfrm>
        </p:grpSpPr>
        <p:sp>
          <p:nvSpPr>
            <p:cNvPr id="32775" name="Text Box 8"/>
            <p:cNvSpPr txBox="1">
              <a:spLocks noChangeArrowheads="1"/>
            </p:cNvSpPr>
            <p:nvPr/>
          </p:nvSpPr>
          <p:spPr bwMode="auto">
            <a:xfrm>
              <a:off x="839" y="2523"/>
              <a:ext cx="77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altLang="en-US" sz="3200" b="1" i="1">
                  <a:solidFill>
                    <a:srgbClr val="FF3300"/>
                  </a:solidFill>
                  <a:cs typeface="Arial" charset="0"/>
                </a:rPr>
                <a:t>ε</a:t>
              </a:r>
              <a:r>
                <a:rPr lang="en-GB" altLang="en-US" sz="2400" b="1" i="1">
                  <a:solidFill>
                    <a:srgbClr val="FF3300"/>
                  </a:solidFill>
                </a:rPr>
                <a:t>  =  E</a:t>
              </a:r>
            </a:p>
          </p:txBody>
        </p:sp>
        <p:sp>
          <p:nvSpPr>
            <p:cNvPr id="32776" name="Text Box 9"/>
            <p:cNvSpPr txBox="1">
              <a:spLocks noChangeArrowheads="1"/>
            </p:cNvSpPr>
            <p:nvPr/>
          </p:nvSpPr>
          <p:spPr bwMode="auto">
            <a:xfrm>
              <a:off x="1292" y="2931"/>
              <a:ext cx="36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</a:rPr>
                <a:t>Q</a:t>
              </a:r>
            </a:p>
          </p:txBody>
        </p:sp>
        <p:sp>
          <p:nvSpPr>
            <p:cNvPr id="32777" name="Line 10"/>
            <p:cNvSpPr>
              <a:spLocks noChangeShapeType="1"/>
            </p:cNvSpPr>
            <p:nvPr/>
          </p:nvSpPr>
          <p:spPr bwMode="auto">
            <a:xfrm>
              <a:off x="1292" y="2885"/>
              <a:ext cx="272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25552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33028"/>
            <a:ext cx="8229600" cy="777875"/>
          </a:xfrm>
        </p:spPr>
        <p:txBody>
          <a:bodyPr/>
          <a:lstStyle/>
          <a:p>
            <a:pPr eaLnBrk="1" hangingPunct="1"/>
            <a:r>
              <a:rPr lang="en-GB" altLang="en-US" smtClean="0"/>
              <a:t>Equation of a complete circuit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140200" y="1855365"/>
            <a:ext cx="4546600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 smtClean="0"/>
              <a:t>The total emf in a complete circuit is equal to the total pds.</a:t>
            </a:r>
          </a:p>
          <a:p>
            <a:pPr marL="0" indent="0" eaLnBrk="1" hangingPunct="1">
              <a:buFontTx/>
              <a:buNone/>
            </a:pPr>
            <a:r>
              <a:rPr lang="el-GR" altLang="en-US" sz="2400" b="1" i="1" smtClean="0">
                <a:solidFill>
                  <a:srgbClr val="FF3300"/>
                </a:solidFill>
                <a:cs typeface="Arial" charset="0"/>
              </a:rPr>
              <a:t>Σ</a:t>
            </a:r>
            <a:r>
              <a:rPr lang="en-GB" altLang="en-US" sz="2400" b="1" i="1" smtClean="0">
                <a:solidFill>
                  <a:srgbClr val="FF3300"/>
                </a:solidFill>
                <a:cs typeface="Arial" charset="0"/>
              </a:rPr>
              <a:t> (emfs) = </a:t>
            </a:r>
            <a:r>
              <a:rPr lang="el-GR" altLang="en-US" sz="2400" b="1" i="1" smtClean="0">
                <a:solidFill>
                  <a:srgbClr val="FF3300"/>
                </a:solidFill>
                <a:cs typeface="Arial" charset="0"/>
              </a:rPr>
              <a:t>Σ</a:t>
            </a:r>
            <a:r>
              <a:rPr lang="en-GB" altLang="en-US" sz="2400" b="1" i="1" smtClean="0">
                <a:solidFill>
                  <a:srgbClr val="FF3300"/>
                </a:solidFill>
                <a:cs typeface="Arial" charset="0"/>
              </a:rPr>
              <a:t> (pds)</a:t>
            </a:r>
          </a:p>
          <a:p>
            <a:pPr marL="0" indent="0" eaLnBrk="1" hangingPunct="1">
              <a:buFontTx/>
              <a:buNone/>
            </a:pPr>
            <a:endParaRPr lang="en-GB" altLang="en-US" sz="2400" b="1" i="1" smtClean="0">
              <a:solidFill>
                <a:srgbClr val="FF3300"/>
              </a:solidFill>
              <a:cs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cs typeface="Arial" charset="0"/>
              </a:rPr>
              <a:t>For the case opposite:</a:t>
            </a:r>
          </a:p>
          <a:p>
            <a:pPr marL="0" indent="0" eaLnBrk="1" hangingPunct="1">
              <a:buFontTx/>
              <a:buNone/>
            </a:pPr>
            <a:r>
              <a:rPr lang="el-GR" altLang="en-US" sz="2400" b="1" i="1" smtClean="0">
                <a:solidFill>
                  <a:srgbClr val="FF3300"/>
                </a:solidFill>
                <a:cs typeface="Arial" charset="0"/>
              </a:rPr>
              <a:t>ε</a:t>
            </a:r>
            <a:r>
              <a:rPr lang="en-GB" altLang="en-US" sz="2400" b="1" i="1" smtClean="0">
                <a:solidFill>
                  <a:srgbClr val="FF3300"/>
                </a:solidFill>
                <a:cs typeface="Arial" charset="0"/>
              </a:rPr>
              <a:t>  =  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400" b="1" i="1" smtClean="0">
                <a:solidFill>
                  <a:srgbClr val="FF3300"/>
                </a:solidFill>
                <a:cs typeface="Arial" charset="0"/>
              </a:rPr>
              <a:t> R  +  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400" b="1" i="1" smtClean="0">
                <a:solidFill>
                  <a:srgbClr val="FF3300"/>
                </a:solidFill>
                <a:cs typeface="Arial" charset="0"/>
              </a:rPr>
              <a:t> r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cs typeface="Arial" charset="0"/>
              </a:rPr>
              <a:t>or</a:t>
            </a:r>
          </a:p>
          <a:p>
            <a:pPr marL="0" indent="0" eaLnBrk="1" hangingPunct="1">
              <a:buFontTx/>
              <a:buNone/>
            </a:pPr>
            <a:r>
              <a:rPr lang="el-GR" altLang="en-US" sz="2400" b="1" i="1" smtClean="0">
                <a:solidFill>
                  <a:srgbClr val="FF3300"/>
                </a:solidFill>
                <a:cs typeface="Arial" charset="0"/>
              </a:rPr>
              <a:t>ε</a:t>
            </a:r>
            <a:r>
              <a:rPr lang="en-GB" altLang="en-US" sz="2400" b="1" i="1" smtClean="0">
                <a:solidFill>
                  <a:srgbClr val="FF3300"/>
                </a:solidFill>
                <a:cs typeface="Arial" charset="0"/>
              </a:rPr>
              <a:t>  =  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400" b="1" i="1" smtClean="0">
                <a:solidFill>
                  <a:srgbClr val="FF3300"/>
                </a:solidFill>
                <a:cs typeface="Arial" charset="0"/>
              </a:rPr>
              <a:t> ( R  +   r )</a:t>
            </a:r>
            <a:endParaRPr lang="en-GB" altLang="en-US" sz="2400" b="1" i="1" smtClean="0">
              <a:solidFill>
                <a:srgbClr val="FF3300"/>
              </a:solidFill>
            </a:endParaRPr>
          </a:p>
          <a:p>
            <a:pPr marL="0" indent="0" eaLnBrk="1" hangingPunct="1"/>
            <a:endParaRPr lang="en-GB" altLang="en-US" sz="2400" b="1" i="1" smtClean="0">
              <a:solidFill>
                <a:srgbClr val="FF3300"/>
              </a:solidFill>
            </a:endParaRPr>
          </a:p>
        </p:txBody>
      </p:sp>
      <p:pic>
        <p:nvPicPr>
          <p:cNvPr id="33796" name="Picture 4" descr="B064F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2431628"/>
            <a:ext cx="2903537" cy="3240087"/>
          </a:xfrm>
          <a:noFill/>
        </p:spPr>
      </p:pic>
    </p:spTree>
    <p:extLst>
      <p:ext uri="{BB962C8B-B14F-4D97-AF65-F5344CB8AC3E}">
        <p14:creationId xmlns:p14="http://schemas.microsoft.com/office/powerpoint/2010/main" val="47059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32458"/>
            <a:ext cx="8229600" cy="70643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en-US" sz="4000" smtClean="0"/>
              <a:t>Terminal pd (</a:t>
            </a:r>
            <a:r>
              <a:rPr lang="en-GB" altLang="en-US" sz="4000" i="1" smtClean="0">
                <a:solidFill>
                  <a:srgbClr val="FF3300"/>
                </a:solidFill>
              </a:rPr>
              <a:t>V</a:t>
            </a:r>
            <a:r>
              <a:rPr lang="en-GB" altLang="en-US" sz="4000" i="1" smtClean="0"/>
              <a:t> </a:t>
            </a:r>
            <a:r>
              <a:rPr lang="en-GB" altLang="en-US" sz="4000" smtClean="0"/>
              <a:t>)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140200" y="1783358"/>
            <a:ext cx="4546600" cy="4525962"/>
          </a:xfrm>
        </p:spPr>
        <p:txBody>
          <a:bodyPr>
            <a:normAutofit fontScale="85000" lnSpcReduction="10000"/>
          </a:bodyPr>
          <a:lstStyle/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smtClean="0"/>
              <a:t>The pd across the external load resistance, </a:t>
            </a:r>
            <a:r>
              <a:rPr lang="en-GB" altLang="en-US" sz="2400" b="1" i="1" smtClean="0">
                <a:solidFill>
                  <a:srgbClr val="FF3300"/>
                </a:solidFill>
              </a:rPr>
              <a:t>R</a:t>
            </a:r>
            <a:r>
              <a:rPr lang="en-GB" altLang="en-US" sz="2400" smtClean="0"/>
              <a:t> is equal to the pd across the terminals of the power supply. This called the terminal pd </a:t>
            </a:r>
            <a:r>
              <a:rPr lang="en-GB" altLang="en-US" sz="2400" b="1" i="1" smtClean="0">
                <a:solidFill>
                  <a:srgbClr val="FF3300"/>
                </a:solidFill>
              </a:rPr>
              <a:t>V</a:t>
            </a:r>
            <a:r>
              <a:rPr lang="en-GB" altLang="en-US" sz="2400" smtClean="0"/>
              <a:t>.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endParaRPr lang="en-GB" altLang="en-US" sz="2400" b="1" i="1" smtClean="0"/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smtClean="0">
                <a:cs typeface="Arial" charset="0"/>
              </a:rPr>
              <a:t>therefore, </a:t>
            </a:r>
            <a:r>
              <a:rPr lang="en-GB" altLang="en-US" sz="2400" b="1" i="1" smtClean="0">
                <a:cs typeface="Arial" charset="0"/>
              </a:rPr>
              <a:t> 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l-GR" altLang="en-US" sz="2400" b="1" i="1" smtClean="0">
                <a:solidFill>
                  <a:srgbClr val="FF3300"/>
                </a:solidFill>
                <a:cs typeface="Arial" charset="0"/>
              </a:rPr>
              <a:t>ε</a:t>
            </a:r>
            <a:r>
              <a:rPr lang="en-GB" altLang="en-US" sz="2400" b="1" i="1" smtClean="0">
                <a:solidFill>
                  <a:srgbClr val="FF3300"/>
                </a:solidFill>
                <a:cs typeface="Arial" charset="0"/>
              </a:rPr>
              <a:t>  =  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400" b="1" i="1" smtClean="0">
                <a:solidFill>
                  <a:srgbClr val="FF3300"/>
                </a:solidFill>
                <a:cs typeface="Arial" charset="0"/>
              </a:rPr>
              <a:t> R  +  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400" b="1" i="1" smtClean="0">
                <a:solidFill>
                  <a:srgbClr val="FF3300"/>
                </a:solidFill>
                <a:cs typeface="Arial" charset="0"/>
              </a:rPr>
              <a:t> r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smtClean="0">
                <a:cs typeface="Arial" charset="0"/>
              </a:rPr>
              <a:t>becomes: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l-GR" altLang="en-US" sz="2400" b="1" i="1" smtClean="0">
                <a:solidFill>
                  <a:srgbClr val="FF3300"/>
                </a:solidFill>
                <a:cs typeface="Arial" charset="0"/>
              </a:rPr>
              <a:t>ε</a:t>
            </a:r>
            <a:r>
              <a:rPr lang="en-GB" altLang="en-US" sz="2400" b="1" i="1" smtClean="0">
                <a:solidFill>
                  <a:srgbClr val="FF3300"/>
                </a:solidFill>
                <a:cs typeface="Arial" charset="0"/>
              </a:rPr>
              <a:t>  =  V  +  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400" b="1" i="1" smtClean="0">
                <a:solidFill>
                  <a:srgbClr val="FF3300"/>
                </a:solidFill>
                <a:cs typeface="Arial" charset="0"/>
              </a:rPr>
              <a:t> r</a:t>
            </a:r>
            <a:r>
              <a:rPr lang="en-GB" altLang="en-US" sz="2400" b="1" i="1" smtClean="0">
                <a:cs typeface="Arial" charset="0"/>
              </a:rPr>
              <a:t>     (</a:t>
            </a:r>
            <a:r>
              <a:rPr lang="en-GB" altLang="en-US" sz="2400" smtClean="0">
                <a:cs typeface="Arial" charset="0"/>
              </a:rPr>
              <a:t>as</a:t>
            </a:r>
            <a:r>
              <a:rPr lang="en-GB" altLang="en-US" sz="2400" b="1" i="1" smtClean="0">
                <a:cs typeface="Arial" charset="0"/>
              </a:rPr>
              <a:t> </a:t>
            </a:r>
            <a:r>
              <a:rPr lang="en-GB" altLang="en-US" sz="2400" b="1" i="1" smtClean="0">
                <a:solidFill>
                  <a:srgbClr val="FF3300"/>
                </a:solidFill>
                <a:cs typeface="Arial" charset="0"/>
              </a:rPr>
              <a:t>V = 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400" b="1" i="1" smtClean="0">
                <a:solidFill>
                  <a:srgbClr val="FF3300"/>
                </a:solidFill>
                <a:cs typeface="Arial" charset="0"/>
              </a:rPr>
              <a:t> R</a:t>
            </a:r>
            <a:r>
              <a:rPr lang="en-GB" altLang="en-US" sz="2400" b="1" i="1" smtClean="0">
                <a:cs typeface="Arial" charset="0"/>
              </a:rPr>
              <a:t> )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smtClean="0">
                <a:cs typeface="Arial" charset="0"/>
              </a:rPr>
              <a:t>or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cs typeface="Arial" charset="0"/>
              </a:rPr>
              <a:t>V  =  </a:t>
            </a:r>
            <a:r>
              <a:rPr lang="el-GR" altLang="en-US" sz="2400" b="1" i="1" smtClean="0">
                <a:solidFill>
                  <a:srgbClr val="FF3300"/>
                </a:solidFill>
                <a:cs typeface="Arial" charset="0"/>
              </a:rPr>
              <a:t>ε</a:t>
            </a:r>
            <a:r>
              <a:rPr lang="en-GB" altLang="en-US" sz="2400" b="1" i="1" smtClean="0">
                <a:solidFill>
                  <a:srgbClr val="FF3300"/>
                </a:solidFill>
                <a:cs typeface="Arial" charset="0"/>
              </a:rPr>
              <a:t> -  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400" b="1" i="1" smtClean="0">
                <a:solidFill>
                  <a:srgbClr val="FF3300"/>
                </a:solidFill>
                <a:cs typeface="Arial" charset="0"/>
              </a:rPr>
              <a:t> r</a:t>
            </a:r>
            <a:endParaRPr lang="en-GB" altLang="en-US" sz="2400" smtClean="0">
              <a:solidFill>
                <a:srgbClr val="FF3300"/>
              </a:solidFill>
            </a:endParaRPr>
          </a:p>
          <a:p>
            <a:pPr marL="0" indent="0" eaLnBrk="1" hangingPunct="1">
              <a:lnSpc>
                <a:spcPct val="110000"/>
              </a:lnSpc>
            </a:pPr>
            <a:endParaRPr lang="en-GB" altLang="en-US" sz="2400" b="1" i="1" smtClean="0">
              <a:solidFill>
                <a:srgbClr val="FF3300"/>
              </a:solidFill>
            </a:endParaRPr>
          </a:p>
        </p:txBody>
      </p:sp>
      <p:pic>
        <p:nvPicPr>
          <p:cNvPr id="34820" name="Picture 4" descr="B064F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2431058"/>
            <a:ext cx="2903537" cy="3240087"/>
          </a:xfrm>
          <a:noFill/>
        </p:spPr>
      </p:pic>
    </p:spTree>
    <p:extLst>
      <p:ext uri="{BB962C8B-B14F-4D97-AF65-F5344CB8AC3E}">
        <p14:creationId xmlns:p14="http://schemas.microsoft.com/office/powerpoint/2010/main" val="2511238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730200"/>
            <a:ext cx="8229600" cy="777875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en-US" smtClean="0"/>
              <a:t>Lost volts (</a:t>
            </a:r>
            <a:r>
              <a:rPr lang="en-GB" altLang="en-US" i="1" smtClean="0">
                <a:solidFill>
                  <a:srgbClr val="FF3300"/>
                </a:solidFill>
              </a:rPr>
              <a:t>v</a:t>
            </a:r>
            <a:r>
              <a:rPr lang="en-GB" altLang="en-US" smtClean="0"/>
              <a:t>)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718744" y="1581100"/>
            <a:ext cx="4978400" cy="4525962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200" b="1" i="1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200" b="1" i="1" smtClean="0">
                <a:solidFill>
                  <a:srgbClr val="FF3300"/>
                </a:solidFill>
                <a:cs typeface="Arial" charset="0"/>
              </a:rPr>
              <a:t> r</a:t>
            </a:r>
            <a:r>
              <a:rPr lang="en-GB" altLang="en-US" sz="2200" b="1" i="1" smtClean="0">
                <a:cs typeface="Arial" charset="0"/>
              </a:rPr>
              <a:t> </a:t>
            </a:r>
            <a:r>
              <a:rPr lang="en-GB" altLang="en-US" sz="2200" i="1" smtClean="0">
                <a:cs typeface="Arial" charset="0"/>
              </a:rPr>
              <a:t>, </a:t>
            </a:r>
            <a:r>
              <a:rPr lang="en-GB" altLang="en-US" sz="2200" smtClean="0">
                <a:cs typeface="Arial" charset="0"/>
              </a:rPr>
              <a:t>the lost volts, is the difference between the emf and the terminal pd</a:t>
            </a:r>
          </a:p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GB" altLang="en-US" sz="1200" b="1" i="1" smtClean="0">
              <a:cs typeface="Arial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l-GR" altLang="en-US" sz="2200" b="1" i="1" smtClean="0">
                <a:solidFill>
                  <a:srgbClr val="FF3300"/>
                </a:solidFill>
                <a:cs typeface="Arial" charset="0"/>
              </a:rPr>
              <a:t>ε</a:t>
            </a:r>
            <a:r>
              <a:rPr lang="en-GB" altLang="en-US" sz="2200" b="1" i="1" smtClean="0">
                <a:solidFill>
                  <a:srgbClr val="FF3300"/>
                </a:solidFill>
                <a:cs typeface="Arial" charset="0"/>
              </a:rPr>
              <a:t>  =  V  +  </a:t>
            </a:r>
            <a:r>
              <a:rPr lang="en-GB" altLang="en-US" sz="2200" b="1" i="1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200" b="1" i="1" smtClean="0">
                <a:solidFill>
                  <a:srgbClr val="FF3300"/>
                </a:solidFill>
                <a:cs typeface="Arial" charset="0"/>
              </a:rPr>
              <a:t> r</a:t>
            </a:r>
            <a:r>
              <a:rPr lang="en-GB" altLang="en-US" sz="2200" smtClean="0">
                <a:solidFill>
                  <a:srgbClr val="FF3300"/>
                </a:solidFill>
              </a:rPr>
              <a:t> </a:t>
            </a:r>
          </a:p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GB" altLang="en-US" sz="2200" smtClean="0"/>
              <a:t>becomes: </a:t>
            </a:r>
            <a:r>
              <a:rPr lang="el-GR" altLang="en-US" sz="2200" b="1" i="1" smtClean="0">
                <a:solidFill>
                  <a:srgbClr val="FF3300"/>
                </a:solidFill>
                <a:cs typeface="Arial" charset="0"/>
              </a:rPr>
              <a:t>ε</a:t>
            </a:r>
            <a:r>
              <a:rPr lang="en-GB" altLang="en-US" sz="2200" b="1" i="1" smtClean="0">
                <a:solidFill>
                  <a:srgbClr val="FF3300"/>
                </a:solidFill>
                <a:cs typeface="Arial" charset="0"/>
              </a:rPr>
              <a:t>  =  V  +  v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200" smtClean="0"/>
              <a:t>that is: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200" b="1" smtClean="0">
                <a:solidFill>
                  <a:srgbClr val="FF3300"/>
                </a:solidFill>
              </a:rPr>
              <a:t>emf  =  terminal pd  +  lost volts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endParaRPr lang="en-GB" altLang="en-US" sz="1200" b="1" smtClean="0">
              <a:solidFill>
                <a:srgbClr val="FF3300"/>
              </a:solidFill>
            </a:endParaRP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200" smtClean="0">
                <a:solidFill>
                  <a:schemeClr val="accent2"/>
                </a:solidFill>
              </a:rPr>
              <a:t>This equation is an example of the conservation of energy.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200" smtClean="0"/>
              <a:t>The energy supplied (per coulomb) by the power supply equals the energy supplied to the external circuit plus the energy wasted inside the power supply. 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endParaRPr lang="en-GB" altLang="en-US" sz="2200" b="1" i="1" smtClean="0"/>
          </a:p>
        </p:txBody>
      </p:sp>
      <p:pic>
        <p:nvPicPr>
          <p:cNvPr id="35844" name="Picture 4" descr="B064F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4557" y="2228800"/>
            <a:ext cx="2903537" cy="3240087"/>
          </a:xfrm>
          <a:noFill/>
        </p:spPr>
      </p:pic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1269232" y="6381328"/>
            <a:ext cx="69135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hlinkClick r:id="rId4"/>
              </a:rPr>
              <a:t>Resistance wire simulation – has internal resistance and lost volts</a:t>
            </a:r>
            <a:endParaRPr lang="en-GB" altLang="en-US" sz="1600"/>
          </a:p>
        </p:txBody>
      </p:sp>
    </p:spTree>
    <p:extLst>
      <p:ext uri="{BB962C8B-B14F-4D97-AF65-F5344CB8AC3E}">
        <p14:creationId xmlns:p14="http://schemas.microsoft.com/office/powerpoint/2010/main" val="2905059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60450"/>
            <a:ext cx="8229600" cy="777875"/>
          </a:xfrm>
        </p:spPr>
        <p:txBody>
          <a:bodyPr/>
          <a:lstStyle/>
          <a:p>
            <a:pPr eaLnBrk="1" hangingPunct="1"/>
            <a:r>
              <a:rPr lang="en-GB" altLang="en-US" smtClean="0"/>
              <a:t>Question 1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708400" y="1711350"/>
            <a:ext cx="4978400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000" i="1" smtClean="0">
                <a:cs typeface="Arial" charset="0"/>
              </a:rPr>
              <a:t>Calculate the internal resistance of a battery of emf 12V if its terminal pd falls to 10V when it supplies a current of 6A.</a:t>
            </a:r>
          </a:p>
          <a:p>
            <a:pPr marL="0" indent="0" eaLnBrk="1" hangingPunct="1">
              <a:buFontTx/>
              <a:buNone/>
            </a:pPr>
            <a:endParaRPr lang="en-GB" altLang="en-US" sz="2000" b="1" i="1" smtClean="0">
              <a:cs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el-GR" altLang="en-US" sz="2000" b="1" i="1" smtClean="0">
                <a:solidFill>
                  <a:srgbClr val="FF3300"/>
                </a:solidFill>
                <a:cs typeface="Arial" charset="0"/>
              </a:rPr>
              <a:t>ε</a:t>
            </a:r>
            <a:r>
              <a:rPr lang="en-GB" altLang="en-US" sz="2000" b="1" i="1" smtClean="0">
                <a:solidFill>
                  <a:srgbClr val="FF3300"/>
                </a:solidFill>
                <a:cs typeface="Arial" charset="0"/>
              </a:rPr>
              <a:t>  =  </a:t>
            </a:r>
            <a:r>
              <a:rPr lang="en-GB" altLang="en-US" sz="2000" b="1" i="1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000" b="1" i="1" smtClean="0">
                <a:solidFill>
                  <a:srgbClr val="FF3300"/>
                </a:solidFill>
                <a:cs typeface="Arial" charset="0"/>
              </a:rPr>
              <a:t> R  +  </a:t>
            </a:r>
            <a:r>
              <a:rPr lang="en-GB" altLang="en-US" sz="2000" b="1" i="1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000" b="1" i="1" smtClean="0">
                <a:solidFill>
                  <a:srgbClr val="FF3300"/>
                </a:solidFill>
                <a:cs typeface="Arial" charset="0"/>
              </a:rPr>
              <a:t> r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cs typeface="Arial" charset="0"/>
              </a:rPr>
              <a:t>where </a:t>
            </a:r>
            <a:r>
              <a:rPr lang="en-GB" altLang="en-US" sz="2000" b="1" i="1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000" b="1" i="1" smtClean="0">
                <a:solidFill>
                  <a:srgbClr val="FF3300"/>
                </a:solidFill>
                <a:cs typeface="Arial" charset="0"/>
              </a:rPr>
              <a:t> R</a:t>
            </a:r>
            <a:r>
              <a:rPr lang="en-GB" altLang="en-US" sz="2000" b="1" i="1" smtClean="0">
                <a:cs typeface="Arial" charset="0"/>
              </a:rPr>
              <a:t> = </a:t>
            </a:r>
            <a:r>
              <a:rPr lang="en-GB" altLang="en-US" sz="2000" smtClean="0">
                <a:cs typeface="Arial" charset="0"/>
              </a:rPr>
              <a:t>terminal pd = 10V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cs typeface="Arial" charset="0"/>
              </a:rPr>
              <a:t>so: 12 V = 10 V + (6A x </a:t>
            </a:r>
            <a:r>
              <a:rPr lang="en-GB" altLang="en-US" sz="2000" b="1" i="1" smtClean="0">
                <a:solidFill>
                  <a:srgbClr val="FF3300"/>
                </a:solidFill>
                <a:cs typeface="Arial" charset="0"/>
              </a:rPr>
              <a:t>r</a:t>
            </a:r>
            <a:r>
              <a:rPr lang="en-GB" altLang="en-US" sz="2000" b="1" i="1" smtClean="0">
                <a:cs typeface="Arial" charset="0"/>
              </a:rPr>
              <a:t> </a:t>
            </a:r>
            <a:r>
              <a:rPr lang="en-GB" altLang="en-US" sz="2000" smtClean="0">
                <a:cs typeface="Arial" charset="0"/>
              </a:rPr>
              <a:t>) 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cs typeface="Arial" charset="0"/>
              </a:rPr>
              <a:t>(6 x </a:t>
            </a:r>
            <a:r>
              <a:rPr lang="en-GB" altLang="en-US" sz="2000" b="1" i="1" smtClean="0">
                <a:solidFill>
                  <a:srgbClr val="FF3300"/>
                </a:solidFill>
                <a:cs typeface="Arial" charset="0"/>
              </a:rPr>
              <a:t>r</a:t>
            </a:r>
            <a:r>
              <a:rPr lang="en-GB" altLang="en-US" sz="2000" b="1" i="1" smtClean="0">
                <a:cs typeface="Arial" charset="0"/>
              </a:rPr>
              <a:t> </a:t>
            </a:r>
            <a:r>
              <a:rPr lang="en-GB" altLang="en-US" sz="2000" smtClean="0">
                <a:cs typeface="Arial" charset="0"/>
              </a:rPr>
              <a:t>) = 2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en-US" sz="2000" b="1" i="1" smtClean="0">
                <a:solidFill>
                  <a:srgbClr val="FF3300"/>
                </a:solidFill>
                <a:cs typeface="Arial" charset="0"/>
              </a:rPr>
              <a:t>r</a:t>
            </a:r>
            <a:r>
              <a:rPr lang="en-GB" altLang="en-US" sz="2000" smtClean="0">
                <a:cs typeface="Arial" charset="0"/>
              </a:rPr>
              <a:t> = 2 / 6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GB" altLang="en-US" sz="2000" b="1" smtClean="0"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en-US" sz="2000" b="1" smtClean="0">
                <a:solidFill>
                  <a:schemeClr val="accent2"/>
                </a:solidFill>
                <a:cs typeface="Arial" charset="0"/>
              </a:rPr>
              <a:t>internal resistance = 0.333 </a:t>
            </a:r>
            <a:r>
              <a:rPr lang="el-GR" altLang="en-US" sz="2000" b="1" smtClean="0">
                <a:solidFill>
                  <a:schemeClr val="accent2"/>
                </a:solidFill>
                <a:cs typeface="Arial" charset="0"/>
              </a:rPr>
              <a:t>Ω</a:t>
            </a:r>
            <a:endParaRPr lang="en-GB" altLang="en-US" sz="2000" b="1" smtClean="0">
              <a:solidFill>
                <a:schemeClr val="accent2"/>
              </a:solidFill>
              <a:cs typeface="Arial" charset="0"/>
            </a:endParaRPr>
          </a:p>
          <a:p>
            <a:pPr marL="0" indent="0" eaLnBrk="1" hangingPunct="1">
              <a:buFontTx/>
              <a:buNone/>
            </a:pPr>
            <a:endParaRPr lang="el-GR" altLang="en-US" sz="2000" b="1" smtClean="0">
              <a:solidFill>
                <a:schemeClr val="accent2"/>
              </a:solidFill>
              <a:cs typeface="Arial" charset="0"/>
            </a:endParaRPr>
          </a:p>
        </p:txBody>
      </p:sp>
      <p:pic>
        <p:nvPicPr>
          <p:cNvPr id="36868" name="Picture 4" descr="B064F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2359050"/>
            <a:ext cx="2903537" cy="3240087"/>
          </a:xfrm>
          <a:noFill/>
        </p:spPr>
      </p:pic>
    </p:spTree>
    <p:extLst>
      <p:ext uri="{BB962C8B-B14F-4D97-AF65-F5344CB8AC3E}">
        <p14:creationId xmlns:p14="http://schemas.microsoft.com/office/powerpoint/2010/main" val="107810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61467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Question 2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708400" y="1639342"/>
            <a:ext cx="4978400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000" i="1" smtClean="0">
                <a:cs typeface="Arial" charset="0"/>
              </a:rPr>
              <a:t>Calculate the current drawn from a battery of emf 1.5V whose terminal pd falls by 0.2V when connected to a load resistance of 8</a:t>
            </a:r>
            <a:r>
              <a:rPr lang="el-GR" altLang="en-US" sz="2000" i="1" smtClean="0">
                <a:cs typeface="Arial" charset="0"/>
              </a:rPr>
              <a:t>Ω</a:t>
            </a:r>
            <a:r>
              <a:rPr lang="en-GB" altLang="en-US" sz="2000" i="1" smtClean="0">
                <a:cs typeface="Arial" charset="0"/>
              </a:rPr>
              <a:t>.</a:t>
            </a:r>
            <a:r>
              <a:rPr lang="en-GB" altLang="en-US" sz="2000" smtClean="0">
                <a:cs typeface="Arial" charset="0"/>
              </a:rPr>
              <a:t> </a:t>
            </a:r>
          </a:p>
          <a:p>
            <a:pPr marL="0" indent="0" eaLnBrk="1" hangingPunct="1">
              <a:buFontTx/>
              <a:buNone/>
            </a:pPr>
            <a:endParaRPr lang="en-GB" altLang="en-US" sz="2000" b="1" i="1" smtClean="0">
              <a:cs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el-GR" altLang="en-US" sz="2000" b="1" i="1" smtClean="0">
                <a:solidFill>
                  <a:srgbClr val="FF3300"/>
                </a:solidFill>
                <a:cs typeface="Arial" charset="0"/>
              </a:rPr>
              <a:t>ε</a:t>
            </a:r>
            <a:r>
              <a:rPr lang="en-GB" altLang="en-US" sz="2000" b="1" i="1" smtClean="0">
                <a:solidFill>
                  <a:srgbClr val="FF3300"/>
                </a:solidFill>
                <a:cs typeface="Arial" charset="0"/>
              </a:rPr>
              <a:t>  =  </a:t>
            </a:r>
            <a:r>
              <a:rPr lang="en-GB" altLang="en-US" sz="2000" b="1" i="1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000" b="1" i="1" smtClean="0">
                <a:solidFill>
                  <a:srgbClr val="FF3300"/>
                </a:solidFill>
                <a:cs typeface="Arial" charset="0"/>
              </a:rPr>
              <a:t> R  +  </a:t>
            </a:r>
            <a:r>
              <a:rPr lang="en-GB" altLang="en-US" sz="2000" b="1" i="1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000" b="1" i="1" smtClean="0">
                <a:solidFill>
                  <a:srgbClr val="FF3300"/>
                </a:solidFill>
                <a:cs typeface="Arial" charset="0"/>
              </a:rPr>
              <a:t> r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cs typeface="Arial" charset="0"/>
              </a:rPr>
              <a:t>where </a:t>
            </a:r>
            <a:r>
              <a:rPr lang="en-GB" altLang="en-US" sz="2000" b="1" i="1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000" b="1" i="1" smtClean="0">
                <a:solidFill>
                  <a:srgbClr val="FF3300"/>
                </a:solidFill>
                <a:cs typeface="Arial" charset="0"/>
              </a:rPr>
              <a:t> r</a:t>
            </a:r>
            <a:r>
              <a:rPr lang="en-GB" altLang="en-US" sz="2000" b="1" i="1" smtClean="0">
                <a:cs typeface="Arial" charset="0"/>
              </a:rPr>
              <a:t> = </a:t>
            </a:r>
            <a:r>
              <a:rPr lang="en-GB" altLang="en-US" sz="2000" smtClean="0">
                <a:cs typeface="Arial" charset="0"/>
              </a:rPr>
              <a:t>lost volts = 0.2V</a:t>
            </a:r>
            <a:endParaRPr lang="en-GB" altLang="en-US" sz="2000" b="1" i="1" smtClean="0">
              <a:cs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cs typeface="Arial" charset="0"/>
              </a:rPr>
              <a:t>1.5 V = (</a:t>
            </a:r>
            <a:r>
              <a:rPr lang="en-GB" altLang="en-US" sz="2000" b="1" i="1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000" b="1" smtClean="0">
                <a:cs typeface="Arial" charset="0"/>
              </a:rPr>
              <a:t> </a:t>
            </a:r>
            <a:r>
              <a:rPr lang="en-GB" altLang="en-US" sz="2000" smtClean="0">
                <a:cs typeface="Arial" charset="0"/>
              </a:rPr>
              <a:t>x 8 </a:t>
            </a:r>
            <a:r>
              <a:rPr lang="el-GR" altLang="en-US" sz="2000" smtClean="0">
                <a:cs typeface="Arial" charset="0"/>
              </a:rPr>
              <a:t>Ω</a:t>
            </a:r>
            <a:r>
              <a:rPr lang="en-GB" altLang="en-US" sz="2000" smtClean="0">
                <a:cs typeface="Arial" charset="0"/>
              </a:rPr>
              <a:t>) +  0.2V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cs typeface="Arial" charset="0"/>
              </a:rPr>
              <a:t>1.5 – 0.2 = (</a:t>
            </a:r>
            <a:r>
              <a:rPr lang="en-GB" altLang="en-US" sz="2000" b="1" i="1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000" smtClean="0">
                <a:cs typeface="Arial" charset="0"/>
              </a:rPr>
              <a:t> x 8)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cs typeface="Arial" charset="0"/>
              </a:rPr>
              <a:t>1.3 = (</a:t>
            </a:r>
            <a:r>
              <a:rPr lang="en-GB" altLang="en-US" sz="2000" b="1" i="1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000" smtClean="0">
                <a:cs typeface="Arial" charset="0"/>
              </a:rPr>
              <a:t> x 8)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b="1" i="1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000" smtClean="0">
                <a:cs typeface="Arial" charset="0"/>
              </a:rPr>
              <a:t>  = 1.3 / 8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b="1" smtClean="0">
                <a:solidFill>
                  <a:schemeClr val="accent2"/>
                </a:solidFill>
                <a:cs typeface="Arial" charset="0"/>
              </a:rPr>
              <a:t>current drawn = 0.163 A</a:t>
            </a:r>
          </a:p>
          <a:p>
            <a:pPr marL="0" indent="0" eaLnBrk="1" hangingPunct="1">
              <a:buFontTx/>
              <a:buNone/>
            </a:pPr>
            <a:endParaRPr lang="el-GR" altLang="en-US" sz="2000" b="1" smtClean="0">
              <a:solidFill>
                <a:schemeClr val="accent2"/>
              </a:solidFill>
              <a:cs typeface="Arial" charset="0"/>
            </a:endParaRPr>
          </a:p>
        </p:txBody>
      </p:sp>
      <p:pic>
        <p:nvPicPr>
          <p:cNvPr id="37892" name="Picture 4" descr="B064F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2360067"/>
            <a:ext cx="2903537" cy="3240087"/>
          </a:xfrm>
          <a:noFill/>
        </p:spPr>
      </p:pic>
    </p:spTree>
    <p:extLst>
      <p:ext uri="{BB962C8B-B14F-4D97-AF65-F5344CB8AC3E}">
        <p14:creationId xmlns:p14="http://schemas.microsoft.com/office/powerpoint/2010/main" val="130705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</TotalTime>
  <Words>1033</Words>
  <Application>Microsoft Office PowerPoint</Application>
  <PresentationFormat>On-screen Show (4:3)</PresentationFormat>
  <Paragraphs>157</Paragraphs>
  <Slides>15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1_Office Theme</vt:lpstr>
      <vt:lpstr>PowerPoint Presentation</vt:lpstr>
      <vt:lpstr>PowerPoint Presentation</vt:lpstr>
      <vt:lpstr>PowerPoint Presentation</vt:lpstr>
      <vt:lpstr>PowerPoint Presentation</vt:lpstr>
      <vt:lpstr>Equation of a complete circuit</vt:lpstr>
      <vt:lpstr>Terminal pd (V )</vt:lpstr>
      <vt:lpstr>Lost volts (v)</vt:lpstr>
      <vt:lpstr>Question 1</vt:lpstr>
      <vt:lpstr>Question 2</vt:lpstr>
      <vt:lpstr>Question 3</vt:lpstr>
      <vt:lpstr>PowerPoint Presentation</vt:lpstr>
      <vt:lpstr>PowerPoint Presentation</vt:lpstr>
      <vt:lpstr>PowerPoint Presentation</vt:lpstr>
      <vt:lpstr>Answers:</vt:lpstr>
      <vt:lpstr>PowerPoint Presentation</vt:lpstr>
    </vt:vector>
  </TitlesOfParts>
  <Company>The City of London of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Joshua Duddy</cp:lastModifiedBy>
  <cp:revision>27</cp:revision>
  <dcterms:created xsi:type="dcterms:W3CDTF">2016-05-16T13:02:05Z</dcterms:created>
  <dcterms:modified xsi:type="dcterms:W3CDTF">2016-05-26T09:00:32Z</dcterms:modified>
</cp:coreProperties>
</file>