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73"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088" autoAdjust="0"/>
    <p:restoredTop sz="91637" autoAdjust="0"/>
  </p:normalViewPr>
  <p:slideViewPr>
    <p:cSldViewPr>
      <p:cViewPr>
        <p:scale>
          <a:sx n="70" d="100"/>
          <a:sy n="70" d="100"/>
        </p:scale>
        <p:origin x="-1692" y="13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89F90C5-99F7-415F-9ED5-93D95D3777B2}" type="datetimeFigureOut">
              <a:rPr lang="en-GB" smtClean="0"/>
              <a:t>26/05/2016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B1AC4B-C51E-4C98-B85C-D126070A0AA3}" type="slidenum">
              <a:rPr lang="en-GB" smtClean="0"/>
              <a:t>‹#›</a:t>
            </a:fld>
            <a:endParaRPr lang="en-GB"/>
          </a:p>
        </p:txBody>
      </p:sp>
    </p:spTree>
    <p:extLst>
      <p:ext uri="{BB962C8B-B14F-4D97-AF65-F5344CB8AC3E}">
        <p14:creationId xmlns:p14="http://schemas.microsoft.com/office/powerpoint/2010/main" val="1117731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89F90C5-99F7-415F-9ED5-93D95D3777B2}" type="datetimeFigureOut">
              <a:rPr lang="en-GB" smtClean="0"/>
              <a:t>26/05/2016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B1AC4B-C51E-4C98-B85C-D126070A0AA3}" type="slidenum">
              <a:rPr lang="en-GB" smtClean="0"/>
              <a:t>‹#›</a:t>
            </a:fld>
            <a:endParaRPr lang="en-GB"/>
          </a:p>
        </p:txBody>
      </p:sp>
    </p:spTree>
    <p:extLst>
      <p:ext uri="{BB962C8B-B14F-4D97-AF65-F5344CB8AC3E}">
        <p14:creationId xmlns:p14="http://schemas.microsoft.com/office/powerpoint/2010/main" val="3554955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89F90C5-99F7-415F-9ED5-93D95D3777B2}" type="datetimeFigureOut">
              <a:rPr lang="en-GB" smtClean="0"/>
              <a:t>26/05/2016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B1AC4B-C51E-4C98-B85C-D126070A0AA3}" type="slidenum">
              <a:rPr lang="en-GB" smtClean="0"/>
              <a:t>‹#›</a:t>
            </a:fld>
            <a:endParaRPr lang="en-GB"/>
          </a:p>
        </p:txBody>
      </p:sp>
    </p:spTree>
    <p:extLst>
      <p:ext uri="{BB962C8B-B14F-4D97-AF65-F5344CB8AC3E}">
        <p14:creationId xmlns:p14="http://schemas.microsoft.com/office/powerpoint/2010/main" val="2209462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89F90C5-99F7-415F-9ED5-93D95D3777B2}" type="datetimeFigureOut">
              <a:rPr lang="en-GB" smtClean="0"/>
              <a:t>26/05/2016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B1AC4B-C51E-4C98-B85C-D126070A0AA3}" type="slidenum">
              <a:rPr lang="en-GB" smtClean="0"/>
              <a:t>‹#›</a:t>
            </a:fld>
            <a:endParaRPr lang="en-GB"/>
          </a:p>
        </p:txBody>
      </p:sp>
    </p:spTree>
    <p:extLst>
      <p:ext uri="{BB962C8B-B14F-4D97-AF65-F5344CB8AC3E}">
        <p14:creationId xmlns:p14="http://schemas.microsoft.com/office/powerpoint/2010/main" val="569204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89F90C5-99F7-415F-9ED5-93D95D3777B2}" type="datetimeFigureOut">
              <a:rPr lang="en-GB" smtClean="0"/>
              <a:t>26/05/2016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B1AC4B-C51E-4C98-B85C-D126070A0AA3}" type="slidenum">
              <a:rPr lang="en-GB" smtClean="0"/>
              <a:t>‹#›</a:t>
            </a:fld>
            <a:endParaRPr lang="en-GB"/>
          </a:p>
        </p:txBody>
      </p:sp>
    </p:spTree>
    <p:extLst>
      <p:ext uri="{BB962C8B-B14F-4D97-AF65-F5344CB8AC3E}">
        <p14:creationId xmlns:p14="http://schemas.microsoft.com/office/powerpoint/2010/main" val="2783363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89F90C5-99F7-415F-9ED5-93D95D3777B2}" type="datetimeFigureOut">
              <a:rPr lang="en-GB" smtClean="0"/>
              <a:t>26/05/2016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CB1AC4B-C51E-4C98-B85C-D126070A0AA3}" type="slidenum">
              <a:rPr lang="en-GB" smtClean="0"/>
              <a:t>‹#›</a:t>
            </a:fld>
            <a:endParaRPr lang="en-GB"/>
          </a:p>
        </p:txBody>
      </p:sp>
    </p:spTree>
    <p:extLst>
      <p:ext uri="{BB962C8B-B14F-4D97-AF65-F5344CB8AC3E}">
        <p14:creationId xmlns:p14="http://schemas.microsoft.com/office/powerpoint/2010/main" val="768950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89F90C5-99F7-415F-9ED5-93D95D3777B2}" type="datetimeFigureOut">
              <a:rPr lang="en-GB" smtClean="0"/>
              <a:t>26/05/2016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CB1AC4B-C51E-4C98-B85C-D126070A0AA3}" type="slidenum">
              <a:rPr lang="en-GB" smtClean="0"/>
              <a:t>‹#›</a:t>
            </a:fld>
            <a:endParaRPr lang="en-GB"/>
          </a:p>
        </p:txBody>
      </p:sp>
    </p:spTree>
    <p:extLst>
      <p:ext uri="{BB962C8B-B14F-4D97-AF65-F5344CB8AC3E}">
        <p14:creationId xmlns:p14="http://schemas.microsoft.com/office/powerpoint/2010/main" val="3671381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89F90C5-99F7-415F-9ED5-93D95D3777B2}" type="datetimeFigureOut">
              <a:rPr lang="en-GB" smtClean="0"/>
              <a:t>26/05/2016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CB1AC4B-C51E-4C98-B85C-D126070A0AA3}" type="slidenum">
              <a:rPr lang="en-GB" smtClean="0"/>
              <a:t>‹#›</a:t>
            </a:fld>
            <a:endParaRPr lang="en-GB"/>
          </a:p>
        </p:txBody>
      </p:sp>
    </p:spTree>
    <p:extLst>
      <p:ext uri="{BB962C8B-B14F-4D97-AF65-F5344CB8AC3E}">
        <p14:creationId xmlns:p14="http://schemas.microsoft.com/office/powerpoint/2010/main" val="3598225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9F90C5-99F7-415F-9ED5-93D95D3777B2}" type="datetimeFigureOut">
              <a:rPr lang="en-GB" smtClean="0"/>
              <a:t>26/05/2016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CB1AC4B-C51E-4C98-B85C-D126070A0AA3}" type="slidenum">
              <a:rPr lang="en-GB" smtClean="0"/>
              <a:t>‹#›</a:t>
            </a:fld>
            <a:endParaRPr lang="en-GB"/>
          </a:p>
        </p:txBody>
      </p:sp>
    </p:spTree>
    <p:extLst>
      <p:ext uri="{BB962C8B-B14F-4D97-AF65-F5344CB8AC3E}">
        <p14:creationId xmlns:p14="http://schemas.microsoft.com/office/powerpoint/2010/main" val="2992426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9F90C5-99F7-415F-9ED5-93D95D3777B2}" type="datetimeFigureOut">
              <a:rPr lang="en-GB" smtClean="0"/>
              <a:t>26/05/2016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CB1AC4B-C51E-4C98-B85C-D126070A0AA3}" type="slidenum">
              <a:rPr lang="en-GB" smtClean="0"/>
              <a:t>‹#›</a:t>
            </a:fld>
            <a:endParaRPr lang="en-GB"/>
          </a:p>
        </p:txBody>
      </p:sp>
    </p:spTree>
    <p:extLst>
      <p:ext uri="{BB962C8B-B14F-4D97-AF65-F5344CB8AC3E}">
        <p14:creationId xmlns:p14="http://schemas.microsoft.com/office/powerpoint/2010/main" val="903225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9F90C5-99F7-415F-9ED5-93D95D3777B2}" type="datetimeFigureOut">
              <a:rPr lang="en-GB" smtClean="0"/>
              <a:t>26/05/2016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CB1AC4B-C51E-4C98-B85C-D126070A0AA3}" type="slidenum">
              <a:rPr lang="en-GB" smtClean="0"/>
              <a:t>‹#›</a:t>
            </a:fld>
            <a:endParaRPr lang="en-GB"/>
          </a:p>
        </p:txBody>
      </p:sp>
    </p:spTree>
    <p:extLst>
      <p:ext uri="{BB962C8B-B14F-4D97-AF65-F5344CB8AC3E}">
        <p14:creationId xmlns:p14="http://schemas.microsoft.com/office/powerpoint/2010/main" val="2465673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9F90C5-99F7-415F-9ED5-93D95D3777B2}" type="datetimeFigureOut">
              <a:rPr lang="en-GB" smtClean="0"/>
              <a:t>26/05/2016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B1AC4B-C51E-4C98-B85C-D126070A0AA3}" type="slidenum">
              <a:rPr lang="en-GB" smtClean="0"/>
              <a:t>‹#›</a:t>
            </a:fld>
            <a:endParaRPr lang="en-GB"/>
          </a:p>
        </p:txBody>
      </p:sp>
    </p:spTree>
    <p:extLst>
      <p:ext uri="{BB962C8B-B14F-4D97-AF65-F5344CB8AC3E}">
        <p14:creationId xmlns:p14="http://schemas.microsoft.com/office/powerpoint/2010/main" val="1539348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96" name="Line 40"/>
          <p:cNvSpPr>
            <a:spLocks noChangeShapeType="1"/>
          </p:cNvSpPr>
          <p:nvPr/>
        </p:nvSpPr>
        <p:spPr bwMode="auto">
          <a:xfrm>
            <a:off x="6804025" y="4101031"/>
            <a:ext cx="708025"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1061" name="Rectangle 5"/>
          <p:cNvSpPr>
            <a:spLocks noChangeArrowheads="1"/>
          </p:cNvSpPr>
          <p:nvPr/>
        </p:nvSpPr>
        <p:spPr bwMode="auto">
          <a:xfrm>
            <a:off x="395536" y="260648"/>
            <a:ext cx="8512175"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spcBef>
                <a:spcPct val="0"/>
              </a:spcBef>
            </a:pPr>
            <a:r>
              <a:rPr lang="en-GB" altLang="en-US" sz="3200" dirty="0" smtClean="0"/>
              <a:t>1</a:t>
            </a:r>
            <a:r>
              <a:rPr lang="en-GB" altLang="en-US" sz="3200" dirty="0"/>
              <a:t>. A typical hand-held torch runs off two 1.5 V cells, yet has a lamp rated at 2.5 V, 0.5 A. Explain how the potential difference across the lamp can actually be 2.5 V as rated. What is the internal resistance of each cell, supposing them to be identical?</a:t>
            </a:r>
          </a:p>
          <a:p>
            <a:pPr eaLnBrk="0" hangingPunct="0">
              <a:spcBef>
                <a:spcPct val="0"/>
              </a:spcBef>
            </a:pPr>
            <a:endParaRPr lang="en-GB" altLang="en-US" sz="2800" dirty="0">
              <a:latin typeface="Arial" charset="0"/>
            </a:endParaRPr>
          </a:p>
        </p:txBody>
      </p:sp>
      <p:sp>
        <p:nvSpPr>
          <p:cNvPr id="301067" name="Line 11"/>
          <p:cNvSpPr>
            <a:spLocks noChangeShapeType="1"/>
          </p:cNvSpPr>
          <p:nvPr/>
        </p:nvSpPr>
        <p:spPr bwMode="auto">
          <a:xfrm flipV="1">
            <a:off x="6227763" y="4123256"/>
            <a:ext cx="38735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1068" name="Line 12"/>
          <p:cNvSpPr>
            <a:spLocks noChangeShapeType="1"/>
          </p:cNvSpPr>
          <p:nvPr/>
        </p:nvSpPr>
        <p:spPr bwMode="auto">
          <a:xfrm flipH="1">
            <a:off x="8904288" y="4108969"/>
            <a:ext cx="6350" cy="116205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1069" name="Line 13"/>
          <p:cNvSpPr>
            <a:spLocks noChangeShapeType="1"/>
          </p:cNvSpPr>
          <p:nvPr/>
        </p:nvSpPr>
        <p:spPr bwMode="auto">
          <a:xfrm flipH="1">
            <a:off x="6230938" y="4132781"/>
            <a:ext cx="4762" cy="1093788"/>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1070" name="Line 14"/>
          <p:cNvSpPr>
            <a:spLocks noChangeShapeType="1"/>
          </p:cNvSpPr>
          <p:nvPr/>
        </p:nvSpPr>
        <p:spPr bwMode="auto">
          <a:xfrm>
            <a:off x="6240463" y="5204344"/>
            <a:ext cx="168275"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1071" name="Line 15"/>
          <p:cNvSpPr>
            <a:spLocks noChangeShapeType="1"/>
          </p:cNvSpPr>
          <p:nvPr/>
        </p:nvSpPr>
        <p:spPr bwMode="auto">
          <a:xfrm flipH="1">
            <a:off x="7545388" y="3861319"/>
            <a:ext cx="7937" cy="427037"/>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1072" name="Line 16"/>
          <p:cNvSpPr>
            <a:spLocks noChangeShapeType="1"/>
          </p:cNvSpPr>
          <p:nvPr/>
        </p:nvSpPr>
        <p:spPr bwMode="auto">
          <a:xfrm flipH="1">
            <a:off x="7680325" y="3991494"/>
            <a:ext cx="0" cy="20955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1073" name="Line 17"/>
          <p:cNvSpPr>
            <a:spLocks noChangeShapeType="1"/>
          </p:cNvSpPr>
          <p:nvPr/>
        </p:nvSpPr>
        <p:spPr bwMode="auto">
          <a:xfrm>
            <a:off x="7720013" y="4086744"/>
            <a:ext cx="1200150" cy="28575"/>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1080" name="Line 24"/>
          <p:cNvSpPr>
            <a:spLocks noChangeShapeType="1"/>
          </p:cNvSpPr>
          <p:nvPr/>
        </p:nvSpPr>
        <p:spPr bwMode="auto">
          <a:xfrm>
            <a:off x="6269038" y="5204344"/>
            <a:ext cx="2635250" cy="14287"/>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1083" name="Line 27"/>
          <p:cNvSpPr>
            <a:spLocks noChangeShapeType="1"/>
          </p:cNvSpPr>
          <p:nvPr/>
        </p:nvSpPr>
        <p:spPr bwMode="auto">
          <a:xfrm>
            <a:off x="6638925" y="3859731"/>
            <a:ext cx="6350" cy="45720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1084" name="Line 28"/>
          <p:cNvSpPr>
            <a:spLocks noChangeShapeType="1"/>
          </p:cNvSpPr>
          <p:nvPr/>
        </p:nvSpPr>
        <p:spPr bwMode="auto">
          <a:xfrm flipH="1">
            <a:off x="6780213" y="4020069"/>
            <a:ext cx="0" cy="20955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1086" name="Text Box 30"/>
          <p:cNvSpPr txBox="1">
            <a:spLocks noChangeArrowheads="1"/>
          </p:cNvSpPr>
          <p:nvPr/>
        </p:nvSpPr>
        <p:spPr bwMode="auto">
          <a:xfrm>
            <a:off x="6443663" y="3481906"/>
            <a:ext cx="11620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000"/>
              <a:t>1.5V</a:t>
            </a:r>
            <a:endParaRPr lang="en-US" altLang="en-US" sz="2000"/>
          </a:p>
        </p:txBody>
      </p:sp>
      <p:sp>
        <p:nvSpPr>
          <p:cNvPr id="301088" name="Text Box 32"/>
          <p:cNvSpPr txBox="1">
            <a:spLocks noChangeArrowheads="1"/>
          </p:cNvSpPr>
          <p:nvPr/>
        </p:nvSpPr>
        <p:spPr bwMode="auto">
          <a:xfrm>
            <a:off x="7226300" y="5512319"/>
            <a:ext cx="12065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000"/>
              <a:t>2.5 V</a:t>
            </a:r>
            <a:endParaRPr lang="en-US" altLang="en-US" sz="2000"/>
          </a:p>
        </p:txBody>
      </p:sp>
      <p:sp>
        <p:nvSpPr>
          <p:cNvPr id="301079" name="AutoShape 23"/>
          <p:cNvSpPr>
            <a:spLocks noChangeArrowheads="1"/>
          </p:cNvSpPr>
          <p:nvPr/>
        </p:nvSpPr>
        <p:spPr bwMode="auto">
          <a:xfrm>
            <a:off x="7343775" y="4948756"/>
            <a:ext cx="566738" cy="508000"/>
          </a:xfrm>
          <a:prstGeom prst="flowChartSummingJunction">
            <a:avLst/>
          </a:prstGeom>
          <a:solidFill>
            <a:schemeClr val="bg1"/>
          </a:solidFill>
          <a:ln w="381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301092" name="Text Box 36"/>
          <p:cNvSpPr txBox="1">
            <a:spLocks noChangeArrowheads="1"/>
          </p:cNvSpPr>
          <p:nvPr/>
        </p:nvSpPr>
        <p:spPr bwMode="auto">
          <a:xfrm>
            <a:off x="7385050" y="3526356"/>
            <a:ext cx="11620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000"/>
              <a:t>1.5V</a:t>
            </a:r>
            <a:endParaRPr lang="en-US" altLang="en-US" sz="2000"/>
          </a:p>
        </p:txBody>
      </p:sp>
      <p:sp>
        <p:nvSpPr>
          <p:cNvPr id="301094" name="Rectangle 38"/>
          <p:cNvSpPr>
            <a:spLocks noChangeArrowheads="1"/>
          </p:cNvSpPr>
          <p:nvPr/>
        </p:nvSpPr>
        <p:spPr bwMode="auto">
          <a:xfrm>
            <a:off x="6908800" y="4032769"/>
            <a:ext cx="434975" cy="158750"/>
          </a:xfrm>
          <a:prstGeom prst="rect">
            <a:avLst/>
          </a:prstGeom>
          <a:solidFill>
            <a:schemeClr val="bg1"/>
          </a:solidFill>
          <a:ln w="381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301095" name="Rectangle 39"/>
          <p:cNvSpPr>
            <a:spLocks noChangeArrowheads="1"/>
          </p:cNvSpPr>
          <p:nvPr/>
        </p:nvSpPr>
        <p:spPr bwMode="auto">
          <a:xfrm>
            <a:off x="6359525" y="3496194"/>
            <a:ext cx="2103438" cy="900112"/>
          </a:xfrm>
          <a:prstGeom prst="rect">
            <a:avLst/>
          </a:prstGeom>
          <a:noFill/>
          <a:ln w="9525" algn="ctr">
            <a:solidFill>
              <a:schemeClr val="tx1"/>
            </a:solidFill>
            <a:prstDash val="dash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GB"/>
          </a:p>
        </p:txBody>
      </p:sp>
      <p:sp>
        <p:nvSpPr>
          <p:cNvPr id="301097" name="Rectangle 41"/>
          <p:cNvSpPr>
            <a:spLocks noChangeArrowheads="1"/>
          </p:cNvSpPr>
          <p:nvPr/>
        </p:nvSpPr>
        <p:spPr bwMode="auto">
          <a:xfrm>
            <a:off x="7837488" y="4004194"/>
            <a:ext cx="434975" cy="158750"/>
          </a:xfrm>
          <a:prstGeom prst="rect">
            <a:avLst/>
          </a:prstGeom>
          <a:solidFill>
            <a:schemeClr val="bg1"/>
          </a:solidFill>
          <a:ln w="381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301098" name="Line 42"/>
          <p:cNvSpPr>
            <a:spLocks noChangeShapeType="1"/>
          </p:cNvSpPr>
          <p:nvPr/>
        </p:nvSpPr>
        <p:spPr bwMode="auto">
          <a:xfrm>
            <a:off x="6226175" y="4453456"/>
            <a:ext cx="14288" cy="233363"/>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301099" name="Text Box 43"/>
          <p:cNvSpPr txBox="1">
            <a:spLocks noChangeArrowheads="1"/>
          </p:cNvSpPr>
          <p:nvPr/>
        </p:nvSpPr>
        <p:spPr bwMode="auto">
          <a:xfrm>
            <a:off x="5456238" y="4280419"/>
            <a:ext cx="11620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000"/>
              <a:t>0.5A</a:t>
            </a:r>
            <a:endParaRPr lang="en-US" altLang="en-US" sz="2000"/>
          </a:p>
        </p:txBody>
      </p:sp>
    </p:spTree>
    <p:extLst>
      <p:ext uri="{BB962C8B-B14F-4D97-AF65-F5344CB8AC3E}">
        <p14:creationId xmlns:p14="http://schemas.microsoft.com/office/powerpoint/2010/main" val="123270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96" name="Line 40"/>
          <p:cNvSpPr>
            <a:spLocks noChangeShapeType="1"/>
          </p:cNvSpPr>
          <p:nvPr/>
        </p:nvSpPr>
        <p:spPr bwMode="auto">
          <a:xfrm>
            <a:off x="6804025" y="4101031"/>
            <a:ext cx="708025"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1061" name="Rectangle 5"/>
          <p:cNvSpPr>
            <a:spLocks noChangeArrowheads="1"/>
          </p:cNvSpPr>
          <p:nvPr/>
        </p:nvSpPr>
        <p:spPr bwMode="auto">
          <a:xfrm>
            <a:off x="395536" y="260648"/>
            <a:ext cx="8512175"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spcBef>
                <a:spcPct val="0"/>
              </a:spcBef>
            </a:pPr>
            <a:r>
              <a:rPr lang="en-GB" altLang="en-US" sz="3200" dirty="0" smtClean="0"/>
              <a:t>1</a:t>
            </a:r>
            <a:r>
              <a:rPr lang="en-GB" altLang="en-US" sz="3200" dirty="0"/>
              <a:t>. A typical hand-held torch runs off two 1.5 V cells, yet has a lamp rated at 2.5 V, 0.5 A. Explain how the potential difference across the lamp can actually be 2.5 V as rated. What is the internal resistance of each cell, supposing them to be identical?</a:t>
            </a:r>
          </a:p>
          <a:p>
            <a:pPr eaLnBrk="0" hangingPunct="0">
              <a:spcBef>
                <a:spcPct val="0"/>
              </a:spcBef>
            </a:pPr>
            <a:endParaRPr lang="en-GB" altLang="en-US" sz="2800" dirty="0">
              <a:latin typeface="Arial" charset="0"/>
            </a:endParaRPr>
          </a:p>
        </p:txBody>
      </p:sp>
      <p:sp>
        <p:nvSpPr>
          <p:cNvPr id="301062" name="Text Box 6"/>
          <p:cNvSpPr txBox="1">
            <a:spLocks noChangeArrowheads="1"/>
          </p:cNvSpPr>
          <p:nvPr/>
        </p:nvSpPr>
        <p:spPr bwMode="auto">
          <a:xfrm>
            <a:off x="508000" y="3889325"/>
            <a:ext cx="7780338" cy="314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000" dirty="0" err="1">
                <a:solidFill>
                  <a:srgbClr val="990099"/>
                </a:solidFill>
              </a:rPr>
              <a:t>Emf</a:t>
            </a:r>
            <a:r>
              <a:rPr lang="en-GB" altLang="en-US" sz="2000" dirty="0">
                <a:solidFill>
                  <a:srgbClr val="990099"/>
                </a:solidFill>
              </a:rPr>
              <a:t> = 3V</a:t>
            </a:r>
          </a:p>
          <a:p>
            <a:r>
              <a:rPr lang="en-GB" altLang="en-US" sz="2000" dirty="0">
                <a:solidFill>
                  <a:srgbClr val="990099"/>
                </a:solidFill>
              </a:rPr>
              <a:t>V = 2.5 V</a:t>
            </a:r>
          </a:p>
          <a:p>
            <a:r>
              <a:rPr lang="en-GB" altLang="en-US" sz="2000" dirty="0">
                <a:solidFill>
                  <a:srgbClr val="990099"/>
                </a:solidFill>
              </a:rPr>
              <a:t>I = 0.5 A</a:t>
            </a:r>
          </a:p>
          <a:p>
            <a:r>
              <a:rPr lang="en-GB" altLang="en-US" sz="2000" dirty="0" err="1">
                <a:solidFill>
                  <a:srgbClr val="990099"/>
                </a:solidFill>
              </a:rPr>
              <a:t>Emf</a:t>
            </a:r>
            <a:r>
              <a:rPr lang="en-GB" altLang="en-US" sz="2000" dirty="0">
                <a:solidFill>
                  <a:srgbClr val="990099"/>
                </a:solidFill>
              </a:rPr>
              <a:t> = V + </a:t>
            </a:r>
            <a:r>
              <a:rPr lang="en-GB" altLang="en-US" sz="2000" dirty="0" err="1">
                <a:solidFill>
                  <a:srgbClr val="990099"/>
                </a:solidFill>
              </a:rPr>
              <a:t>Ir</a:t>
            </a:r>
            <a:endParaRPr lang="en-GB" altLang="en-US" sz="2000" dirty="0">
              <a:solidFill>
                <a:srgbClr val="990099"/>
              </a:solidFill>
            </a:endParaRPr>
          </a:p>
          <a:p>
            <a:r>
              <a:rPr lang="en-GB" altLang="en-US" sz="2000" dirty="0">
                <a:solidFill>
                  <a:srgbClr val="990099"/>
                </a:solidFill>
              </a:rPr>
              <a:t>3 = 2.5 + (0.5 x r)</a:t>
            </a:r>
          </a:p>
          <a:p>
            <a:r>
              <a:rPr lang="en-GB" altLang="en-US" sz="2000" dirty="0">
                <a:solidFill>
                  <a:srgbClr val="990099"/>
                </a:solidFill>
              </a:rPr>
              <a:t>r = 0.5/0.5 = 1</a:t>
            </a:r>
            <a:r>
              <a:rPr lang="el-GR" altLang="en-US" sz="2000" dirty="0">
                <a:solidFill>
                  <a:srgbClr val="990099"/>
                </a:solidFill>
              </a:rPr>
              <a:t>Ω</a:t>
            </a:r>
            <a:r>
              <a:rPr lang="en-GB" altLang="en-US" sz="2000" dirty="0">
                <a:solidFill>
                  <a:srgbClr val="990099"/>
                </a:solidFill>
              </a:rPr>
              <a:t>  ( for the two cells)</a:t>
            </a:r>
          </a:p>
          <a:p>
            <a:r>
              <a:rPr lang="en-GB" altLang="en-US" sz="2000" dirty="0">
                <a:solidFill>
                  <a:srgbClr val="990099"/>
                </a:solidFill>
              </a:rPr>
              <a:t>r = 0.5 </a:t>
            </a:r>
            <a:r>
              <a:rPr lang="el-GR" altLang="en-US" sz="2000" dirty="0">
                <a:solidFill>
                  <a:srgbClr val="990099"/>
                </a:solidFill>
              </a:rPr>
              <a:t>Ω</a:t>
            </a:r>
            <a:r>
              <a:rPr lang="en-GB" altLang="en-US" sz="2000" dirty="0">
                <a:solidFill>
                  <a:srgbClr val="990099"/>
                </a:solidFill>
              </a:rPr>
              <a:t> each</a:t>
            </a:r>
          </a:p>
        </p:txBody>
      </p:sp>
      <p:sp>
        <p:nvSpPr>
          <p:cNvPr id="301064" name="Rectangle 8"/>
          <p:cNvSpPr>
            <a:spLocks noChangeArrowheads="1"/>
          </p:cNvSpPr>
          <p:nvPr/>
        </p:nvSpPr>
        <p:spPr bwMode="auto">
          <a:xfrm>
            <a:off x="2655888" y="4511625"/>
            <a:ext cx="2254250" cy="406400"/>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2000">
                <a:solidFill>
                  <a:srgbClr val="990099"/>
                </a:solidFill>
              </a:rPr>
              <a:t>Lost volts = 0.5 V</a:t>
            </a:r>
          </a:p>
        </p:txBody>
      </p:sp>
      <p:sp>
        <p:nvSpPr>
          <p:cNvPr id="301065" name="Line 9"/>
          <p:cNvSpPr>
            <a:spLocks noChangeShapeType="1"/>
          </p:cNvSpPr>
          <p:nvPr/>
        </p:nvSpPr>
        <p:spPr bwMode="auto">
          <a:xfrm flipH="1">
            <a:off x="2090738" y="4876750"/>
            <a:ext cx="754062" cy="4492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GB"/>
          </a:p>
        </p:txBody>
      </p:sp>
      <p:sp>
        <p:nvSpPr>
          <p:cNvPr id="301067" name="Line 11"/>
          <p:cNvSpPr>
            <a:spLocks noChangeShapeType="1"/>
          </p:cNvSpPr>
          <p:nvPr/>
        </p:nvSpPr>
        <p:spPr bwMode="auto">
          <a:xfrm flipV="1">
            <a:off x="6227763" y="4123256"/>
            <a:ext cx="38735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1068" name="Line 12"/>
          <p:cNvSpPr>
            <a:spLocks noChangeShapeType="1"/>
          </p:cNvSpPr>
          <p:nvPr/>
        </p:nvSpPr>
        <p:spPr bwMode="auto">
          <a:xfrm flipH="1">
            <a:off x="8904288" y="4108969"/>
            <a:ext cx="6350" cy="116205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1069" name="Line 13"/>
          <p:cNvSpPr>
            <a:spLocks noChangeShapeType="1"/>
          </p:cNvSpPr>
          <p:nvPr/>
        </p:nvSpPr>
        <p:spPr bwMode="auto">
          <a:xfrm flipH="1">
            <a:off x="6230938" y="4132781"/>
            <a:ext cx="4762" cy="1093788"/>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1070" name="Line 14"/>
          <p:cNvSpPr>
            <a:spLocks noChangeShapeType="1"/>
          </p:cNvSpPr>
          <p:nvPr/>
        </p:nvSpPr>
        <p:spPr bwMode="auto">
          <a:xfrm>
            <a:off x="6240463" y="5204344"/>
            <a:ext cx="168275"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1071" name="Line 15"/>
          <p:cNvSpPr>
            <a:spLocks noChangeShapeType="1"/>
          </p:cNvSpPr>
          <p:nvPr/>
        </p:nvSpPr>
        <p:spPr bwMode="auto">
          <a:xfrm flipH="1">
            <a:off x="7545388" y="3861319"/>
            <a:ext cx="7937" cy="427037"/>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1072" name="Line 16"/>
          <p:cNvSpPr>
            <a:spLocks noChangeShapeType="1"/>
          </p:cNvSpPr>
          <p:nvPr/>
        </p:nvSpPr>
        <p:spPr bwMode="auto">
          <a:xfrm flipH="1">
            <a:off x="7680325" y="3991494"/>
            <a:ext cx="0" cy="20955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1073" name="Line 17"/>
          <p:cNvSpPr>
            <a:spLocks noChangeShapeType="1"/>
          </p:cNvSpPr>
          <p:nvPr/>
        </p:nvSpPr>
        <p:spPr bwMode="auto">
          <a:xfrm>
            <a:off x="7720013" y="4086744"/>
            <a:ext cx="1200150" cy="28575"/>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1080" name="Line 24"/>
          <p:cNvSpPr>
            <a:spLocks noChangeShapeType="1"/>
          </p:cNvSpPr>
          <p:nvPr/>
        </p:nvSpPr>
        <p:spPr bwMode="auto">
          <a:xfrm>
            <a:off x="6269038" y="5204344"/>
            <a:ext cx="2635250" cy="14287"/>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1083" name="Line 27"/>
          <p:cNvSpPr>
            <a:spLocks noChangeShapeType="1"/>
          </p:cNvSpPr>
          <p:nvPr/>
        </p:nvSpPr>
        <p:spPr bwMode="auto">
          <a:xfrm>
            <a:off x="6638925" y="3859731"/>
            <a:ext cx="6350" cy="45720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1084" name="Line 28"/>
          <p:cNvSpPr>
            <a:spLocks noChangeShapeType="1"/>
          </p:cNvSpPr>
          <p:nvPr/>
        </p:nvSpPr>
        <p:spPr bwMode="auto">
          <a:xfrm flipH="1">
            <a:off x="6780213" y="4020069"/>
            <a:ext cx="0" cy="20955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1086" name="Text Box 30"/>
          <p:cNvSpPr txBox="1">
            <a:spLocks noChangeArrowheads="1"/>
          </p:cNvSpPr>
          <p:nvPr/>
        </p:nvSpPr>
        <p:spPr bwMode="auto">
          <a:xfrm>
            <a:off x="6443663" y="3481906"/>
            <a:ext cx="11620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000"/>
              <a:t>1.5V</a:t>
            </a:r>
            <a:endParaRPr lang="en-US" altLang="en-US" sz="2000"/>
          </a:p>
        </p:txBody>
      </p:sp>
      <p:sp>
        <p:nvSpPr>
          <p:cNvPr id="301088" name="Text Box 32"/>
          <p:cNvSpPr txBox="1">
            <a:spLocks noChangeArrowheads="1"/>
          </p:cNvSpPr>
          <p:nvPr/>
        </p:nvSpPr>
        <p:spPr bwMode="auto">
          <a:xfrm>
            <a:off x="7226300" y="5512319"/>
            <a:ext cx="12065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000"/>
              <a:t>2.5 V</a:t>
            </a:r>
            <a:endParaRPr lang="en-US" altLang="en-US" sz="2000"/>
          </a:p>
        </p:txBody>
      </p:sp>
      <p:sp>
        <p:nvSpPr>
          <p:cNvPr id="301079" name="AutoShape 23"/>
          <p:cNvSpPr>
            <a:spLocks noChangeArrowheads="1"/>
          </p:cNvSpPr>
          <p:nvPr/>
        </p:nvSpPr>
        <p:spPr bwMode="auto">
          <a:xfrm>
            <a:off x="7343775" y="4948756"/>
            <a:ext cx="566738" cy="508000"/>
          </a:xfrm>
          <a:prstGeom prst="flowChartSummingJunction">
            <a:avLst/>
          </a:prstGeom>
          <a:solidFill>
            <a:schemeClr val="bg1"/>
          </a:solidFill>
          <a:ln w="381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301092" name="Text Box 36"/>
          <p:cNvSpPr txBox="1">
            <a:spLocks noChangeArrowheads="1"/>
          </p:cNvSpPr>
          <p:nvPr/>
        </p:nvSpPr>
        <p:spPr bwMode="auto">
          <a:xfrm>
            <a:off x="7385050" y="3526356"/>
            <a:ext cx="11620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000"/>
              <a:t>1.5V</a:t>
            </a:r>
            <a:endParaRPr lang="en-US" altLang="en-US" sz="2000"/>
          </a:p>
        </p:txBody>
      </p:sp>
      <p:sp>
        <p:nvSpPr>
          <p:cNvPr id="301094" name="Rectangle 38"/>
          <p:cNvSpPr>
            <a:spLocks noChangeArrowheads="1"/>
          </p:cNvSpPr>
          <p:nvPr/>
        </p:nvSpPr>
        <p:spPr bwMode="auto">
          <a:xfrm>
            <a:off x="6908800" y="4032769"/>
            <a:ext cx="434975" cy="158750"/>
          </a:xfrm>
          <a:prstGeom prst="rect">
            <a:avLst/>
          </a:prstGeom>
          <a:solidFill>
            <a:schemeClr val="bg1"/>
          </a:solidFill>
          <a:ln w="381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301095" name="Rectangle 39"/>
          <p:cNvSpPr>
            <a:spLocks noChangeArrowheads="1"/>
          </p:cNvSpPr>
          <p:nvPr/>
        </p:nvSpPr>
        <p:spPr bwMode="auto">
          <a:xfrm>
            <a:off x="6359525" y="3496194"/>
            <a:ext cx="2103438" cy="900112"/>
          </a:xfrm>
          <a:prstGeom prst="rect">
            <a:avLst/>
          </a:prstGeom>
          <a:noFill/>
          <a:ln w="9525" algn="ctr">
            <a:solidFill>
              <a:schemeClr val="tx1"/>
            </a:solidFill>
            <a:prstDash val="dash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GB"/>
          </a:p>
        </p:txBody>
      </p:sp>
      <p:sp>
        <p:nvSpPr>
          <p:cNvPr id="301097" name="Rectangle 41"/>
          <p:cNvSpPr>
            <a:spLocks noChangeArrowheads="1"/>
          </p:cNvSpPr>
          <p:nvPr/>
        </p:nvSpPr>
        <p:spPr bwMode="auto">
          <a:xfrm>
            <a:off x="7837488" y="4004194"/>
            <a:ext cx="434975" cy="158750"/>
          </a:xfrm>
          <a:prstGeom prst="rect">
            <a:avLst/>
          </a:prstGeom>
          <a:solidFill>
            <a:schemeClr val="bg1"/>
          </a:solidFill>
          <a:ln w="381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301098" name="Line 42"/>
          <p:cNvSpPr>
            <a:spLocks noChangeShapeType="1"/>
          </p:cNvSpPr>
          <p:nvPr/>
        </p:nvSpPr>
        <p:spPr bwMode="auto">
          <a:xfrm>
            <a:off x="6226175" y="4453456"/>
            <a:ext cx="14288" cy="233363"/>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301099" name="Text Box 43"/>
          <p:cNvSpPr txBox="1">
            <a:spLocks noChangeArrowheads="1"/>
          </p:cNvSpPr>
          <p:nvPr/>
        </p:nvSpPr>
        <p:spPr bwMode="auto">
          <a:xfrm>
            <a:off x="5456238" y="4280419"/>
            <a:ext cx="11620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000"/>
              <a:t>0.5A</a:t>
            </a:r>
            <a:endParaRPr lang="en-US" altLang="en-US" sz="2000"/>
          </a:p>
        </p:txBody>
      </p:sp>
    </p:spTree>
    <p:extLst>
      <p:ext uri="{BB962C8B-B14F-4D97-AF65-F5344CB8AC3E}">
        <p14:creationId xmlns:p14="http://schemas.microsoft.com/office/powerpoint/2010/main" val="28552468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0106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01062">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01062">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01062">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106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01065"/>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301062">
                                            <p:txEl>
                                              <p:pRg st="4" end="4"/>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301062">
                                            <p:txEl>
                                              <p:pRg st="5" end="5"/>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30106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1064" grpId="0" animBg="1"/>
      <p:bldP spid="30106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3" name="Rectangle 3"/>
          <p:cNvSpPr>
            <a:spLocks noChangeArrowheads="1"/>
          </p:cNvSpPr>
          <p:nvPr/>
        </p:nvSpPr>
        <p:spPr bwMode="auto">
          <a:xfrm>
            <a:off x="245710" y="332656"/>
            <a:ext cx="8359775"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spcBef>
                <a:spcPct val="0"/>
              </a:spcBef>
            </a:pPr>
            <a:r>
              <a:rPr lang="en-GB" altLang="en-US" sz="2400"/>
              <a:t>2. A typical car battery has an emf of 12 V, and must provide a current of 80 A to the starter motor. Why must the car battery have a very low internal resistance? If the internal resistance is 0.05 Ω, find the potential difference across this internal resistance when the starter motor is running. Why is starting the car with the headlights on likely to affect their brightness? </a:t>
            </a:r>
          </a:p>
          <a:p>
            <a:pPr eaLnBrk="0" hangingPunct="0">
              <a:spcBef>
                <a:spcPct val="0"/>
              </a:spcBef>
            </a:pPr>
            <a:endParaRPr lang="en-GB" altLang="en-US" sz="2000">
              <a:latin typeface="Arial" charset="0"/>
            </a:endParaRPr>
          </a:p>
        </p:txBody>
      </p:sp>
      <p:sp>
        <p:nvSpPr>
          <p:cNvPr id="302084" name="Text Box 4"/>
          <p:cNvSpPr txBox="1">
            <a:spLocks noChangeArrowheads="1"/>
          </p:cNvSpPr>
          <p:nvPr/>
        </p:nvSpPr>
        <p:spPr bwMode="auto">
          <a:xfrm>
            <a:off x="199672" y="2988315"/>
            <a:ext cx="8723313"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400">
                <a:solidFill>
                  <a:srgbClr val="990099"/>
                </a:solidFill>
              </a:rPr>
              <a:t>The car battery has to have a very little internal resistance so it can provide a high current to the starter motor.</a:t>
            </a:r>
          </a:p>
          <a:p>
            <a:endParaRPr lang="en-GB" altLang="en-US" sz="2400">
              <a:solidFill>
                <a:srgbClr val="990099"/>
              </a:solidFill>
            </a:endParaRPr>
          </a:p>
          <a:p>
            <a:r>
              <a:rPr lang="en-GB" altLang="en-US" sz="2400">
                <a:solidFill>
                  <a:srgbClr val="990099"/>
                </a:solidFill>
              </a:rPr>
              <a:t>r = 0.05</a:t>
            </a:r>
            <a:r>
              <a:rPr lang="el-GR" altLang="en-US" sz="2400">
                <a:solidFill>
                  <a:srgbClr val="990099"/>
                </a:solidFill>
              </a:rPr>
              <a:t>Ω</a:t>
            </a:r>
            <a:endParaRPr lang="en-GB" altLang="en-US" sz="2400">
              <a:solidFill>
                <a:srgbClr val="990099"/>
              </a:solidFill>
            </a:endParaRPr>
          </a:p>
          <a:p>
            <a:r>
              <a:rPr lang="en-GB" altLang="en-US" sz="2400">
                <a:solidFill>
                  <a:srgbClr val="990099"/>
                </a:solidFill>
              </a:rPr>
              <a:t>Potential difference across r = Ir  = 80x 0.05 = 4V  (= lost volts)</a:t>
            </a:r>
          </a:p>
          <a:p>
            <a:r>
              <a:rPr lang="en-GB" altLang="en-US" sz="2400">
                <a:solidFill>
                  <a:srgbClr val="990099"/>
                </a:solidFill>
              </a:rPr>
              <a:t>The headlights are at normal brightness if the supplied voltage is 12 V</a:t>
            </a:r>
          </a:p>
          <a:p>
            <a:r>
              <a:rPr lang="en-GB" altLang="en-US" sz="2400">
                <a:solidFill>
                  <a:srgbClr val="990099"/>
                </a:solidFill>
              </a:rPr>
              <a:t>Starting the car with the lights on means that the lights only get 8 V (since 4V is being lost) so they are dim.</a:t>
            </a:r>
            <a:endParaRPr lang="el-GR" altLang="en-US" sz="2400">
              <a:solidFill>
                <a:srgbClr val="990099"/>
              </a:solidFill>
            </a:endParaRPr>
          </a:p>
        </p:txBody>
      </p:sp>
    </p:spTree>
    <p:extLst>
      <p:ext uri="{BB962C8B-B14F-4D97-AF65-F5344CB8AC3E}">
        <p14:creationId xmlns:p14="http://schemas.microsoft.com/office/powerpoint/2010/main" val="42806493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0208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02084">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02084">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02084">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0208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7" name="Text Box 3"/>
          <p:cNvSpPr txBox="1">
            <a:spLocks noChangeArrowheads="1"/>
          </p:cNvSpPr>
          <p:nvPr/>
        </p:nvSpPr>
        <p:spPr bwMode="auto">
          <a:xfrm>
            <a:off x="0" y="-27384"/>
            <a:ext cx="8593138" cy="4616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0"/>
              </a:spcBef>
              <a:defRPr>
                <a:solidFill>
                  <a:schemeClr val="tx1"/>
                </a:solidFill>
                <a:latin typeface="Arial" charset="0"/>
              </a:defRPr>
            </a:lvl1pPr>
            <a:lvl2pPr marL="800100" indent="-342900">
              <a:spcBef>
                <a:spcPct val="0"/>
              </a:spcBef>
              <a:defRPr>
                <a:solidFill>
                  <a:schemeClr val="tx1"/>
                </a:solidFill>
                <a:latin typeface="Arial" charset="0"/>
              </a:defRPr>
            </a:lvl2pPr>
            <a:lvl3pPr marL="1257300" indent="-342900">
              <a:spcBef>
                <a:spcPct val="0"/>
              </a:spcBef>
              <a:defRPr>
                <a:solidFill>
                  <a:schemeClr val="tx1"/>
                </a:solidFill>
                <a:latin typeface="Arial" charset="0"/>
              </a:defRPr>
            </a:lvl3pPr>
            <a:lvl4pPr marL="1714500" indent="-342900">
              <a:spcBef>
                <a:spcPct val="0"/>
              </a:spcBef>
              <a:defRPr>
                <a:solidFill>
                  <a:schemeClr val="tx1"/>
                </a:solidFill>
                <a:latin typeface="Arial" charset="0"/>
              </a:defRPr>
            </a:lvl4pPr>
            <a:lvl5pPr marL="2171700" indent="-342900">
              <a:spcBef>
                <a:spcPct val="0"/>
              </a:spcBef>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spcBef>
                <a:spcPct val="50000"/>
              </a:spcBef>
            </a:pPr>
            <a:r>
              <a:rPr lang="en-GB" altLang="en-US" sz="2800" dirty="0">
                <a:latin typeface="Comic Sans MS" pitchFamily="66" charset="0"/>
              </a:rPr>
              <a:t>3. Some school laboratories have EHT (Extra High Tension) power packs giving up to 3000 V. For safety, they are provided with a 50 MΩ resistor in series with the supply. What is the maximum current able to be drawn from the supply? Approximately what potential difference would there be across a torch bulb of 10 Ω resistance connected across such a supply? </a:t>
            </a:r>
          </a:p>
          <a:p>
            <a:pPr>
              <a:spcBef>
                <a:spcPct val="50000"/>
              </a:spcBef>
            </a:pPr>
            <a:endParaRPr lang="en-GB" altLang="en-US" sz="2800" dirty="0">
              <a:latin typeface="Comic Sans MS" pitchFamily="66" charset="0"/>
            </a:endParaRPr>
          </a:p>
        </p:txBody>
      </p:sp>
      <p:sp>
        <p:nvSpPr>
          <p:cNvPr id="303108" name="Text Box 4"/>
          <p:cNvSpPr txBox="1">
            <a:spLocks noChangeArrowheads="1"/>
          </p:cNvSpPr>
          <p:nvPr/>
        </p:nvSpPr>
        <p:spPr bwMode="auto">
          <a:xfrm>
            <a:off x="156725" y="4055045"/>
            <a:ext cx="8723313" cy="405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000" dirty="0" err="1">
                <a:solidFill>
                  <a:srgbClr val="990099"/>
                </a:solidFill>
              </a:rPr>
              <a:t>Emf</a:t>
            </a:r>
            <a:r>
              <a:rPr lang="en-GB" altLang="en-US" sz="2000" dirty="0">
                <a:solidFill>
                  <a:srgbClr val="990099"/>
                </a:solidFill>
              </a:rPr>
              <a:t> = 3000V</a:t>
            </a:r>
          </a:p>
          <a:p>
            <a:r>
              <a:rPr lang="en-GB" altLang="en-US" sz="2000" dirty="0">
                <a:solidFill>
                  <a:srgbClr val="990099"/>
                </a:solidFill>
              </a:rPr>
              <a:t>r= 50 M</a:t>
            </a:r>
            <a:r>
              <a:rPr lang="el-GR" altLang="en-US" sz="2000" dirty="0">
                <a:solidFill>
                  <a:srgbClr val="990099"/>
                </a:solidFill>
              </a:rPr>
              <a:t>Ω</a:t>
            </a:r>
            <a:r>
              <a:rPr lang="en-GB" altLang="en-US" sz="2000" dirty="0">
                <a:solidFill>
                  <a:srgbClr val="990099"/>
                </a:solidFill>
              </a:rPr>
              <a:t>  = 50x10</a:t>
            </a:r>
            <a:r>
              <a:rPr lang="en-GB" altLang="en-US" sz="2000" baseline="30000" dirty="0">
                <a:solidFill>
                  <a:srgbClr val="990099"/>
                </a:solidFill>
              </a:rPr>
              <a:t>6</a:t>
            </a:r>
            <a:r>
              <a:rPr lang="en-GB" altLang="en-US" sz="2000" dirty="0">
                <a:solidFill>
                  <a:srgbClr val="990099"/>
                </a:solidFill>
              </a:rPr>
              <a:t> </a:t>
            </a:r>
            <a:r>
              <a:rPr lang="el-GR" altLang="en-US" sz="2000" dirty="0">
                <a:solidFill>
                  <a:srgbClr val="990099"/>
                </a:solidFill>
              </a:rPr>
              <a:t>Ω</a:t>
            </a:r>
            <a:endParaRPr lang="en-GB" altLang="en-US" sz="2000" dirty="0">
              <a:solidFill>
                <a:srgbClr val="990099"/>
              </a:solidFill>
            </a:endParaRPr>
          </a:p>
          <a:p>
            <a:r>
              <a:rPr lang="en-GB" altLang="en-US" sz="2000" dirty="0" err="1">
                <a:solidFill>
                  <a:srgbClr val="990099"/>
                </a:solidFill>
              </a:rPr>
              <a:t>Emf</a:t>
            </a:r>
            <a:r>
              <a:rPr lang="en-GB" altLang="en-US" sz="2000" dirty="0">
                <a:solidFill>
                  <a:srgbClr val="990099"/>
                </a:solidFill>
              </a:rPr>
              <a:t> = IR+ </a:t>
            </a:r>
            <a:r>
              <a:rPr lang="en-GB" altLang="en-US" sz="2000" dirty="0" err="1">
                <a:solidFill>
                  <a:srgbClr val="990099"/>
                </a:solidFill>
              </a:rPr>
              <a:t>Ir</a:t>
            </a:r>
            <a:endParaRPr lang="en-GB" altLang="en-US" sz="2000" dirty="0">
              <a:solidFill>
                <a:srgbClr val="990099"/>
              </a:solidFill>
            </a:endParaRPr>
          </a:p>
          <a:p>
            <a:r>
              <a:rPr lang="en-GB" altLang="en-US" sz="2000" dirty="0" err="1">
                <a:solidFill>
                  <a:srgbClr val="990099"/>
                </a:solidFill>
              </a:rPr>
              <a:t>Emf</a:t>
            </a:r>
            <a:r>
              <a:rPr lang="en-GB" altLang="en-US" sz="2000" dirty="0">
                <a:solidFill>
                  <a:srgbClr val="990099"/>
                </a:solidFill>
              </a:rPr>
              <a:t> = I (R + r)</a:t>
            </a:r>
          </a:p>
          <a:p>
            <a:r>
              <a:rPr lang="en-GB" altLang="en-US" sz="2000" dirty="0">
                <a:solidFill>
                  <a:srgbClr val="990099"/>
                </a:solidFill>
              </a:rPr>
              <a:t>I = </a:t>
            </a:r>
            <a:r>
              <a:rPr lang="en-GB" altLang="en-US" sz="2000" dirty="0" err="1">
                <a:solidFill>
                  <a:srgbClr val="990099"/>
                </a:solidFill>
              </a:rPr>
              <a:t>Emf</a:t>
            </a:r>
            <a:r>
              <a:rPr lang="en-GB" altLang="en-US" sz="2000" dirty="0">
                <a:solidFill>
                  <a:srgbClr val="990099"/>
                </a:solidFill>
              </a:rPr>
              <a:t>/(</a:t>
            </a:r>
            <a:r>
              <a:rPr lang="en-GB" altLang="en-US" sz="2000" dirty="0" err="1">
                <a:solidFill>
                  <a:srgbClr val="990099"/>
                </a:solidFill>
              </a:rPr>
              <a:t>R+r</a:t>
            </a:r>
            <a:r>
              <a:rPr lang="en-GB" altLang="en-US" sz="2000" dirty="0">
                <a:solidFill>
                  <a:srgbClr val="990099"/>
                </a:solidFill>
              </a:rPr>
              <a:t>)</a:t>
            </a:r>
          </a:p>
          <a:p>
            <a:r>
              <a:rPr lang="en-GB" altLang="en-US" sz="2000" dirty="0">
                <a:solidFill>
                  <a:srgbClr val="990099"/>
                </a:solidFill>
              </a:rPr>
              <a:t>maximum current is when R = 0                I = 3000/ 50x10</a:t>
            </a:r>
            <a:r>
              <a:rPr lang="en-GB" altLang="en-US" sz="2000" baseline="30000" dirty="0">
                <a:solidFill>
                  <a:srgbClr val="990099"/>
                </a:solidFill>
              </a:rPr>
              <a:t>6 </a:t>
            </a:r>
            <a:r>
              <a:rPr lang="en-GB" altLang="en-US" sz="2000" dirty="0">
                <a:solidFill>
                  <a:srgbClr val="990099"/>
                </a:solidFill>
              </a:rPr>
              <a:t>= 6x10</a:t>
            </a:r>
            <a:r>
              <a:rPr lang="en-GB" altLang="en-US" sz="2000" baseline="30000" dirty="0">
                <a:solidFill>
                  <a:srgbClr val="990099"/>
                </a:solidFill>
              </a:rPr>
              <a:t>-5</a:t>
            </a:r>
            <a:r>
              <a:rPr lang="en-GB" altLang="en-US" sz="2000" dirty="0">
                <a:solidFill>
                  <a:srgbClr val="990099"/>
                </a:solidFill>
              </a:rPr>
              <a:t> A</a:t>
            </a:r>
          </a:p>
          <a:p>
            <a:r>
              <a:rPr lang="en-GB" altLang="en-US" sz="2000" dirty="0">
                <a:solidFill>
                  <a:srgbClr val="990099"/>
                </a:solidFill>
              </a:rPr>
              <a:t>When R = 10 </a:t>
            </a:r>
            <a:r>
              <a:rPr lang="el-GR" altLang="en-US" sz="2000" dirty="0">
                <a:solidFill>
                  <a:srgbClr val="990099"/>
                </a:solidFill>
              </a:rPr>
              <a:t>Ω</a:t>
            </a:r>
            <a:endParaRPr lang="en-GB" altLang="en-US" sz="2000" dirty="0">
              <a:solidFill>
                <a:srgbClr val="990099"/>
              </a:solidFill>
            </a:endParaRPr>
          </a:p>
          <a:p>
            <a:r>
              <a:rPr lang="en-GB" altLang="en-US" sz="2000" dirty="0">
                <a:solidFill>
                  <a:srgbClr val="990099"/>
                </a:solidFill>
              </a:rPr>
              <a:t>I = 3000/ (50x10</a:t>
            </a:r>
            <a:r>
              <a:rPr lang="en-GB" altLang="en-US" sz="2000" baseline="30000" dirty="0">
                <a:solidFill>
                  <a:srgbClr val="990099"/>
                </a:solidFill>
              </a:rPr>
              <a:t>6</a:t>
            </a:r>
            <a:r>
              <a:rPr lang="en-GB" altLang="en-US" sz="2000" dirty="0">
                <a:solidFill>
                  <a:srgbClr val="990099"/>
                </a:solidFill>
              </a:rPr>
              <a:t> +10)= 5.999x10</a:t>
            </a:r>
            <a:r>
              <a:rPr lang="en-GB" altLang="en-US" sz="2000" baseline="30000" dirty="0">
                <a:solidFill>
                  <a:srgbClr val="990099"/>
                </a:solidFill>
              </a:rPr>
              <a:t>-5</a:t>
            </a:r>
            <a:r>
              <a:rPr lang="en-GB" altLang="en-US" sz="2000" dirty="0">
                <a:solidFill>
                  <a:srgbClr val="990099"/>
                </a:solidFill>
              </a:rPr>
              <a:t> A</a:t>
            </a:r>
          </a:p>
          <a:p>
            <a:r>
              <a:rPr lang="en-GB" altLang="en-US" sz="2000" dirty="0">
                <a:solidFill>
                  <a:srgbClr val="990099"/>
                </a:solidFill>
              </a:rPr>
              <a:t>Voltage across the bulb = IR = 5.999x10</a:t>
            </a:r>
            <a:r>
              <a:rPr lang="en-GB" altLang="en-US" sz="2000" baseline="30000" dirty="0">
                <a:solidFill>
                  <a:srgbClr val="990099"/>
                </a:solidFill>
              </a:rPr>
              <a:t>-5</a:t>
            </a:r>
            <a:r>
              <a:rPr lang="en-GB" altLang="en-US" sz="2000" dirty="0">
                <a:solidFill>
                  <a:srgbClr val="990099"/>
                </a:solidFill>
              </a:rPr>
              <a:t> x 10 = 5.999x10</a:t>
            </a:r>
            <a:r>
              <a:rPr lang="en-GB" altLang="en-US" sz="2000" baseline="30000" dirty="0">
                <a:solidFill>
                  <a:srgbClr val="990099"/>
                </a:solidFill>
              </a:rPr>
              <a:t>-4</a:t>
            </a:r>
            <a:r>
              <a:rPr lang="en-GB" altLang="en-US" sz="2000" dirty="0">
                <a:solidFill>
                  <a:srgbClr val="990099"/>
                </a:solidFill>
              </a:rPr>
              <a:t> V</a:t>
            </a:r>
            <a:endParaRPr lang="el-GR" altLang="en-US" sz="2000" dirty="0">
              <a:solidFill>
                <a:srgbClr val="990099"/>
              </a:solidFill>
            </a:endParaRPr>
          </a:p>
        </p:txBody>
      </p:sp>
      <p:sp>
        <p:nvSpPr>
          <p:cNvPr id="303109" name="Line 5"/>
          <p:cNvSpPr>
            <a:spLocks noChangeShapeType="1"/>
          </p:cNvSpPr>
          <p:nvPr/>
        </p:nvSpPr>
        <p:spPr bwMode="auto">
          <a:xfrm>
            <a:off x="7528941" y="4285133"/>
            <a:ext cx="461963"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3110" name="Line 6"/>
          <p:cNvSpPr>
            <a:spLocks noChangeShapeType="1"/>
          </p:cNvSpPr>
          <p:nvPr/>
        </p:nvSpPr>
        <p:spPr bwMode="auto">
          <a:xfrm flipV="1">
            <a:off x="6416104" y="4307358"/>
            <a:ext cx="879475"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3111" name="Line 7"/>
          <p:cNvSpPr>
            <a:spLocks noChangeShapeType="1"/>
          </p:cNvSpPr>
          <p:nvPr/>
        </p:nvSpPr>
        <p:spPr bwMode="auto">
          <a:xfrm flipH="1">
            <a:off x="9092629" y="4293071"/>
            <a:ext cx="6350" cy="116205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3112" name="Line 8"/>
          <p:cNvSpPr>
            <a:spLocks noChangeShapeType="1"/>
          </p:cNvSpPr>
          <p:nvPr/>
        </p:nvSpPr>
        <p:spPr bwMode="auto">
          <a:xfrm flipH="1">
            <a:off x="6419279" y="4316883"/>
            <a:ext cx="4762" cy="1093788"/>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3113" name="Line 9"/>
          <p:cNvSpPr>
            <a:spLocks noChangeShapeType="1"/>
          </p:cNvSpPr>
          <p:nvPr/>
        </p:nvSpPr>
        <p:spPr bwMode="auto">
          <a:xfrm>
            <a:off x="6428804" y="5388446"/>
            <a:ext cx="168275"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3116" name="Line 12"/>
          <p:cNvSpPr>
            <a:spLocks noChangeShapeType="1"/>
          </p:cNvSpPr>
          <p:nvPr/>
        </p:nvSpPr>
        <p:spPr bwMode="auto">
          <a:xfrm>
            <a:off x="7908354" y="4270846"/>
            <a:ext cx="1200150" cy="28575"/>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3117" name="Line 13"/>
          <p:cNvSpPr>
            <a:spLocks noChangeShapeType="1"/>
          </p:cNvSpPr>
          <p:nvPr/>
        </p:nvSpPr>
        <p:spPr bwMode="auto">
          <a:xfrm>
            <a:off x="6457379" y="5388446"/>
            <a:ext cx="2635250" cy="14287"/>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3118" name="Line 14"/>
          <p:cNvSpPr>
            <a:spLocks noChangeShapeType="1"/>
          </p:cNvSpPr>
          <p:nvPr/>
        </p:nvSpPr>
        <p:spPr bwMode="auto">
          <a:xfrm>
            <a:off x="7365429" y="4058121"/>
            <a:ext cx="6350" cy="45720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3119" name="Line 15"/>
          <p:cNvSpPr>
            <a:spLocks noChangeShapeType="1"/>
          </p:cNvSpPr>
          <p:nvPr/>
        </p:nvSpPr>
        <p:spPr bwMode="auto">
          <a:xfrm flipH="1">
            <a:off x="7506716" y="4204171"/>
            <a:ext cx="0" cy="20955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3120" name="Text Box 16"/>
          <p:cNvSpPr txBox="1">
            <a:spLocks noChangeArrowheads="1"/>
          </p:cNvSpPr>
          <p:nvPr/>
        </p:nvSpPr>
        <p:spPr bwMode="auto">
          <a:xfrm>
            <a:off x="6632004" y="3666008"/>
            <a:ext cx="11620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000"/>
              <a:t>3000V</a:t>
            </a:r>
            <a:endParaRPr lang="en-US" altLang="en-US" sz="2000"/>
          </a:p>
        </p:txBody>
      </p:sp>
      <p:sp>
        <p:nvSpPr>
          <p:cNvPr id="303121" name="Text Box 17"/>
          <p:cNvSpPr txBox="1">
            <a:spLocks noChangeArrowheads="1"/>
          </p:cNvSpPr>
          <p:nvPr/>
        </p:nvSpPr>
        <p:spPr bwMode="auto">
          <a:xfrm>
            <a:off x="7414641" y="5696421"/>
            <a:ext cx="12065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000"/>
              <a:t>10</a:t>
            </a:r>
            <a:r>
              <a:rPr lang="el-GR" altLang="en-US" sz="2000"/>
              <a:t>Ω</a:t>
            </a:r>
          </a:p>
        </p:txBody>
      </p:sp>
      <p:sp>
        <p:nvSpPr>
          <p:cNvPr id="303122" name="AutoShape 18"/>
          <p:cNvSpPr>
            <a:spLocks noChangeArrowheads="1"/>
          </p:cNvSpPr>
          <p:nvPr/>
        </p:nvSpPr>
        <p:spPr bwMode="auto">
          <a:xfrm>
            <a:off x="7532116" y="5132858"/>
            <a:ext cx="566738" cy="508000"/>
          </a:xfrm>
          <a:prstGeom prst="flowChartSummingJunction">
            <a:avLst/>
          </a:prstGeom>
          <a:solidFill>
            <a:schemeClr val="bg1"/>
          </a:solidFill>
          <a:ln w="381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303124" name="Rectangle 20"/>
          <p:cNvSpPr>
            <a:spLocks noChangeArrowheads="1"/>
          </p:cNvSpPr>
          <p:nvPr/>
        </p:nvSpPr>
        <p:spPr bwMode="auto">
          <a:xfrm>
            <a:off x="7779766" y="4216871"/>
            <a:ext cx="434975" cy="158750"/>
          </a:xfrm>
          <a:prstGeom prst="rect">
            <a:avLst/>
          </a:prstGeom>
          <a:solidFill>
            <a:schemeClr val="bg1"/>
          </a:solidFill>
          <a:ln w="381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303125" name="Rectangle 21"/>
          <p:cNvSpPr>
            <a:spLocks noChangeArrowheads="1"/>
          </p:cNvSpPr>
          <p:nvPr/>
        </p:nvSpPr>
        <p:spPr bwMode="auto">
          <a:xfrm>
            <a:off x="6547866" y="3680296"/>
            <a:ext cx="2276475" cy="900112"/>
          </a:xfrm>
          <a:prstGeom prst="rect">
            <a:avLst/>
          </a:prstGeom>
          <a:noFill/>
          <a:ln w="9525" algn="ctr">
            <a:solidFill>
              <a:schemeClr val="tx1"/>
            </a:solidFill>
            <a:prstDash val="dash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GB"/>
          </a:p>
        </p:txBody>
      </p:sp>
      <p:sp>
        <p:nvSpPr>
          <p:cNvPr id="303127" name="Line 23"/>
          <p:cNvSpPr>
            <a:spLocks noChangeShapeType="1"/>
          </p:cNvSpPr>
          <p:nvPr/>
        </p:nvSpPr>
        <p:spPr bwMode="auto">
          <a:xfrm>
            <a:off x="6414516" y="4637558"/>
            <a:ext cx="14288" cy="233363"/>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303129" name="Text Box 25"/>
          <p:cNvSpPr txBox="1">
            <a:spLocks noChangeArrowheads="1"/>
          </p:cNvSpPr>
          <p:nvPr/>
        </p:nvSpPr>
        <p:spPr bwMode="auto">
          <a:xfrm>
            <a:off x="7836916" y="3739033"/>
            <a:ext cx="11620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000"/>
              <a:t>50M</a:t>
            </a:r>
            <a:r>
              <a:rPr lang="el-GR" altLang="en-US" sz="2000"/>
              <a:t>Ω</a:t>
            </a:r>
          </a:p>
        </p:txBody>
      </p:sp>
    </p:spTree>
    <p:extLst>
      <p:ext uri="{BB962C8B-B14F-4D97-AF65-F5344CB8AC3E}">
        <p14:creationId xmlns:p14="http://schemas.microsoft.com/office/powerpoint/2010/main" val="2164678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03108">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03108">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03108">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03108">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03108">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03108">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03108">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03108">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0310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1" name="Text Box 3"/>
          <p:cNvSpPr txBox="1">
            <a:spLocks noChangeArrowheads="1"/>
          </p:cNvSpPr>
          <p:nvPr/>
        </p:nvSpPr>
        <p:spPr bwMode="auto">
          <a:xfrm>
            <a:off x="13165" y="35214"/>
            <a:ext cx="6791083"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spcBef>
                <a:spcPct val="0"/>
              </a:spcBef>
              <a:defRPr>
                <a:solidFill>
                  <a:schemeClr val="tx1"/>
                </a:solidFill>
                <a:latin typeface="Arial" charset="0"/>
              </a:defRPr>
            </a:lvl1pPr>
            <a:lvl2pPr marL="800100" indent="-342900">
              <a:spcBef>
                <a:spcPct val="0"/>
              </a:spcBef>
              <a:defRPr>
                <a:solidFill>
                  <a:schemeClr val="tx1"/>
                </a:solidFill>
                <a:latin typeface="Arial" charset="0"/>
              </a:defRPr>
            </a:lvl2pPr>
            <a:lvl3pPr marL="1257300" indent="-342900">
              <a:spcBef>
                <a:spcPct val="0"/>
              </a:spcBef>
              <a:defRPr>
                <a:solidFill>
                  <a:schemeClr val="tx1"/>
                </a:solidFill>
                <a:latin typeface="Arial" charset="0"/>
              </a:defRPr>
            </a:lvl3pPr>
            <a:lvl4pPr marL="1714500" indent="-342900">
              <a:spcBef>
                <a:spcPct val="0"/>
              </a:spcBef>
              <a:defRPr>
                <a:solidFill>
                  <a:schemeClr val="tx1"/>
                </a:solidFill>
                <a:latin typeface="Arial" charset="0"/>
              </a:defRPr>
            </a:lvl4pPr>
            <a:lvl5pPr marL="2171700" indent="-342900">
              <a:spcBef>
                <a:spcPct val="0"/>
              </a:spcBef>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spcBef>
                <a:spcPct val="50000"/>
              </a:spcBef>
            </a:pPr>
            <a:r>
              <a:rPr lang="en-GB" altLang="en-US" sz="2800" dirty="0" smtClean="0">
                <a:latin typeface="Comic Sans MS" pitchFamily="66" charset="0"/>
              </a:rPr>
              <a:t>4. A </a:t>
            </a:r>
            <a:r>
              <a:rPr lang="en-GB" altLang="en-US" sz="2800" dirty="0">
                <a:latin typeface="Comic Sans MS" pitchFamily="66" charset="0"/>
              </a:rPr>
              <a:t>student experimenting with a </a:t>
            </a:r>
            <a:r>
              <a:rPr lang="en-GB" altLang="en-US" sz="2800" dirty="0" smtClean="0">
                <a:latin typeface="Comic Sans MS" pitchFamily="66" charset="0"/>
              </a:rPr>
              <a:t>solar cell </a:t>
            </a:r>
            <a:r>
              <a:rPr lang="en-GB" altLang="en-US" sz="2800" dirty="0">
                <a:latin typeface="Comic Sans MS" pitchFamily="66" charset="0"/>
              </a:rPr>
              <a:t>connects a 1000Ω voltmeter across it and observes a potential difference of 1.0 V. Using a different, extremely high resistance digital voltmeter, the reading is larger, 1.2 V. Why the difference? What is the internal resistance of the solar cell?</a:t>
            </a:r>
          </a:p>
        </p:txBody>
      </p:sp>
      <p:sp>
        <p:nvSpPr>
          <p:cNvPr id="304132" name="Text Box 4"/>
          <p:cNvSpPr txBox="1">
            <a:spLocks noChangeArrowheads="1"/>
          </p:cNvSpPr>
          <p:nvPr/>
        </p:nvSpPr>
        <p:spPr bwMode="auto">
          <a:xfrm>
            <a:off x="168175" y="3933056"/>
            <a:ext cx="6996113"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dirty="0">
                <a:solidFill>
                  <a:srgbClr val="990099"/>
                </a:solidFill>
              </a:rPr>
              <a:t>The first voltmeter had a small resistance, it allowed current to flow through it, hence increasing the internal resistance of the cell. </a:t>
            </a:r>
            <a:r>
              <a:rPr lang="en-US" altLang="en-US" dirty="0" smtClean="0">
                <a:solidFill>
                  <a:srgbClr val="990099"/>
                </a:solidFill>
              </a:rPr>
              <a:t> The </a:t>
            </a:r>
            <a:r>
              <a:rPr lang="en-US" altLang="en-US" dirty="0">
                <a:solidFill>
                  <a:srgbClr val="990099"/>
                </a:solidFill>
              </a:rPr>
              <a:t>second voltmeter has an infinite resistance, it allows no current to flow, so it measures the actual </a:t>
            </a:r>
            <a:r>
              <a:rPr lang="en-US" altLang="en-US" dirty="0" err="1">
                <a:solidFill>
                  <a:srgbClr val="990099"/>
                </a:solidFill>
              </a:rPr>
              <a:t>Emf</a:t>
            </a:r>
            <a:r>
              <a:rPr lang="en-US" altLang="en-US" dirty="0">
                <a:solidFill>
                  <a:srgbClr val="990099"/>
                </a:solidFill>
              </a:rPr>
              <a:t>.</a:t>
            </a:r>
            <a:endParaRPr lang="en-GB" altLang="en-US" dirty="0">
              <a:solidFill>
                <a:srgbClr val="990099"/>
              </a:solidFill>
            </a:endParaRPr>
          </a:p>
          <a:p>
            <a:r>
              <a:rPr lang="en-GB" altLang="en-US" dirty="0" err="1">
                <a:solidFill>
                  <a:srgbClr val="990099"/>
                </a:solidFill>
              </a:rPr>
              <a:t>Emf</a:t>
            </a:r>
            <a:r>
              <a:rPr lang="en-GB" altLang="en-US" dirty="0">
                <a:solidFill>
                  <a:srgbClr val="990099"/>
                </a:solidFill>
              </a:rPr>
              <a:t> = 1.2 V</a:t>
            </a:r>
          </a:p>
          <a:p>
            <a:r>
              <a:rPr lang="en-GB" altLang="en-US" dirty="0">
                <a:solidFill>
                  <a:srgbClr val="990099"/>
                </a:solidFill>
              </a:rPr>
              <a:t>lost volts = 0.2 V   = </a:t>
            </a:r>
            <a:r>
              <a:rPr lang="en-GB" altLang="en-US" dirty="0" err="1">
                <a:solidFill>
                  <a:srgbClr val="990099"/>
                </a:solidFill>
              </a:rPr>
              <a:t>Ir</a:t>
            </a:r>
            <a:endParaRPr lang="en-GB" altLang="en-US" dirty="0">
              <a:solidFill>
                <a:srgbClr val="990099"/>
              </a:solidFill>
            </a:endParaRPr>
          </a:p>
          <a:p>
            <a:r>
              <a:rPr lang="en-GB" altLang="en-US" dirty="0" err="1">
                <a:solidFill>
                  <a:srgbClr val="990099"/>
                </a:solidFill>
              </a:rPr>
              <a:t>Emf</a:t>
            </a:r>
            <a:r>
              <a:rPr lang="en-GB" altLang="en-US" dirty="0">
                <a:solidFill>
                  <a:srgbClr val="990099"/>
                </a:solidFill>
              </a:rPr>
              <a:t> =  IR  +  </a:t>
            </a:r>
            <a:r>
              <a:rPr lang="en-GB" altLang="en-US" dirty="0" err="1">
                <a:solidFill>
                  <a:srgbClr val="990099"/>
                </a:solidFill>
              </a:rPr>
              <a:t>Ir</a:t>
            </a:r>
            <a:endParaRPr lang="en-GB" altLang="en-US" dirty="0">
              <a:solidFill>
                <a:srgbClr val="990099"/>
              </a:solidFill>
            </a:endParaRPr>
          </a:p>
          <a:p>
            <a:r>
              <a:rPr lang="en-GB" altLang="en-US" dirty="0">
                <a:solidFill>
                  <a:srgbClr val="990099"/>
                </a:solidFill>
              </a:rPr>
              <a:t>1.2  = Ix1000  +  0.2 </a:t>
            </a:r>
          </a:p>
          <a:p>
            <a:r>
              <a:rPr lang="en-GB" altLang="en-US" dirty="0">
                <a:solidFill>
                  <a:srgbClr val="990099"/>
                </a:solidFill>
              </a:rPr>
              <a:t>I = 1/1000 = 0.001 A   = 1 mA</a:t>
            </a:r>
          </a:p>
          <a:p>
            <a:r>
              <a:rPr lang="en-GB" altLang="en-US" dirty="0">
                <a:solidFill>
                  <a:srgbClr val="990099"/>
                </a:solidFill>
              </a:rPr>
              <a:t>r = </a:t>
            </a:r>
            <a:r>
              <a:rPr lang="en-GB" altLang="en-US" dirty="0" err="1">
                <a:solidFill>
                  <a:srgbClr val="990099"/>
                </a:solidFill>
              </a:rPr>
              <a:t>Ir</a:t>
            </a:r>
            <a:r>
              <a:rPr lang="en-GB" altLang="en-US" dirty="0">
                <a:solidFill>
                  <a:srgbClr val="990099"/>
                </a:solidFill>
              </a:rPr>
              <a:t>/I     = 0.2/0.001 = 200 </a:t>
            </a:r>
            <a:r>
              <a:rPr lang="el-GR" altLang="en-US" dirty="0">
                <a:solidFill>
                  <a:srgbClr val="990099"/>
                </a:solidFill>
              </a:rPr>
              <a:t>Ω</a:t>
            </a:r>
          </a:p>
        </p:txBody>
      </p:sp>
      <p:grpSp>
        <p:nvGrpSpPr>
          <p:cNvPr id="304181" name="Group 53"/>
          <p:cNvGrpSpPr>
            <a:grpSpLocks/>
          </p:cNvGrpSpPr>
          <p:nvPr/>
        </p:nvGrpSpPr>
        <p:grpSpPr bwMode="auto">
          <a:xfrm>
            <a:off x="7142163" y="332656"/>
            <a:ext cx="1822450" cy="2197100"/>
            <a:chOff x="4499" y="1317"/>
            <a:chExt cx="1148" cy="1384"/>
          </a:xfrm>
        </p:grpSpPr>
        <p:sp>
          <p:nvSpPr>
            <p:cNvPr id="304133" name="Line 5"/>
            <p:cNvSpPr>
              <a:spLocks noChangeShapeType="1"/>
            </p:cNvSpPr>
            <p:nvPr/>
          </p:nvSpPr>
          <p:spPr bwMode="auto">
            <a:xfrm>
              <a:off x="4954" y="1543"/>
              <a:ext cx="291"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4134" name="Line 6"/>
            <p:cNvSpPr>
              <a:spLocks noChangeShapeType="1"/>
            </p:cNvSpPr>
            <p:nvPr/>
          </p:nvSpPr>
          <p:spPr bwMode="auto">
            <a:xfrm flipV="1">
              <a:off x="4500" y="1557"/>
              <a:ext cx="307"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4135" name="Line 7"/>
            <p:cNvSpPr>
              <a:spLocks noChangeShapeType="1"/>
            </p:cNvSpPr>
            <p:nvPr/>
          </p:nvSpPr>
          <p:spPr bwMode="auto">
            <a:xfrm flipH="1">
              <a:off x="5637" y="1548"/>
              <a:ext cx="4" cy="705"/>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4136" name="Line 8"/>
            <p:cNvSpPr>
              <a:spLocks noChangeShapeType="1"/>
            </p:cNvSpPr>
            <p:nvPr/>
          </p:nvSpPr>
          <p:spPr bwMode="auto">
            <a:xfrm flipH="1">
              <a:off x="4511" y="1572"/>
              <a:ext cx="3" cy="689"/>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4138" name="Line 10"/>
            <p:cNvSpPr>
              <a:spLocks noChangeShapeType="1"/>
            </p:cNvSpPr>
            <p:nvPr/>
          </p:nvSpPr>
          <p:spPr bwMode="auto">
            <a:xfrm>
              <a:off x="5193" y="1534"/>
              <a:ext cx="445" cy="18"/>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4139" name="Line 11"/>
            <p:cNvSpPr>
              <a:spLocks noChangeShapeType="1"/>
            </p:cNvSpPr>
            <p:nvPr/>
          </p:nvSpPr>
          <p:spPr bwMode="auto">
            <a:xfrm>
              <a:off x="4535" y="2238"/>
              <a:ext cx="1112"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4140" name="Line 12"/>
            <p:cNvSpPr>
              <a:spLocks noChangeShapeType="1"/>
            </p:cNvSpPr>
            <p:nvPr/>
          </p:nvSpPr>
          <p:spPr bwMode="auto">
            <a:xfrm>
              <a:off x="4851" y="1400"/>
              <a:ext cx="4" cy="288"/>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4141" name="Line 13"/>
            <p:cNvSpPr>
              <a:spLocks noChangeShapeType="1"/>
            </p:cNvSpPr>
            <p:nvPr/>
          </p:nvSpPr>
          <p:spPr bwMode="auto">
            <a:xfrm flipH="1">
              <a:off x="4940" y="1492"/>
              <a:ext cx="0" cy="132"/>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4144" name="Rectangle 16"/>
            <p:cNvSpPr>
              <a:spLocks noChangeArrowheads="1"/>
            </p:cNvSpPr>
            <p:nvPr/>
          </p:nvSpPr>
          <p:spPr bwMode="auto">
            <a:xfrm>
              <a:off x="5112" y="1500"/>
              <a:ext cx="274" cy="100"/>
            </a:xfrm>
            <a:prstGeom prst="rect">
              <a:avLst/>
            </a:prstGeom>
            <a:solidFill>
              <a:schemeClr val="bg1"/>
            </a:solidFill>
            <a:ln w="381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304145" name="Rectangle 17"/>
            <p:cNvSpPr>
              <a:spLocks noChangeArrowheads="1"/>
            </p:cNvSpPr>
            <p:nvPr/>
          </p:nvSpPr>
          <p:spPr bwMode="auto">
            <a:xfrm>
              <a:off x="4683" y="1317"/>
              <a:ext cx="813" cy="412"/>
            </a:xfrm>
            <a:prstGeom prst="rect">
              <a:avLst/>
            </a:prstGeom>
            <a:noFill/>
            <a:ln w="9525" algn="ctr">
              <a:solidFill>
                <a:schemeClr val="tx1"/>
              </a:solidFill>
              <a:prstDash val="dash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GB"/>
            </a:p>
          </p:txBody>
        </p:sp>
        <p:sp>
          <p:nvSpPr>
            <p:cNvPr id="304146" name="Line 18"/>
            <p:cNvSpPr>
              <a:spLocks noChangeShapeType="1"/>
            </p:cNvSpPr>
            <p:nvPr/>
          </p:nvSpPr>
          <p:spPr bwMode="auto">
            <a:xfrm>
              <a:off x="4499" y="1765"/>
              <a:ext cx="9" cy="147"/>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304148" name="Oval 20"/>
            <p:cNvSpPr>
              <a:spLocks noChangeArrowheads="1"/>
            </p:cNvSpPr>
            <p:nvPr/>
          </p:nvSpPr>
          <p:spPr bwMode="auto">
            <a:xfrm>
              <a:off x="5013" y="2082"/>
              <a:ext cx="287" cy="354"/>
            </a:xfrm>
            <a:prstGeom prst="ellipse">
              <a:avLst/>
            </a:prstGeom>
            <a:solidFill>
              <a:schemeClr val="bg1"/>
            </a:solidFill>
            <a:ln w="3810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spcBef>
                  <a:spcPct val="0"/>
                </a:spcBef>
              </a:pPr>
              <a:r>
                <a:rPr lang="en-GB" altLang="en-US" sz="2000"/>
                <a:t>V</a:t>
              </a:r>
            </a:p>
          </p:txBody>
        </p:sp>
        <p:sp>
          <p:nvSpPr>
            <p:cNvPr id="304149" name="Rectangle 21"/>
            <p:cNvSpPr>
              <a:spLocks noChangeArrowheads="1"/>
            </p:cNvSpPr>
            <p:nvPr/>
          </p:nvSpPr>
          <p:spPr bwMode="auto">
            <a:xfrm>
              <a:off x="4837" y="2451"/>
              <a:ext cx="6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GB" altLang="en-US" sz="2000"/>
                <a:t>1000Ω</a:t>
              </a:r>
            </a:p>
          </p:txBody>
        </p:sp>
      </p:grpSp>
      <p:grpSp>
        <p:nvGrpSpPr>
          <p:cNvPr id="304182" name="Group 54"/>
          <p:cNvGrpSpPr>
            <a:grpSpLocks/>
          </p:cNvGrpSpPr>
          <p:nvPr/>
        </p:nvGrpSpPr>
        <p:grpSpPr bwMode="auto">
          <a:xfrm>
            <a:off x="6715125" y="2712318"/>
            <a:ext cx="2428875" cy="2170113"/>
            <a:chOff x="4230" y="2816"/>
            <a:chExt cx="1530" cy="1367"/>
          </a:xfrm>
        </p:grpSpPr>
        <p:sp>
          <p:nvSpPr>
            <p:cNvPr id="304165" name="Rectangle 37"/>
            <p:cNvSpPr>
              <a:spLocks noChangeArrowheads="1"/>
            </p:cNvSpPr>
            <p:nvPr/>
          </p:nvSpPr>
          <p:spPr bwMode="auto">
            <a:xfrm>
              <a:off x="4230" y="3933"/>
              <a:ext cx="153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GB" altLang="en-US" sz="2000"/>
                <a:t>Infinite resistance</a:t>
              </a:r>
            </a:p>
          </p:txBody>
        </p:sp>
        <p:sp>
          <p:nvSpPr>
            <p:cNvPr id="304167" name="Line 39"/>
            <p:cNvSpPr>
              <a:spLocks noChangeShapeType="1"/>
            </p:cNvSpPr>
            <p:nvPr/>
          </p:nvSpPr>
          <p:spPr bwMode="auto">
            <a:xfrm>
              <a:off x="4918" y="3042"/>
              <a:ext cx="291"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4168" name="Line 40"/>
            <p:cNvSpPr>
              <a:spLocks noChangeShapeType="1"/>
            </p:cNvSpPr>
            <p:nvPr/>
          </p:nvSpPr>
          <p:spPr bwMode="auto">
            <a:xfrm flipV="1">
              <a:off x="4528" y="3056"/>
              <a:ext cx="243"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4169" name="Line 41"/>
            <p:cNvSpPr>
              <a:spLocks noChangeShapeType="1"/>
            </p:cNvSpPr>
            <p:nvPr/>
          </p:nvSpPr>
          <p:spPr bwMode="auto">
            <a:xfrm flipH="1">
              <a:off x="5655" y="3047"/>
              <a:ext cx="14" cy="687"/>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4170" name="Line 42"/>
            <p:cNvSpPr>
              <a:spLocks noChangeShapeType="1"/>
            </p:cNvSpPr>
            <p:nvPr/>
          </p:nvSpPr>
          <p:spPr bwMode="auto">
            <a:xfrm flipH="1">
              <a:off x="4520" y="3062"/>
              <a:ext cx="3" cy="689"/>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4172" name="Line 44"/>
            <p:cNvSpPr>
              <a:spLocks noChangeShapeType="1"/>
            </p:cNvSpPr>
            <p:nvPr/>
          </p:nvSpPr>
          <p:spPr bwMode="auto">
            <a:xfrm>
              <a:off x="5157" y="3033"/>
              <a:ext cx="500" cy="18"/>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4173" name="Line 45"/>
            <p:cNvSpPr>
              <a:spLocks noChangeShapeType="1"/>
            </p:cNvSpPr>
            <p:nvPr/>
          </p:nvSpPr>
          <p:spPr bwMode="auto">
            <a:xfrm>
              <a:off x="4536" y="3737"/>
              <a:ext cx="1138" cy="9"/>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4174" name="Line 46"/>
            <p:cNvSpPr>
              <a:spLocks noChangeShapeType="1"/>
            </p:cNvSpPr>
            <p:nvPr/>
          </p:nvSpPr>
          <p:spPr bwMode="auto">
            <a:xfrm>
              <a:off x="4815" y="2899"/>
              <a:ext cx="4" cy="288"/>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4175" name="Line 47"/>
            <p:cNvSpPr>
              <a:spLocks noChangeShapeType="1"/>
            </p:cNvSpPr>
            <p:nvPr/>
          </p:nvSpPr>
          <p:spPr bwMode="auto">
            <a:xfrm flipH="1">
              <a:off x="4904" y="2991"/>
              <a:ext cx="0" cy="132"/>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4176" name="Rectangle 48"/>
            <p:cNvSpPr>
              <a:spLocks noChangeArrowheads="1"/>
            </p:cNvSpPr>
            <p:nvPr/>
          </p:nvSpPr>
          <p:spPr bwMode="auto">
            <a:xfrm>
              <a:off x="5076" y="2999"/>
              <a:ext cx="274" cy="100"/>
            </a:xfrm>
            <a:prstGeom prst="rect">
              <a:avLst/>
            </a:prstGeom>
            <a:solidFill>
              <a:schemeClr val="bg1"/>
            </a:solidFill>
            <a:ln w="381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304177" name="Rectangle 49"/>
            <p:cNvSpPr>
              <a:spLocks noChangeArrowheads="1"/>
            </p:cNvSpPr>
            <p:nvPr/>
          </p:nvSpPr>
          <p:spPr bwMode="auto">
            <a:xfrm>
              <a:off x="4647" y="2816"/>
              <a:ext cx="813" cy="412"/>
            </a:xfrm>
            <a:prstGeom prst="rect">
              <a:avLst/>
            </a:prstGeom>
            <a:noFill/>
            <a:ln w="9525" algn="ctr">
              <a:solidFill>
                <a:schemeClr val="tx1"/>
              </a:solidFill>
              <a:prstDash val="dash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GB"/>
            </a:p>
          </p:txBody>
        </p:sp>
        <p:sp>
          <p:nvSpPr>
            <p:cNvPr id="304179" name="Oval 51"/>
            <p:cNvSpPr>
              <a:spLocks noChangeArrowheads="1"/>
            </p:cNvSpPr>
            <p:nvPr/>
          </p:nvSpPr>
          <p:spPr bwMode="auto">
            <a:xfrm>
              <a:off x="4977" y="3581"/>
              <a:ext cx="287" cy="354"/>
            </a:xfrm>
            <a:prstGeom prst="ellipse">
              <a:avLst/>
            </a:prstGeom>
            <a:solidFill>
              <a:schemeClr val="bg1"/>
            </a:solidFill>
            <a:ln w="3810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spcBef>
                  <a:spcPct val="0"/>
                </a:spcBef>
              </a:pPr>
              <a:r>
                <a:rPr lang="en-GB" altLang="en-US" sz="2000"/>
                <a:t>V</a:t>
              </a:r>
            </a:p>
          </p:txBody>
        </p:sp>
      </p:grpSp>
    </p:spTree>
    <p:extLst>
      <p:ext uri="{BB962C8B-B14F-4D97-AF65-F5344CB8AC3E}">
        <p14:creationId xmlns:p14="http://schemas.microsoft.com/office/powerpoint/2010/main" val="36365640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0413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0418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0418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04132">
                                            <p:txEl>
                                              <p:pRg st="1" end="1"/>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04132">
                                            <p:txEl>
                                              <p:pRg st="2" end="2"/>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04132">
                                            <p:txEl>
                                              <p:pRg st="3" end="3"/>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04132">
                                            <p:txEl>
                                              <p:pRg st="4" end="4"/>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04132">
                                            <p:txEl>
                                              <p:pRg st="5" end="5"/>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0413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9" name="Text Box 3"/>
          <p:cNvSpPr txBox="1">
            <a:spLocks noChangeArrowheads="1"/>
          </p:cNvSpPr>
          <p:nvPr/>
        </p:nvSpPr>
        <p:spPr bwMode="auto">
          <a:xfrm>
            <a:off x="306388" y="44624"/>
            <a:ext cx="8837612"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0"/>
              </a:spcBef>
              <a:defRPr>
                <a:solidFill>
                  <a:schemeClr val="tx1"/>
                </a:solidFill>
                <a:latin typeface="Arial" charset="0"/>
              </a:defRPr>
            </a:lvl1pPr>
            <a:lvl2pPr marL="800100" indent="-342900">
              <a:spcBef>
                <a:spcPct val="0"/>
              </a:spcBef>
              <a:defRPr>
                <a:solidFill>
                  <a:schemeClr val="tx1"/>
                </a:solidFill>
                <a:latin typeface="Arial" charset="0"/>
              </a:defRPr>
            </a:lvl2pPr>
            <a:lvl3pPr marL="1257300" indent="-342900">
              <a:spcBef>
                <a:spcPct val="0"/>
              </a:spcBef>
              <a:defRPr>
                <a:solidFill>
                  <a:schemeClr val="tx1"/>
                </a:solidFill>
                <a:latin typeface="Arial" charset="0"/>
              </a:defRPr>
            </a:lvl3pPr>
            <a:lvl4pPr marL="1714500" indent="-342900">
              <a:spcBef>
                <a:spcPct val="0"/>
              </a:spcBef>
              <a:defRPr>
                <a:solidFill>
                  <a:schemeClr val="tx1"/>
                </a:solidFill>
                <a:latin typeface="Arial" charset="0"/>
              </a:defRPr>
            </a:lvl4pPr>
            <a:lvl5pPr marL="2171700" indent="-342900">
              <a:spcBef>
                <a:spcPct val="0"/>
              </a:spcBef>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r>
              <a:rPr lang="en-GB" altLang="en-US" sz="2400" dirty="0">
                <a:latin typeface="Comic Sans MS" pitchFamily="66" charset="0"/>
              </a:rPr>
              <a:t>5. A 9.0 V battery has an internal resistance of 12.0 </a:t>
            </a:r>
            <a:r>
              <a:rPr lang="en-GB" altLang="en-US" sz="2400" dirty="0">
                <a:latin typeface="Comic Sans MS" pitchFamily="66" charset="0"/>
                <a:sym typeface="Symbol" pitchFamily="18" charset="2"/>
              </a:rPr>
              <a:t></a:t>
            </a:r>
            <a:r>
              <a:rPr lang="en-GB" altLang="en-US" sz="2400" dirty="0">
                <a:latin typeface="Comic Sans MS" pitchFamily="66" charset="0"/>
              </a:rPr>
              <a:t>. </a:t>
            </a:r>
          </a:p>
          <a:p>
            <a:r>
              <a:rPr lang="en-GB" altLang="en-US" sz="2400" dirty="0">
                <a:latin typeface="Comic Sans MS" pitchFamily="66" charset="0"/>
              </a:rPr>
              <a:t>(a) What is the potential difference across its terminals when it is supplying a current of 50.0 mA?</a:t>
            </a:r>
          </a:p>
          <a:p>
            <a:r>
              <a:rPr lang="en-GB" altLang="en-US" sz="2400" dirty="0">
                <a:latin typeface="Comic Sans MS" pitchFamily="66" charset="0"/>
              </a:rPr>
              <a:t>(b) What is the maximum current this battery could supply?</a:t>
            </a:r>
          </a:p>
          <a:p>
            <a:r>
              <a:rPr lang="en-GB" altLang="en-US" sz="2400" dirty="0">
                <a:latin typeface="Comic Sans MS" pitchFamily="66" charset="0"/>
              </a:rPr>
              <a:t>(c)Draw a sketch graph to show how the terminal potential difference varies with the current supplied if the internal resistance remains constant. How could the internal resistance be obtained from the graph?</a:t>
            </a:r>
          </a:p>
        </p:txBody>
      </p:sp>
      <p:sp>
        <p:nvSpPr>
          <p:cNvPr id="311300" name="Text Box 4"/>
          <p:cNvSpPr txBox="1">
            <a:spLocks noChangeArrowheads="1"/>
          </p:cNvSpPr>
          <p:nvPr/>
        </p:nvSpPr>
        <p:spPr bwMode="auto">
          <a:xfrm>
            <a:off x="419100" y="3057525"/>
            <a:ext cx="8724900" cy="222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0"/>
              </a:spcBef>
              <a:defRPr>
                <a:solidFill>
                  <a:schemeClr val="tx1"/>
                </a:solidFill>
                <a:latin typeface="Arial" charset="0"/>
              </a:defRPr>
            </a:lvl1pPr>
            <a:lvl2pPr marL="800100" indent="-342900">
              <a:spcBef>
                <a:spcPct val="0"/>
              </a:spcBef>
              <a:defRPr>
                <a:solidFill>
                  <a:schemeClr val="tx1"/>
                </a:solidFill>
                <a:latin typeface="Arial" charset="0"/>
              </a:defRPr>
            </a:lvl2pPr>
            <a:lvl3pPr marL="1257300" indent="-342900">
              <a:spcBef>
                <a:spcPct val="0"/>
              </a:spcBef>
              <a:defRPr>
                <a:solidFill>
                  <a:schemeClr val="tx1"/>
                </a:solidFill>
                <a:latin typeface="Arial" charset="0"/>
              </a:defRPr>
            </a:lvl3pPr>
            <a:lvl4pPr marL="1714500" indent="-342900">
              <a:spcBef>
                <a:spcPct val="0"/>
              </a:spcBef>
              <a:defRPr>
                <a:solidFill>
                  <a:schemeClr val="tx1"/>
                </a:solidFill>
                <a:latin typeface="Arial" charset="0"/>
              </a:defRPr>
            </a:lvl4pPr>
            <a:lvl5pPr marL="2171700" indent="-342900">
              <a:spcBef>
                <a:spcPct val="0"/>
              </a:spcBef>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spcBef>
                <a:spcPct val="50000"/>
              </a:spcBef>
              <a:buFontTx/>
              <a:buAutoNum type="alphaLcParenBoth"/>
            </a:pPr>
            <a:r>
              <a:rPr lang="en-US" altLang="en-US" sz="2000">
                <a:solidFill>
                  <a:srgbClr val="990099"/>
                </a:solidFill>
                <a:latin typeface="Comic Sans MS" pitchFamily="66" charset="0"/>
              </a:rPr>
              <a:t>  Emf = V + lost volts                 =   IR  +  Ir</a:t>
            </a:r>
          </a:p>
          <a:p>
            <a:pPr>
              <a:spcBef>
                <a:spcPct val="50000"/>
              </a:spcBef>
            </a:pPr>
            <a:r>
              <a:rPr lang="en-US" altLang="en-US" sz="2000">
                <a:solidFill>
                  <a:srgbClr val="990099"/>
                </a:solidFill>
                <a:latin typeface="Comic Sans MS" pitchFamily="66" charset="0"/>
              </a:rPr>
              <a:t>V = Emf – Ir         =   9  -  (50X10</a:t>
            </a:r>
            <a:r>
              <a:rPr lang="en-US" altLang="en-US" sz="2000" baseline="30000">
                <a:solidFill>
                  <a:srgbClr val="990099"/>
                </a:solidFill>
                <a:latin typeface="Comic Sans MS" pitchFamily="66" charset="0"/>
              </a:rPr>
              <a:t>-3</a:t>
            </a:r>
            <a:r>
              <a:rPr lang="en-US" altLang="en-US" sz="2000">
                <a:solidFill>
                  <a:srgbClr val="990099"/>
                </a:solidFill>
                <a:latin typeface="Comic Sans MS" pitchFamily="66" charset="0"/>
              </a:rPr>
              <a:t> A x  12 </a:t>
            </a:r>
            <a:r>
              <a:rPr lang="el-GR" altLang="en-US" sz="2000">
                <a:solidFill>
                  <a:srgbClr val="990099"/>
                </a:solidFill>
                <a:latin typeface="Comic Sans MS" pitchFamily="66" charset="0"/>
              </a:rPr>
              <a:t>Ω</a:t>
            </a:r>
            <a:r>
              <a:rPr lang="en-US" altLang="en-US" sz="2000">
                <a:solidFill>
                  <a:srgbClr val="990099"/>
                </a:solidFill>
                <a:latin typeface="Comic Sans MS" pitchFamily="66" charset="0"/>
              </a:rPr>
              <a:t>)   =  8.4 V</a:t>
            </a:r>
          </a:p>
          <a:p>
            <a:pPr>
              <a:spcBef>
                <a:spcPct val="50000"/>
              </a:spcBef>
              <a:buFontTx/>
              <a:buAutoNum type="alphaLcParenBoth" startAt="2"/>
            </a:pPr>
            <a:r>
              <a:rPr lang="en-US" altLang="en-US" sz="2000">
                <a:solidFill>
                  <a:srgbClr val="990099"/>
                </a:solidFill>
                <a:latin typeface="Comic Sans MS" pitchFamily="66" charset="0"/>
              </a:rPr>
              <a:t>Maximum current happens when R = 0</a:t>
            </a:r>
          </a:p>
          <a:p>
            <a:pPr>
              <a:spcBef>
                <a:spcPct val="50000"/>
              </a:spcBef>
            </a:pPr>
            <a:r>
              <a:rPr lang="en-US" altLang="en-US" sz="2000">
                <a:solidFill>
                  <a:srgbClr val="990099"/>
                </a:solidFill>
                <a:latin typeface="Comic Sans MS" pitchFamily="66" charset="0"/>
              </a:rPr>
              <a:t>Emf = I (R + r)      I  = Emf/(R+r)       =   Emf/r  =   9 V/12 </a:t>
            </a:r>
            <a:r>
              <a:rPr lang="el-GR" altLang="en-US" sz="2000">
                <a:solidFill>
                  <a:srgbClr val="990099"/>
                </a:solidFill>
                <a:latin typeface="Comic Sans MS" pitchFamily="66" charset="0"/>
              </a:rPr>
              <a:t>Ω</a:t>
            </a:r>
            <a:r>
              <a:rPr lang="en-US" altLang="en-US" sz="2000">
                <a:solidFill>
                  <a:srgbClr val="990099"/>
                </a:solidFill>
                <a:latin typeface="Comic Sans MS" pitchFamily="66" charset="0"/>
              </a:rPr>
              <a:t>  =  0.75A</a:t>
            </a:r>
          </a:p>
          <a:p>
            <a:pPr>
              <a:spcBef>
                <a:spcPct val="50000"/>
              </a:spcBef>
            </a:pPr>
            <a:r>
              <a:rPr lang="en-US" altLang="en-US" sz="2000">
                <a:solidFill>
                  <a:srgbClr val="990099"/>
                </a:solidFill>
                <a:latin typeface="Comic Sans MS" pitchFamily="66" charset="0"/>
              </a:rPr>
              <a:t> (c)  </a:t>
            </a:r>
            <a:endParaRPr lang="el-GR" altLang="en-US" sz="2000">
              <a:solidFill>
                <a:srgbClr val="990099"/>
              </a:solidFill>
              <a:latin typeface="Comic Sans MS" pitchFamily="66" charset="0"/>
            </a:endParaRPr>
          </a:p>
        </p:txBody>
      </p:sp>
      <p:sp>
        <p:nvSpPr>
          <p:cNvPr id="311302" name="Line 6"/>
          <p:cNvSpPr>
            <a:spLocks noChangeShapeType="1"/>
          </p:cNvSpPr>
          <p:nvPr/>
        </p:nvSpPr>
        <p:spPr bwMode="auto">
          <a:xfrm>
            <a:off x="2757488" y="5153025"/>
            <a:ext cx="0" cy="1363663"/>
          </a:xfrm>
          <a:prstGeom prst="line">
            <a:avLst/>
          </a:prstGeom>
          <a:noFill/>
          <a:ln w="38100">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311303" name="Line 7"/>
          <p:cNvSpPr>
            <a:spLocks noChangeShapeType="1"/>
          </p:cNvSpPr>
          <p:nvPr/>
        </p:nvSpPr>
        <p:spPr bwMode="auto">
          <a:xfrm>
            <a:off x="2757488" y="6516688"/>
            <a:ext cx="1828800" cy="0"/>
          </a:xfrm>
          <a:prstGeom prst="line">
            <a:avLst/>
          </a:prstGeom>
          <a:noFill/>
          <a:ln w="38100">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311304" name="Rectangle 8"/>
          <p:cNvSpPr>
            <a:spLocks noChangeArrowheads="1"/>
          </p:cNvSpPr>
          <p:nvPr/>
        </p:nvSpPr>
        <p:spPr bwMode="auto">
          <a:xfrm>
            <a:off x="4687888" y="6516688"/>
            <a:ext cx="6381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altLang="en-US" sz="2000">
                <a:solidFill>
                  <a:srgbClr val="990099"/>
                </a:solidFill>
              </a:rPr>
              <a:t>I/A</a:t>
            </a:r>
            <a:endParaRPr lang="en-GB" altLang="en-US" sz="2000">
              <a:solidFill>
                <a:srgbClr val="990099"/>
              </a:solidFill>
            </a:endParaRPr>
          </a:p>
        </p:txBody>
      </p:sp>
      <p:sp>
        <p:nvSpPr>
          <p:cNvPr id="311305" name="Rectangle 9"/>
          <p:cNvSpPr>
            <a:spLocks noChangeArrowheads="1"/>
          </p:cNvSpPr>
          <p:nvPr/>
        </p:nvSpPr>
        <p:spPr bwMode="auto">
          <a:xfrm>
            <a:off x="2119313" y="5035550"/>
            <a:ext cx="6445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altLang="en-US" sz="2000">
                <a:solidFill>
                  <a:srgbClr val="990099"/>
                </a:solidFill>
              </a:rPr>
              <a:t>V/V</a:t>
            </a:r>
            <a:endParaRPr lang="en-GB" altLang="en-US" sz="2000">
              <a:solidFill>
                <a:srgbClr val="990099"/>
              </a:solidFill>
            </a:endParaRPr>
          </a:p>
        </p:txBody>
      </p:sp>
      <p:sp>
        <p:nvSpPr>
          <p:cNvPr id="311306" name="Line 10"/>
          <p:cNvSpPr>
            <a:spLocks noChangeShapeType="1"/>
          </p:cNvSpPr>
          <p:nvPr/>
        </p:nvSpPr>
        <p:spPr bwMode="auto">
          <a:xfrm>
            <a:off x="2757488" y="5703888"/>
            <a:ext cx="973137" cy="595312"/>
          </a:xfrm>
          <a:prstGeom prst="line">
            <a:avLst/>
          </a:prstGeom>
          <a:noFill/>
          <a:ln w="38100">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311307" name="Rectangle 11"/>
          <p:cNvSpPr>
            <a:spLocks noChangeArrowheads="1"/>
          </p:cNvSpPr>
          <p:nvPr/>
        </p:nvSpPr>
        <p:spPr bwMode="auto">
          <a:xfrm>
            <a:off x="3338513" y="5602288"/>
            <a:ext cx="42735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altLang="en-US" sz="2000">
                <a:solidFill>
                  <a:srgbClr val="990099"/>
                </a:solidFill>
              </a:rPr>
              <a:t>Internal resistance = r = -gradient</a:t>
            </a:r>
            <a:endParaRPr lang="en-GB" altLang="en-US" sz="2000">
              <a:solidFill>
                <a:srgbClr val="990099"/>
              </a:solidFill>
            </a:endParaRPr>
          </a:p>
        </p:txBody>
      </p:sp>
      <p:sp>
        <p:nvSpPr>
          <p:cNvPr id="311308" name="Rectangle 12"/>
          <p:cNvSpPr>
            <a:spLocks noChangeArrowheads="1"/>
          </p:cNvSpPr>
          <p:nvPr/>
        </p:nvSpPr>
        <p:spPr bwMode="auto">
          <a:xfrm>
            <a:off x="2279650" y="5530850"/>
            <a:ext cx="5238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altLang="en-US" sz="1400">
                <a:solidFill>
                  <a:srgbClr val="990099"/>
                </a:solidFill>
              </a:rPr>
              <a:t>Emf</a:t>
            </a:r>
            <a:endParaRPr lang="en-GB" altLang="en-US" sz="1400">
              <a:solidFill>
                <a:srgbClr val="990099"/>
              </a:solidFill>
            </a:endParaRPr>
          </a:p>
        </p:txBody>
      </p:sp>
    </p:spTree>
    <p:extLst>
      <p:ext uri="{BB962C8B-B14F-4D97-AF65-F5344CB8AC3E}">
        <p14:creationId xmlns:p14="http://schemas.microsoft.com/office/powerpoint/2010/main" val="37049678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11300">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11300">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11300">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11300">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11300">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1130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1130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1130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1130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1130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1130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113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1302" grpId="0" animBg="1"/>
      <p:bldP spid="311303" grpId="0" animBg="1"/>
      <p:bldP spid="311304" grpId="0"/>
      <p:bldP spid="311305" grpId="0"/>
      <p:bldP spid="311306" grpId="0" animBg="1"/>
      <p:bldP spid="311307" grpId="0"/>
      <p:bldP spid="31130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3" name="Text Box 3"/>
          <p:cNvSpPr txBox="1">
            <a:spLocks noChangeArrowheads="1"/>
          </p:cNvSpPr>
          <p:nvPr/>
        </p:nvSpPr>
        <p:spPr bwMode="auto">
          <a:xfrm>
            <a:off x="260350" y="157162"/>
            <a:ext cx="8158163"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0"/>
              </a:spcBef>
              <a:defRPr>
                <a:solidFill>
                  <a:schemeClr val="tx1"/>
                </a:solidFill>
                <a:latin typeface="Arial" charset="0"/>
              </a:defRPr>
            </a:lvl1pPr>
            <a:lvl2pPr marL="800100" indent="-342900">
              <a:spcBef>
                <a:spcPct val="0"/>
              </a:spcBef>
              <a:defRPr>
                <a:solidFill>
                  <a:schemeClr val="tx1"/>
                </a:solidFill>
                <a:latin typeface="Arial" charset="0"/>
              </a:defRPr>
            </a:lvl2pPr>
            <a:lvl3pPr marL="1257300" indent="-342900">
              <a:spcBef>
                <a:spcPct val="0"/>
              </a:spcBef>
              <a:defRPr>
                <a:solidFill>
                  <a:schemeClr val="tx1"/>
                </a:solidFill>
                <a:latin typeface="Arial" charset="0"/>
              </a:defRPr>
            </a:lvl3pPr>
            <a:lvl4pPr marL="1714500" indent="-342900">
              <a:spcBef>
                <a:spcPct val="0"/>
              </a:spcBef>
              <a:defRPr>
                <a:solidFill>
                  <a:schemeClr val="tx1"/>
                </a:solidFill>
                <a:latin typeface="Arial" charset="0"/>
              </a:defRPr>
            </a:lvl4pPr>
            <a:lvl5pPr marL="2171700" indent="-342900">
              <a:spcBef>
                <a:spcPct val="0"/>
              </a:spcBef>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spcBef>
                <a:spcPct val="50000"/>
              </a:spcBef>
            </a:pPr>
            <a:r>
              <a:rPr lang="en-GB" altLang="en-US" sz="2800" dirty="0">
                <a:latin typeface="Comic Sans MS" pitchFamily="66" charset="0"/>
              </a:rPr>
              <a:t>6. A cell in a hearing aid supplies a current of 25.0 mA through a resistance of 400 </a:t>
            </a:r>
            <a:r>
              <a:rPr lang="en-GB" altLang="en-US" sz="2800" dirty="0">
                <a:latin typeface="Comic Sans MS" pitchFamily="66" charset="0"/>
                <a:sym typeface="Symbol" pitchFamily="18" charset="2"/>
              </a:rPr>
              <a:t></a:t>
            </a:r>
            <a:r>
              <a:rPr lang="en-GB" altLang="en-US" sz="2800" dirty="0">
                <a:latin typeface="Comic Sans MS" pitchFamily="66" charset="0"/>
              </a:rPr>
              <a:t>. When the wearer turns up the volume, the resistance is changed to 100 </a:t>
            </a:r>
            <a:r>
              <a:rPr lang="en-GB" altLang="en-US" sz="2800" dirty="0">
                <a:latin typeface="Comic Sans MS" pitchFamily="66" charset="0"/>
                <a:sym typeface="Symbol" pitchFamily="18" charset="2"/>
              </a:rPr>
              <a:t></a:t>
            </a:r>
            <a:r>
              <a:rPr lang="en-GB" altLang="en-US" sz="2800" dirty="0">
                <a:latin typeface="Comic Sans MS" pitchFamily="66" charset="0"/>
              </a:rPr>
              <a:t> and the current rises to 60 mA. What is the </a:t>
            </a:r>
            <a:r>
              <a:rPr lang="en-GB" altLang="en-US" sz="2800" dirty="0" err="1">
                <a:latin typeface="Comic Sans MS" pitchFamily="66" charset="0"/>
              </a:rPr>
              <a:t>emf</a:t>
            </a:r>
            <a:r>
              <a:rPr lang="en-GB" altLang="en-US" sz="2800" dirty="0">
                <a:latin typeface="Comic Sans MS" pitchFamily="66" charset="0"/>
              </a:rPr>
              <a:t> and internal resistance of the cell?</a:t>
            </a:r>
          </a:p>
        </p:txBody>
      </p:sp>
      <p:graphicFrame>
        <p:nvGraphicFramePr>
          <p:cNvPr id="312345" name="Group 25"/>
          <p:cNvGraphicFramePr>
            <a:graphicFrameLocks noGrp="1"/>
          </p:cNvGraphicFramePr>
          <p:nvPr>
            <p:extLst>
              <p:ext uri="{D42A27DB-BD31-4B8C-83A1-F6EECF244321}">
                <p14:modId xmlns:p14="http://schemas.microsoft.com/office/powerpoint/2010/main" val="793379073"/>
              </p:ext>
            </p:extLst>
          </p:nvPr>
        </p:nvGraphicFramePr>
        <p:xfrm>
          <a:off x="1204913" y="2955428"/>
          <a:ext cx="6096000" cy="1371600"/>
        </p:xfrm>
        <a:graphic>
          <a:graphicData uri="http://schemas.openxmlformats.org/drawingml/2006/table">
            <a:tbl>
              <a:tblPr/>
              <a:tblGrid>
                <a:gridCol w="2032000"/>
                <a:gridCol w="2032000"/>
                <a:gridCol w="2032000"/>
              </a:tblGrid>
              <a:tr h="450850">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rgbClr val="990099"/>
                          </a:solidFill>
                          <a:effectLst/>
                          <a:latin typeface="Comic Sans MS" pitchFamily="66" charset="0"/>
                        </a:rPr>
                        <a:t>R/</a:t>
                      </a:r>
                      <a:r>
                        <a:rPr kumimoji="0" lang="el-GR" altLang="en-US" sz="2400" b="0" i="0" u="none" strike="noStrike" cap="none" normalizeH="0" baseline="0" smtClean="0">
                          <a:ln>
                            <a:noFill/>
                          </a:ln>
                          <a:solidFill>
                            <a:srgbClr val="990099"/>
                          </a:solidFill>
                          <a:effectLst/>
                          <a:latin typeface="Comic Sans MS" pitchFamily="66" charset="0"/>
                          <a:cs typeface="Arial" charset="0"/>
                        </a:rPr>
                        <a:t>Ω</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rgbClr val="990099"/>
                          </a:solidFill>
                          <a:effectLst/>
                          <a:latin typeface="Comic Sans MS" pitchFamily="66" charset="0"/>
                        </a:rPr>
                        <a:t>I/mA</a:t>
                      </a:r>
                      <a:endParaRPr kumimoji="0" lang="en-GB" altLang="en-US" sz="2400" b="0" i="0" u="none" strike="noStrike" cap="none" normalizeH="0" baseline="0" smtClean="0">
                        <a:ln>
                          <a:noFill/>
                        </a:ln>
                        <a:solidFill>
                          <a:srgbClr val="990099"/>
                        </a:solidFill>
                        <a:effectLst/>
                        <a:latin typeface="Comic Sans MS" pitchFamily="66"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rgbClr val="990099"/>
                          </a:solidFill>
                          <a:effectLst/>
                          <a:latin typeface="Comic Sans MS" pitchFamily="66" charset="0"/>
                        </a:rPr>
                        <a:t>V/V</a:t>
                      </a:r>
                      <a:endParaRPr kumimoji="0" lang="en-GB" altLang="en-US" sz="2400" b="0" i="0" u="none" strike="noStrike" cap="none" normalizeH="0" baseline="0" smtClean="0">
                        <a:ln>
                          <a:noFill/>
                        </a:ln>
                        <a:solidFill>
                          <a:srgbClr val="990099"/>
                        </a:solidFill>
                        <a:effectLst/>
                        <a:latin typeface="Comic Sans MS" pitchFamily="66"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76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rgbClr val="990099"/>
                          </a:solidFill>
                          <a:effectLst/>
                          <a:latin typeface="Comic Sans MS" pitchFamily="66" charset="0"/>
                        </a:rPr>
                        <a:t>400</a:t>
                      </a:r>
                      <a:endParaRPr kumimoji="0" lang="en-GB" altLang="en-US" sz="2400" b="0" i="0" u="none" strike="noStrike" cap="none" normalizeH="0" baseline="0" smtClean="0">
                        <a:ln>
                          <a:noFill/>
                        </a:ln>
                        <a:solidFill>
                          <a:srgbClr val="990099"/>
                        </a:solidFill>
                        <a:effectLst/>
                        <a:latin typeface="Comic Sans MS" pitchFamily="66"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rgbClr val="990099"/>
                          </a:solidFill>
                          <a:effectLst/>
                          <a:latin typeface="Comic Sans MS" pitchFamily="66" charset="0"/>
                        </a:rPr>
                        <a:t>25</a:t>
                      </a:r>
                      <a:endParaRPr kumimoji="0" lang="en-GB" altLang="en-US" sz="2400" b="0" i="0" u="none" strike="noStrike" cap="none" normalizeH="0" baseline="0" smtClean="0">
                        <a:ln>
                          <a:noFill/>
                        </a:ln>
                        <a:solidFill>
                          <a:srgbClr val="990099"/>
                        </a:solidFill>
                        <a:effectLst/>
                        <a:latin typeface="Comic Sans MS" pitchFamily="66"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rgbClr val="990099"/>
                          </a:solidFill>
                          <a:effectLst/>
                          <a:latin typeface="Comic Sans MS" pitchFamily="66" charset="0"/>
                        </a:rPr>
                        <a:t>10</a:t>
                      </a:r>
                      <a:endParaRPr kumimoji="0" lang="en-GB" altLang="en-US" sz="2400" b="0" i="0" u="none" strike="noStrike" cap="none" normalizeH="0" baseline="0" smtClean="0">
                        <a:ln>
                          <a:noFill/>
                        </a:ln>
                        <a:solidFill>
                          <a:srgbClr val="990099"/>
                        </a:solidFill>
                        <a:effectLst/>
                        <a:latin typeface="Comic Sans MS" pitchFamily="66"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0850">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rgbClr val="990099"/>
                          </a:solidFill>
                          <a:effectLst/>
                          <a:latin typeface="Comic Sans MS" pitchFamily="66" charset="0"/>
                        </a:rPr>
                        <a:t>100</a:t>
                      </a:r>
                      <a:endParaRPr kumimoji="0" lang="en-GB" altLang="en-US" sz="2400" b="0" i="0" u="none" strike="noStrike" cap="none" normalizeH="0" baseline="0" smtClean="0">
                        <a:ln>
                          <a:noFill/>
                        </a:ln>
                        <a:solidFill>
                          <a:srgbClr val="990099"/>
                        </a:solidFill>
                        <a:effectLst/>
                        <a:latin typeface="Comic Sans MS" pitchFamily="66"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rgbClr val="990099"/>
                          </a:solidFill>
                          <a:effectLst/>
                          <a:latin typeface="Comic Sans MS" pitchFamily="66" charset="0"/>
                        </a:rPr>
                        <a:t>60</a:t>
                      </a:r>
                      <a:endParaRPr kumimoji="0" lang="en-GB" altLang="en-US" sz="2400" b="0" i="0" u="none" strike="noStrike" cap="none" normalizeH="0" baseline="0" smtClean="0">
                        <a:ln>
                          <a:noFill/>
                        </a:ln>
                        <a:solidFill>
                          <a:srgbClr val="990099"/>
                        </a:solidFill>
                        <a:effectLst/>
                        <a:latin typeface="Comic Sans MS" pitchFamily="66"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rgbClr val="990099"/>
                          </a:solidFill>
                          <a:effectLst/>
                          <a:latin typeface="Comic Sans MS" pitchFamily="66" charset="0"/>
                        </a:rPr>
                        <a:t>6</a:t>
                      </a:r>
                      <a:endParaRPr kumimoji="0" lang="en-GB" altLang="en-US" sz="2400" b="0" i="0" u="none" strike="noStrike" cap="none" normalizeH="0" baseline="0" smtClean="0">
                        <a:ln>
                          <a:noFill/>
                        </a:ln>
                        <a:solidFill>
                          <a:srgbClr val="990099"/>
                        </a:solidFill>
                        <a:effectLst/>
                        <a:latin typeface="Comic Sans MS" pitchFamily="66"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12346" name="Rectangle 26"/>
          <p:cNvSpPr>
            <a:spLocks noChangeArrowheads="1"/>
          </p:cNvSpPr>
          <p:nvPr/>
        </p:nvSpPr>
        <p:spPr bwMode="auto">
          <a:xfrm>
            <a:off x="5675313" y="3430091"/>
            <a:ext cx="1044575" cy="392112"/>
          </a:xfrm>
          <a:prstGeom prst="rect">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312348" name="Text Box 28"/>
          <p:cNvSpPr txBox="1">
            <a:spLocks noChangeArrowheads="1"/>
          </p:cNvSpPr>
          <p:nvPr/>
        </p:nvSpPr>
        <p:spPr bwMode="auto">
          <a:xfrm>
            <a:off x="0" y="4490541"/>
            <a:ext cx="7983538" cy="2682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a:solidFill>
                  <a:srgbClr val="990099"/>
                </a:solidFill>
              </a:rPr>
              <a:t>Plotting a graph of V vs I using the two points :</a:t>
            </a:r>
          </a:p>
          <a:p>
            <a:r>
              <a:rPr lang="en-US" altLang="en-US" sz="2000">
                <a:solidFill>
                  <a:srgbClr val="990099"/>
                </a:solidFill>
              </a:rPr>
              <a:t>Gradient = (10-6)/(25-60)x10</a:t>
            </a:r>
            <a:r>
              <a:rPr lang="en-US" altLang="en-US" sz="2000" baseline="30000">
                <a:solidFill>
                  <a:srgbClr val="990099"/>
                </a:solidFill>
              </a:rPr>
              <a:t>-3</a:t>
            </a:r>
            <a:r>
              <a:rPr lang="en-US" altLang="en-US" sz="2000">
                <a:solidFill>
                  <a:srgbClr val="990099"/>
                </a:solidFill>
              </a:rPr>
              <a:t> =  -114.3</a:t>
            </a:r>
          </a:p>
          <a:p>
            <a:r>
              <a:rPr lang="en-US" altLang="en-US" sz="2000">
                <a:solidFill>
                  <a:srgbClr val="990099"/>
                </a:solidFill>
              </a:rPr>
              <a:t>r = -gradient  = 114.3</a:t>
            </a:r>
            <a:r>
              <a:rPr lang="el-GR" altLang="en-US" sz="2000">
                <a:solidFill>
                  <a:srgbClr val="990099"/>
                </a:solidFill>
              </a:rPr>
              <a:t>Ω</a:t>
            </a:r>
          </a:p>
          <a:p>
            <a:r>
              <a:rPr lang="en-US" altLang="en-US" sz="2000">
                <a:solidFill>
                  <a:srgbClr val="990099"/>
                </a:solidFill>
              </a:rPr>
              <a:t>       Emf = I (R + r)  = </a:t>
            </a:r>
          </a:p>
          <a:p>
            <a:r>
              <a:rPr lang="en-US" altLang="en-US" sz="2000">
                <a:solidFill>
                  <a:srgbClr val="990099"/>
                </a:solidFill>
              </a:rPr>
              <a:t>       Emf = 25x10</a:t>
            </a:r>
            <a:r>
              <a:rPr lang="en-US" altLang="en-US" sz="2000" baseline="30000">
                <a:solidFill>
                  <a:srgbClr val="990099"/>
                </a:solidFill>
              </a:rPr>
              <a:t>-3</a:t>
            </a:r>
            <a:r>
              <a:rPr lang="en-US" altLang="en-US" sz="2000">
                <a:solidFill>
                  <a:srgbClr val="990099"/>
                </a:solidFill>
              </a:rPr>
              <a:t> (400 +114.3) = 12.86 V</a:t>
            </a:r>
          </a:p>
          <a:p>
            <a:r>
              <a:rPr lang="en-US" altLang="en-US" sz="2000">
                <a:solidFill>
                  <a:srgbClr val="990099"/>
                </a:solidFill>
              </a:rPr>
              <a:t>Or  Emf = 60x10</a:t>
            </a:r>
            <a:r>
              <a:rPr lang="en-US" altLang="en-US" sz="2000" baseline="30000">
                <a:solidFill>
                  <a:srgbClr val="990099"/>
                </a:solidFill>
              </a:rPr>
              <a:t>-3</a:t>
            </a:r>
            <a:r>
              <a:rPr lang="en-US" altLang="en-US" sz="2000">
                <a:solidFill>
                  <a:srgbClr val="990099"/>
                </a:solidFill>
              </a:rPr>
              <a:t> (100 +114.3) = 12.86 V</a:t>
            </a:r>
            <a:endParaRPr lang="en-GB" altLang="en-US" sz="2000">
              <a:solidFill>
                <a:srgbClr val="990099"/>
              </a:solidFill>
            </a:endParaRPr>
          </a:p>
        </p:txBody>
      </p:sp>
      <p:sp>
        <p:nvSpPr>
          <p:cNvPr id="312347" name="Rectangle 27"/>
          <p:cNvSpPr>
            <a:spLocks noChangeArrowheads="1"/>
          </p:cNvSpPr>
          <p:nvPr/>
        </p:nvSpPr>
        <p:spPr bwMode="auto">
          <a:xfrm>
            <a:off x="5734050" y="3895228"/>
            <a:ext cx="1044575" cy="392113"/>
          </a:xfrm>
          <a:prstGeom prst="rect">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grpSp>
        <p:nvGrpSpPr>
          <p:cNvPr id="312364" name="Group 44"/>
          <p:cNvGrpSpPr>
            <a:grpSpLocks/>
          </p:cNvGrpSpPr>
          <p:nvPr/>
        </p:nvGrpSpPr>
        <p:grpSpPr bwMode="auto">
          <a:xfrm>
            <a:off x="5740400" y="4752478"/>
            <a:ext cx="3403600" cy="1878013"/>
            <a:chOff x="3616" y="2680"/>
            <a:chExt cx="2144" cy="1183"/>
          </a:xfrm>
        </p:grpSpPr>
        <p:sp>
          <p:nvSpPr>
            <p:cNvPr id="312349" name="Line 29"/>
            <p:cNvSpPr>
              <a:spLocks noChangeShapeType="1"/>
            </p:cNvSpPr>
            <p:nvPr/>
          </p:nvSpPr>
          <p:spPr bwMode="auto">
            <a:xfrm>
              <a:off x="4018" y="2754"/>
              <a:ext cx="0" cy="859"/>
            </a:xfrm>
            <a:prstGeom prst="line">
              <a:avLst/>
            </a:prstGeom>
            <a:noFill/>
            <a:ln w="38100">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312350" name="Line 30"/>
            <p:cNvSpPr>
              <a:spLocks noChangeShapeType="1"/>
            </p:cNvSpPr>
            <p:nvPr/>
          </p:nvSpPr>
          <p:spPr bwMode="auto">
            <a:xfrm>
              <a:off x="4018" y="3613"/>
              <a:ext cx="1152" cy="0"/>
            </a:xfrm>
            <a:prstGeom prst="line">
              <a:avLst/>
            </a:prstGeom>
            <a:noFill/>
            <a:ln w="38100">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312351" name="Rectangle 31"/>
            <p:cNvSpPr>
              <a:spLocks noChangeArrowheads="1"/>
            </p:cNvSpPr>
            <p:nvPr/>
          </p:nvSpPr>
          <p:spPr bwMode="auto">
            <a:xfrm>
              <a:off x="5234" y="3613"/>
              <a:ext cx="52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altLang="en-US" sz="2000">
                  <a:solidFill>
                    <a:srgbClr val="990099"/>
                  </a:solidFill>
                </a:rPr>
                <a:t>I/mA</a:t>
              </a:r>
              <a:endParaRPr lang="en-GB" altLang="en-US" sz="2000">
                <a:solidFill>
                  <a:srgbClr val="990099"/>
                </a:solidFill>
              </a:endParaRPr>
            </a:p>
          </p:txBody>
        </p:sp>
        <p:sp>
          <p:nvSpPr>
            <p:cNvPr id="312352" name="Rectangle 32"/>
            <p:cNvSpPr>
              <a:spLocks noChangeArrowheads="1"/>
            </p:cNvSpPr>
            <p:nvPr/>
          </p:nvSpPr>
          <p:spPr bwMode="auto">
            <a:xfrm>
              <a:off x="3616" y="2680"/>
              <a:ext cx="40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altLang="en-US" sz="2000">
                  <a:solidFill>
                    <a:srgbClr val="990099"/>
                  </a:solidFill>
                </a:rPr>
                <a:t>V/V</a:t>
              </a:r>
              <a:endParaRPr lang="en-GB" altLang="en-US" sz="2000">
                <a:solidFill>
                  <a:srgbClr val="990099"/>
                </a:solidFill>
              </a:endParaRPr>
            </a:p>
          </p:txBody>
        </p:sp>
        <p:sp>
          <p:nvSpPr>
            <p:cNvPr id="312353" name="Line 33"/>
            <p:cNvSpPr>
              <a:spLocks noChangeShapeType="1"/>
            </p:cNvSpPr>
            <p:nvPr/>
          </p:nvSpPr>
          <p:spPr bwMode="auto">
            <a:xfrm>
              <a:off x="4155" y="3063"/>
              <a:ext cx="586" cy="183"/>
            </a:xfrm>
            <a:prstGeom prst="line">
              <a:avLst/>
            </a:prstGeom>
            <a:noFill/>
            <a:ln w="38100">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GB"/>
            </a:p>
          </p:txBody>
        </p:sp>
        <p:sp>
          <p:nvSpPr>
            <p:cNvPr id="312355" name="Line 35"/>
            <p:cNvSpPr>
              <a:spLocks noChangeShapeType="1"/>
            </p:cNvSpPr>
            <p:nvPr/>
          </p:nvSpPr>
          <p:spPr bwMode="auto">
            <a:xfrm>
              <a:off x="4147" y="3063"/>
              <a:ext cx="0" cy="549"/>
            </a:xfrm>
            <a:prstGeom prst="line">
              <a:avLst/>
            </a:prstGeom>
            <a:noFill/>
            <a:ln w="9525">
              <a:solidFill>
                <a:srgbClr val="990099"/>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312356" name="Line 36"/>
            <p:cNvSpPr>
              <a:spLocks noChangeShapeType="1"/>
            </p:cNvSpPr>
            <p:nvPr/>
          </p:nvSpPr>
          <p:spPr bwMode="auto">
            <a:xfrm>
              <a:off x="4723" y="3227"/>
              <a:ext cx="0" cy="403"/>
            </a:xfrm>
            <a:prstGeom prst="line">
              <a:avLst/>
            </a:prstGeom>
            <a:noFill/>
            <a:ln w="9525">
              <a:solidFill>
                <a:srgbClr val="990099"/>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GB"/>
            </a:p>
          </p:txBody>
        </p:sp>
        <p:sp>
          <p:nvSpPr>
            <p:cNvPr id="312357" name="Line 37"/>
            <p:cNvSpPr>
              <a:spLocks noChangeShapeType="1"/>
            </p:cNvSpPr>
            <p:nvPr/>
          </p:nvSpPr>
          <p:spPr bwMode="auto">
            <a:xfrm flipH="1">
              <a:off x="4019" y="3063"/>
              <a:ext cx="128" cy="0"/>
            </a:xfrm>
            <a:prstGeom prst="line">
              <a:avLst/>
            </a:prstGeom>
            <a:noFill/>
            <a:ln w="9525">
              <a:solidFill>
                <a:srgbClr val="990099"/>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312358" name="Line 38"/>
            <p:cNvSpPr>
              <a:spLocks noChangeShapeType="1"/>
            </p:cNvSpPr>
            <p:nvPr/>
          </p:nvSpPr>
          <p:spPr bwMode="auto">
            <a:xfrm flipH="1">
              <a:off x="4019" y="3237"/>
              <a:ext cx="704" cy="0"/>
            </a:xfrm>
            <a:prstGeom prst="line">
              <a:avLst/>
            </a:prstGeom>
            <a:noFill/>
            <a:ln w="9525">
              <a:solidFill>
                <a:srgbClr val="990099"/>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312359" name="Rectangle 39"/>
            <p:cNvSpPr>
              <a:spLocks noChangeArrowheads="1"/>
            </p:cNvSpPr>
            <p:nvPr/>
          </p:nvSpPr>
          <p:spPr bwMode="auto">
            <a:xfrm>
              <a:off x="3735" y="2983"/>
              <a:ext cx="25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altLang="en-US" sz="1600">
                  <a:solidFill>
                    <a:srgbClr val="990099"/>
                  </a:solidFill>
                </a:rPr>
                <a:t>10</a:t>
              </a:r>
              <a:endParaRPr lang="en-GB" altLang="en-US" sz="1600">
                <a:solidFill>
                  <a:srgbClr val="990099"/>
                </a:solidFill>
              </a:endParaRPr>
            </a:p>
          </p:txBody>
        </p:sp>
        <p:sp>
          <p:nvSpPr>
            <p:cNvPr id="312360" name="Rectangle 40"/>
            <p:cNvSpPr>
              <a:spLocks noChangeArrowheads="1"/>
            </p:cNvSpPr>
            <p:nvPr/>
          </p:nvSpPr>
          <p:spPr bwMode="auto">
            <a:xfrm>
              <a:off x="4019" y="3651"/>
              <a:ext cx="27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altLang="en-US" sz="1600">
                  <a:solidFill>
                    <a:srgbClr val="990099"/>
                  </a:solidFill>
                </a:rPr>
                <a:t>25</a:t>
              </a:r>
              <a:endParaRPr lang="en-GB" altLang="en-US" sz="1600">
                <a:solidFill>
                  <a:srgbClr val="990099"/>
                </a:solidFill>
              </a:endParaRPr>
            </a:p>
          </p:txBody>
        </p:sp>
        <p:sp>
          <p:nvSpPr>
            <p:cNvPr id="312361" name="Rectangle 41"/>
            <p:cNvSpPr>
              <a:spLocks noChangeArrowheads="1"/>
            </p:cNvSpPr>
            <p:nvPr/>
          </p:nvSpPr>
          <p:spPr bwMode="auto">
            <a:xfrm>
              <a:off x="4531" y="3651"/>
              <a:ext cx="27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altLang="en-US" sz="1600">
                  <a:solidFill>
                    <a:srgbClr val="990099"/>
                  </a:solidFill>
                </a:rPr>
                <a:t>60</a:t>
              </a:r>
              <a:endParaRPr lang="en-GB" altLang="en-US" sz="1600">
                <a:solidFill>
                  <a:srgbClr val="990099"/>
                </a:solidFill>
              </a:endParaRPr>
            </a:p>
          </p:txBody>
        </p:sp>
        <p:sp>
          <p:nvSpPr>
            <p:cNvPr id="312362" name="Rectangle 42"/>
            <p:cNvSpPr>
              <a:spLocks noChangeArrowheads="1"/>
            </p:cNvSpPr>
            <p:nvPr/>
          </p:nvSpPr>
          <p:spPr bwMode="auto">
            <a:xfrm>
              <a:off x="3763" y="3167"/>
              <a:ext cx="194"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altLang="en-US" sz="1600">
                  <a:solidFill>
                    <a:srgbClr val="990099"/>
                  </a:solidFill>
                </a:rPr>
                <a:t>6</a:t>
              </a:r>
              <a:endParaRPr lang="en-GB" altLang="en-US" sz="1600">
                <a:solidFill>
                  <a:srgbClr val="990099"/>
                </a:solidFill>
              </a:endParaRPr>
            </a:p>
          </p:txBody>
        </p:sp>
      </p:grpSp>
    </p:spTree>
    <p:extLst>
      <p:ext uri="{BB962C8B-B14F-4D97-AF65-F5344CB8AC3E}">
        <p14:creationId xmlns:p14="http://schemas.microsoft.com/office/powerpoint/2010/main" val="37233050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xit" presetSubtype="0" fill="hold" grpId="0" nodeType="clickEffect">
                                  <p:stCondLst>
                                    <p:cond delay="0"/>
                                  </p:stCondLst>
                                  <p:childTnLst>
                                    <p:set>
                                      <p:cBhvr>
                                        <p:cTn id="6" dur="1" fill="hold">
                                          <p:stCondLst>
                                            <p:cond delay="0"/>
                                          </p:stCondLst>
                                        </p:cTn>
                                        <p:tgtEl>
                                          <p:spTgt spid="312346"/>
                                        </p:tgtEl>
                                        <p:attrNameLst>
                                          <p:attrName>style.visibility</p:attrName>
                                        </p:attrNameLst>
                                      </p:cBhvr>
                                      <p:to>
                                        <p:strVal val="hidden"/>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312347"/>
                                        </p:tgtEl>
                                        <p:attrNameLst>
                                          <p:attrName>style.visibility</p:attrName>
                                        </p:attrNameLst>
                                      </p:cBhvr>
                                      <p:to>
                                        <p:strVal val="hidden"/>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12348">
                                            <p:txEl>
                                              <p:pRg st="0" end="0"/>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12364"/>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12348">
                                            <p:txEl>
                                              <p:pRg st="1" end="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12348">
                                            <p:txEl>
                                              <p:pRg st="2" end="2"/>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312348">
                                            <p:txEl>
                                              <p:pRg st="3" end="3"/>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312348">
                                            <p:txEl>
                                              <p:pRg st="4" end="4"/>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31234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2346" grpId="0" animBg="1"/>
      <p:bldP spid="31234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7" name="Text Box 3"/>
          <p:cNvSpPr txBox="1">
            <a:spLocks noChangeArrowheads="1"/>
          </p:cNvSpPr>
          <p:nvPr/>
        </p:nvSpPr>
        <p:spPr bwMode="auto">
          <a:xfrm>
            <a:off x="0" y="30162"/>
            <a:ext cx="8723313"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0"/>
              </a:spcBef>
              <a:defRPr>
                <a:solidFill>
                  <a:schemeClr val="tx1"/>
                </a:solidFill>
                <a:latin typeface="Arial" charset="0"/>
              </a:defRPr>
            </a:lvl1pPr>
            <a:lvl2pPr marL="800100" indent="-342900">
              <a:spcBef>
                <a:spcPct val="0"/>
              </a:spcBef>
              <a:defRPr>
                <a:solidFill>
                  <a:schemeClr val="tx1"/>
                </a:solidFill>
                <a:latin typeface="Arial" charset="0"/>
              </a:defRPr>
            </a:lvl2pPr>
            <a:lvl3pPr marL="1257300" indent="-342900">
              <a:spcBef>
                <a:spcPct val="0"/>
              </a:spcBef>
              <a:defRPr>
                <a:solidFill>
                  <a:schemeClr val="tx1"/>
                </a:solidFill>
                <a:latin typeface="Arial" charset="0"/>
              </a:defRPr>
            </a:lvl3pPr>
            <a:lvl4pPr marL="1714500" indent="-342900">
              <a:spcBef>
                <a:spcPct val="0"/>
              </a:spcBef>
              <a:defRPr>
                <a:solidFill>
                  <a:schemeClr val="tx1"/>
                </a:solidFill>
                <a:latin typeface="Arial" charset="0"/>
              </a:defRPr>
            </a:lvl4pPr>
            <a:lvl5pPr marL="2171700" indent="-342900">
              <a:spcBef>
                <a:spcPct val="0"/>
              </a:spcBef>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spcBef>
                <a:spcPct val="50000"/>
              </a:spcBef>
            </a:pPr>
            <a:r>
              <a:rPr lang="en-GB" altLang="en-US" sz="3200" dirty="0">
                <a:latin typeface="Comic Sans MS" pitchFamily="66" charset="0"/>
              </a:rPr>
              <a:t>7. A battery is connected in series with a variable resistor and an ammeter. When the resistance of the resistor is 10 </a:t>
            </a:r>
            <a:r>
              <a:rPr lang="en-GB" altLang="en-US" sz="3200" dirty="0">
                <a:latin typeface="Comic Sans MS" pitchFamily="66" charset="0"/>
                <a:sym typeface="Symbol" pitchFamily="18" charset="2"/>
              </a:rPr>
              <a:t></a:t>
            </a:r>
            <a:r>
              <a:rPr lang="en-GB" altLang="en-US" sz="3200" dirty="0">
                <a:latin typeface="Comic Sans MS" pitchFamily="66" charset="0"/>
              </a:rPr>
              <a:t> the current is 2.0 A. When the resistance is 5 </a:t>
            </a:r>
            <a:r>
              <a:rPr lang="en-GB" altLang="en-US" sz="3200" dirty="0">
                <a:latin typeface="Comic Sans MS" pitchFamily="66" charset="0"/>
                <a:sym typeface="Symbol" pitchFamily="18" charset="2"/>
              </a:rPr>
              <a:t></a:t>
            </a:r>
            <a:r>
              <a:rPr lang="en-GB" altLang="en-US" sz="3200" dirty="0">
                <a:latin typeface="Comic Sans MS" pitchFamily="66" charset="0"/>
              </a:rPr>
              <a:t> the current is 3.8 A. Find the </a:t>
            </a:r>
            <a:r>
              <a:rPr lang="en-GB" altLang="en-US" sz="3200" dirty="0" err="1">
                <a:latin typeface="Comic Sans MS" pitchFamily="66" charset="0"/>
              </a:rPr>
              <a:t>emf</a:t>
            </a:r>
            <a:r>
              <a:rPr lang="en-GB" altLang="en-US" sz="3200" dirty="0">
                <a:latin typeface="Comic Sans MS" pitchFamily="66" charset="0"/>
              </a:rPr>
              <a:t> and the internal resistance of the battery.</a:t>
            </a:r>
          </a:p>
          <a:p>
            <a:pPr>
              <a:spcBef>
                <a:spcPct val="50000"/>
              </a:spcBef>
            </a:pPr>
            <a:endParaRPr lang="en-GB" altLang="en-US" sz="3200" dirty="0">
              <a:latin typeface="Comic Sans MS" pitchFamily="66" charset="0"/>
            </a:endParaRPr>
          </a:p>
        </p:txBody>
      </p:sp>
      <p:graphicFrame>
        <p:nvGraphicFramePr>
          <p:cNvPr id="313383" name="Group 39"/>
          <p:cNvGraphicFramePr>
            <a:graphicFrameLocks noGrp="1"/>
          </p:cNvGraphicFramePr>
          <p:nvPr>
            <p:extLst>
              <p:ext uri="{D42A27DB-BD31-4B8C-83A1-F6EECF244321}">
                <p14:modId xmlns:p14="http://schemas.microsoft.com/office/powerpoint/2010/main" val="1322812352"/>
              </p:ext>
            </p:extLst>
          </p:nvPr>
        </p:nvGraphicFramePr>
        <p:xfrm>
          <a:off x="1204913" y="3243460"/>
          <a:ext cx="6096000" cy="1371600"/>
        </p:xfrm>
        <a:graphic>
          <a:graphicData uri="http://schemas.openxmlformats.org/drawingml/2006/table">
            <a:tbl>
              <a:tblPr/>
              <a:tblGrid>
                <a:gridCol w="2032000"/>
                <a:gridCol w="2032000"/>
                <a:gridCol w="2032000"/>
              </a:tblGrid>
              <a:tr h="450850">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rgbClr val="990099"/>
                          </a:solidFill>
                          <a:effectLst/>
                          <a:latin typeface="Comic Sans MS" pitchFamily="66" charset="0"/>
                        </a:rPr>
                        <a:t>R/</a:t>
                      </a:r>
                      <a:r>
                        <a:rPr kumimoji="0" lang="el-GR" altLang="en-US" sz="2400" b="0" i="0" u="none" strike="noStrike" cap="none" normalizeH="0" baseline="0" smtClean="0">
                          <a:ln>
                            <a:noFill/>
                          </a:ln>
                          <a:solidFill>
                            <a:srgbClr val="990099"/>
                          </a:solidFill>
                          <a:effectLst/>
                          <a:latin typeface="Comic Sans MS" pitchFamily="66" charset="0"/>
                          <a:cs typeface="Arial" charset="0"/>
                        </a:rPr>
                        <a:t>Ω</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rgbClr val="990099"/>
                          </a:solidFill>
                          <a:effectLst/>
                          <a:latin typeface="Comic Sans MS" pitchFamily="66" charset="0"/>
                        </a:rPr>
                        <a:t>I/A</a:t>
                      </a:r>
                      <a:endParaRPr kumimoji="0" lang="en-GB" altLang="en-US" sz="2400" b="0" i="0" u="none" strike="noStrike" cap="none" normalizeH="0" baseline="0" smtClean="0">
                        <a:ln>
                          <a:noFill/>
                        </a:ln>
                        <a:solidFill>
                          <a:srgbClr val="990099"/>
                        </a:solidFill>
                        <a:effectLst/>
                        <a:latin typeface="Comic Sans MS" pitchFamily="66"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rgbClr val="990099"/>
                          </a:solidFill>
                          <a:effectLst/>
                          <a:latin typeface="Comic Sans MS" pitchFamily="66" charset="0"/>
                        </a:rPr>
                        <a:t>V/V</a:t>
                      </a:r>
                      <a:endParaRPr kumimoji="0" lang="en-GB" altLang="en-US" sz="2400" b="0" i="0" u="none" strike="noStrike" cap="none" normalizeH="0" baseline="0" smtClean="0">
                        <a:ln>
                          <a:noFill/>
                        </a:ln>
                        <a:solidFill>
                          <a:srgbClr val="990099"/>
                        </a:solidFill>
                        <a:effectLst/>
                        <a:latin typeface="Comic Sans MS" pitchFamily="66"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76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rgbClr val="990099"/>
                          </a:solidFill>
                          <a:effectLst/>
                          <a:latin typeface="Comic Sans MS" pitchFamily="66" charset="0"/>
                        </a:rPr>
                        <a:t>10</a:t>
                      </a:r>
                      <a:endParaRPr kumimoji="0" lang="en-GB" altLang="en-US" sz="2400" b="0" i="0" u="none" strike="noStrike" cap="none" normalizeH="0" baseline="0" smtClean="0">
                        <a:ln>
                          <a:noFill/>
                        </a:ln>
                        <a:solidFill>
                          <a:srgbClr val="990099"/>
                        </a:solidFill>
                        <a:effectLst/>
                        <a:latin typeface="Comic Sans MS" pitchFamily="66"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rgbClr val="990099"/>
                          </a:solidFill>
                          <a:effectLst/>
                          <a:latin typeface="Comic Sans MS" pitchFamily="66" charset="0"/>
                        </a:rPr>
                        <a:t>2.0</a:t>
                      </a:r>
                      <a:endParaRPr kumimoji="0" lang="en-GB" altLang="en-US" sz="2400" b="0" i="0" u="none" strike="noStrike" cap="none" normalizeH="0" baseline="0" smtClean="0">
                        <a:ln>
                          <a:noFill/>
                        </a:ln>
                        <a:solidFill>
                          <a:srgbClr val="990099"/>
                        </a:solidFill>
                        <a:effectLst/>
                        <a:latin typeface="Comic Sans MS" pitchFamily="66"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rgbClr val="990099"/>
                          </a:solidFill>
                          <a:effectLst/>
                          <a:latin typeface="Comic Sans MS" pitchFamily="66" charset="0"/>
                        </a:rPr>
                        <a:t>20</a:t>
                      </a:r>
                      <a:endParaRPr kumimoji="0" lang="en-GB" altLang="en-US" sz="2400" b="0" i="0" u="none" strike="noStrike" cap="none" normalizeH="0" baseline="0" smtClean="0">
                        <a:ln>
                          <a:noFill/>
                        </a:ln>
                        <a:solidFill>
                          <a:srgbClr val="990099"/>
                        </a:solidFill>
                        <a:effectLst/>
                        <a:latin typeface="Comic Sans MS" pitchFamily="66"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0850">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rgbClr val="990099"/>
                          </a:solidFill>
                          <a:effectLst/>
                          <a:latin typeface="Comic Sans MS" pitchFamily="66" charset="0"/>
                        </a:rPr>
                        <a:t>5</a:t>
                      </a:r>
                      <a:endParaRPr kumimoji="0" lang="en-GB" altLang="en-US" sz="2400" b="0" i="0" u="none" strike="noStrike" cap="none" normalizeH="0" baseline="0" smtClean="0">
                        <a:ln>
                          <a:noFill/>
                        </a:ln>
                        <a:solidFill>
                          <a:srgbClr val="990099"/>
                        </a:solidFill>
                        <a:effectLst/>
                        <a:latin typeface="Comic Sans MS" pitchFamily="66"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rgbClr val="990099"/>
                          </a:solidFill>
                          <a:effectLst/>
                          <a:latin typeface="Comic Sans MS" pitchFamily="66" charset="0"/>
                        </a:rPr>
                        <a:t>3.8</a:t>
                      </a:r>
                      <a:endParaRPr kumimoji="0" lang="en-GB" altLang="en-US" sz="2400" b="0" i="0" u="none" strike="noStrike" cap="none" normalizeH="0" baseline="0" smtClean="0">
                        <a:ln>
                          <a:noFill/>
                        </a:ln>
                        <a:solidFill>
                          <a:srgbClr val="990099"/>
                        </a:solidFill>
                        <a:effectLst/>
                        <a:latin typeface="Comic Sans MS" pitchFamily="66"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rgbClr val="990099"/>
                          </a:solidFill>
                          <a:effectLst/>
                          <a:latin typeface="Comic Sans MS" pitchFamily="66" charset="0"/>
                        </a:rPr>
                        <a:t>19</a:t>
                      </a:r>
                      <a:endParaRPr kumimoji="0" lang="en-GB" altLang="en-US" sz="2400" b="0" i="0" u="none" strike="noStrike" cap="none" normalizeH="0" baseline="0" smtClean="0">
                        <a:ln>
                          <a:noFill/>
                        </a:ln>
                        <a:solidFill>
                          <a:srgbClr val="990099"/>
                        </a:solidFill>
                        <a:effectLst/>
                        <a:latin typeface="Comic Sans MS" pitchFamily="66"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13401" name="Rectangle 57"/>
          <p:cNvSpPr>
            <a:spLocks noChangeArrowheads="1"/>
          </p:cNvSpPr>
          <p:nvPr/>
        </p:nvSpPr>
        <p:spPr bwMode="auto">
          <a:xfrm>
            <a:off x="5937250" y="3732410"/>
            <a:ext cx="1044575" cy="392113"/>
          </a:xfrm>
          <a:prstGeom prst="rect">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313402" name="Text Box 58"/>
          <p:cNvSpPr txBox="1">
            <a:spLocks noChangeArrowheads="1"/>
          </p:cNvSpPr>
          <p:nvPr/>
        </p:nvSpPr>
        <p:spPr bwMode="auto">
          <a:xfrm>
            <a:off x="0" y="4778573"/>
            <a:ext cx="7983538" cy="2682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a:solidFill>
                  <a:srgbClr val="990099"/>
                </a:solidFill>
              </a:rPr>
              <a:t>Plotting a graph of V vs I using the two points :</a:t>
            </a:r>
          </a:p>
          <a:p>
            <a:r>
              <a:rPr lang="en-US" altLang="en-US" sz="2000">
                <a:solidFill>
                  <a:srgbClr val="990099"/>
                </a:solidFill>
              </a:rPr>
              <a:t>Gradient = (20-19)/(2.0-3.8) =  -0.55</a:t>
            </a:r>
          </a:p>
          <a:p>
            <a:r>
              <a:rPr lang="en-US" altLang="en-US" sz="2000">
                <a:solidFill>
                  <a:srgbClr val="990099"/>
                </a:solidFill>
              </a:rPr>
              <a:t>r = -gradient  = 0.55</a:t>
            </a:r>
            <a:r>
              <a:rPr lang="el-GR" altLang="en-US" sz="2000">
                <a:solidFill>
                  <a:srgbClr val="990099"/>
                </a:solidFill>
              </a:rPr>
              <a:t>Ω</a:t>
            </a:r>
          </a:p>
          <a:p>
            <a:r>
              <a:rPr lang="en-US" altLang="en-US" sz="2000">
                <a:solidFill>
                  <a:srgbClr val="990099"/>
                </a:solidFill>
              </a:rPr>
              <a:t>       Emf = I (R + r)  = </a:t>
            </a:r>
          </a:p>
          <a:p>
            <a:r>
              <a:rPr lang="en-US" altLang="en-US" sz="2000">
                <a:solidFill>
                  <a:srgbClr val="990099"/>
                </a:solidFill>
              </a:rPr>
              <a:t>       Emf = 2.0 (10+0.55) = 21.1 V</a:t>
            </a:r>
          </a:p>
          <a:p>
            <a:r>
              <a:rPr lang="en-US" altLang="en-US" sz="2000">
                <a:solidFill>
                  <a:srgbClr val="990099"/>
                </a:solidFill>
              </a:rPr>
              <a:t>Or  Emf = 3.8 (5+0.55) = 21.1 V</a:t>
            </a:r>
            <a:endParaRPr lang="en-GB" altLang="en-US" sz="2000">
              <a:solidFill>
                <a:srgbClr val="990099"/>
              </a:solidFill>
            </a:endParaRPr>
          </a:p>
        </p:txBody>
      </p:sp>
      <p:sp>
        <p:nvSpPr>
          <p:cNvPr id="313403" name="Rectangle 59"/>
          <p:cNvSpPr>
            <a:spLocks noChangeArrowheads="1"/>
          </p:cNvSpPr>
          <p:nvPr/>
        </p:nvSpPr>
        <p:spPr bwMode="auto">
          <a:xfrm>
            <a:off x="5778500" y="4168973"/>
            <a:ext cx="1044575" cy="392112"/>
          </a:xfrm>
          <a:prstGeom prst="rect">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grpSp>
        <p:nvGrpSpPr>
          <p:cNvPr id="313418" name="Group 74"/>
          <p:cNvGrpSpPr>
            <a:grpSpLocks/>
          </p:cNvGrpSpPr>
          <p:nvPr/>
        </p:nvGrpSpPr>
        <p:grpSpPr bwMode="auto">
          <a:xfrm>
            <a:off x="5740400" y="5040510"/>
            <a:ext cx="3206750" cy="1892300"/>
            <a:chOff x="3616" y="2680"/>
            <a:chExt cx="2020" cy="1192"/>
          </a:xfrm>
        </p:grpSpPr>
        <p:sp>
          <p:nvSpPr>
            <p:cNvPr id="313405" name="Line 61"/>
            <p:cNvSpPr>
              <a:spLocks noChangeShapeType="1"/>
            </p:cNvSpPr>
            <p:nvPr/>
          </p:nvSpPr>
          <p:spPr bwMode="auto">
            <a:xfrm>
              <a:off x="4018" y="2754"/>
              <a:ext cx="0" cy="859"/>
            </a:xfrm>
            <a:prstGeom prst="line">
              <a:avLst/>
            </a:prstGeom>
            <a:noFill/>
            <a:ln w="38100">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313406" name="Line 62"/>
            <p:cNvSpPr>
              <a:spLocks noChangeShapeType="1"/>
            </p:cNvSpPr>
            <p:nvPr/>
          </p:nvSpPr>
          <p:spPr bwMode="auto">
            <a:xfrm>
              <a:off x="4018" y="3613"/>
              <a:ext cx="1152" cy="0"/>
            </a:xfrm>
            <a:prstGeom prst="line">
              <a:avLst/>
            </a:prstGeom>
            <a:noFill/>
            <a:ln w="38100">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313407" name="Rectangle 63"/>
            <p:cNvSpPr>
              <a:spLocks noChangeArrowheads="1"/>
            </p:cNvSpPr>
            <p:nvPr/>
          </p:nvSpPr>
          <p:spPr bwMode="auto">
            <a:xfrm>
              <a:off x="5234" y="3613"/>
              <a:ext cx="40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altLang="en-US" sz="2000">
                  <a:solidFill>
                    <a:srgbClr val="990099"/>
                  </a:solidFill>
                </a:rPr>
                <a:t>I/A</a:t>
              </a:r>
              <a:endParaRPr lang="en-GB" altLang="en-US" sz="2000">
                <a:solidFill>
                  <a:srgbClr val="990099"/>
                </a:solidFill>
              </a:endParaRPr>
            </a:p>
          </p:txBody>
        </p:sp>
        <p:sp>
          <p:nvSpPr>
            <p:cNvPr id="313408" name="Rectangle 64"/>
            <p:cNvSpPr>
              <a:spLocks noChangeArrowheads="1"/>
            </p:cNvSpPr>
            <p:nvPr/>
          </p:nvSpPr>
          <p:spPr bwMode="auto">
            <a:xfrm>
              <a:off x="3616" y="2680"/>
              <a:ext cx="40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altLang="en-US" sz="2000">
                  <a:solidFill>
                    <a:srgbClr val="990099"/>
                  </a:solidFill>
                </a:rPr>
                <a:t>V/V</a:t>
              </a:r>
              <a:endParaRPr lang="en-GB" altLang="en-US" sz="2000">
                <a:solidFill>
                  <a:srgbClr val="990099"/>
                </a:solidFill>
              </a:endParaRPr>
            </a:p>
          </p:txBody>
        </p:sp>
        <p:sp>
          <p:nvSpPr>
            <p:cNvPr id="313409" name="Line 65"/>
            <p:cNvSpPr>
              <a:spLocks noChangeShapeType="1"/>
            </p:cNvSpPr>
            <p:nvPr/>
          </p:nvSpPr>
          <p:spPr bwMode="auto">
            <a:xfrm>
              <a:off x="4373" y="3054"/>
              <a:ext cx="368" cy="192"/>
            </a:xfrm>
            <a:prstGeom prst="line">
              <a:avLst/>
            </a:prstGeom>
            <a:noFill/>
            <a:ln w="38100">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GB"/>
            </a:p>
          </p:txBody>
        </p:sp>
        <p:sp>
          <p:nvSpPr>
            <p:cNvPr id="313410" name="Line 66"/>
            <p:cNvSpPr>
              <a:spLocks noChangeShapeType="1"/>
            </p:cNvSpPr>
            <p:nvPr/>
          </p:nvSpPr>
          <p:spPr bwMode="auto">
            <a:xfrm>
              <a:off x="4357" y="3063"/>
              <a:ext cx="0" cy="549"/>
            </a:xfrm>
            <a:prstGeom prst="line">
              <a:avLst/>
            </a:prstGeom>
            <a:noFill/>
            <a:ln w="9525">
              <a:solidFill>
                <a:srgbClr val="990099"/>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313411" name="Line 67"/>
            <p:cNvSpPr>
              <a:spLocks noChangeShapeType="1"/>
            </p:cNvSpPr>
            <p:nvPr/>
          </p:nvSpPr>
          <p:spPr bwMode="auto">
            <a:xfrm>
              <a:off x="4723" y="3227"/>
              <a:ext cx="0" cy="403"/>
            </a:xfrm>
            <a:prstGeom prst="line">
              <a:avLst/>
            </a:prstGeom>
            <a:noFill/>
            <a:ln w="9525">
              <a:solidFill>
                <a:srgbClr val="990099"/>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GB"/>
            </a:p>
          </p:txBody>
        </p:sp>
        <p:sp>
          <p:nvSpPr>
            <p:cNvPr id="313412" name="Line 68"/>
            <p:cNvSpPr>
              <a:spLocks noChangeShapeType="1"/>
            </p:cNvSpPr>
            <p:nvPr/>
          </p:nvSpPr>
          <p:spPr bwMode="auto">
            <a:xfrm flipH="1">
              <a:off x="4019" y="3063"/>
              <a:ext cx="311" cy="0"/>
            </a:xfrm>
            <a:prstGeom prst="line">
              <a:avLst/>
            </a:prstGeom>
            <a:noFill/>
            <a:ln w="9525">
              <a:solidFill>
                <a:srgbClr val="990099"/>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GB"/>
            </a:p>
          </p:txBody>
        </p:sp>
        <p:sp>
          <p:nvSpPr>
            <p:cNvPr id="313413" name="Line 69"/>
            <p:cNvSpPr>
              <a:spLocks noChangeShapeType="1"/>
            </p:cNvSpPr>
            <p:nvPr/>
          </p:nvSpPr>
          <p:spPr bwMode="auto">
            <a:xfrm flipH="1">
              <a:off x="4019" y="3237"/>
              <a:ext cx="704" cy="0"/>
            </a:xfrm>
            <a:prstGeom prst="line">
              <a:avLst/>
            </a:prstGeom>
            <a:noFill/>
            <a:ln w="9525">
              <a:solidFill>
                <a:srgbClr val="990099"/>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313414" name="Rectangle 70"/>
            <p:cNvSpPr>
              <a:spLocks noChangeArrowheads="1"/>
            </p:cNvSpPr>
            <p:nvPr/>
          </p:nvSpPr>
          <p:spPr bwMode="auto">
            <a:xfrm>
              <a:off x="3735" y="2983"/>
              <a:ext cx="27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altLang="en-US" sz="1600">
                  <a:solidFill>
                    <a:srgbClr val="990099"/>
                  </a:solidFill>
                </a:rPr>
                <a:t>20</a:t>
              </a:r>
              <a:endParaRPr lang="en-GB" altLang="en-US" sz="1600">
                <a:solidFill>
                  <a:srgbClr val="990099"/>
                </a:solidFill>
              </a:endParaRPr>
            </a:p>
          </p:txBody>
        </p:sp>
        <p:sp>
          <p:nvSpPr>
            <p:cNvPr id="313415" name="Rectangle 71"/>
            <p:cNvSpPr>
              <a:spLocks noChangeArrowheads="1"/>
            </p:cNvSpPr>
            <p:nvPr/>
          </p:nvSpPr>
          <p:spPr bwMode="auto">
            <a:xfrm>
              <a:off x="4193" y="3660"/>
              <a:ext cx="304"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altLang="en-US" sz="1600">
                  <a:solidFill>
                    <a:srgbClr val="990099"/>
                  </a:solidFill>
                </a:rPr>
                <a:t>2.0</a:t>
              </a:r>
              <a:endParaRPr lang="en-GB" altLang="en-US" sz="1600">
                <a:solidFill>
                  <a:srgbClr val="990099"/>
                </a:solidFill>
              </a:endParaRPr>
            </a:p>
          </p:txBody>
        </p:sp>
        <p:sp>
          <p:nvSpPr>
            <p:cNvPr id="313416" name="Rectangle 72"/>
            <p:cNvSpPr>
              <a:spLocks noChangeArrowheads="1"/>
            </p:cNvSpPr>
            <p:nvPr/>
          </p:nvSpPr>
          <p:spPr bwMode="auto">
            <a:xfrm>
              <a:off x="4531" y="3651"/>
              <a:ext cx="304"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altLang="en-US" sz="1600">
                  <a:solidFill>
                    <a:srgbClr val="990099"/>
                  </a:solidFill>
                </a:rPr>
                <a:t>3.8</a:t>
              </a:r>
              <a:endParaRPr lang="en-GB" altLang="en-US" sz="1600">
                <a:solidFill>
                  <a:srgbClr val="990099"/>
                </a:solidFill>
              </a:endParaRPr>
            </a:p>
          </p:txBody>
        </p:sp>
        <p:sp>
          <p:nvSpPr>
            <p:cNvPr id="313417" name="Rectangle 73"/>
            <p:cNvSpPr>
              <a:spLocks noChangeArrowheads="1"/>
            </p:cNvSpPr>
            <p:nvPr/>
          </p:nvSpPr>
          <p:spPr bwMode="auto">
            <a:xfrm>
              <a:off x="3763" y="3167"/>
              <a:ext cx="25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altLang="en-US" sz="1600">
                  <a:solidFill>
                    <a:srgbClr val="990099"/>
                  </a:solidFill>
                </a:rPr>
                <a:t>19</a:t>
              </a:r>
              <a:endParaRPr lang="en-GB" altLang="en-US" sz="1600">
                <a:solidFill>
                  <a:srgbClr val="990099"/>
                </a:solidFill>
              </a:endParaRPr>
            </a:p>
          </p:txBody>
        </p:sp>
      </p:grpSp>
    </p:spTree>
    <p:extLst>
      <p:ext uri="{BB962C8B-B14F-4D97-AF65-F5344CB8AC3E}">
        <p14:creationId xmlns:p14="http://schemas.microsoft.com/office/powerpoint/2010/main" val="31636766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xit" presetSubtype="0" fill="hold" grpId="0" nodeType="clickEffect">
                                  <p:stCondLst>
                                    <p:cond delay="0"/>
                                  </p:stCondLst>
                                  <p:childTnLst>
                                    <p:set>
                                      <p:cBhvr>
                                        <p:cTn id="6" dur="1" fill="hold">
                                          <p:stCondLst>
                                            <p:cond delay="0"/>
                                          </p:stCondLst>
                                        </p:cTn>
                                        <p:tgtEl>
                                          <p:spTgt spid="313401"/>
                                        </p:tgtEl>
                                        <p:attrNameLst>
                                          <p:attrName>style.visibility</p:attrName>
                                        </p:attrNameLst>
                                      </p:cBhvr>
                                      <p:to>
                                        <p:strVal val="hidden"/>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313403"/>
                                        </p:tgtEl>
                                        <p:attrNameLst>
                                          <p:attrName>style.visibility</p:attrName>
                                        </p:attrNameLst>
                                      </p:cBhvr>
                                      <p:to>
                                        <p:strVal val="hidden"/>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13402">
                                            <p:txEl>
                                              <p:pRg st="0" end="0"/>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1341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13402">
                                            <p:txEl>
                                              <p:pRg st="1" end="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13402">
                                            <p:txEl>
                                              <p:pRg st="2" end="2"/>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313402">
                                            <p:txEl>
                                              <p:pRg st="3" end="3"/>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313402">
                                            <p:txEl>
                                              <p:pRg st="4" end="4"/>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31340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3401" grpId="0" animBg="1"/>
      <p:bldP spid="31340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1" name="Text Box 3"/>
          <p:cNvSpPr txBox="1">
            <a:spLocks noChangeArrowheads="1"/>
          </p:cNvSpPr>
          <p:nvPr/>
        </p:nvSpPr>
        <p:spPr bwMode="auto">
          <a:xfrm>
            <a:off x="365870" y="47079"/>
            <a:ext cx="8302625" cy="4801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0"/>
              </a:spcBef>
              <a:defRPr>
                <a:solidFill>
                  <a:schemeClr val="tx1"/>
                </a:solidFill>
                <a:latin typeface="Arial" charset="0"/>
              </a:defRPr>
            </a:lvl1pPr>
            <a:lvl2pPr marL="800100" indent="-342900">
              <a:spcBef>
                <a:spcPct val="0"/>
              </a:spcBef>
              <a:defRPr>
                <a:solidFill>
                  <a:schemeClr val="tx1"/>
                </a:solidFill>
                <a:latin typeface="Arial" charset="0"/>
              </a:defRPr>
            </a:lvl2pPr>
            <a:lvl3pPr marL="1257300" indent="-342900">
              <a:spcBef>
                <a:spcPct val="0"/>
              </a:spcBef>
              <a:defRPr>
                <a:solidFill>
                  <a:schemeClr val="tx1"/>
                </a:solidFill>
                <a:latin typeface="Arial" charset="0"/>
              </a:defRPr>
            </a:lvl3pPr>
            <a:lvl4pPr marL="1714500" indent="-342900">
              <a:spcBef>
                <a:spcPct val="0"/>
              </a:spcBef>
              <a:defRPr>
                <a:solidFill>
                  <a:schemeClr val="tx1"/>
                </a:solidFill>
                <a:latin typeface="Arial" charset="0"/>
              </a:defRPr>
            </a:lvl4pPr>
            <a:lvl5pPr marL="2171700" indent="-342900">
              <a:spcBef>
                <a:spcPct val="0"/>
              </a:spcBef>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spcBef>
                <a:spcPct val="50000"/>
              </a:spcBef>
            </a:pPr>
            <a:r>
              <a:rPr lang="en-GB" altLang="en-US" sz="3600" dirty="0">
                <a:latin typeface="Comic Sans MS" pitchFamily="66" charset="0"/>
              </a:rPr>
              <a:t>9. When a cell is connected directly across a high resistance voltmeter the reading is 1.50 V. When the cell is shorted through a low resistance ammeter the current is 2.5 A. What is the </a:t>
            </a:r>
            <a:r>
              <a:rPr lang="en-GB" altLang="en-US" sz="3600" dirty="0" err="1">
                <a:latin typeface="Comic Sans MS" pitchFamily="66" charset="0"/>
              </a:rPr>
              <a:t>emf</a:t>
            </a:r>
            <a:r>
              <a:rPr lang="en-GB" altLang="en-US" sz="3600" dirty="0">
                <a:latin typeface="Comic Sans MS" pitchFamily="66" charset="0"/>
              </a:rPr>
              <a:t> and internal resistance of the cell?</a:t>
            </a:r>
          </a:p>
          <a:p>
            <a:pPr>
              <a:spcBef>
                <a:spcPct val="50000"/>
              </a:spcBef>
            </a:pPr>
            <a:endParaRPr lang="en-GB" altLang="en-US" sz="3600" dirty="0">
              <a:latin typeface="Comic Sans MS" pitchFamily="66" charset="0"/>
            </a:endParaRPr>
          </a:p>
        </p:txBody>
      </p:sp>
      <p:sp>
        <p:nvSpPr>
          <p:cNvPr id="314372" name="Text Box 4"/>
          <p:cNvSpPr txBox="1">
            <a:spLocks noChangeArrowheads="1"/>
          </p:cNvSpPr>
          <p:nvPr/>
        </p:nvSpPr>
        <p:spPr bwMode="auto">
          <a:xfrm>
            <a:off x="3995936" y="4725144"/>
            <a:ext cx="7983537" cy="2682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dirty="0" err="1">
                <a:solidFill>
                  <a:srgbClr val="990099"/>
                </a:solidFill>
              </a:rPr>
              <a:t>Emf</a:t>
            </a:r>
            <a:r>
              <a:rPr lang="en-US" altLang="en-US" sz="2000" dirty="0">
                <a:solidFill>
                  <a:srgbClr val="990099"/>
                </a:solidFill>
              </a:rPr>
              <a:t> = 1.5 V</a:t>
            </a:r>
          </a:p>
          <a:p>
            <a:r>
              <a:rPr lang="en-GB" altLang="en-US" sz="2000" dirty="0">
                <a:solidFill>
                  <a:srgbClr val="990099"/>
                </a:solidFill>
              </a:rPr>
              <a:t>I</a:t>
            </a:r>
            <a:r>
              <a:rPr lang="en-GB" altLang="en-US" sz="2000" baseline="-25000" dirty="0">
                <a:solidFill>
                  <a:srgbClr val="990099"/>
                </a:solidFill>
              </a:rPr>
              <a:t>max</a:t>
            </a:r>
            <a:r>
              <a:rPr lang="en-GB" altLang="en-US" sz="2000" dirty="0">
                <a:solidFill>
                  <a:srgbClr val="990099"/>
                </a:solidFill>
              </a:rPr>
              <a:t> = 2.5A</a:t>
            </a:r>
          </a:p>
          <a:p>
            <a:r>
              <a:rPr lang="en-GB" altLang="en-US" sz="2000" dirty="0">
                <a:solidFill>
                  <a:srgbClr val="990099"/>
                </a:solidFill>
              </a:rPr>
              <a:t>I = </a:t>
            </a:r>
            <a:r>
              <a:rPr lang="en-GB" altLang="en-US" sz="2000" dirty="0" err="1">
                <a:solidFill>
                  <a:srgbClr val="990099"/>
                </a:solidFill>
              </a:rPr>
              <a:t>Emf</a:t>
            </a:r>
            <a:r>
              <a:rPr lang="en-GB" altLang="en-US" sz="2000" dirty="0">
                <a:solidFill>
                  <a:srgbClr val="990099"/>
                </a:solidFill>
              </a:rPr>
              <a:t>/(</a:t>
            </a:r>
            <a:r>
              <a:rPr lang="en-GB" altLang="en-US" sz="2000" dirty="0" err="1">
                <a:solidFill>
                  <a:srgbClr val="990099"/>
                </a:solidFill>
              </a:rPr>
              <a:t>R+r</a:t>
            </a:r>
            <a:r>
              <a:rPr lang="en-GB" altLang="en-US" sz="2000" dirty="0">
                <a:solidFill>
                  <a:srgbClr val="990099"/>
                </a:solidFill>
              </a:rPr>
              <a:t>)</a:t>
            </a:r>
          </a:p>
          <a:p>
            <a:r>
              <a:rPr lang="en-GB" altLang="en-US" sz="2000" dirty="0">
                <a:solidFill>
                  <a:srgbClr val="990099"/>
                </a:solidFill>
              </a:rPr>
              <a:t>I</a:t>
            </a:r>
            <a:r>
              <a:rPr lang="en-GB" altLang="en-US" sz="2000" baseline="-25000" dirty="0">
                <a:solidFill>
                  <a:srgbClr val="990099"/>
                </a:solidFill>
              </a:rPr>
              <a:t>max</a:t>
            </a:r>
            <a:r>
              <a:rPr lang="en-GB" altLang="en-US" sz="2000" dirty="0">
                <a:solidFill>
                  <a:srgbClr val="990099"/>
                </a:solidFill>
              </a:rPr>
              <a:t> happens when R=0</a:t>
            </a:r>
          </a:p>
          <a:p>
            <a:r>
              <a:rPr lang="en-GB" altLang="en-US" sz="2000" dirty="0">
                <a:solidFill>
                  <a:srgbClr val="990099"/>
                </a:solidFill>
              </a:rPr>
              <a:t>I</a:t>
            </a:r>
            <a:r>
              <a:rPr lang="en-GB" altLang="en-US" sz="2000" baseline="-25000" dirty="0">
                <a:solidFill>
                  <a:srgbClr val="990099"/>
                </a:solidFill>
              </a:rPr>
              <a:t>max</a:t>
            </a:r>
            <a:r>
              <a:rPr lang="en-GB" altLang="en-US" sz="2000" dirty="0">
                <a:solidFill>
                  <a:srgbClr val="990099"/>
                </a:solidFill>
              </a:rPr>
              <a:t> = 1.5/r</a:t>
            </a:r>
          </a:p>
          <a:p>
            <a:r>
              <a:rPr lang="en-GB" altLang="en-US" sz="2000" dirty="0">
                <a:solidFill>
                  <a:srgbClr val="990099"/>
                </a:solidFill>
              </a:rPr>
              <a:t>r = </a:t>
            </a:r>
            <a:r>
              <a:rPr lang="en-GB" altLang="en-US" sz="2000" dirty="0" err="1">
                <a:solidFill>
                  <a:srgbClr val="990099"/>
                </a:solidFill>
              </a:rPr>
              <a:t>Emf</a:t>
            </a:r>
            <a:r>
              <a:rPr lang="en-GB" altLang="en-US" sz="2000" dirty="0">
                <a:solidFill>
                  <a:srgbClr val="990099"/>
                </a:solidFill>
              </a:rPr>
              <a:t>/I</a:t>
            </a:r>
            <a:r>
              <a:rPr lang="en-GB" altLang="en-US" sz="2000" baseline="-25000" dirty="0">
                <a:solidFill>
                  <a:srgbClr val="990099"/>
                </a:solidFill>
              </a:rPr>
              <a:t>max</a:t>
            </a:r>
            <a:r>
              <a:rPr lang="en-GB" altLang="en-US" sz="2000" dirty="0">
                <a:solidFill>
                  <a:srgbClr val="990099"/>
                </a:solidFill>
              </a:rPr>
              <a:t> = 0.6 </a:t>
            </a:r>
            <a:r>
              <a:rPr lang="el-GR" altLang="en-US" sz="2000" dirty="0">
                <a:solidFill>
                  <a:srgbClr val="990099"/>
                </a:solidFill>
              </a:rPr>
              <a:t>Ω</a:t>
            </a:r>
            <a:endParaRPr lang="en-US" altLang="en-US" sz="2000" dirty="0">
              <a:solidFill>
                <a:srgbClr val="990099"/>
              </a:solidFill>
            </a:endParaRPr>
          </a:p>
        </p:txBody>
      </p:sp>
    </p:spTree>
    <p:extLst>
      <p:ext uri="{BB962C8B-B14F-4D97-AF65-F5344CB8AC3E}">
        <p14:creationId xmlns:p14="http://schemas.microsoft.com/office/powerpoint/2010/main" val="40439733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1437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14372">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14372">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14372">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14372">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1437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3" name="Rectangle 3"/>
          <p:cNvSpPr>
            <a:spLocks noChangeArrowheads="1"/>
          </p:cNvSpPr>
          <p:nvPr/>
        </p:nvSpPr>
        <p:spPr bwMode="auto">
          <a:xfrm>
            <a:off x="260593" y="0"/>
            <a:ext cx="8359775"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spcBef>
                <a:spcPct val="0"/>
              </a:spcBef>
            </a:pPr>
            <a:r>
              <a:rPr lang="en-GB" altLang="en-US" sz="3200" dirty="0"/>
              <a:t>2. A typical car battery has an </a:t>
            </a:r>
            <a:r>
              <a:rPr lang="en-GB" altLang="en-US" sz="3200" dirty="0" err="1"/>
              <a:t>emf</a:t>
            </a:r>
            <a:r>
              <a:rPr lang="en-GB" altLang="en-US" sz="3200" dirty="0"/>
              <a:t> of 12 V, and must provide a current of 80 A to the starter motor. Why must the car battery have a very low internal resistance? If the internal resistance is 0.05 Ω, find the potential difference across this internal resistance when the starter motor is running. Why is starting the car with the headlights on likely to affect their brightness? </a:t>
            </a:r>
          </a:p>
          <a:p>
            <a:pPr eaLnBrk="0" hangingPunct="0">
              <a:spcBef>
                <a:spcPct val="0"/>
              </a:spcBef>
            </a:pPr>
            <a:endParaRPr lang="en-GB" altLang="en-US" sz="2800" dirty="0">
              <a:latin typeface="Arial" charset="0"/>
            </a:endParaRPr>
          </a:p>
        </p:txBody>
      </p:sp>
    </p:spTree>
    <p:extLst>
      <p:ext uri="{BB962C8B-B14F-4D97-AF65-F5344CB8AC3E}">
        <p14:creationId xmlns:p14="http://schemas.microsoft.com/office/powerpoint/2010/main" val="26120179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7" name="Text Box 3"/>
          <p:cNvSpPr txBox="1">
            <a:spLocks noChangeArrowheads="1"/>
          </p:cNvSpPr>
          <p:nvPr/>
        </p:nvSpPr>
        <p:spPr bwMode="auto">
          <a:xfrm>
            <a:off x="0" y="-27384"/>
            <a:ext cx="8593138" cy="56630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0"/>
              </a:spcBef>
              <a:defRPr>
                <a:solidFill>
                  <a:schemeClr val="tx1"/>
                </a:solidFill>
                <a:latin typeface="Arial" charset="0"/>
              </a:defRPr>
            </a:lvl1pPr>
            <a:lvl2pPr marL="800100" indent="-342900">
              <a:spcBef>
                <a:spcPct val="0"/>
              </a:spcBef>
              <a:defRPr>
                <a:solidFill>
                  <a:schemeClr val="tx1"/>
                </a:solidFill>
                <a:latin typeface="Arial" charset="0"/>
              </a:defRPr>
            </a:lvl2pPr>
            <a:lvl3pPr marL="1257300" indent="-342900">
              <a:spcBef>
                <a:spcPct val="0"/>
              </a:spcBef>
              <a:defRPr>
                <a:solidFill>
                  <a:schemeClr val="tx1"/>
                </a:solidFill>
                <a:latin typeface="Arial" charset="0"/>
              </a:defRPr>
            </a:lvl3pPr>
            <a:lvl4pPr marL="1714500" indent="-342900">
              <a:spcBef>
                <a:spcPct val="0"/>
              </a:spcBef>
              <a:defRPr>
                <a:solidFill>
                  <a:schemeClr val="tx1"/>
                </a:solidFill>
                <a:latin typeface="Arial" charset="0"/>
              </a:defRPr>
            </a:lvl4pPr>
            <a:lvl5pPr marL="2171700" indent="-342900">
              <a:spcBef>
                <a:spcPct val="0"/>
              </a:spcBef>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spcBef>
                <a:spcPct val="50000"/>
              </a:spcBef>
            </a:pPr>
            <a:r>
              <a:rPr lang="en-GB" altLang="en-US" sz="2800" dirty="0">
                <a:latin typeface="Comic Sans MS" pitchFamily="66" charset="0"/>
              </a:rPr>
              <a:t>3</a:t>
            </a:r>
            <a:r>
              <a:rPr lang="en-GB" altLang="en-US" sz="3200" dirty="0">
                <a:latin typeface="Comic Sans MS" pitchFamily="66" charset="0"/>
              </a:rPr>
              <a:t>. Some school laboratories have EHT (Extra High Tension) power packs giving up to 3000 V. For safety, they are provided with a 50 MΩ resistor in series with the supply. What is the maximum current able to be drawn from the supply? Approximately what potential difference would there be across a torch bulb of 10 Ω resistance connected across such a supply? </a:t>
            </a:r>
          </a:p>
          <a:p>
            <a:pPr>
              <a:spcBef>
                <a:spcPct val="50000"/>
              </a:spcBef>
            </a:pPr>
            <a:endParaRPr lang="en-GB" altLang="en-US" sz="2800" dirty="0">
              <a:latin typeface="Comic Sans MS" pitchFamily="66" charset="0"/>
            </a:endParaRPr>
          </a:p>
        </p:txBody>
      </p:sp>
      <p:sp>
        <p:nvSpPr>
          <p:cNvPr id="303109" name="Line 5"/>
          <p:cNvSpPr>
            <a:spLocks noChangeShapeType="1"/>
          </p:cNvSpPr>
          <p:nvPr/>
        </p:nvSpPr>
        <p:spPr bwMode="auto">
          <a:xfrm>
            <a:off x="7414617" y="5128245"/>
            <a:ext cx="461963"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3110" name="Line 6"/>
          <p:cNvSpPr>
            <a:spLocks noChangeShapeType="1"/>
          </p:cNvSpPr>
          <p:nvPr/>
        </p:nvSpPr>
        <p:spPr bwMode="auto">
          <a:xfrm flipV="1">
            <a:off x="6301780" y="5150470"/>
            <a:ext cx="879475"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3111" name="Line 7"/>
          <p:cNvSpPr>
            <a:spLocks noChangeShapeType="1"/>
          </p:cNvSpPr>
          <p:nvPr/>
        </p:nvSpPr>
        <p:spPr bwMode="auto">
          <a:xfrm flipH="1">
            <a:off x="8978305" y="5136183"/>
            <a:ext cx="6350" cy="116205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3112" name="Line 8"/>
          <p:cNvSpPr>
            <a:spLocks noChangeShapeType="1"/>
          </p:cNvSpPr>
          <p:nvPr/>
        </p:nvSpPr>
        <p:spPr bwMode="auto">
          <a:xfrm flipH="1">
            <a:off x="6304955" y="5159995"/>
            <a:ext cx="4762" cy="1093788"/>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3113" name="Line 9"/>
          <p:cNvSpPr>
            <a:spLocks noChangeShapeType="1"/>
          </p:cNvSpPr>
          <p:nvPr/>
        </p:nvSpPr>
        <p:spPr bwMode="auto">
          <a:xfrm>
            <a:off x="6314480" y="6231558"/>
            <a:ext cx="168275"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3116" name="Line 12"/>
          <p:cNvSpPr>
            <a:spLocks noChangeShapeType="1"/>
          </p:cNvSpPr>
          <p:nvPr/>
        </p:nvSpPr>
        <p:spPr bwMode="auto">
          <a:xfrm>
            <a:off x="7794030" y="5113958"/>
            <a:ext cx="1200150" cy="28575"/>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3117" name="Line 13"/>
          <p:cNvSpPr>
            <a:spLocks noChangeShapeType="1"/>
          </p:cNvSpPr>
          <p:nvPr/>
        </p:nvSpPr>
        <p:spPr bwMode="auto">
          <a:xfrm>
            <a:off x="6343055" y="6231558"/>
            <a:ext cx="2635250" cy="14287"/>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3118" name="Line 14"/>
          <p:cNvSpPr>
            <a:spLocks noChangeShapeType="1"/>
          </p:cNvSpPr>
          <p:nvPr/>
        </p:nvSpPr>
        <p:spPr bwMode="auto">
          <a:xfrm>
            <a:off x="7251105" y="4901233"/>
            <a:ext cx="6350" cy="45720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3119" name="Line 15"/>
          <p:cNvSpPr>
            <a:spLocks noChangeShapeType="1"/>
          </p:cNvSpPr>
          <p:nvPr/>
        </p:nvSpPr>
        <p:spPr bwMode="auto">
          <a:xfrm flipH="1">
            <a:off x="7392392" y="5047283"/>
            <a:ext cx="0" cy="20955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3120" name="Text Box 16"/>
          <p:cNvSpPr txBox="1">
            <a:spLocks noChangeArrowheads="1"/>
          </p:cNvSpPr>
          <p:nvPr/>
        </p:nvSpPr>
        <p:spPr bwMode="auto">
          <a:xfrm>
            <a:off x="6517680" y="4509120"/>
            <a:ext cx="11620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000"/>
              <a:t>3000V</a:t>
            </a:r>
            <a:endParaRPr lang="en-US" altLang="en-US" sz="2000"/>
          </a:p>
        </p:txBody>
      </p:sp>
      <p:sp>
        <p:nvSpPr>
          <p:cNvPr id="303121" name="Text Box 17"/>
          <p:cNvSpPr txBox="1">
            <a:spLocks noChangeArrowheads="1"/>
          </p:cNvSpPr>
          <p:nvPr/>
        </p:nvSpPr>
        <p:spPr bwMode="auto">
          <a:xfrm>
            <a:off x="7300317" y="6539533"/>
            <a:ext cx="12065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000"/>
              <a:t>10</a:t>
            </a:r>
            <a:r>
              <a:rPr lang="el-GR" altLang="en-US" sz="2000"/>
              <a:t>Ω</a:t>
            </a:r>
          </a:p>
        </p:txBody>
      </p:sp>
      <p:sp>
        <p:nvSpPr>
          <p:cNvPr id="303122" name="AutoShape 18"/>
          <p:cNvSpPr>
            <a:spLocks noChangeArrowheads="1"/>
          </p:cNvSpPr>
          <p:nvPr/>
        </p:nvSpPr>
        <p:spPr bwMode="auto">
          <a:xfrm>
            <a:off x="7417792" y="5975970"/>
            <a:ext cx="566738" cy="508000"/>
          </a:xfrm>
          <a:prstGeom prst="flowChartSummingJunction">
            <a:avLst/>
          </a:prstGeom>
          <a:solidFill>
            <a:schemeClr val="bg1"/>
          </a:solidFill>
          <a:ln w="381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303124" name="Rectangle 20"/>
          <p:cNvSpPr>
            <a:spLocks noChangeArrowheads="1"/>
          </p:cNvSpPr>
          <p:nvPr/>
        </p:nvSpPr>
        <p:spPr bwMode="auto">
          <a:xfrm>
            <a:off x="7665442" y="5059983"/>
            <a:ext cx="434975" cy="158750"/>
          </a:xfrm>
          <a:prstGeom prst="rect">
            <a:avLst/>
          </a:prstGeom>
          <a:solidFill>
            <a:schemeClr val="bg1"/>
          </a:solidFill>
          <a:ln w="381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303125" name="Rectangle 21"/>
          <p:cNvSpPr>
            <a:spLocks noChangeArrowheads="1"/>
          </p:cNvSpPr>
          <p:nvPr/>
        </p:nvSpPr>
        <p:spPr bwMode="auto">
          <a:xfrm>
            <a:off x="6433542" y="4523408"/>
            <a:ext cx="2276475" cy="900112"/>
          </a:xfrm>
          <a:prstGeom prst="rect">
            <a:avLst/>
          </a:prstGeom>
          <a:noFill/>
          <a:ln w="9525" algn="ctr">
            <a:solidFill>
              <a:schemeClr val="tx1"/>
            </a:solidFill>
            <a:prstDash val="dash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GB"/>
          </a:p>
        </p:txBody>
      </p:sp>
      <p:sp>
        <p:nvSpPr>
          <p:cNvPr id="303127" name="Line 23"/>
          <p:cNvSpPr>
            <a:spLocks noChangeShapeType="1"/>
          </p:cNvSpPr>
          <p:nvPr/>
        </p:nvSpPr>
        <p:spPr bwMode="auto">
          <a:xfrm>
            <a:off x="6300192" y="5480670"/>
            <a:ext cx="14288" cy="233363"/>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303129" name="Text Box 25"/>
          <p:cNvSpPr txBox="1">
            <a:spLocks noChangeArrowheads="1"/>
          </p:cNvSpPr>
          <p:nvPr/>
        </p:nvSpPr>
        <p:spPr bwMode="auto">
          <a:xfrm>
            <a:off x="7722592" y="4582145"/>
            <a:ext cx="11620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000"/>
              <a:t>50M</a:t>
            </a:r>
            <a:r>
              <a:rPr lang="el-GR" altLang="en-US" sz="2000"/>
              <a:t>Ω</a:t>
            </a:r>
          </a:p>
        </p:txBody>
      </p:sp>
    </p:spTree>
    <p:extLst>
      <p:ext uri="{BB962C8B-B14F-4D97-AF65-F5344CB8AC3E}">
        <p14:creationId xmlns:p14="http://schemas.microsoft.com/office/powerpoint/2010/main" val="35568127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1" name="Text Box 3"/>
          <p:cNvSpPr txBox="1">
            <a:spLocks noChangeArrowheads="1"/>
          </p:cNvSpPr>
          <p:nvPr/>
        </p:nvSpPr>
        <p:spPr bwMode="auto">
          <a:xfrm>
            <a:off x="13165" y="35214"/>
            <a:ext cx="6791083" cy="6186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spcBef>
                <a:spcPct val="0"/>
              </a:spcBef>
              <a:defRPr>
                <a:solidFill>
                  <a:schemeClr val="tx1"/>
                </a:solidFill>
                <a:latin typeface="Arial" charset="0"/>
              </a:defRPr>
            </a:lvl1pPr>
            <a:lvl2pPr marL="800100" indent="-342900">
              <a:spcBef>
                <a:spcPct val="0"/>
              </a:spcBef>
              <a:defRPr>
                <a:solidFill>
                  <a:schemeClr val="tx1"/>
                </a:solidFill>
                <a:latin typeface="Arial" charset="0"/>
              </a:defRPr>
            </a:lvl2pPr>
            <a:lvl3pPr marL="1257300" indent="-342900">
              <a:spcBef>
                <a:spcPct val="0"/>
              </a:spcBef>
              <a:defRPr>
                <a:solidFill>
                  <a:schemeClr val="tx1"/>
                </a:solidFill>
                <a:latin typeface="Arial" charset="0"/>
              </a:defRPr>
            </a:lvl3pPr>
            <a:lvl4pPr marL="1714500" indent="-342900">
              <a:spcBef>
                <a:spcPct val="0"/>
              </a:spcBef>
              <a:defRPr>
                <a:solidFill>
                  <a:schemeClr val="tx1"/>
                </a:solidFill>
                <a:latin typeface="Arial" charset="0"/>
              </a:defRPr>
            </a:lvl4pPr>
            <a:lvl5pPr marL="2171700" indent="-342900">
              <a:spcBef>
                <a:spcPct val="0"/>
              </a:spcBef>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spcBef>
                <a:spcPct val="50000"/>
              </a:spcBef>
            </a:pPr>
            <a:r>
              <a:rPr lang="en-GB" altLang="en-US" sz="3600" dirty="0" smtClean="0">
                <a:latin typeface="Comic Sans MS" pitchFamily="66" charset="0"/>
              </a:rPr>
              <a:t>4. A </a:t>
            </a:r>
            <a:r>
              <a:rPr lang="en-GB" altLang="en-US" sz="3600" dirty="0">
                <a:latin typeface="Comic Sans MS" pitchFamily="66" charset="0"/>
              </a:rPr>
              <a:t>student experimenting with a </a:t>
            </a:r>
            <a:r>
              <a:rPr lang="en-GB" altLang="en-US" sz="3600" dirty="0" smtClean="0">
                <a:latin typeface="Comic Sans MS" pitchFamily="66" charset="0"/>
              </a:rPr>
              <a:t>solar cell </a:t>
            </a:r>
            <a:r>
              <a:rPr lang="en-GB" altLang="en-US" sz="3600" dirty="0">
                <a:latin typeface="Comic Sans MS" pitchFamily="66" charset="0"/>
              </a:rPr>
              <a:t>connects a 1000Ω voltmeter across it and observes a potential difference of 1.0 V. Using a different, extremely high resistance digital voltmeter, the reading is larger, 1.2 V. Why the difference? What is the internal resistance of the solar cell?</a:t>
            </a:r>
          </a:p>
        </p:txBody>
      </p:sp>
      <p:grpSp>
        <p:nvGrpSpPr>
          <p:cNvPr id="304181" name="Group 53"/>
          <p:cNvGrpSpPr>
            <a:grpSpLocks/>
          </p:cNvGrpSpPr>
          <p:nvPr/>
        </p:nvGrpSpPr>
        <p:grpSpPr bwMode="auto">
          <a:xfrm>
            <a:off x="7142163" y="332656"/>
            <a:ext cx="1822450" cy="2197100"/>
            <a:chOff x="4499" y="1317"/>
            <a:chExt cx="1148" cy="1384"/>
          </a:xfrm>
        </p:grpSpPr>
        <p:sp>
          <p:nvSpPr>
            <p:cNvPr id="304133" name="Line 5"/>
            <p:cNvSpPr>
              <a:spLocks noChangeShapeType="1"/>
            </p:cNvSpPr>
            <p:nvPr/>
          </p:nvSpPr>
          <p:spPr bwMode="auto">
            <a:xfrm>
              <a:off x="4954" y="1543"/>
              <a:ext cx="291"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4134" name="Line 6"/>
            <p:cNvSpPr>
              <a:spLocks noChangeShapeType="1"/>
            </p:cNvSpPr>
            <p:nvPr/>
          </p:nvSpPr>
          <p:spPr bwMode="auto">
            <a:xfrm flipV="1">
              <a:off x="4500" y="1557"/>
              <a:ext cx="307"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4135" name="Line 7"/>
            <p:cNvSpPr>
              <a:spLocks noChangeShapeType="1"/>
            </p:cNvSpPr>
            <p:nvPr/>
          </p:nvSpPr>
          <p:spPr bwMode="auto">
            <a:xfrm flipH="1">
              <a:off x="5637" y="1548"/>
              <a:ext cx="4" cy="705"/>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4136" name="Line 8"/>
            <p:cNvSpPr>
              <a:spLocks noChangeShapeType="1"/>
            </p:cNvSpPr>
            <p:nvPr/>
          </p:nvSpPr>
          <p:spPr bwMode="auto">
            <a:xfrm flipH="1">
              <a:off x="4511" y="1572"/>
              <a:ext cx="3" cy="689"/>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4138" name="Line 10"/>
            <p:cNvSpPr>
              <a:spLocks noChangeShapeType="1"/>
            </p:cNvSpPr>
            <p:nvPr/>
          </p:nvSpPr>
          <p:spPr bwMode="auto">
            <a:xfrm>
              <a:off x="5193" y="1534"/>
              <a:ext cx="445" cy="18"/>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4139" name="Line 11"/>
            <p:cNvSpPr>
              <a:spLocks noChangeShapeType="1"/>
            </p:cNvSpPr>
            <p:nvPr/>
          </p:nvSpPr>
          <p:spPr bwMode="auto">
            <a:xfrm>
              <a:off x="4535" y="2238"/>
              <a:ext cx="1112"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4140" name="Line 12"/>
            <p:cNvSpPr>
              <a:spLocks noChangeShapeType="1"/>
            </p:cNvSpPr>
            <p:nvPr/>
          </p:nvSpPr>
          <p:spPr bwMode="auto">
            <a:xfrm>
              <a:off x="4851" y="1400"/>
              <a:ext cx="4" cy="288"/>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4141" name="Line 13"/>
            <p:cNvSpPr>
              <a:spLocks noChangeShapeType="1"/>
            </p:cNvSpPr>
            <p:nvPr/>
          </p:nvSpPr>
          <p:spPr bwMode="auto">
            <a:xfrm flipH="1">
              <a:off x="4940" y="1492"/>
              <a:ext cx="0" cy="132"/>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4144" name="Rectangle 16"/>
            <p:cNvSpPr>
              <a:spLocks noChangeArrowheads="1"/>
            </p:cNvSpPr>
            <p:nvPr/>
          </p:nvSpPr>
          <p:spPr bwMode="auto">
            <a:xfrm>
              <a:off x="5112" y="1500"/>
              <a:ext cx="274" cy="100"/>
            </a:xfrm>
            <a:prstGeom prst="rect">
              <a:avLst/>
            </a:prstGeom>
            <a:solidFill>
              <a:schemeClr val="bg1"/>
            </a:solidFill>
            <a:ln w="381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304145" name="Rectangle 17"/>
            <p:cNvSpPr>
              <a:spLocks noChangeArrowheads="1"/>
            </p:cNvSpPr>
            <p:nvPr/>
          </p:nvSpPr>
          <p:spPr bwMode="auto">
            <a:xfrm>
              <a:off x="4683" y="1317"/>
              <a:ext cx="813" cy="412"/>
            </a:xfrm>
            <a:prstGeom prst="rect">
              <a:avLst/>
            </a:prstGeom>
            <a:noFill/>
            <a:ln w="9525" algn="ctr">
              <a:solidFill>
                <a:schemeClr val="tx1"/>
              </a:solidFill>
              <a:prstDash val="dash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GB"/>
            </a:p>
          </p:txBody>
        </p:sp>
        <p:sp>
          <p:nvSpPr>
            <p:cNvPr id="304146" name="Line 18"/>
            <p:cNvSpPr>
              <a:spLocks noChangeShapeType="1"/>
            </p:cNvSpPr>
            <p:nvPr/>
          </p:nvSpPr>
          <p:spPr bwMode="auto">
            <a:xfrm>
              <a:off x="4499" y="1765"/>
              <a:ext cx="9" cy="147"/>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304148" name="Oval 20"/>
            <p:cNvSpPr>
              <a:spLocks noChangeArrowheads="1"/>
            </p:cNvSpPr>
            <p:nvPr/>
          </p:nvSpPr>
          <p:spPr bwMode="auto">
            <a:xfrm>
              <a:off x="5013" y="2082"/>
              <a:ext cx="287" cy="354"/>
            </a:xfrm>
            <a:prstGeom prst="ellipse">
              <a:avLst/>
            </a:prstGeom>
            <a:solidFill>
              <a:schemeClr val="bg1"/>
            </a:solidFill>
            <a:ln w="3810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spcBef>
                  <a:spcPct val="0"/>
                </a:spcBef>
              </a:pPr>
              <a:r>
                <a:rPr lang="en-GB" altLang="en-US" sz="2000"/>
                <a:t>V</a:t>
              </a:r>
            </a:p>
          </p:txBody>
        </p:sp>
        <p:sp>
          <p:nvSpPr>
            <p:cNvPr id="304149" name="Rectangle 21"/>
            <p:cNvSpPr>
              <a:spLocks noChangeArrowheads="1"/>
            </p:cNvSpPr>
            <p:nvPr/>
          </p:nvSpPr>
          <p:spPr bwMode="auto">
            <a:xfrm>
              <a:off x="4837" y="2451"/>
              <a:ext cx="6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GB" altLang="en-US" sz="2000"/>
                <a:t>1000Ω</a:t>
              </a:r>
            </a:p>
          </p:txBody>
        </p:sp>
      </p:grpSp>
      <p:grpSp>
        <p:nvGrpSpPr>
          <p:cNvPr id="304182" name="Group 54"/>
          <p:cNvGrpSpPr>
            <a:grpSpLocks/>
          </p:cNvGrpSpPr>
          <p:nvPr/>
        </p:nvGrpSpPr>
        <p:grpSpPr bwMode="auto">
          <a:xfrm>
            <a:off x="6715125" y="2712318"/>
            <a:ext cx="2428875" cy="2170113"/>
            <a:chOff x="4230" y="2816"/>
            <a:chExt cx="1530" cy="1367"/>
          </a:xfrm>
        </p:grpSpPr>
        <p:sp>
          <p:nvSpPr>
            <p:cNvPr id="304165" name="Rectangle 37"/>
            <p:cNvSpPr>
              <a:spLocks noChangeArrowheads="1"/>
            </p:cNvSpPr>
            <p:nvPr/>
          </p:nvSpPr>
          <p:spPr bwMode="auto">
            <a:xfrm>
              <a:off x="4230" y="3933"/>
              <a:ext cx="153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GB" altLang="en-US" sz="2000"/>
                <a:t>Infinite resistance</a:t>
              </a:r>
            </a:p>
          </p:txBody>
        </p:sp>
        <p:sp>
          <p:nvSpPr>
            <p:cNvPr id="304167" name="Line 39"/>
            <p:cNvSpPr>
              <a:spLocks noChangeShapeType="1"/>
            </p:cNvSpPr>
            <p:nvPr/>
          </p:nvSpPr>
          <p:spPr bwMode="auto">
            <a:xfrm>
              <a:off x="4918" y="3042"/>
              <a:ext cx="291"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4168" name="Line 40"/>
            <p:cNvSpPr>
              <a:spLocks noChangeShapeType="1"/>
            </p:cNvSpPr>
            <p:nvPr/>
          </p:nvSpPr>
          <p:spPr bwMode="auto">
            <a:xfrm flipV="1">
              <a:off x="4528" y="3056"/>
              <a:ext cx="243"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4169" name="Line 41"/>
            <p:cNvSpPr>
              <a:spLocks noChangeShapeType="1"/>
            </p:cNvSpPr>
            <p:nvPr/>
          </p:nvSpPr>
          <p:spPr bwMode="auto">
            <a:xfrm flipH="1">
              <a:off x="5655" y="3047"/>
              <a:ext cx="14" cy="687"/>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4170" name="Line 42"/>
            <p:cNvSpPr>
              <a:spLocks noChangeShapeType="1"/>
            </p:cNvSpPr>
            <p:nvPr/>
          </p:nvSpPr>
          <p:spPr bwMode="auto">
            <a:xfrm flipH="1">
              <a:off x="4520" y="3062"/>
              <a:ext cx="3" cy="689"/>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4172" name="Line 44"/>
            <p:cNvSpPr>
              <a:spLocks noChangeShapeType="1"/>
            </p:cNvSpPr>
            <p:nvPr/>
          </p:nvSpPr>
          <p:spPr bwMode="auto">
            <a:xfrm>
              <a:off x="5157" y="3033"/>
              <a:ext cx="500" cy="18"/>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4173" name="Line 45"/>
            <p:cNvSpPr>
              <a:spLocks noChangeShapeType="1"/>
            </p:cNvSpPr>
            <p:nvPr/>
          </p:nvSpPr>
          <p:spPr bwMode="auto">
            <a:xfrm>
              <a:off x="4536" y="3737"/>
              <a:ext cx="1138" cy="9"/>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4174" name="Line 46"/>
            <p:cNvSpPr>
              <a:spLocks noChangeShapeType="1"/>
            </p:cNvSpPr>
            <p:nvPr/>
          </p:nvSpPr>
          <p:spPr bwMode="auto">
            <a:xfrm>
              <a:off x="4815" y="2899"/>
              <a:ext cx="4" cy="288"/>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4175" name="Line 47"/>
            <p:cNvSpPr>
              <a:spLocks noChangeShapeType="1"/>
            </p:cNvSpPr>
            <p:nvPr/>
          </p:nvSpPr>
          <p:spPr bwMode="auto">
            <a:xfrm flipH="1">
              <a:off x="4904" y="2991"/>
              <a:ext cx="0" cy="132"/>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4176" name="Rectangle 48"/>
            <p:cNvSpPr>
              <a:spLocks noChangeArrowheads="1"/>
            </p:cNvSpPr>
            <p:nvPr/>
          </p:nvSpPr>
          <p:spPr bwMode="auto">
            <a:xfrm>
              <a:off x="5076" y="2999"/>
              <a:ext cx="274" cy="100"/>
            </a:xfrm>
            <a:prstGeom prst="rect">
              <a:avLst/>
            </a:prstGeom>
            <a:solidFill>
              <a:schemeClr val="bg1"/>
            </a:solidFill>
            <a:ln w="381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304177" name="Rectangle 49"/>
            <p:cNvSpPr>
              <a:spLocks noChangeArrowheads="1"/>
            </p:cNvSpPr>
            <p:nvPr/>
          </p:nvSpPr>
          <p:spPr bwMode="auto">
            <a:xfrm>
              <a:off x="4647" y="2816"/>
              <a:ext cx="813" cy="412"/>
            </a:xfrm>
            <a:prstGeom prst="rect">
              <a:avLst/>
            </a:prstGeom>
            <a:noFill/>
            <a:ln w="9525" algn="ctr">
              <a:solidFill>
                <a:schemeClr val="tx1"/>
              </a:solidFill>
              <a:prstDash val="dash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GB"/>
            </a:p>
          </p:txBody>
        </p:sp>
        <p:sp>
          <p:nvSpPr>
            <p:cNvPr id="304179" name="Oval 51"/>
            <p:cNvSpPr>
              <a:spLocks noChangeArrowheads="1"/>
            </p:cNvSpPr>
            <p:nvPr/>
          </p:nvSpPr>
          <p:spPr bwMode="auto">
            <a:xfrm>
              <a:off x="4977" y="3581"/>
              <a:ext cx="287" cy="354"/>
            </a:xfrm>
            <a:prstGeom prst="ellipse">
              <a:avLst/>
            </a:prstGeom>
            <a:solidFill>
              <a:schemeClr val="bg1"/>
            </a:solidFill>
            <a:ln w="3810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spcBef>
                  <a:spcPct val="0"/>
                </a:spcBef>
              </a:pPr>
              <a:r>
                <a:rPr lang="en-GB" altLang="en-US" sz="2000"/>
                <a:t>V</a:t>
              </a:r>
            </a:p>
          </p:txBody>
        </p:sp>
      </p:grpSp>
    </p:spTree>
    <p:extLst>
      <p:ext uri="{BB962C8B-B14F-4D97-AF65-F5344CB8AC3E}">
        <p14:creationId xmlns:p14="http://schemas.microsoft.com/office/powerpoint/2010/main" val="19652157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0418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041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9" name="Text Box 3"/>
          <p:cNvSpPr txBox="1">
            <a:spLocks noChangeArrowheads="1"/>
          </p:cNvSpPr>
          <p:nvPr/>
        </p:nvSpPr>
        <p:spPr bwMode="auto">
          <a:xfrm>
            <a:off x="306388" y="44624"/>
            <a:ext cx="8837612" cy="64940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0"/>
              </a:spcBef>
              <a:defRPr>
                <a:solidFill>
                  <a:schemeClr val="tx1"/>
                </a:solidFill>
                <a:latin typeface="Arial" charset="0"/>
              </a:defRPr>
            </a:lvl1pPr>
            <a:lvl2pPr marL="800100" indent="-342900">
              <a:spcBef>
                <a:spcPct val="0"/>
              </a:spcBef>
              <a:defRPr>
                <a:solidFill>
                  <a:schemeClr val="tx1"/>
                </a:solidFill>
                <a:latin typeface="Arial" charset="0"/>
              </a:defRPr>
            </a:lvl2pPr>
            <a:lvl3pPr marL="1257300" indent="-342900">
              <a:spcBef>
                <a:spcPct val="0"/>
              </a:spcBef>
              <a:defRPr>
                <a:solidFill>
                  <a:schemeClr val="tx1"/>
                </a:solidFill>
                <a:latin typeface="Arial" charset="0"/>
              </a:defRPr>
            </a:lvl3pPr>
            <a:lvl4pPr marL="1714500" indent="-342900">
              <a:spcBef>
                <a:spcPct val="0"/>
              </a:spcBef>
              <a:defRPr>
                <a:solidFill>
                  <a:schemeClr val="tx1"/>
                </a:solidFill>
                <a:latin typeface="Arial" charset="0"/>
              </a:defRPr>
            </a:lvl4pPr>
            <a:lvl5pPr marL="2171700" indent="-342900">
              <a:spcBef>
                <a:spcPct val="0"/>
              </a:spcBef>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r>
              <a:rPr lang="en-GB" altLang="en-US" sz="3200" dirty="0">
                <a:latin typeface="Comic Sans MS" pitchFamily="66" charset="0"/>
              </a:rPr>
              <a:t>5. A 9.0 V battery has an internal resistance of 12.0 </a:t>
            </a:r>
            <a:r>
              <a:rPr lang="en-GB" altLang="en-US" sz="3200" dirty="0">
                <a:latin typeface="Comic Sans MS" pitchFamily="66" charset="0"/>
                <a:sym typeface="Symbol" pitchFamily="18" charset="2"/>
              </a:rPr>
              <a:t></a:t>
            </a:r>
            <a:r>
              <a:rPr lang="en-GB" altLang="en-US" sz="3200" dirty="0">
                <a:latin typeface="Comic Sans MS" pitchFamily="66" charset="0"/>
              </a:rPr>
              <a:t>. </a:t>
            </a:r>
          </a:p>
          <a:p>
            <a:r>
              <a:rPr lang="en-GB" altLang="en-US" sz="3200" dirty="0">
                <a:latin typeface="Comic Sans MS" pitchFamily="66" charset="0"/>
              </a:rPr>
              <a:t>(a) What is the potential difference across its terminals when it is supplying a current of 50.0 mA?</a:t>
            </a:r>
          </a:p>
          <a:p>
            <a:r>
              <a:rPr lang="en-GB" altLang="en-US" sz="3200" dirty="0">
                <a:latin typeface="Comic Sans MS" pitchFamily="66" charset="0"/>
              </a:rPr>
              <a:t>(b) What is the maximum current this battery could supply?</a:t>
            </a:r>
          </a:p>
          <a:p>
            <a:r>
              <a:rPr lang="en-GB" altLang="en-US" sz="3200" dirty="0">
                <a:latin typeface="Comic Sans MS" pitchFamily="66" charset="0"/>
              </a:rPr>
              <a:t>(c)Draw a sketch graph to show how the terminal potential difference varies with the current supplied if the internal resistance remains constant. How could the internal resistance be obtained from the graph?</a:t>
            </a:r>
          </a:p>
        </p:txBody>
      </p:sp>
    </p:spTree>
    <p:extLst>
      <p:ext uri="{BB962C8B-B14F-4D97-AF65-F5344CB8AC3E}">
        <p14:creationId xmlns:p14="http://schemas.microsoft.com/office/powerpoint/2010/main" val="28627095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3" name="Text Box 3"/>
          <p:cNvSpPr txBox="1">
            <a:spLocks noChangeArrowheads="1"/>
          </p:cNvSpPr>
          <p:nvPr/>
        </p:nvSpPr>
        <p:spPr bwMode="auto">
          <a:xfrm>
            <a:off x="260350" y="157162"/>
            <a:ext cx="8158163"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0"/>
              </a:spcBef>
              <a:defRPr>
                <a:solidFill>
                  <a:schemeClr val="tx1"/>
                </a:solidFill>
                <a:latin typeface="Arial" charset="0"/>
              </a:defRPr>
            </a:lvl1pPr>
            <a:lvl2pPr marL="800100" indent="-342900">
              <a:spcBef>
                <a:spcPct val="0"/>
              </a:spcBef>
              <a:defRPr>
                <a:solidFill>
                  <a:schemeClr val="tx1"/>
                </a:solidFill>
                <a:latin typeface="Arial" charset="0"/>
              </a:defRPr>
            </a:lvl2pPr>
            <a:lvl3pPr marL="1257300" indent="-342900">
              <a:spcBef>
                <a:spcPct val="0"/>
              </a:spcBef>
              <a:defRPr>
                <a:solidFill>
                  <a:schemeClr val="tx1"/>
                </a:solidFill>
                <a:latin typeface="Arial" charset="0"/>
              </a:defRPr>
            </a:lvl3pPr>
            <a:lvl4pPr marL="1714500" indent="-342900">
              <a:spcBef>
                <a:spcPct val="0"/>
              </a:spcBef>
              <a:defRPr>
                <a:solidFill>
                  <a:schemeClr val="tx1"/>
                </a:solidFill>
                <a:latin typeface="Arial" charset="0"/>
              </a:defRPr>
            </a:lvl4pPr>
            <a:lvl5pPr marL="2171700" indent="-342900">
              <a:spcBef>
                <a:spcPct val="0"/>
              </a:spcBef>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spcBef>
                <a:spcPct val="50000"/>
              </a:spcBef>
            </a:pPr>
            <a:r>
              <a:rPr lang="en-GB" altLang="en-US" sz="4000" dirty="0">
                <a:latin typeface="Comic Sans MS" pitchFamily="66" charset="0"/>
              </a:rPr>
              <a:t>6. A cell in a hearing aid supplies a current of 25.0 mA through a resistance of 400 </a:t>
            </a:r>
            <a:r>
              <a:rPr lang="en-GB" altLang="en-US" sz="4000" dirty="0">
                <a:latin typeface="Comic Sans MS" pitchFamily="66" charset="0"/>
                <a:sym typeface="Symbol" pitchFamily="18" charset="2"/>
              </a:rPr>
              <a:t></a:t>
            </a:r>
            <a:r>
              <a:rPr lang="en-GB" altLang="en-US" sz="4000" dirty="0">
                <a:latin typeface="Comic Sans MS" pitchFamily="66" charset="0"/>
              </a:rPr>
              <a:t>. When the wearer turns up the volume, the resistance is changed to 100 </a:t>
            </a:r>
            <a:r>
              <a:rPr lang="en-GB" altLang="en-US" sz="4000" dirty="0">
                <a:latin typeface="Comic Sans MS" pitchFamily="66" charset="0"/>
                <a:sym typeface="Symbol" pitchFamily="18" charset="2"/>
              </a:rPr>
              <a:t></a:t>
            </a:r>
            <a:r>
              <a:rPr lang="en-GB" altLang="en-US" sz="4000" dirty="0">
                <a:latin typeface="Comic Sans MS" pitchFamily="66" charset="0"/>
              </a:rPr>
              <a:t> and the current rises to 60 mA. What is the </a:t>
            </a:r>
            <a:r>
              <a:rPr lang="en-GB" altLang="en-US" sz="4000" dirty="0" err="1">
                <a:latin typeface="Comic Sans MS" pitchFamily="66" charset="0"/>
              </a:rPr>
              <a:t>emf</a:t>
            </a:r>
            <a:r>
              <a:rPr lang="en-GB" altLang="en-US" sz="4000" dirty="0">
                <a:latin typeface="Comic Sans MS" pitchFamily="66" charset="0"/>
              </a:rPr>
              <a:t> and internal resistance of the cell?</a:t>
            </a:r>
          </a:p>
        </p:txBody>
      </p:sp>
      <p:graphicFrame>
        <p:nvGraphicFramePr>
          <p:cNvPr id="312345" name="Group 25"/>
          <p:cNvGraphicFramePr>
            <a:graphicFrameLocks noGrp="1"/>
          </p:cNvGraphicFramePr>
          <p:nvPr>
            <p:extLst>
              <p:ext uri="{D42A27DB-BD31-4B8C-83A1-F6EECF244321}">
                <p14:modId xmlns:p14="http://schemas.microsoft.com/office/powerpoint/2010/main" val="4197954545"/>
              </p:ext>
            </p:extLst>
          </p:nvPr>
        </p:nvGraphicFramePr>
        <p:xfrm>
          <a:off x="1187624" y="5085184"/>
          <a:ext cx="6096000" cy="1371600"/>
        </p:xfrm>
        <a:graphic>
          <a:graphicData uri="http://schemas.openxmlformats.org/drawingml/2006/table">
            <a:tbl>
              <a:tblPr/>
              <a:tblGrid>
                <a:gridCol w="2032000"/>
                <a:gridCol w="2032000"/>
                <a:gridCol w="2032000"/>
              </a:tblGrid>
              <a:tr h="450850">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l-GR" altLang="en-US" sz="2400" b="0" i="0" u="none" strike="noStrike" cap="none" normalizeH="0" baseline="0" dirty="0" smtClean="0">
                        <a:ln>
                          <a:noFill/>
                        </a:ln>
                        <a:solidFill>
                          <a:srgbClr val="990099"/>
                        </a:solidFill>
                        <a:effectLst/>
                        <a:latin typeface="Comic Sans MS" pitchFamily="66"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dirty="0" smtClean="0">
                        <a:ln>
                          <a:noFill/>
                        </a:ln>
                        <a:solidFill>
                          <a:srgbClr val="990099"/>
                        </a:solidFill>
                        <a:effectLst/>
                        <a:latin typeface="Comic Sans MS" pitchFamily="66"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dirty="0" smtClean="0">
                        <a:ln>
                          <a:noFill/>
                        </a:ln>
                        <a:solidFill>
                          <a:srgbClr val="990099"/>
                        </a:solidFill>
                        <a:effectLst/>
                        <a:latin typeface="Comic Sans MS" pitchFamily="66"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76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dirty="0" smtClean="0">
                        <a:ln>
                          <a:noFill/>
                        </a:ln>
                        <a:solidFill>
                          <a:srgbClr val="990099"/>
                        </a:solidFill>
                        <a:effectLst/>
                        <a:latin typeface="Comic Sans MS" pitchFamily="66"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dirty="0" smtClean="0">
                        <a:ln>
                          <a:noFill/>
                        </a:ln>
                        <a:solidFill>
                          <a:srgbClr val="990099"/>
                        </a:solidFill>
                        <a:effectLst/>
                        <a:latin typeface="Comic Sans MS" pitchFamily="66"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rgbClr val="990099"/>
                        </a:solidFill>
                        <a:effectLst/>
                        <a:latin typeface="Comic Sans MS" pitchFamily="66"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0850">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rgbClr val="990099"/>
                        </a:solidFill>
                        <a:effectLst/>
                        <a:latin typeface="Comic Sans MS" pitchFamily="66"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rgbClr val="990099"/>
                        </a:solidFill>
                        <a:effectLst/>
                        <a:latin typeface="Comic Sans MS" pitchFamily="66"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dirty="0" smtClean="0">
                        <a:ln>
                          <a:noFill/>
                        </a:ln>
                        <a:solidFill>
                          <a:srgbClr val="990099"/>
                        </a:solidFill>
                        <a:effectLst/>
                        <a:latin typeface="Comic Sans MS" pitchFamily="66"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3833397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7" name="Text Box 3"/>
          <p:cNvSpPr txBox="1">
            <a:spLocks noChangeArrowheads="1"/>
          </p:cNvSpPr>
          <p:nvPr/>
        </p:nvSpPr>
        <p:spPr bwMode="auto">
          <a:xfrm>
            <a:off x="0" y="30162"/>
            <a:ext cx="8723313"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0"/>
              </a:spcBef>
              <a:defRPr>
                <a:solidFill>
                  <a:schemeClr val="tx1"/>
                </a:solidFill>
                <a:latin typeface="Arial" charset="0"/>
              </a:defRPr>
            </a:lvl1pPr>
            <a:lvl2pPr marL="800100" indent="-342900">
              <a:spcBef>
                <a:spcPct val="0"/>
              </a:spcBef>
              <a:defRPr>
                <a:solidFill>
                  <a:schemeClr val="tx1"/>
                </a:solidFill>
                <a:latin typeface="Arial" charset="0"/>
              </a:defRPr>
            </a:lvl2pPr>
            <a:lvl3pPr marL="1257300" indent="-342900">
              <a:spcBef>
                <a:spcPct val="0"/>
              </a:spcBef>
              <a:defRPr>
                <a:solidFill>
                  <a:schemeClr val="tx1"/>
                </a:solidFill>
                <a:latin typeface="Arial" charset="0"/>
              </a:defRPr>
            </a:lvl3pPr>
            <a:lvl4pPr marL="1714500" indent="-342900">
              <a:spcBef>
                <a:spcPct val="0"/>
              </a:spcBef>
              <a:defRPr>
                <a:solidFill>
                  <a:schemeClr val="tx1"/>
                </a:solidFill>
                <a:latin typeface="Arial" charset="0"/>
              </a:defRPr>
            </a:lvl4pPr>
            <a:lvl5pPr marL="2171700" indent="-342900">
              <a:spcBef>
                <a:spcPct val="0"/>
              </a:spcBef>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spcBef>
                <a:spcPct val="50000"/>
              </a:spcBef>
            </a:pPr>
            <a:r>
              <a:rPr lang="en-GB" altLang="en-US" sz="4000" dirty="0">
                <a:latin typeface="Comic Sans MS" pitchFamily="66" charset="0"/>
              </a:rPr>
              <a:t>7. A battery is connected in series with a variable resistor and an ammeter. When the resistance of the resistor is 10 </a:t>
            </a:r>
            <a:r>
              <a:rPr lang="en-GB" altLang="en-US" sz="4000" dirty="0">
                <a:latin typeface="Comic Sans MS" pitchFamily="66" charset="0"/>
                <a:sym typeface="Symbol" pitchFamily="18" charset="2"/>
              </a:rPr>
              <a:t></a:t>
            </a:r>
            <a:r>
              <a:rPr lang="en-GB" altLang="en-US" sz="4000" dirty="0">
                <a:latin typeface="Comic Sans MS" pitchFamily="66" charset="0"/>
              </a:rPr>
              <a:t> the current is 2.0 A. When the resistance is 5 </a:t>
            </a:r>
            <a:r>
              <a:rPr lang="en-GB" altLang="en-US" sz="4000" dirty="0">
                <a:latin typeface="Comic Sans MS" pitchFamily="66" charset="0"/>
                <a:sym typeface="Symbol" pitchFamily="18" charset="2"/>
              </a:rPr>
              <a:t></a:t>
            </a:r>
            <a:r>
              <a:rPr lang="en-GB" altLang="en-US" sz="4000" dirty="0">
                <a:latin typeface="Comic Sans MS" pitchFamily="66" charset="0"/>
              </a:rPr>
              <a:t> the current is 3.8 A. Find the </a:t>
            </a:r>
            <a:r>
              <a:rPr lang="en-GB" altLang="en-US" sz="4000" dirty="0" err="1">
                <a:latin typeface="Comic Sans MS" pitchFamily="66" charset="0"/>
              </a:rPr>
              <a:t>emf</a:t>
            </a:r>
            <a:r>
              <a:rPr lang="en-GB" altLang="en-US" sz="4000" dirty="0">
                <a:latin typeface="Comic Sans MS" pitchFamily="66" charset="0"/>
              </a:rPr>
              <a:t> and the internal resistance of the battery</a:t>
            </a:r>
            <a:r>
              <a:rPr lang="en-GB" altLang="en-US" sz="4000" dirty="0" smtClean="0">
                <a:latin typeface="Comic Sans MS" pitchFamily="66" charset="0"/>
              </a:rPr>
              <a:t>.</a:t>
            </a:r>
            <a:endParaRPr lang="en-GB" altLang="en-US" sz="4000" dirty="0">
              <a:latin typeface="Comic Sans MS" pitchFamily="66" charset="0"/>
            </a:endParaRPr>
          </a:p>
        </p:txBody>
      </p:sp>
      <p:graphicFrame>
        <p:nvGraphicFramePr>
          <p:cNvPr id="313383" name="Group 39"/>
          <p:cNvGraphicFramePr>
            <a:graphicFrameLocks noGrp="1"/>
          </p:cNvGraphicFramePr>
          <p:nvPr>
            <p:extLst>
              <p:ext uri="{D42A27DB-BD31-4B8C-83A1-F6EECF244321}">
                <p14:modId xmlns:p14="http://schemas.microsoft.com/office/powerpoint/2010/main" val="1277043856"/>
              </p:ext>
            </p:extLst>
          </p:nvPr>
        </p:nvGraphicFramePr>
        <p:xfrm>
          <a:off x="1475656" y="5229200"/>
          <a:ext cx="6096000" cy="1349375"/>
        </p:xfrm>
        <a:graphic>
          <a:graphicData uri="http://schemas.openxmlformats.org/drawingml/2006/table">
            <a:tbl>
              <a:tblPr/>
              <a:tblGrid>
                <a:gridCol w="2032000"/>
                <a:gridCol w="2032000"/>
                <a:gridCol w="2032000"/>
              </a:tblGrid>
              <a:tr h="450850">
                <a:tc>
                  <a:txBody>
                    <a:bodyPr/>
                    <a:lstStyle/>
                    <a:p>
                      <a:endParaRPr lang="en-GB"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GB"/>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GB"/>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7675">
                <a:tc>
                  <a:txBody>
                    <a:bodyPr/>
                    <a:lstStyle/>
                    <a:p>
                      <a:endParaRPr lang="en-GB"/>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GB"/>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GB"/>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0850">
                <a:tc>
                  <a:txBody>
                    <a:bodyPr/>
                    <a:lstStyle/>
                    <a:p>
                      <a:endParaRPr lang="en-GB"/>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GB"/>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GB" dirty="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4357887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1" name="Text Box 3"/>
          <p:cNvSpPr txBox="1">
            <a:spLocks noChangeArrowheads="1"/>
          </p:cNvSpPr>
          <p:nvPr/>
        </p:nvSpPr>
        <p:spPr bwMode="auto">
          <a:xfrm>
            <a:off x="365870" y="47079"/>
            <a:ext cx="8302625" cy="72019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0"/>
              </a:spcBef>
              <a:defRPr>
                <a:solidFill>
                  <a:schemeClr val="tx1"/>
                </a:solidFill>
                <a:latin typeface="Arial" charset="0"/>
              </a:defRPr>
            </a:lvl1pPr>
            <a:lvl2pPr marL="800100" indent="-342900">
              <a:spcBef>
                <a:spcPct val="0"/>
              </a:spcBef>
              <a:defRPr>
                <a:solidFill>
                  <a:schemeClr val="tx1"/>
                </a:solidFill>
                <a:latin typeface="Arial" charset="0"/>
              </a:defRPr>
            </a:lvl2pPr>
            <a:lvl3pPr marL="1257300" indent="-342900">
              <a:spcBef>
                <a:spcPct val="0"/>
              </a:spcBef>
              <a:defRPr>
                <a:solidFill>
                  <a:schemeClr val="tx1"/>
                </a:solidFill>
                <a:latin typeface="Arial" charset="0"/>
              </a:defRPr>
            </a:lvl3pPr>
            <a:lvl4pPr marL="1714500" indent="-342900">
              <a:spcBef>
                <a:spcPct val="0"/>
              </a:spcBef>
              <a:defRPr>
                <a:solidFill>
                  <a:schemeClr val="tx1"/>
                </a:solidFill>
                <a:latin typeface="Arial" charset="0"/>
              </a:defRPr>
            </a:lvl4pPr>
            <a:lvl5pPr marL="2171700" indent="-342900">
              <a:spcBef>
                <a:spcPct val="0"/>
              </a:spcBef>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spcBef>
                <a:spcPct val="50000"/>
              </a:spcBef>
            </a:pPr>
            <a:r>
              <a:rPr lang="en-GB" altLang="en-US" sz="4400" dirty="0">
                <a:latin typeface="Comic Sans MS" pitchFamily="66" charset="0"/>
              </a:rPr>
              <a:t>9. When a cell is connected directly across a high resistance voltmeter the reading is 1.50 V. When the cell is shorted through a low resistance ammeter the current is 2.5 A. What is the </a:t>
            </a:r>
            <a:r>
              <a:rPr lang="en-GB" altLang="en-US" sz="4400" dirty="0" err="1">
                <a:latin typeface="Comic Sans MS" pitchFamily="66" charset="0"/>
              </a:rPr>
              <a:t>emf</a:t>
            </a:r>
            <a:r>
              <a:rPr lang="en-GB" altLang="en-US" sz="4400" dirty="0">
                <a:latin typeface="Comic Sans MS" pitchFamily="66" charset="0"/>
              </a:rPr>
              <a:t> and internal resistance of the cell?</a:t>
            </a:r>
          </a:p>
          <a:p>
            <a:pPr>
              <a:spcBef>
                <a:spcPct val="50000"/>
              </a:spcBef>
            </a:pPr>
            <a:endParaRPr lang="en-GB" altLang="en-US" sz="4400" dirty="0">
              <a:latin typeface="Comic Sans MS" pitchFamily="66" charset="0"/>
            </a:endParaRPr>
          </a:p>
        </p:txBody>
      </p:sp>
    </p:spTree>
    <p:extLst>
      <p:ext uri="{BB962C8B-B14F-4D97-AF65-F5344CB8AC3E}">
        <p14:creationId xmlns:p14="http://schemas.microsoft.com/office/powerpoint/2010/main" val="34674167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19672" y="2132856"/>
            <a:ext cx="8496944" cy="1862048"/>
          </a:xfrm>
          <a:prstGeom prst="rect">
            <a:avLst/>
          </a:prstGeom>
          <a:noFill/>
        </p:spPr>
        <p:txBody>
          <a:bodyPr wrap="square" rtlCol="0">
            <a:spAutoFit/>
          </a:bodyPr>
          <a:lstStyle/>
          <a:p>
            <a:r>
              <a:rPr lang="en-GB" sz="11500" dirty="0" smtClean="0"/>
              <a:t>Answers</a:t>
            </a:r>
            <a:endParaRPr lang="en-GB" sz="11500" dirty="0"/>
          </a:p>
        </p:txBody>
      </p:sp>
    </p:spTree>
    <p:extLst>
      <p:ext uri="{BB962C8B-B14F-4D97-AF65-F5344CB8AC3E}">
        <p14:creationId xmlns:p14="http://schemas.microsoft.com/office/powerpoint/2010/main" val="22454608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1564</Words>
  <Application>Microsoft Office PowerPoint</Application>
  <PresentationFormat>On-screen Show (4:3)</PresentationFormat>
  <Paragraphs>132</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City of London of Academy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Joshua Duddy</dc:creator>
  <cp:lastModifiedBy>Joshua Duddy</cp:lastModifiedBy>
  <cp:revision>2</cp:revision>
  <dcterms:created xsi:type="dcterms:W3CDTF">2016-05-26T08:47:11Z</dcterms:created>
  <dcterms:modified xsi:type="dcterms:W3CDTF">2016-05-26T08:57:40Z</dcterms:modified>
</cp:coreProperties>
</file>