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7" r:id="rId2"/>
    <p:sldId id="277" r:id="rId3"/>
    <p:sldId id="278" r:id="rId4"/>
    <p:sldId id="279" r:id="rId5"/>
    <p:sldId id="280" r:id="rId6"/>
    <p:sldId id="28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6" y="-3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F5A8CF-11DB-4635-AC36-1E7F00B410D0}" type="datetimeFigureOut">
              <a:rPr lang="en-GB" smtClean="0"/>
              <a:t>26/05/2016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D60F58-BC3B-4EAE-A1E9-06280DD29E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4377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FF1EB35-07B0-42E6-AC8F-AA763D8B40AB}" type="slidenum">
              <a:rPr lang="en-GB" altLang="en-US"/>
              <a:pPr eaLnBrk="1" hangingPunct="1"/>
              <a:t>2</a:t>
            </a:fld>
            <a:endParaRPr lang="en-GB" altLang="en-US"/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6B04A9A-0F4E-4655-995C-1843BAB60293}" type="slidenum">
              <a:rPr lang="en-GB" altLang="en-US"/>
              <a:pPr eaLnBrk="1" hangingPunct="1"/>
              <a:t>3</a:t>
            </a:fld>
            <a:endParaRPr lang="en-GB" altLang="en-US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8B79295-6DDD-4E7B-BB54-58795C8F6EDE}" type="slidenum">
              <a:rPr lang="en-GB" altLang="en-US"/>
              <a:pPr eaLnBrk="1" hangingPunct="1"/>
              <a:t>4</a:t>
            </a:fld>
            <a:endParaRPr lang="en-GB" altLang="en-US"/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FBFE63E-AE94-429E-A03E-DD9238E0E75C}" type="slidenum">
              <a:rPr lang="en-GB" altLang="en-US"/>
              <a:pPr eaLnBrk="1" hangingPunct="1"/>
              <a:t>5</a:t>
            </a:fld>
            <a:endParaRPr lang="en-GB" altLang="en-US"/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D0842DB-3004-4305-BF90-FE65E3C30119}" type="slidenum">
              <a:rPr lang="en-GB" altLang="en-US"/>
              <a:pPr eaLnBrk="1" hangingPunct="1"/>
              <a:t>6</a:t>
            </a:fld>
            <a:endParaRPr lang="en-GB" altLang="en-US"/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529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1767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4520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964530-1C40-409C-99E7-E37745B9088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9911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2841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909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2135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784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0454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1032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2336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933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  <a:latin typeface="Comic Sans MS" panose="030F0702030302020204" pitchFamily="66" charset="0"/>
              </a:rPr>
              <a:t>LO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0" y="365126"/>
            <a:ext cx="9144000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  <a:latin typeface="Comic Sans MS" panose="030F0702030302020204" pitchFamily="66" charset="0"/>
              </a:rPr>
              <a:t>Key Words:</a:t>
            </a:r>
          </a:p>
        </p:txBody>
      </p:sp>
    </p:spTree>
    <p:extLst>
      <p:ext uri="{BB962C8B-B14F-4D97-AF65-F5344CB8AC3E}">
        <p14:creationId xmlns:p14="http://schemas.microsoft.com/office/powerpoint/2010/main" val="3445933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CC31813-D645-4F9D-BFD2-65F377D5AD62}" type="datetime4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 May 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628650" y="5263769"/>
            <a:ext cx="7886700" cy="4351338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en-GB" altLang="en-US" dirty="0" smtClean="0"/>
              <a:t>Objective</a:t>
            </a:r>
          </a:p>
        </p:txBody>
      </p:sp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4093824"/>
              </p:ext>
            </p:extLst>
          </p:nvPr>
        </p:nvGraphicFramePr>
        <p:xfrm>
          <a:off x="0" y="764704"/>
          <a:ext cx="9144000" cy="8223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41236"/>
                <a:gridCol w="4618182"/>
                <a:gridCol w="2484582"/>
              </a:tblGrid>
              <a:tr h="822325">
                <a:tc>
                  <a:txBody>
                    <a:bodyPr/>
                    <a:lstStyle/>
                    <a:p>
                      <a:r>
                        <a:rPr lang="en-GB" sz="1800" b="1" u="sng" dirty="0" smtClean="0">
                          <a:latin typeface="Comic Sans MS" panose="030F0702030302020204" pitchFamily="66" charset="0"/>
                        </a:rPr>
                        <a:t>CW</a:t>
                      </a:r>
                      <a:endParaRPr lang="en-GB" sz="1800" b="1" u="sng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570" marB="455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u="sng" dirty="0" err="1" smtClean="0">
                          <a:latin typeface="Comic Sans MS" panose="030F0702030302020204" pitchFamily="66" charset="0"/>
                        </a:rPr>
                        <a:t>Emf</a:t>
                      </a:r>
                      <a:r>
                        <a:rPr lang="en-GB" sz="2400" b="1" u="sng" dirty="0" smtClean="0">
                          <a:latin typeface="Comic Sans MS" panose="030F0702030302020204" pitchFamily="66" charset="0"/>
                        </a:rPr>
                        <a:t> and internal resistance </a:t>
                      </a:r>
                      <a:endParaRPr lang="en-GB" sz="2400" b="1" u="sng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570" marB="45570"/>
                </a:tc>
                <a:tc>
                  <a:txBody>
                    <a:bodyPr/>
                    <a:lstStyle/>
                    <a:p>
                      <a:pPr algn="r"/>
                      <a:fld id="{23DC5882-FF6C-467E-8072-EFA141FB0D08}" type="datetime1">
                        <a:rPr lang="en-GB" sz="1800" b="1" u="sng" smtClean="0">
                          <a:latin typeface="Comic Sans MS" panose="030F0702030302020204" pitchFamily="66" charset="0"/>
                        </a:rPr>
                        <a:t>26/05/2016</a:t>
                      </a:fld>
                      <a:endParaRPr lang="en-GB" sz="1800" b="1" u="sng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570" marB="45570"/>
                </a:tc>
              </a:tr>
            </a:tbl>
          </a:graphicData>
        </a:graphic>
      </p:graphicFrame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851880"/>
              </p:ext>
            </p:extLst>
          </p:nvPr>
        </p:nvGraphicFramePr>
        <p:xfrm>
          <a:off x="296846" y="5045933"/>
          <a:ext cx="8785225" cy="16569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057"/>
                <a:gridCol w="7852168"/>
              </a:tblGrid>
              <a:tr h="0">
                <a:tc gridSpan="2">
                  <a:txBody>
                    <a:bodyPr/>
                    <a:lstStyle/>
                    <a:p>
                      <a:r>
                        <a:rPr lang="en-GB" sz="1600" dirty="0" smtClean="0">
                          <a:latin typeface="Comic Sans MS" panose="030F0702030302020204" pitchFamily="66" charset="0"/>
                        </a:rPr>
                        <a:t>From</a:t>
                      </a:r>
                      <a:r>
                        <a:rPr lang="en-GB" sz="1600" baseline="0" dirty="0" smtClean="0">
                          <a:latin typeface="Comic Sans MS" panose="030F0702030302020204" pitchFamily="66" charset="0"/>
                        </a:rPr>
                        <a:t> my learning today I will be able to: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5724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latin typeface="Comic Sans MS" panose="030F0702030302020204" pitchFamily="66" charset="0"/>
                        </a:rPr>
                        <a:t>Key:</a:t>
                      </a:r>
                      <a:endParaRPr lang="en-GB" sz="1600" b="1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 dirty="0" smtClean="0">
                        <a:latin typeface="Comic Sans MS" pitchFamily="66" charset="0"/>
                      </a:endParaRPr>
                    </a:p>
                  </a:txBody>
                  <a:tcPr marL="91443" marR="91443" marT="45717" marB="45717">
                    <a:solidFill>
                      <a:srgbClr val="92D050"/>
                    </a:solidFill>
                  </a:tcPr>
                </a:tc>
              </a:tr>
              <a:tr h="52916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latin typeface="Comic Sans MS" panose="030F0702030302020204" pitchFamily="66" charset="0"/>
                        </a:rPr>
                        <a:t>Boost:</a:t>
                      </a:r>
                      <a:endParaRPr lang="en-GB" sz="1600" b="1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GB" sz="1600" dirty="0" smtClean="0">
                        <a:latin typeface="Comic Sans MS" pitchFamily="66" charset="0"/>
                      </a:endParaRPr>
                    </a:p>
                  </a:txBody>
                  <a:tcPr marL="91443" marR="91443" marT="45717" marB="45717">
                    <a:solidFill>
                      <a:srgbClr val="FFC000"/>
                    </a:solidFill>
                  </a:tcPr>
                </a:tc>
              </a:tr>
              <a:tr h="140456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latin typeface="Comic Sans MS" panose="030F0702030302020204" pitchFamily="66" charset="0"/>
                        </a:rPr>
                        <a:t>Aspire:</a:t>
                      </a:r>
                      <a:endParaRPr lang="en-GB" sz="1600" b="1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1600" dirty="0" smtClean="0">
                        <a:latin typeface="Comic Sans MS" pitchFamily="66" charset="0"/>
                      </a:endParaRPr>
                    </a:p>
                  </a:txBody>
                  <a:tcPr marL="91443" marR="91443" marT="45717" marB="45717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8334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20688"/>
            <a:ext cx="8229600" cy="7778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altLang="en-US" sz="4000" dirty="0" smtClean="0"/>
              <a:t>Measurement of internal resistance</a:t>
            </a:r>
          </a:p>
        </p:txBody>
      </p:sp>
      <p:sp>
        <p:nvSpPr>
          <p:cNvPr id="32870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644008" y="1484784"/>
            <a:ext cx="4038600" cy="4525963"/>
          </a:xfrm>
        </p:spPr>
        <p:txBody>
          <a:bodyPr>
            <a:normAutofit fontScale="85000" lnSpcReduction="10000"/>
          </a:bodyPr>
          <a:lstStyle/>
          <a:p>
            <a:pPr marL="457200" indent="-457200" eaLnBrk="1" hangingPunct="1">
              <a:lnSpc>
                <a:spcPct val="110000"/>
              </a:lnSpc>
              <a:buFontTx/>
              <a:buAutoNum type="arabicPeriod"/>
            </a:pPr>
            <a:r>
              <a:rPr lang="en-GB" altLang="en-US" sz="2400" dirty="0" smtClean="0"/>
              <a:t>Connect up circuit shown opposite.</a:t>
            </a:r>
          </a:p>
          <a:p>
            <a:pPr marL="457200" indent="-457200" eaLnBrk="1" hangingPunct="1">
              <a:lnSpc>
                <a:spcPct val="110000"/>
              </a:lnSpc>
              <a:buFontTx/>
              <a:buAutoNum type="arabicPeriod"/>
            </a:pPr>
            <a:r>
              <a:rPr lang="en-GB" altLang="en-US" sz="2400" dirty="0" smtClean="0"/>
              <a:t>Measure the terminal </a:t>
            </a:r>
            <a:r>
              <a:rPr lang="en-GB" altLang="en-US" sz="2400" dirty="0" err="1" smtClean="0"/>
              <a:t>pd</a:t>
            </a:r>
            <a:r>
              <a:rPr lang="en-GB" altLang="en-US" sz="2400" dirty="0" smtClean="0"/>
              <a:t> (</a:t>
            </a:r>
            <a:r>
              <a:rPr lang="en-GB" altLang="en-US" sz="2400" b="1" i="1" dirty="0" smtClean="0">
                <a:solidFill>
                  <a:srgbClr val="FF3300"/>
                </a:solidFill>
              </a:rPr>
              <a:t>V</a:t>
            </a:r>
            <a:r>
              <a:rPr lang="en-GB" altLang="en-US" sz="2400" dirty="0" smtClean="0"/>
              <a:t>) with the voltmeter</a:t>
            </a:r>
          </a:p>
          <a:p>
            <a:pPr marL="457200" indent="-457200" eaLnBrk="1" hangingPunct="1">
              <a:lnSpc>
                <a:spcPct val="110000"/>
              </a:lnSpc>
              <a:buFontTx/>
              <a:buAutoNum type="arabicPeriod"/>
            </a:pPr>
            <a:r>
              <a:rPr lang="en-GB" altLang="en-US" sz="2400" dirty="0" smtClean="0"/>
              <a:t>Measure the current drawn (</a:t>
            </a:r>
            <a:r>
              <a:rPr lang="en-GB" altLang="en-US" sz="2400" b="1" i="1" dirty="0" smtClean="0">
                <a:solidFill>
                  <a:srgbClr val="FF3300"/>
                </a:solidFill>
                <a:latin typeface="Times New Roman" pitchFamily="18" charset="0"/>
              </a:rPr>
              <a:t>I</a:t>
            </a:r>
            <a:r>
              <a:rPr lang="en-GB" altLang="en-US" sz="2400" dirty="0" smtClean="0"/>
              <a:t>) with the ammeter</a:t>
            </a:r>
          </a:p>
          <a:p>
            <a:pPr marL="457200" indent="-457200" eaLnBrk="1" hangingPunct="1">
              <a:lnSpc>
                <a:spcPct val="110000"/>
              </a:lnSpc>
              <a:buFontTx/>
              <a:buAutoNum type="arabicPeriod"/>
            </a:pPr>
            <a:r>
              <a:rPr lang="en-GB" altLang="en-US" sz="2400" dirty="0" smtClean="0"/>
              <a:t>Obtain further sets of readings by adjusting the variable resistor</a:t>
            </a:r>
          </a:p>
          <a:p>
            <a:pPr marL="457200" indent="-457200" eaLnBrk="1" hangingPunct="1">
              <a:lnSpc>
                <a:spcPct val="110000"/>
              </a:lnSpc>
              <a:buFontTx/>
              <a:buAutoNum type="arabicPeriod"/>
            </a:pPr>
            <a:r>
              <a:rPr lang="en-GB" altLang="en-US" sz="2400" dirty="0" smtClean="0"/>
              <a:t>The bulb, a resistor, limits the maximum current drawn from the cell</a:t>
            </a:r>
          </a:p>
        </p:txBody>
      </p:sp>
      <p:pic>
        <p:nvPicPr>
          <p:cNvPr id="328708" name="Picture 4" descr="B065F4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5536" y="1844824"/>
            <a:ext cx="3960812" cy="3146425"/>
          </a:xfrm>
          <a:noFill/>
        </p:spPr>
      </p:pic>
    </p:spTree>
    <p:extLst>
      <p:ext uri="{BB962C8B-B14F-4D97-AF65-F5344CB8AC3E}">
        <p14:creationId xmlns:p14="http://schemas.microsoft.com/office/powerpoint/2010/main" val="2270600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003800" y="1051768"/>
            <a:ext cx="3816350" cy="5689600"/>
          </a:xfrm>
        </p:spPr>
        <p:txBody>
          <a:bodyPr>
            <a:normAutofit fontScale="85000" lnSpcReduction="10000"/>
          </a:bodyPr>
          <a:lstStyle/>
          <a:p>
            <a:pPr marL="365125" indent="-365125" eaLnBrk="1" hangingPunct="1">
              <a:lnSpc>
                <a:spcPct val="110000"/>
              </a:lnSpc>
              <a:buFontTx/>
              <a:buNone/>
            </a:pPr>
            <a:r>
              <a:rPr lang="en-GB" altLang="en-US" sz="2400" dirty="0" smtClean="0"/>
              <a:t>6. Plot a graph of </a:t>
            </a:r>
            <a:r>
              <a:rPr lang="en-GB" altLang="en-US" sz="2400" b="1" i="1" dirty="0" smtClean="0">
                <a:solidFill>
                  <a:srgbClr val="FF3300"/>
                </a:solidFill>
              </a:rPr>
              <a:t>V</a:t>
            </a:r>
            <a:r>
              <a:rPr lang="en-GB" altLang="en-US" sz="2400" dirty="0" smtClean="0"/>
              <a:t>  against </a:t>
            </a:r>
            <a:r>
              <a:rPr lang="en-GB" altLang="en-US" sz="2400" b="1" i="1" dirty="0" smtClean="0">
                <a:solidFill>
                  <a:srgbClr val="FF3300"/>
                </a:solidFill>
                <a:latin typeface="Times New Roman" pitchFamily="18" charset="0"/>
              </a:rPr>
              <a:t>I</a:t>
            </a:r>
            <a:r>
              <a:rPr lang="en-GB" altLang="en-US" sz="2400" dirty="0" smtClean="0"/>
              <a:t> (see opposite)</a:t>
            </a:r>
          </a:p>
          <a:p>
            <a:pPr marL="365125" indent="-365125" eaLnBrk="1" hangingPunct="1">
              <a:lnSpc>
                <a:spcPct val="110000"/>
              </a:lnSpc>
              <a:buFontTx/>
              <a:buNone/>
            </a:pPr>
            <a:r>
              <a:rPr lang="en-GB" altLang="en-US" sz="2400" dirty="0" smtClean="0"/>
              <a:t>7. Measure the gradient which equals </a:t>
            </a:r>
            <a:r>
              <a:rPr lang="en-GB" altLang="en-US" sz="2400" dirty="0" smtClean="0">
                <a:solidFill>
                  <a:srgbClr val="FF3300"/>
                </a:solidFill>
              </a:rPr>
              <a:t>– </a:t>
            </a:r>
            <a:r>
              <a:rPr lang="en-GB" altLang="en-US" sz="2400" b="1" i="1" dirty="0" smtClean="0">
                <a:solidFill>
                  <a:srgbClr val="FF3300"/>
                </a:solidFill>
              </a:rPr>
              <a:t>r</a:t>
            </a:r>
            <a:r>
              <a:rPr lang="en-GB" altLang="en-US" sz="2400" b="1" i="1" dirty="0" smtClean="0"/>
              <a:t>  </a:t>
            </a:r>
            <a:r>
              <a:rPr lang="en-GB" altLang="en-US" sz="2400" dirty="0" smtClean="0"/>
              <a:t>(the negative of the internal resistance)</a:t>
            </a:r>
          </a:p>
          <a:p>
            <a:pPr marL="365125" indent="-365125" eaLnBrk="1" hangingPunct="1">
              <a:lnSpc>
                <a:spcPct val="110000"/>
              </a:lnSpc>
              <a:buFontTx/>
              <a:buNone/>
            </a:pPr>
            <a:endParaRPr lang="en-GB" altLang="en-US" sz="2400" dirty="0" smtClean="0"/>
          </a:p>
          <a:p>
            <a:pPr marL="365125" indent="-365125" eaLnBrk="1" hangingPunct="1">
              <a:lnSpc>
                <a:spcPct val="110000"/>
              </a:lnSpc>
              <a:buFontTx/>
              <a:buNone/>
            </a:pPr>
            <a:endParaRPr lang="en-GB" altLang="en-US" sz="1400" dirty="0" smtClean="0"/>
          </a:p>
          <a:p>
            <a:pPr marL="365125" indent="-365125" eaLnBrk="1" hangingPunct="1">
              <a:lnSpc>
                <a:spcPct val="110000"/>
              </a:lnSpc>
              <a:buFontTx/>
              <a:buNone/>
            </a:pPr>
            <a:r>
              <a:rPr lang="en-GB" altLang="en-US" sz="2000" dirty="0" smtClean="0"/>
              <a:t>terminal </a:t>
            </a:r>
            <a:r>
              <a:rPr lang="en-GB" altLang="en-US" sz="2000" dirty="0" err="1" smtClean="0"/>
              <a:t>pd</a:t>
            </a:r>
            <a:r>
              <a:rPr lang="en-GB" altLang="en-US" sz="2000" dirty="0" smtClean="0"/>
              <a:t>, </a:t>
            </a:r>
            <a:r>
              <a:rPr lang="en-GB" altLang="en-US" sz="2000" b="1" i="1" dirty="0" smtClean="0">
                <a:solidFill>
                  <a:srgbClr val="FF3300"/>
                </a:solidFill>
              </a:rPr>
              <a:t>V</a:t>
            </a:r>
            <a:r>
              <a:rPr lang="en-GB" altLang="en-US" sz="2000" dirty="0" smtClean="0">
                <a:solidFill>
                  <a:srgbClr val="FF3300"/>
                </a:solidFill>
              </a:rPr>
              <a:t> = </a:t>
            </a:r>
            <a:r>
              <a:rPr lang="en-GB" altLang="en-US" sz="2000" b="1" i="1" dirty="0" smtClean="0">
                <a:solidFill>
                  <a:srgbClr val="FF3300"/>
                </a:solidFill>
                <a:latin typeface="Times New Roman" pitchFamily="18" charset="0"/>
                <a:cs typeface="Arial" charset="0"/>
              </a:rPr>
              <a:t>I</a:t>
            </a:r>
            <a:r>
              <a:rPr lang="en-GB" altLang="en-US" sz="2000" b="1" i="1" dirty="0" smtClean="0">
                <a:solidFill>
                  <a:srgbClr val="FF3300"/>
                </a:solidFill>
                <a:cs typeface="Arial" charset="0"/>
              </a:rPr>
              <a:t> R </a:t>
            </a:r>
          </a:p>
          <a:p>
            <a:pPr marL="365125" indent="-365125" eaLnBrk="1" hangingPunct="1">
              <a:lnSpc>
                <a:spcPct val="110000"/>
              </a:lnSpc>
              <a:buFontTx/>
              <a:buNone/>
            </a:pPr>
            <a:r>
              <a:rPr lang="en-GB" altLang="en-US" sz="2000" dirty="0" smtClean="0">
                <a:cs typeface="Arial" charset="0"/>
              </a:rPr>
              <a:t>and so:</a:t>
            </a:r>
            <a:r>
              <a:rPr lang="en-GB" altLang="en-US" sz="2000" b="1" i="1" dirty="0" smtClean="0">
                <a:cs typeface="Arial" charset="0"/>
              </a:rPr>
              <a:t> </a:t>
            </a:r>
            <a:r>
              <a:rPr lang="el-GR" altLang="en-US" sz="2000" b="1" i="1" dirty="0" smtClean="0">
                <a:solidFill>
                  <a:srgbClr val="FF3300"/>
                </a:solidFill>
                <a:cs typeface="Arial" charset="0"/>
              </a:rPr>
              <a:t>ε</a:t>
            </a:r>
            <a:r>
              <a:rPr lang="en-GB" altLang="en-US" sz="2000" b="1" i="1" dirty="0" smtClean="0">
                <a:solidFill>
                  <a:srgbClr val="FF3300"/>
                </a:solidFill>
                <a:cs typeface="Arial" charset="0"/>
              </a:rPr>
              <a:t>  =  </a:t>
            </a:r>
            <a:r>
              <a:rPr lang="en-GB" altLang="en-US" sz="2000" b="1" i="1" dirty="0" smtClean="0">
                <a:solidFill>
                  <a:srgbClr val="FF3300"/>
                </a:solidFill>
                <a:latin typeface="Times New Roman" pitchFamily="18" charset="0"/>
                <a:cs typeface="Arial" charset="0"/>
              </a:rPr>
              <a:t>I</a:t>
            </a:r>
            <a:r>
              <a:rPr lang="en-GB" altLang="en-US" sz="2000" b="1" i="1" dirty="0" smtClean="0">
                <a:solidFill>
                  <a:srgbClr val="FF3300"/>
                </a:solidFill>
                <a:cs typeface="Arial" charset="0"/>
              </a:rPr>
              <a:t> R  +  </a:t>
            </a:r>
            <a:r>
              <a:rPr lang="en-GB" altLang="en-US" sz="2000" b="1" i="1" dirty="0" smtClean="0">
                <a:solidFill>
                  <a:srgbClr val="FF3300"/>
                </a:solidFill>
                <a:latin typeface="Times New Roman" pitchFamily="18" charset="0"/>
                <a:cs typeface="Arial" charset="0"/>
              </a:rPr>
              <a:t>I</a:t>
            </a:r>
            <a:r>
              <a:rPr lang="en-GB" altLang="en-US" sz="2000" b="1" i="1" dirty="0" smtClean="0">
                <a:solidFill>
                  <a:srgbClr val="FF3300"/>
                </a:solidFill>
                <a:cs typeface="Arial" charset="0"/>
              </a:rPr>
              <a:t> r</a:t>
            </a:r>
            <a:endParaRPr lang="en-GB" altLang="en-US" sz="2000" dirty="0" smtClean="0">
              <a:solidFill>
                <a:srgbClr val="FF3300"/>
              </a:solidFill>
            </a:endParaRPr>
          </a:p>
          <a:p>
            <a:pPr marL="365125" indent="-365125" eaLnBrk="1" hangingPunct="1">
              <a:lnSpc>
                <a:spcPct val="110000"/>
              </a:lnSpc>
              <a:buFontTx/>
              <a:buNone/>
            </a:pPr>
            <a:r>
              <a:rPr lang="en-GB" altLang="en-US" sz="2000" dirty="0" smtClean="0"/>
              <a:t>becomes: </a:t>
            </a:r>
            <a:r>
              <a:rPr lang="el-GR" altLang="en-US" sz="2000" b="1" i="1" dirty="0" smtClean="0">
                <a:solidFill>
                  <a:srgbClr val="FF3300"/>
                </a:solidFill>
                <a:cs typeface="Arial" charset="0"/>
              </a:rPr>
              <a:t>ε</a:t>
            </a:r>
            <a:r>
              <a:rPr lang="en-GB" altLang="en-US" sz="2000" b="1" i="1" dirty="0" smtClean="0">
                <a:solidFill>
                  <a:srgbClr val="FF3300"/>
                </a:solidFill>
                <a:cs typeface="Arial" charset="0"/>
              </a:rPr>
              <a:t>  =  V  +  </a:t>
            </a:r>
            <a:r>
              <a:rPr lang="en-GB" altLang="en-US" sz="2000" b="1" i="1" dirty="0" smtClean="0">
                <a:solidFill>
                  <a:srgbClr val="FF3300"/>
                </a:solidFill>
                <a:latin typeface="Times New Roman" pitchFamily="18" charset="0"/>
                <a:cs typeface="Arial" charset="0"/>
              </a:rPr>
              <a:t>I</a:t>
            </a:r>
            <a:r>
              <a:rPr lang="en-GB" altLang="en-US" sz="2000" b="1" i="1" dirty="0" smtClean="0">
                <a:solidFill>
                  <a:srgbClr val="FF3300"/>
                </a:solidFill>
                <a:cs typeface="Arial" charset="0"/>
              </a:rPr>
              <a:t> r</a:t>
            </a:r>
            <a:endParaRPr lang="en-GB" altLang="en-US" sz="2000" dirty="0" smtClean="0">
              <a:solidFill>
                <a:srgbClr val="FF3300"/>
              </a:solidFill>
            </a:endParaRPr>
          </a:p>
          <a:p>
            <a:pPr marL="365125" indent="-365125" eaLnBrk="1" hangingPunct="1">
              <a:lnSpc>
                <a:spcPct val="110000"/>
              </a:lnSpc>
              <a:buFontTx/>
              <a:buNone/>
            </a:pPr>
            <a:r>
              <a:rPr lang="en-GB" altLang="en-US" sz="2000" dirty="0" smtClean="0"/>
              <a:t>and then </a:t>
            </a:r>
            <a:r>
              <a:rPr lang="en-GB" altLang="en-US" sz="2000" b="1" i="1" dirty="0" smtClean="0">
                <a:solidFill>
                  <a:srgbClr val="FF3300"/>
                </a:solidFill>
                <a:cs typeface="Arial" charset="0"/>
              </a:rPr>
              <a:t>V  =  - r </a:t>
            </a:r>
            <a:r>
              <a:rPr lang="en-GB" altLang="en-US" sz="2000" b="1" i="1" dirty="0" smtClean="0">
                <a:solidFill>
                  <a:srgbClr val="FF3300"/>
                </a:solidFill>
                <a:latin typeface="Times New Roman" pitchFamily="18" charset="0"/>
                <a:cs typeface="Arial" charset="0"/>
              </a:rPr>
              <a:t>I</a:t>
            </a:r>
            <a:r>
              <a:rPr lang="en-GB" altLang="en-US" sz="2000" b="1" i="1" dirty="0" smtClean="0">
                <a:solidFill>
                  <a:srgbClr val="FF3300"/>
                </a:solidFill>
                <a:cs typeface="Arial" charset="0"/>
              </a:rPr>
              <a:t>  +  </a:t>
            </a:r>
            <a:r>
              <a:rPr lang="el-GR" altLang="en-US" sz="2000" b="1" i="1" dirty="0" smtClean="0">
                <a:solidFill>
                  <a:srgbClr val="FF3300"/>
                </a:solidFill>
                <a:cs typeface="Arial" charset="0"/>
              </a:rPr>
              <a:t>ε</a:t>
            </a:r>
            <a:r>
              <a:rPr lang="en-GB" altLang="en-US" sz="2000" b="1" i="1" dirty="0" smtClean="0">
                <a:solidFill>
                  <a:srgbClr val="FF3300"/>
                </a:solidFill>
                <a:cs typeface="Arial" charset="0"/>
              </a:rPr>
              <a:t> </a:t>
            </a:r>
          </a:p>
          <a:p>
            <a:pPr marL="365125" indent="-365125" eaLnBrk="1" hangingPunct="1">
              <a:lnSpc>
                <a:spcPct val="110000"/>
              </a:lnSpc>
              <a:buFontTx/>
              <a:buNone/>
            </a:pPr>
            <a:r>
              <a:rPr lang="en-GB" altLang="en-US" sz="2000" dirty="0" smtClean="0">
                <a:cs typeface="Arial" charset="0"/>
              </a:rPr>
              <a:t>this has form </a:t>
            </a:r>
            <a:r>
              <a:rPr lang="en-GB" altLang="en-US" sz="2000" b="1" i="1" dirty="0" smtClean="0">
                <a:solidFill>
                  <a:schemeClr val="accent2"/>
                </a:solidFill>
                <a:cs typeface="Arial" charset="0"/>
              </a:rPr>
              <a:t>y = mx + c</a:t>
            </a:r>
            <a:r>
              <a:rPr lang="en-GB" altLang="en-US" sz="2000" b="1" dirty="0" smtClean="0">
                <a:solidFill>
                  <a:schemeClr val="accent2"/>
                </a:solidFill>
                <a:cs typeface="Arial" charset="0"/>
              </a:rPr>
              <a:t>,</a:t>
            </a:r>
            <a:r>
              <a:rPr lang="en-GB" altLang="en-US" sz="2000" dirty="0" smtClean="0">
                <a:cs typeface="Arial" charset="0"/>
              </a:rPr>
              <a:t> </a:t>
            </a:r>
          </a:p>
          <a:p>
            <a:pPr marL="365125" indent="-365125" eaLnBrk="1" hangingPunct="1">
              <a:lnSpc>
                <a:spcPct val="110000"/>
              </a:lnSpc>
              <a:buFontTx/>
              <a:buNone/>
            </a:pPr>
            <a:r>
              <a:rPr lang="en-GB" altLang="en-US" sz="2000" dirty="0" smtClean="0">
                <a:cs typeface="Arial" charset="0"/>
              </a:rPr>
              <a:t>and so a graph of </a:t>
            </a:r>
            <a:r>
              <a:rPr lang="en-GB" altLang="en-US" sz="2000" b="1" i="1" dirty="0" smtClean="0">
                <a:solidFill>
                  <a:srgbClr val="FF3300"/>
                </a:solidFill>
                <a:cs typeface="Arial" charset="0"/>
              </a:rPr>
              <a:t>V</a:t>
            </a:r>
            <a:r>
              <a:rPr lang="en-GB" altLang="en-US" sz="2000" dirty="0" smtClean="0">
                <a:cs typeface="Arial" charset="0"/>
              </a:rPr>
              <a:t> against </a:t>
            </a:r>
            <a:r>
              <a:rPr lang="en-GB" altLang="en-US" sz="2000" b="1" i="1" dirty="0" smtClean="0">
                <a:solidFill>
                  <a:srgbClr val="FF3300"/>
                </a:solidFill>
                <a:latin typeface="Times New Roman" pitchFamily="18" charset="0"/>
                <a:cs typeface="Arial" charset="0"/>
              </a:rPr>
              <a:t>I</a:t>
            </a:r>
            <a:r>
              <a:rPr lang="en-GB" altLang="en-US" sz="2000" dirty="0" smtClean="0">
                <a:cs typeface="Arial" charset="0"/>
              </a:rPr>
              <a:t> has:</a:t>
            </a:r>
          </a:p>
          <a:p>
            <a:pPr marL="365125" indent="-365125" eaLnBrk="1" hangingPunct="1">
              <a:lnSpc>
                <a:spcPct val="110000"/>
              </a:lnSpc>
              <a:buFontTx/>
              <a:buNone/>
            </a:pPr>
            <a:r>
              <a:rPr lang="en-GB" altLang="en-US" sz="2000" dirty="0" smtClean="0">
                <a:cs typeface="Arial" charset="0"/>
              </a:rPr>
              <a:t>y-intercept (</a:t>
            </a:r>
            <a:r>
              <a:rPr lang="en-GB" altLang="en-US" sz="2000" b="1" i="1" dirty="0" smtClean="0">
                <a:solidFill>
                  <a:schemeClr val="accent2"/>
                </a:solidFill>
                <a:cs typeface="Arial" charset="0"/>
              </a:rPr>
              <a:t>c</a:t>
            </a:r>
            <a:r>
              <a:rPr lang="en-GB" altLang="en-US" sz="2000" dirty="0" smtClean="0">
                <a:cs typeface="Arial" charset="0"/>
              </a:rPr>
              <a:t>) = </a:t>
            </a:r>
            <a:r>
              <a:rPr lang="el-GR" altLang="en-US" sz="2000" b="1" i="1" dirty="0" smtClean="0">
                <a:solidFill>
                  <a:srgbClr val="FF3300"/>
                </a:solidFill>
                <a:cs typeface="Arial" charset="0"/>
              </a:rPr>
              <a:t>ε</a:t>
            </a:r>
            <a:endParaRPr lang="en-GB" altLang="en-US" sz="2000" b="1" i="1" dirty="0" smtClean="0">
              <a:solidFill>
                <a:srgbClr val="FF3300"/>
              </a:solidFill>
              <a:cs typeface="Arial" charset="0"/>
            </a:endParaRPr>
          </a:p>
          <a:p>
            <a:pPr marL="365125" indent="-365125" eaLnBrk="1" hangingPunct="1">
              <a:lnSpc>
                <a:spcPct val="110000"/>
              </a:lnSpc>
              <a:buFontTx/>
              <a:buNone/>
            </a:pPr>
            <a:r>
              <a:rPr lang="en-GB" altLang="en-US" sz="2000" dirty="0" smtClean="0">
                <a:cs typeface="Arial" charset="0"/>
              </a:rPr>
              <a:t>gradient (</a:t>
            </a:r>
            <a:r>
              <a:rPr lang="en-GB" altLang="en-US" sz="2000" b="1" i="1" dirty="0" smtClean="0">
                <a:cs typeface="Arial" charset="0"/>
              </a:rPr>
              <a:t>m</a:t>
            </a:r>
            <a:r>
              <a:rPr lang="en-GB" altLang="en-US" sz="2000" dirty="0" smtClean="0">
                <a:cs typeface="Arial" charset="0"/>
              </a:rPr>
              <a:t>) = </a:t>
            </a:r>
            <a:r>
              <a:rPr lang="en-GB" altLang="en-US" sz="2000" b="1" dirty="0" smtClean="0">
                <a:solidFill>
                  <a:srgbClr val="FF3300"/>
                </a:solidFill>
                <a:cs typeface="Arial" charset="0"/>
              </a:rPr>
              <a:t>- r</a:t>
            </a:r>
          </a:p>
        </p:txBody>
      </p:sp>
      <p:pic>
        <p:nvPicPr>
          <p:cNvPr id="41987" name="Picture 4" descr="B065F5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592238"/>
            <a:ext cx="5041900" cy="3636962"/>
          </a:xfrm>
          <a:noFill/>
        </p:spPr>
      </p:pic>
    </p:spTree>
    <p:extLst>
      <p:ext uri="{BB962C8B-B14F-4D97-AF65-F5344CB8AC3E}">
        <p14:creationId xmlns:p14="http://schemas.microsoft.com/office/powerpoint/2010/main" val="1025999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61467"/>
            <a:ext cx="8229600" cy="6334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altLang="en-US" sz="4000" smtClean="0"/>
              <a:t>Car battery internal resistance</a:t>
            </a:r>
          </a:p>
        </p:txBody>
      </p:sp>
      <p:sp>
        <p:nvSpPr>
          <p:cNvPr id="336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39342"/>
            <a:ext cx="8229600" cy="4525962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GB" altLang="en-US" sz="2800" smtClean="0"/>
              <a:t>A car battery has an emf of about 12V.</a:t>
            </a:r>
          </a:p>
          <a:p>
            <a:pPr eaLnBrk="1" hangingPunct="1">
              <a:lnSpc>
                <a:spcPct val="90000"/>
              </a:lnSpc>
            </a:pPr>
            <a:endParaRPr lang="en-GB" altLang="en-US" sz="1400" smtClean="0"/>
          </a:p>
          <a:p>
            <a:pPr eaLnBrk="1" hangingPunct="1">
              <a:lnSpc>
                <a:spcPct val="90000"/>
              </a:lnSpc>
            </a:pPr>
            <a:r>
              <a:rPr lang="en-GB" altLang="en-US" sz="2800" smtClean="0"/>
              <a:t>Its prime purpose is to supply a current of about 100A for a few seconds in order to turn the starter motor of a car.</a:t>
            </a:r>
          </a:p>
          <a:p>
            <a:pPr eaLnBrk="1" hangingPunct="1">
              <a:lnSpc>
                <a:spcPct val="90000"/>
              </a:lnSpc>
            </a:pPr>
            <a:endParaRPr lang="en-GB" altLang="en-US" sz="1400" smtClean="0"/>
          </a:p>
          <a:p>
            <a:pPr eaLnBrk="1" hangingPunct="1">
              <a:lnSpc>
                <a:spcPct val="90000"/>
              </a:lnSpc>
            </a:pPr>
            <a:r>
              <a:rPr lang="en-GB" altLang="en-US" sz="2800" smtClean="0"/>
              <a:t>In order for its terminal pd not to fall significantly from 12V it must have a very low internal resistance (e.g. 0.01</a:t>
            </a:r>
            <a:r>
              <a:rPr lang="el-GR" altLang="en-US" sz="2800" smtClean="0">
                <a:cs typeface="Arial" charset="0"/>
              </a:rPr>
              <a:t>Ω</a:t>
            </a:r>
            <a:r>
              <a:rPr lang="en-GB" altLang="en-US" sz="2800" smtClean="0">
                <a:cs typeface="Arial" charset="0"/>
              </a:rPr>
              <a:t>)</a:t>
            </a:r>
          </a:p>
          <a:p>
            <a:pPr eaLnBrk="1" hangingPunct="1">
              <a:lnSpc>
                <a:spcPct val="90000"/>
              </a:lnSpc>
            </a:pPr>
            <a:endParaRPr lang="en-GB" altLang="en-US" sz="1400" smtClean="0"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GB" altLang="en-US" sz="2800" smtClean="0">
                <a:cs typeface="Arial" charset="0"/>
              </a:rPr>
              <a:t>In this case the lost volts would only be 1V and the terminal pd 11V</a:t>
            </a:r>
          </a:p>
        </p:txBody>
      </p:sp>
    </p:spTree>
    <p:extLst>
      <p:ext uri="{BB962C8B-B14F-4D97-AF65-F5344CB8AC3E}">
        <p14:creationId xmlns:p14="http://schemas.microsoft.com/office/powerpoint/2010/main" val="976786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33599"/>
            <a:ext cx="8229600" cy="706437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High voltage power supply safety</a:t>
            </a:r>
          </a:p>
        </p:txBody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927374"/>
            <a:ext cx="8229600" cy="4525962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smtClean="0"/>
              <a:t>A high voltage power supply sometimes has a large protective internal resistance.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smtClean="0"/>
              <a:t>This resistance limits the current that can be supplied to be well below the fatal level of about 50 mA.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smtClean="0"/>
              <a:t>For example a PSU of 3 kV typically has an internal resistance of 10 M</a:t>
            </a:r>
            <a:r>
              <a:rPr lang="el-GR" altLang="en-US" sz="2400" smtClean="0">
                <a:cs typeface="Arial" charset="0"/>
              </a:rPr>
              <a:t>Ω</a:t>
            </a:r>
            <a:r>
              <a:rPr lang="en-GB" altLang="en-US" sz="2400" smtClean="0">
                <a:cs typeface="Arial" charset="0"/>
              </a:rPr>
              <a:t>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smtClean="0">
                <a:cs typeface="Arial" charset="0"/>
              </a:rPr>
              <a:t>The maximum current with a near zero load resistance (a wet person)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smtClean="0">
                <a:cs typeface="Arial" charset="0"/>
              </a:rPr>
              <a:t>= </a:t>
            </a:r>
            <a:r>
              <a:rPr lang="en-GB" altLang="en-US" sz="2400" b="1" i="1" smtClean="0">
                <a:solidFill>
                  <a:srgbClr val="FF3300"/>
                </a:solidFill>
                <a:latin typeface="Times New Roman" pitchFamily="18" charset="0"/>
                <a:cs typeface="Arial" charset="0"/>
              </a:rPr>
              <a:t>I</a:t>
            </a:r>
            <a:r>
              <a:rPr lang="en-GB" altLang="en-US" sz="2400" b="1" i="1" baseline="-25000" smtClean="0">
                <a:solidFill>
                  <a:srgbClr val="FF3300"/>
                </a:solidFill>
                <a:cs typeface="Arial" charset="0"/>
              </a:rPr>
              <a:t>max</a:t>
            </a:r>
            <a:r>
              <a:rPr lang="en-GB" altLang="en-US" sz="2400" smtClean="0">
                <a:cs typeface="Arial" charset="0"/>
              </a:rPr>
              <a:t> = 3 kV / 10 M </a:t>
            </a:r>
            <a:r>
              <a:rPr lang="el-GR" altLang="en-US" sz="2400" smtClean="0">
                <a:cs typeface="Arial" charset="0"/>
              </a:rPr>
              <a:t>Ω</a:t>
            </a:r>
            <a:endParaRPr lang="en-GB" altLang="en-US" sz="2400" smtClean="0">
              <a:cs typeface="Arial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smtClean="0">
                <a:cs typeface="Arial" charset="0"/>
              </a:rPr>
              <a:t>= 3 000 / 10 000 000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smtClean="0">
                <a:solidFill>
                  <a:schemeClr val="accent2"/>
                </a:solidFill>
                <a:cs typeface="Arial" charset="0"/>
              </a:rPr>
              <a:t>= </a:t>
            </a:r>
            <a:r>
              <a:rPr lang="en-GB" altLang="en-US" sz="2400" b="1" smtClean="0">
                <a:solidFill>
                  <a:schemeClr val="accent2"/>
                </a:solidFill>
                <a:cs typeface="Arial" charset="0"/>
              </a:rPr>
              <a:t>0.000 3 A  =  0.3 mA</a:t>
            </a:r>
            <a:r>
              <a:rPr lang="en-GB" altLang="en-US" sz="2400" smtClean="0">
                <a:solidFill>
                  <a:schemeClr val="accent2"/>
                </a:solidFill>
                <a:cs typeface="Arial" charset="0"/>
              </a:rPr>
              <a:t> (safe)</a:t>
            </a:r>
            <a:endParaRPr lang="el-GR" altLang="en-US" sz="2400" smtClean="0">
              <a:solidFill>
                <a:schemeClr val="accent2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7223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6140"/>
            <a:ext cx="8229600" cy="706437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Maximum power transfer</a:t>
            </a:r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95288" y="1484015"/>
            <a:ext cx="4897437" cy="5113337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smtClean="0"/>
              <a:t>The power delivered to the external load resistance, </a:t>
            </a:r>
            <a:r>
              <a:rPr lang="en-GB" altLang="en-US" sz="2000" b="1" i="1" smtClean="0">
                <a:solidFill>
                  <a:srgbClr val="FF3300"/>
                </a:solidFill>
              </a:rPr>
              <a:t>R</a:t>
            </a:r>
            <a:r>
              <a:rPr lang="en-GB" altLang="en-US" sz="2000" smtClean="0"/>
              <a:t> varies as shown on the graph opposite.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altLang="en-US" sz="2000" smtClean="0"/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smtClean="0"/>
              <a:t>The maximum power transfer occurs when the load resistance is equal to the internal resistance, </a:t>
            </a:r>
            <a:r>
              <a:rPr lang="en-GB" altLang="en-US" sz="2000" b="1" i="1" smtClean="0">
                <a:solidFill>
                  <a:srgbClr val="FF3300"/>
                </a:solidFill>
              </a:rPr>
              <a:t>r</a:t>
            </a:r>
            <a:r>
              <a:rPr lang="en-GB" altLang="en-US" sz="2000" smtClean="0"/>
              <a:t>  of the power supply.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altLang="en-US" sz="2000" smtClean="0"/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smtClean="0"/>
              <a:t>Therefore for maximum power transfer a device should use a power supply whose internal resistance is as close as possible to the device’s own resistance.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altLang="en-US" sz="2000" smtClean="0"/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smtClean="0"/>
              <a:t>e.g. The loudest sound is produced from a loudspeaker when the speaker’s resistance matches the internal resistance of the amplifier.</a:t>
            </a:r>
          </a:p>
        </p:txBody>
      </p:sp>
      <p:pic>
        <p:nvPicPr>
          <p:cNvPr id="193540" name="Picture 4" descr="B065F3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76825" y="1557040"/>
            <a:ext cx="3816350" cy="3271837"/>
          </a:xfrm>
          <a:noFill/>
        </p:spPr>
      </p:pic>
    </p:spTree>
    <p:extLst>
      <p:ext uri="{BB962C8B-B14F-4D97-AF65-F5344CB8AC3E}">
        <p14:creationId xmlns:p14="http://schemas.microsoft.com/office/powerpoint/2010/main" val="447093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997</TotalTime>
  <Words>447</Words>
  <Application>Microsoft Office PowerPoint</Application>
  <PresentationFormat>On-screen Show (4:3)</PresentationFormat>
  <Paragraphs>56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1_Office Theme</vt:lpstr>
      <vt:lpstr>PowerPoint Presentation</vt:lpstr>
      <vt:lpstr>Measurement of internal resistance</vt:lpstr>
      <vt:lpstr>PowerPoint Presentation</vt:lpstr>
      <vt:lpstr>Car battery internal resistance</vt:lpstr>
      <vt:lpstr>High voltage power supply safety</vt:lpstr>
      <vt:lpstr>Maximum power transfer</vt:lpstr>
    </vt:vector>
  </TitlesOfParts>
  <Company>The City of London of Academy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Joshua Duddy</dc:creator>
  <cp:lastModifiedBy>Joshua Duddy</cp:lastModifiedBy>
  <cp:revision>28</cp:revision>
  <dcterms:created xsi:type="dcterms:W3CDTF">2016-05-16T13:02:05Z</dcterms:created>
  <dcterms:modified xsi:type="dcterms:W3CDTF">2016-05-26T09:04:06Z</dcterms:modified>
</cp:coreProperties>
</file>