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6" r:id="rId7"/>
    <p:sldId id="262" r:id="rId8"/>
    <p:sldId id="267" r:id="rId9"/>
    <p:sldId id="263" r:id="rId10"/>
    <p:sldId id="264" r:id="rId11"/>
    <p:sldId id="265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47" autoAdjust="0"/>
    <p:restoredTop sz="94660"/>
  </p:normalViewPr>
  <p:slideViewPr>
    <p:cSldViewPr>
      <p:cViewPr varScale="1">
        <p:scale>
          <a:sx n="69" d="100"/>
          <a:sy n="69" d="100"/>
        </p:scale>
        <p:origin x="-13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5A8CF-11DB-4635-AC36-1E7F00B410D0}" type="datetimeFigureOut">
              <a:rPr lang="en-GB" smtClean="0"/>
              <a:t>19/10/2016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60F58-BC3B-4EAE-A1E9-06280DD29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37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851EEC0-1109-4237-B8D8-6D58EC632480}" type="slidenum">
              <a:rPr lang="en-GB" altLang="en-US"/>
              <a:pPr eaLnBrk="1" hangingPunct="1"/>
              <a:t>2</a:t>
            </a:fld>
            <a:endParaRPr lang="en-GB" alt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9E89D2C-EEB6-49A9-B508-99B9CBE8D623}" type="slidenum">
              <a:rPr lang="en-GB" altLang="en-US"/>
              <a:pPr eaLnBrk="1" hangingPunct="1"/>
              <a:t>3</a:t>
            </a:fld>
            <a:endParaRPr lang="en-GB" altLang="en-U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274C8ED-DA52-4AE2-A037-97984613B938}" type="slidenum">
              <a:rPr lang="en-GB" altLang="en-US"/>
              <a:pPr eaLnBrk="1" hangingPunct="1"/>
              <a:t>4</a:t>
            </a:fld>
            <a:endParaRPr lang="en-GB" altLang="en-US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1F18AD2-EB90-40A8-BD2D-6437EEBDA107}" type="slidenum">
              <a:rPr lang="en-GB" altLang="en-US"/>
              <a:pPr eaLnBrk="1" hangingPunct="1"/>
              <a:t>5</a:t>
            </a:fld>
            <a:endParaRPr lang="en-GB" altLang="en-US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544ED9F-8ECC-4AEF-8FD3-8235745AB12F}" type="slidenum">
              <a:rPr lang="en-GB" altLang="en-US"/>
              <a:pPr eaLnBrk="1" hangingPunct="1"/>
              <a:t>7</a:t>
            </a:fld>
            <a:endParaRPr lang="en-GB" altLang="en-US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4D2336B-A3EB-41F0-8E49-1109A6768DB5}" type="slidenum">
              <a:rPr lang="en-GB" altLang="en-US"/>
              <a:pPr eaLnBrk="1" hangingPunct="1"/>
              <a:t>9</a:t>
            </a:fld>
            <a:endParaRPr lang="en-GB" altLang="en-US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C6E5D4C-8FA2-43A8-BF7C-4E9443176F78}" type="slidenum">
              <a:rPr lang="en-GB" altLang="en-US"/>
              <a:pPr eaLnBrk="1" hangingPunct="1"/>
              <a:t>10</a:t>
            </a:fld>
            <a:endParaRPr lang="en-GB" altLang="en-US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86338F-193A-4BEA-8274-0D89290F0F0C}" type="slidenum">
              <a:rPr lang="en-GB" altLang="en-US"/>
              <a:pPr eaLnBrk="1" hangingPunct="1"/>
              <a:t>11</a:t>
            </a:fld>
            <a:endParaRPr lang="en-GB" altLang="en-US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3556090-FC39-4DB2-BDAB-8E63445DB8D0}" type="slidenum">
              <a:rPr lang="en-GB" altLang="en-US"/>
              <a:pPr eaLnBrk="1" hangingPunct="1"/>
              <a:t>14</a:t>
            </a:fld>
            <a:endParaRPr lang="en-GB" altLang="en-US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19/10/2016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2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19/10/2016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6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19/10/2016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52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4A799-BA01-4637-916F-22DEBAB3D2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5921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3B0AA-9593-4F02-8AFE-041CC5B30E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86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64530-1C40-409C-99E7-E37745B908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834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19/10/2016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841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19/10/2016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0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19/10/2016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13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19/10/2016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8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19/10/2016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45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19/10/2016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03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19/10/2016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33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19/10/2016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3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19/10/2016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LO TO do</a:t>
            </a:r>
            <a:r>
              <a:rPr lang="en-GB" baseline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further calculations on circuits</a:t>
            </a: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365126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Key Words</a:t>
            </a:r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: EMF, Circuits, electrons, Resistance</a:t>
            </a: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93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3.bin"/><Relationship Id="rId4" Type="http://schemas.openxmlformats.org/officeDocument/2006/relationships/hyperlink" Target="http://phet.colorado.edu/simulations/sims.php?sim=Circuit_Construction_Kit_DC_Only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CC31813-D645-4F9D-BFD2-65F377D5AD62}" type="datetime4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 October 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28650" y="5263769"/>
            <a:ext cx="7886700" cy="435133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altLang="en-US" dirty="0" smtClean="0"/>
              <a:t>Objective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610895"/>
              </p:ext>
            </p:extLst>
          </p:nvPr>
        </p:nvGraphicFramePr>
        <p:xfrm>
          <a:off x="0" y="764704"/>
          <a:ext cx="9144000" cy="82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1236"/>
                <a:gridCol w="4618182"/>
                <a:gridCol w="2484582"/>
              </a:tblGrid>
              <a:tr h="822325">
                <a:tc>
                  <a:txBody>
                    <a:bodyPr/>
                    <a:lstStyle/>
                    <a:p>
                      <a:r>
                        <a:rPr lang="en-GB" sz="1800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ctr"/>
                      <a:endParaRPr lang="en-GB" sz="24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800" b="1" u="sng" smtClean="0">
                          <a:latin typeface="Comic Sans MS" panose="030F0702030302020204" pitchFamily="66" charset="0"/>
                        </a:rPr>
                        <a:t>19/10/2016</a:t>
                      </a:fld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</a:tr>
            </a:tbl>
          </a:graphicData>
        </a:graphic>
      </p:graphicFrame>
      <p:graphicFrame>
        <p:nvGraphicFramePr>
          <p:cNvPr id="2" name="Objec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23363608"/>
              </p:ext>
            </p:extLst>
          </p:nvPr>
        </p:nvGraphicFramePr>
        <p:xfrm>
          <a:off x="5436096" y="1412776"/>
          <a:ext cx="2486025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Bitmap Image" r:id="rId3" imgW="2486372" imgH="1580952" progId="PBrush">
                  <p:embed/>
                </p:oleObj>
              </mc:Choice>
              <mc:Fallback>
                <p:oleObj name="Bitmap Image" r:id="rId3" imgW="2486372" imgH="1580952" progId="PBrush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1412776"/>
                        <a:ext cx="2486025" cy="158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230484"/>
              </p:ext>
            </p:extLst>
          </p:nvPr>
        </p:nvGraphicFramePr>
        <p:xfrm>
          <a:off x="5364658" y="2995513"/>
          <a:ext cx="2600325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Bitmap Image" r:id="rId5" imgW="2600000" imgH="1609524" progId="PBrush">
                  <p:embed/>
                </p:oleObj>
              </mc:Choice>
              <mc:Fallback>
                <p:oleObj name="Bitmap Image" r:id="rId5" imgW="2600000" imgH="1609524" progId="PBrush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658" y="2995513"/>
                        <a:ext cx="2600325" cy="160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5536" y="1412776"/>
            <a:ext cx="46085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err="1" smtClean="0"/>
              <a:t>Whats</a:t>
            </a:r>
            <a:r>
              <a:rPr lang="en-GB" sz="4800" dirty="0" smtClean="0"/>
              <a:t> the total EMF?</a:t>
            </a:r>
          </a:p>
          <a:p>
            <a:endParaRPr lang="en-GB" sz="4800" dirty="0"/>
          </a:p>
          <a:p>
            <a:r>
              <a:rPr lang="en-GB" sz="4800" dirty="0" smtClean="0"/>
              <a:t>Why?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2488334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33028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4000" smtClean="0"/>
              <a:t>Diodes in circuits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4008" y="1052736"/>
            <a:ext cx="4038600" cy="5544616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000" dirty="0" smtClean="0"/>
              <a:t>In most electrical circuits a silicon diode can be assumed to have the following simplified behaviour: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000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000" b="1" dirty="0" smtClean="0"/>
              <a:t>Applied </a:t>
            </a:r>
            <a:r>
              <a:rPr lang="en-GB" altLang="en-US" sz="2000" b="1" dirty="0" err="1" smtClean="0"/>
              <a:t>pd</a:t>
            </a:r>
            <a:r>
              <a:rPr lang="en-GB" altLang="en-US" sz="2000" b="1" dirty="0" smtClean="0"/>
              <a:t> &gt; 0.6V in the forward direction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000" b="1" dirty="0" smtClean="0">
                <a:solidFill>
                  <a:srgbClr val="FF3300"/>
                </a:solidFill>
              </a:rPr>
              <a:t>diode resistance = 0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000" b="1" dirty="0" smtClean="0">
                <a:solidFill>
                  <a:schemeClr val="accent2"/>
                </a:solidFill>
              </a:rPr>
              <a:t>diode </a:t>
            </a:r>
            <a:r>
              <a:rPr lang="en-GB" altLang="en-US" sz="2000" b="1" dirty="0" err="1" smtClean="0">
                <a:solidFill>
                  <a:schemeClr val="accent2"/>
                </a:solidFill>
              </a:rPr>
              <a:t>pd</a:t>
            </a:r>
            <a:r>
              <a:rPr lang="en-GB" altLang="en-US" sz="2000" b="1" dirty="0" smtClean="0">
                <a:solidFill>
                  <a:schemeClr val="accent2"/>
                </a:solidFill>
              </a:rPr>
              <a:t> = 0.6V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000" b="1" dirty="0" smtClean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000" b="1" dirty="0" smtClean="0"/>
              <a:t>Applied </a:t>
            </a:r>
            <a:r>
              <a:rPr lang="en-GB" altLang="en-US" sz="2000" b="1" dirty="0" err="1" smtClean="0"/>
              <a:t>pd</a:t>
            </a:r>
            <a:r>
              <a:rPr lang="en-GB" altLang="en-US" sz="2000" b="1" dirty="0" smtClean="0"/>
              <a:t> &lt; 0.6V or in the reverse direction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000" b="1" dirty="0" smtClean="0">
                <a:solidFill>
                  <a:srgbClr val="FF3300"/>
                </a:solidFill>
              </a:rPr>
              <a:t>diode resistance = infinite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000" b="1" dirty="0" smtClean="0">
                <a:solidFill>
                  <a:schemeClr val="accent2"/>
                </a:solidFill>
              </a:rPr>
              <a:t>diode </a:t>
            </a:r>
            <a:r>
              <a:rPr lang="en-GB" altLang="en-US" sz="2000" b="1" dirty="0" err="1" smtClean="0">
                <a:solidFill>
                  <a:schemeClr val="accent2"/>
                </a:solidFill>
              </a:rPr>
              <a:t>pd</a:t>
            </a:r>
            <a:r>
              <a:rPr lang="en-GB" altLang="en-US" sz="2000" b="1" dirty="0" smtClean="0">
                <a:solidFill>
                  <a:schemeClr val="accent2"/>
                </a:solidFill>
              </a:rPr>
              <a:t> = </a:t>
            </a:r>
            <a:r>
              <a:rPr lang="en-GB" altLang="en-US" sz="2000" b="1" dirty="0" err="1" smtClean="0">
                <a:solidFill>
                  <a:schemeClr val="accent2"/>
                </a:solidFill>
              </a:rPr>
              <a:t>emf</a:t>
            </a:r>
            <a:r>
              <a:rPr lang="en-GB" altLang="en-US" sz="2000" b="1" dirty="0" smtClean="0">
                <a:solidFill>
                  <a:schemeClr val="accent2"/>
                </a:solidFill>
              </a:rPr>
              <a:t> of power supply</a:t>
            </a:r>
          </a:p>
        </p:txBody>
      </p:sp>
      <p:pic>
        <p:nvPicPr>
          <p:cNvPr id="51204" name="Picture 4" descr="B069F5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1710903"/>
            <a:ext cx="3887787" cy="3186112"/>
          </a:xfrm>
          <a:noFill/>
        </p:spPr>
      </p:pic>
    </p:spTree>
    <p:extLst>
      <p:ext uri="{BB962C8B-B14F-4D97-AF65-F5344CB8AC3E}">
        <p14:creationId xmlns:p14="http://schemas.microsoft.com/office/powerpoint/2010/main" val="414359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60896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4000" smtClean="0"/>
              <a:t>Diode question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716463" y="1567333"/>
            <a:ext cx="3965575" cy="4525963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+mj-lt"/>
              </a:rPr>
              <a:t>Applied pd across the diode is greater than 0.6V in the forward direction and so the diode resistance = 0 </a:t>
            </a:r>
            <a:r>
              <a:rPr lang="el-GR" altLang="en-US" sz="2000" smtClean="0">
                <a:latin typeface="+mj-lt"/>
                <a:cs typeface="Arial" charset="0"/>
              </a:rPr>
              <a:t>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+mj-lt"/>
              </a:rPr>
              <a:t>and diode pd, </a:t>
            </a:r>
            <a:r>
              <a:rPr lang="en-GB" altLang="en-US" sz="2000" b="1" smtClean="0">
                <a:solidFill>
                  <a:srgbClr val="FF3300"/>
                </a:solidFill>
                <a:latin typeface="+mj-lt"/>
              </a:rPr>
              <a:t>V</a:t>
            </a:r>
            <a:r>
              <a:rPr lang="en-GB" altLang="en-US" sz="2000" b="1" baseline="-25000" smtClean="0">
                <a:solidFill>
                  <a:srgbClr val="FF3300"/>
                </a:solidFill>
                <a:latin typeface="+mj-lt"/>
              </a:rPr>
              <a:t>D</a:t>
            </a:r>
            <a:r>
              <a:rPr lang="en-GB" altLang="en-US" sz="2000" smtClean="0">
                <a:latin typeface="+mj-lt"/>
              </a:rPr>
              <a:t> = 0.6V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smtClean="0">
              <a:latin typeface="+mj-lt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+mj-lt"/>
              </a:rPr>
              <a:t>therefore the pd across the resistor, </a:t>
            </a:r>
            <a:r>
              <a:rPr lang="en-GB" altLang="en-US" sz="2000" b="1" smtClean="0">
                <a:solidFill>
                  <a:srgbClr val="FF3300"/>
                </a:solidFill>
                <a:latin typeface="+mj-lt"/>
              </a:rPr>
              <a:t>V</a:t>
            </a:r>
            <a:r>
              <a:rPr lang="en-GB" altLang="en-US" sz="2000" b="1" baseline="-25000" smtClean="0">
                <a:solidFill>
                  <a:srgbClr val="FF3300"/>
                </a:solidFill>
                <a:latin typeface="+mj-lt"/>
              </a:rPr>
              <a:t>R</a:t>
            </a:r>
            <a:r>
              <a:rPr lang="en-GB" altLang="en-US" sz="2000" b="1" smtClean="0">
                <a:solidFill>
                  <a:srgbClr val="FF3300"/>
                </a:solidFill>
                <a:latin typeface="+mj-lt"/>
              </a:rPr>
              <a:t> </a:t>
            </a:r>
            <a:r>
              <a:rPr lang="en-GB" altLang="en-US" sz="2000" smtClean="0">
                <a:latin typeface="+mj-lt"/>
              </a:rPr>
              <a:t>= 2.0 – 0.6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smtClean="0">
                <a:latin typeface="+mj-lt"/>
              </a:rPr>
              <a:t>= 1.4 V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b="1" smtClean="0">
              <a:latin typeface="+mj-lt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+mj-lt"/>
              </a:rPr>
              <a:t>current = </a:t>
            </a:r>
            <a:r>
              <a:rPr lang="en-GB" altLang="en-US" sz="2000" b="1" smtClean="0">
                <a:solidFill>
                  <a:srgbClr val="FF3300"/>
                </a:solidFill>
                <a:latin typeface="+mj-lt"/>
              </a:rPr>
              <a:t>I = V</a:t>
            </a:r>
            <a:r>
              <a:rPr lang="en-GB" altLang="en-US" sz="2000" b="1" baseline="-25000" smtClean="0">
                <a:solidFill>
                  <a:srgbClr val="FF3300"/>
                </a:solidFill>
                <a:latin typeface="+mj-lt"/>
              </a:rPr>
              <a:t>R</a:t>
            </a:r>
            <a:r>
              <a:rPr lang="en-GB" altLang="en-US" sz="2000" b="1" smtClean="0">
                <a:solidFill>
                  <a:srgbClr val="FF3300"/>
                </a:solidFill>
                <a:latin typeface="+mj-lt"/>
              </a:rPr>
              <a:t> / R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+mj-lt"/>
              </a:rPr>
              <a:t>= 1.4 / 5000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+mj-lt"/>
              </a:rPr>
              <a:t>= 0.000 28 A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smtClean="0">
              <a:latin typeface="+mj-lt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smtClean="0">
                <a:solidFill>
                  <a:schemeClr val="accent2"/>
                </a:solidFill>
                <a:latin typeface="+mj-lt"/>
              </a:rPr>
              <a:t>current = 0.28 mA</a:t>
            </a:r>
          </a:p>
        </p:txBody>
      </p:sp>
      <p:grpSp>
        <p:nvGrpSpPr>
          <p:cNvPr id="52228" name="Group 4"/>
          <p:cNvGrpSpPr>
            <a:grpSpLocks/>
          </p:cNvGrpSpPr>
          <p:nvPr/>
        </p:nvGrpSpPr>
        <p:grpSpPr bwMode="auto">
          <a:xfrm>
            <a:off x="468313" y="1567333"/>
            <a:ext cx="3887787" cy="4267200"/>
            <a:chOff x="295" y="981"/>
            <a:chExt cx="2449" cy="2688"/>
          </a:xfrm>
        </p:grpSpPr>
        <p:grpSp>
          <p:nvGrpSpPr>
            <p:cNvPr id="52229" name="Group 5"/>
            <p:cNvGrpSpPr>
              <a:grpSpLocks/>
            </p:cNvGrpSpPr>
            <p:nvPr/>
          </p:nvGrpSpPr>
          <p:grpSpPr bwMode="auto">
            <a:xfrm>
              <a:off x="295" y="1616"/>
              <a:ext cx="2449" cy="2053"/>
              <a:chOff x="295" y="1071"/>
              <a:chExt cx="2449" cy="2053"/>
            </a:xfrm>
          </p:grpSpPr>
          <p:pic>
            <p:nvPicPr>
              <p:cNvPr id="52231" name="Picture 6" descr="B069F5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5" y="1117"/>
                <a:ext cx="2449" cy="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2232" name="Text Box 7"/>
              <p:cNvSpPr txBox="1">
                <a:spLocks noChangeArrowheads="1"/>
              </p:cNvSpPr>
              <p:nvPr/>
            </p:nvSpPr>
            <p:spPr bwMode="auto">
              <a:xfrm>
                <a:off x="1837" y="2750"/>
                <a:ext cx="317" cy="2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>
                    <a:latin typeface="+mj-lt"/>
                  </a:rPr>
                  <a:t>V</a:t>
                </a:r>
                <a:r>
                  <a:rPr lang="en-GB" altLang="en-US" baseline="-25000">
                    <a:latin typeface="+mj-lt"/>
                  </a:rPr>
                  <a:t>R</a:t>
                </a:r>
              </a:p>
            </p:txBody>
          </p:sp>
          <p:sp>
            <p:nvSpPr>
              <p:cNvPr id="52233" name="Text Box 8"/>
              <p:cNvSpPr txBox="1">
                <a:spLocks noChangeArrowheads="1"/>
              </p:cNvSpPr>
              <p:nvPr/>
            </p:nvSpPr>
            <p:spPr bwMode="auto">
              <a:xfrm>
                <a:off x="1701" y="2478"/>
                <a:ext cx="635" cy="2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>
                    <a:latin typeface="+mj-lt"/>
                  </a:rPr>
                  <a:t>5.0 k</a:t>
                </a:r>
                <a:r>
                  <a:rPr lang="el-GR" altLang="en-US">
                    <a:latin typeface="+mj-lt"/>
                    <a:cs typeface="Arial" charset="0"/>
                  </a:rPr>
                  <a:t>Ω</a:t>
                </a:r>
              </a:p>
            </p:txBody>
          </p:sp>
          <p:sp>
            <p:nvSpPr>
              <p:cNvPr id="52234" name="Text Box 9"/>
              <p:cNvSpPr txBox="1">
                <a:spLocks noChangeArrowheads="1"/>
              </p:cNvSpPr>
              <p:nvPr/>
            </p:nvSpPr>
            <p:spPr bwMode="auto">
              <a:xfrm>
                <a:off x="1156" y="1071"/>
                <a:ext cx="499" cy="2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>
                    <a:latin typeface="+mj-lt"/>
                  </a:rPr>
                  <a:t>2.0 V</a:t>
                </a:r>
              </a:p>
            </p:txBody>
          </p:sp>
          <p:sp>
            <p:nvSpPr>
              <p:cNvPr id="52235" name="Text Box 10"/>
              <p:cNvSpPr txBox="1">
                <a:spLocks noChangeArrowheads="1"/>
              </p:cNvSpPr>
              <p:nvPr/>
            </p:nvSpPr>
            <p:spPr bwMode="auto">
              <a:xfrm>
                <a:off x="748" y="2750"/>
                <a:ext cx="408" cy="2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>
                    <a:latin typeface="+mj-lt"/>
                  </a:rPr>
                  <a:t>V</a:t>
                </a:r>
                <a:r>
                  <a:rPr lang="en-GB" altLang="en-US" baseline="-25000">
                    <a:latin typeface="+mj-lt"/>
                  </a:rPr>
                  <a:t>D</a:t>
                </a:r>
              </a:p>
            </p:txBody>
          </p:sp>
        </p:grpSp>
        <p:sp>
          <p:nvSpPr>
            <p:cNvPr id="52230" name="Text Box 11"/>
            <p:cNvSpPr txBox="1">
              <a:spLocks noChangeArrowheads="1"/>
            </p:cNvSpPr>
            <p:nvPr/>
          </p:nvSpPr>
          <p:spPr bwMode="auto">
            <a:xfrm>
              <a:off x="340" y="981"/>
              <a:ext cx="2404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i="1">
                  <a:latin typeface="+mj-lt"/>
                </a:rPr>
                <a:t>Calculate the current through the 5.0 k</a:t>
              </a:r>
              <a:r>
                <a:rPr lang="el-GR" altLang="en-US" sz="2000" i="1">
                  <a:latin typeface="+mj-lt"/>
                </a:rPr>
                <a:t>Ω</a:t>
              </a:r>
              <a:r>
                <a:rPr lang="en-GB" altLang="en-US" sz="2000" i="1">
                  <a:latin typeface="+mj-lt"/>
                </a:rPr>
                <a:t> resistor in the circuit below.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3500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000" b="13860"/>
          <a:stretch/>
        </p:blipFill>
        <p:spPr bwMode="auto">
          <a:xfrm>
            <a:off x="611560" y="1530713"/>
            <a:ext cx="2399710" cy="2618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114" y="1455105"/>
            <a:ext cx="2391005" cy="2671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0695" y="1530713"/>
            <a:ext cx="2255667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766" y="4264997"/>
            <a:ext cx="2230751" cy="2492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115" y="4213484"/>
            <a:ext cx="2254517" cy="255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941" y="4264997"/>
            <a:ext cx="2183033" cy="2470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253207" y="764704"/>
            <a:ext cx="5038874" cy="584775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altLang="en-US" sz="3200" dirty="0" smtClean="0"/>
              <a:t>Which bulb will light up?</a:t>
            </a:r>
            <a:endParaRPr lang="en-US" altLang="en-US" sz="32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253207" y="1700808"/>
            <a:ext cx="718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3417472" y="1700808"/>
            <a:ext cx="718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6371498" y="1700808"/>
            <a:ext cx="718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326885" y="4509120"/>
            <a:ext cx="718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51" name="TextBox 50"/>
          <p:cNvSpPr txBox="1"/>
          <p:nvPr/>
        </p:nvSpPr>
        <p:spPr>
          <a:xfrm>
            <a:off x="3491150" y="4509120"/>
            <a:ext cx="718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5.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6445176" y="4509120"/>
            <a:ext cx="718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6.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377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9" name="Text Box 5"/>
          <p:cNvSpPr txBox="1">
            <a:spLocks noChangeArrowheads="1"/>
          </p:cNvSpPr>
          <p:nvPr/>
        </p:nvSpPr>
        <p:spPr bwMode="auto">
          <a:xfrm>
            <a:off x="4157740" y="998085"/>
            <a:ext cx="4662732" cy="353943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altLang="en-US" sz="3200" dirty="0"/>
              <a:t>A diode has a </a:t>
            </a:r>
            <a:r>
              <a:rPr lang="en-GB" altLang="en-US" sz="3200" dirty="0" err="1"/>
              <a:t>pd</a:t>
            </a:r>
            <a:r>
              <a:rPr lang="en-GB" altLang="en-US" sz="3200" dirty="0"/>
              <a:t> of 0.6 V whenever a current passes through it regardless of the value of the current.</a:t>
            </a:r>
          </a:p>
          <a:p>
            <a:r>
              <a:rPr lang="en-US" altLang="en-US" sz="3200" dirty="0"/>
              <a:t>Calculate the current in this circuit.</a:t>
            </a:r>
            <a:endParaRPr lang="en-GB" altLang="en-US" sz="3200" dirty="0"/>
          </a:p>
        </p:txBody>
      </p:sp>
      <p:sp>
        <p:nvSpPr>
          <p:cNvPr id="246793" name="Rectangle 9"/>
          <p:cNvSpPr>
            <a:spLocks noChangeArrowheads="1"/>
          </p:cNvSpPr>
          <p:nvPr/>
        </p:nvSpPr>
        <p:spPr bwMode="auto">
          <a:xfrm>
            <a:off x="703263" y="1721520"/>
            <a:ext cx="2932112" cy="107315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46794" name="Line 10"/>
          <p:cNvSpPr>
            <a:spLocks noChangeShapeType="1"/>
          </p:cNvSpPr>
          <p:nvPr/>
        </p:nvSpPr>
        <p:spPr bwMode="auto">
          <a:xfrm>
            <a:off x="1908175" y="1416720"/>
            <a:ext cx="0" cy="550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46795" name="Line 11"/>
          <p:cNvSpPr>
            <a:spLocks noChangeShapeType="1"/>
          </p:cNvSpPr>
          <p:nvPr/>
        </p:nvSpPr>
        <p:spPr bwMode="auto">
          <a:xfrm flipH="1">
            <a:off x="2036763" y="1592932"/>
            <a:ext cx="1587" cy="273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46796" name="Rectangle 12"/>
          <p:cNvSpPr>
            <a:spLocks noChangeArrowheads="1"/>
          </p:cNvSpPr>
          <p:nvPr/>
        </p:nvSpPr>
        <p:spPr bwMode="auto">
          <a:xfrm>
            <a:off x="1922463" y="1653257"/>
            <a:ext cx="104775" cy="1111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46791" name="Rectangle 7"/>
          <p:cNvSpPr>
            <a:spLocks noChangeArrowheads="1"/>
          </p:cNvSpPr>
          <p:nvPr/>
        </p:nvSpPr>
        <p:spPr bwMode="auto">
          <a:xfrm>
            <a:off x="2241550" y="2678782"/>
            <a:ext cx="739775" cy="201613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46797" name="Line 13"/>
          <p:cNvSpPr>
            <a:spLocks noChangeShapeType="1"/>
          </p:cNvSpPr>
          <p:nvPr/>
        </p:nvSpPr>
        <p:spPr bwMode="auto">
          <a:xfrm flipH="1">
            <a:off x="1592263" y="2647032"/>
            <a:ext cx="1587" cy="273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46798" name="Line 14"/>
          <p:cNvSpPr>
            <a:spLocks noChangeShapeType="1"/>
          </p:cNvSpPr>
          <p:nvPr/>
        </p:nvSpPr>
        <p:spPr bwMode="auto">
          <a:xfrm flipH="1">
            <a:off x="1239838" y="1705645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46799" name="Line 15"/>
          <p:cNvSpPr>
            <a:spLocks noChangeShapeType="1"/>
          </p:cNvSpPr>
          <p:nvPr/>
        </p:nvSpPr>
        <p:spPr bwMode="auto">
          <a:xfrm>
            <a:off x="687388" y="1981870"/>
            <a:ext cx="0" cy="260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46800" name="Line 16"/>
          <p:cNvSpPr>
            <a:spLocks noChangeShapeType="1"/>
          </p:cNvSpPr>
          <p:nvPr/>
        </p:nvSpPr>
        <p:spPr bwMode="auto">
          <a:xfrm>
            <a:off x="833438" y="2808957"/>
            <a:ext cx="260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46801" name="Line 17"/>
          <p:cNvSpPr>
            <a:spLocks noChangeShapeType="1"/>
          </p:cNvSpPr>
          <p:nvPr/>
        </p:nvSpPr>
        <p:spPr bwMode="auto">
          <a:xfrm>
            <a:off x="3214688" y="2780382"/>
            <a:ext cx="260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46802" name="Line 18"/>
          <p:cNvSpPr>
            <a:spLocks noChangeShapeType="1"/>
          </p:cNvSpPr>
          <p:nvPr/>
        </p:nvSpPr>
        <p:spPr bwMode="auto">
          <a:xfrm>
            <a:off x="3605213" y="2083470"/>
            <a:ext cx="0" cy="260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46803" name="Line 19"/>
          <p:cNvSpPr>
            <a:spLocks noChangeShapeType="1"/>
          </p:cNvSpPr>
          <p:nvPr/>
        </p:nvSpPr>
        <p:spPr bwMode="auto">
          <a:xfrm flipH="1">
            <a:off x="2778125" y="1705645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46807" name="Rectangle 23"/>
          <p:cNvSpPr>
            <a:spLocks noChangeArrowheads="1"/>
          </p:cNvSpPr>
          <p:nvPr/>
        </p:nvSpPr>
        <p:spPr bwMode="auto">
          <a:xfrm>
            <a:off x="1022350" y="3288382"/>
            <a:ext cx="8001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2000"/>
              <a:t>0.6 V</a:t>
            </a:r>
            <a:endParaRPr lang="en-US" altLang="en-US" sz="2000"/>
          </a:p>
        </p:txBody>
      </p:sp>
      <p:sp>
        <p:nvSpPr>
          <p:cNvPr id="246808" name="Rectangle 24"/>
          <p:cNvSpPr>
            <a:spLocks noChangeArrowheads="1"/>
          </p:cNvSpPr>
          <p:nvPr/>
        </p:nvSpPr>
        <p:spPr bwMode="auto">
          <a:xfrm>
            <a:off x="2341563" y="3231232"/>
            <a:ext cx="8001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2000"/>
              <a:t>0.9 V</a:t>
            </a:r>
            <a:endParaRPr lang="en-US" altLang="en-US" sz="2000"/>
          </a:p>
        </p:txBody>
      </p:sp>
      <p:sp>
        <p:nvSpPr>
          <p:cNvPr id="246809" name="Rectangle 25"/>
          <p:cNvSpPr>
            <a:spLocks noChangeArrowheads="1"/>
          </p:cNvSpPr>
          <p:nvPr/>
        </p:nvSpPr>
        <p:spPr bwMode="auto">
          <a:xfrm>
            <a:off x="1616075" y="908720"/>
            <a:ext cx="75882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2000"/>
              <a:t>1.5 V</a:t>
            </a:r>
            <a:endParaRPr lang="en-US" altLang="en-US" sz="2000"/>
          </a:p>
        </p:txBody>
      </p:sp>
      <p:sp>
        <p:nvSpPr>
          <p:cNvPr id="246810" name="Rectangle 26"/>
          <p:cNvSpPr>
            <a:spLocks noChangeArrowheads="1"/>
          </p:cNvSpPr>
          <p:nvPr/>
        </p:nvSpPr>
        <p:spPr bwMode="auto">
          <a:xfrm>
            <a:off x="2225675" y="2267620"/>
            <a:ext cx="6985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2000"/>
              <a:t>10</a:t>
            </a:r>
            <a:r>
              <a:rPr lang="en-US" altLang="en-US" sz="2000"/>
              <a:t>Ω</a:t>
            </a:r>
          </a:p>
        </p:txBody>
      </p:sp>
      <p:sp>
        <p:nvSpPr>
          <p:cNvPr id="246811" name="Text Box 27"/>
          <p:cNvSpPr txBox="1">
            <a:spLocks noChangeArrowheads="1"/>
          </p:cNvSpPr>
          <p:nvPr/>
        </p:nvSpPr>
        <p:spPr bwMode="auto">
          <a:xfrm>
            <a:off x="427360" y="5013176"/>
            <a:ext cx="83931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000" dirty="0"/>
              <a:t>We can calculate the current in the circuit   I = 0.9V/10 </a:t>
            </a:r>
            <a:r>
              <a:rPr lang="en-US" altLang="en-US" sz="2000" dirty="0"/>
              <a:t>Ω = 0.09A</a:t>
            </a:r>
            <a:endParaRPr lang="en-GB" altLang="en-US" sz="2000" dirty="0"/>
          </a:p>
        </p:txBody>
      </p:sp>
      <p:sp>
        <p:nvSpPr>
          <p:cNvPr id="246792" name="AutoShape 8"/>
          <p:cNvSpPr>
            <a:spLocks noChangeArrowheads="1"/>
          </p:cNvSpPr>
          <p:nvPr/>
        </p:nvSpPr>
        <p:spPr bwMode="auto">
          <a:xfrm rot="5400000">
            <a:off x="1177131" y="2612901"/>
            <a:ext cx="465138" cy="361950"/>
          </a:xfrm>
          <a:prstGeom prst="triangle">
            <a:avLst>
              <a:gd name="adj" fmla="val 50000"/>
            </a:avLst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0171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807" grpId="0" animBg="1"/>
      <p:bldP spid="246808" grpId="0" animBg="1"/>
      <p:bldP spid="2468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31490"/>
            <a:ext cx="9070848" cy="4857750"/>
          </a:xfrm>
        </p:spPr>
        <p:txBody>
          <a:bodyPr>
            <a:noAutofit/>
          </a:bodyPr>
          <a:lstStyle/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en-GB" altLang="en-US" sz="2600" dirty="0" smtClean="0"/>
              <a:t>State the rules for dealing with circuits containing a single cell.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en-GB" altLang="en-US" sz="2600" dirty="0" smtClean="0"/>
              <a:t>State the rules for combining cells (a) in series and (b) identical cells in parallel.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en-GB" altLang="en-US" sz="2600" i="1" dirty="0" smtClean="0"/>
              <a:t>Explain how solar cells, each of </a:t>
            </a:r>
            <a:r>
              <a:rPr lang="en-GB" altLang="en-US" sz="2600" i="1" dirty="0" err="1" smtClean="0"/>
              <a:t>emf</a:t>
            </a:r>
            <a:r>
              <a:rPr lang="en-GB" altLang="en-US" sz="2600" i="1" dirty="0" smtClean="0"/>
              <a:t> 0.45V and internal resistance 20</a:t>
            </a:r>
            <a:r>
              <a:rPr lang="el-GR" altLang="en-US" sz="2600" i="1" dirty="0" smtClean="0">
                <a:cs typeface="Arial" charset="0"/>
              </a:rPr>
              <a:t>Ω</a:t>
            </a:r>
            <a:r>
              <a:rPr lang="en-GB" altLang="en-US" sz="2600" i="1" dirty="0" smtClean="0">
                <a:cs typeface="Arial" charset="0"/>
              </a:rPr>
              <a:t>, could be combined to make a battery of </a:t>
            </a:r>
            <a:r>
              <a:rPr lang="en-GB" altLang="en-US" sz="2600" i="1" dirty="0" err="1" smtClean="0">
                <a:cs typeface="Arial" charset="0"/>
              </a:rPr>
              <a:t>emf</a:t>
            </a:r>
            <a:r>
              <a:rPr lang="en-GB" altLang="en-US" sz="2600" i="1" dirty="0" smtClean="0">
                <a:cs typeface="Arial" charset="0"/>
              </a:rPr>
              <a:t> 18V and internal resistance 40 </a:t>
            </a:r>
            <a:r>
              <a:rPr lang="el-GR" altLang="en-US" sz="2600" i="1" dirty="0" smtClean="0">
                <a:cs typeface="Arial" charset="0"/>
              </a:rPr>
              <a:t>Ω</a:t>
            </a:r>
            <a:endParaRPr lang="en-GB" altLang="en-US" sz="2600" i="1" dirty="0" smtClean="0">
              <a:cs typeface="Arial" charset="0"/>
            </a:endParaRP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en-GB" altLang="en-US" sz="2600" i="1" dirty="0" smtClean="0">
                <a:cs typeface="Arial" charset="0"/>
              </a:rPr>
              <a:t>Describe the simplified way in which a silicon diode behaves in a circuit.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en-GB" altLang="en-US" sz="2600" i="1" dirty="0" smtClean="0">
                <a:cs typeface="Arial" charset="0"/>
              </a:rPr>
              <a:t>Copy a modified version of figure </a:t>
            </a:r>
            <a:r>
              <a:rPr lang="en-GB" altLang="en-US" sz="2600" i="1" dirty="0">
                <a:cs typeface="Arial" charset="0"/>
              </a:rPr>
              <a:t>4</a:t>
            </a:r>
            <a:r>
              <a:rPr lang="en-GB" altLang="en-US" sz="2600" i="1" dirty="0" smtClean="0">
                <a:cs typeface="Arial" charset="0"/>
              </a:rPr>
              <a:t> on page 224 In your version the cell should have </a:t>
            </a:r>
            <a:r>
              <a:rPr lang="en-GB" altLang="en-US" sz="2600" i="1" dirty="0" err="1" smtClean="0">
                <a:cs typeface="Arial" charset="0"/>
              </a:rPr>
              <a:t>emf</a:t>
            </a:r>
            <a:r>
              <a:rPr lang="en-GB" altLang="en-US" sz="2600" i="1" dirty="0" smtClean="0">
                <a:cs typeface="Arial" charset="0"/>
              </a:rPr>
              <a:t> 3V and the resistor have a value of 800</a:t>
            </a:r>
            <a:r>
              <a:rPr lang="el-GR" altLang="en-US" sz="2600" i="1" dirty="0" smtClean="0">
                <a:cs typeface="Arial" charset="0"/>
              </a:rPr>
              <a:t>Ω</a:t>
            </a:r>
            <a:r>
              <a:rPr lang="en-GB" altLang="en-US" sz="2600" i="1" dirty="0" smtClean="0">
                <a:cs typeface="Arial" charset="0"/>
              </a:rPr>
              <a:t>. Calculate in this case the </a:t>
            </a:r>
            <a:r>
              <a:rPr lang="en-GB" altLang="en-US" sz="2600" i="1" dirty="0" err="1" smtClean="0">
                <a:cs typeface="Arial" charset="0"/>
              </a:rPr>
              <a:t>pd</a:t>
            </a:r>
            <a:r>
              <a:rPr lang="en-GB" altLang="en-US" sz="2600" i="1" dirty="0" smtClean="0">
                <a:cs typeface="Arial" charset="0"/>
              </a:rPr>
              <a:t> across the resistor and the current through the diode.</a:t>
            </a:r>
            <a:endParaRPr lang="el-GR" altLang="en-US" sz="2600" i="1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97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89012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Single cell circuit rules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11349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800" dirty="0" smtClean="0"/>
              <a:t>1.  </a:t>
            </a:r>
            <a:r>
              <a:rPr lang="en-GB" altLang="en-US" sz="2800" i="1" dirty="0" smtClean="0"/>
              <a:t>Current drawn from the cell: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800" b="1" dirty="0" smtClean="0"/>
              <a:t>   </a:t>
            </a:r>
            <a:r>
              <a:rPr lang="en-GB" altLang="en-US" sz="2800" b="1" dirty="0" smtClean="0">
                <a:solidFill>
                  <a:srgbClr val="FF3300"/>
                </a:solidFill>
              </a:rPr>
              <a:t>=     </a:t>
            </a:r>
            <a:r>
              <a:rPr lang="en-GB" altLang="en-US" sz="2800" b="1" u="sng" dirty="0" smtClean="0">
                <a:solidFill>
                  <a:srgbClr val="FF3300"/>
                </a:solidFill>
              </a:rPr>
              <a:t>        cell </a:t>
            </a:r>
            <a:r>
              <a:rPr lang="en-GB" altLang="en-US" sz="2800" b="1" u="sng" dirty="0" err="1" smtClean="0">
                <a:solidFill>
                  <a:srgbClr val="FF3300"/>
                </a:solidFill>
              </a:rPr>
              <a:t>emf</a:t>
            </a:r>
            <a:r>
              <a:rPr lang="en-GB" altLang="en-US" sz="2800" b="1" u="sng" dirty="0" smtClean="0">
                <a:solidFill>
                  <a:srgbClr val="FF3300"/>
                </a:solidFill>
              </a:rPr>
              <a:t>		</a:t>
            </a:r>
            <a:r>
              <a:rPr lang="en-GB" altLang="en-US" sz="2800" b="1" dirty="0" smtClean="0">
                <a:solidFill>
                  <a:srgbClr val="FF3300"/>
                </a:solidFill>
              </a:rPr>
              <a:t>			     total circuit resistance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2800" b="1" dirty="0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12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800" dirty="0" smtClean="0"/>
              <a:t>2.  </a:t>
            </a:r>
            <a:r>
              <a:rPr lang="en-GB" altLang="en-US" sz="2800" i="1" dirty="0" smtClean="0"/>
              <a:t>PD across resistors in SERIES with the cell: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800" b="1" dirty="0" smtClean="0">
                <a:solidFill>
                  <a:srgbClr val="FF3300"/>
                </a:solidFill>
              </a:rPr>
              <a:t>   =  cell current x resistance of each resistor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2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12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800" dirty="0" smtClean="0"/>
              <a:t>3.  </a:t>
            </a:r>
            <a:r>
              <a:rPr lang="en-GB" altLang="en-US" sz="2800" i="1" dirty="0" smtClean="0"/>
              <a:t>Current through parallel resistors: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800" b="1" dirty="0" smtClean="0"/>
              <a:t>    </a:t>
            </a:r>
            <a:r>
              <a:rPr lang="en-GB" altLang="en-US" sz="2800" b="1" dirty="0" smtClean="0">
                <a:solidFill>
                  <a:srgbClr val="FF3300"/>
                </a:solidFill>
              </a:rPr>
              <a:t>=  </a:t>
            </a:r>
            <a:r>
              <a:rPr lang="en-GB" altLang="en-US" sz="2800" b="1" u="sng" dirty="0" err="1" smtClean="0">
                <a:solidFill>
                  <a:srgbClr val="FF3300"/>
                </a:solidFill>
              </a:rPr>
              <a:t>pd</a:t>
            </a:r>
            <a:r>
              <a:rPr lang="en-GB" altLang="en-US" sz="2800" b="1" u="sng" dirty="0" smtClean="0">
                <a:solidFill>
                  <a:srgbClr val="FF3300"/>
                </a:solidFill>
              </a:rPr>
              <a:t> across the parallel resistors</a:t>
            </a:r>
            <a:r>
              <a:rPr lang="en-GB" altLang="en-US" sz="2800" b="1" dirty="0" smtClean="0">
                <a:solidFill>
                  <a:srgbClr val="FF3300"/>
                </a:solidFill>
              </a:rPr>
              <a:t>           	   resistance of each resistor</a:t>
            </a:r>
          </a:p>
        </p:txBody>
      </p:sp>
    </p:spTree>
    <p:extLst>
      <p:ext uri="{BB962C8B-B14F-4D97-AF65-F5344CB8AC3E}">
        <p14:creationId xmlns:p14="http://schemas.microsoft.com/office/powerpoint/2010/main" val="2921616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779364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4000" dirty="0" smtClean="0"/>
              <a:t>Single cell question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211638" y="1413594"/>
            <a:ext cx="4681537" cy="5111750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600" smtClean="0">
                <a:latin typeface="+mj-lt"/>
              </a:rPr>
              <a:t>Total resistance of the circuit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600" smtClean="0">
                <a:latin typeface="+mj-lt"/>
              </a:rPr>
              <a:t>= 8 </a:t>
            </a:r>
            <a:r>
              <a:rPr lang="el-GR" altLang="en-US" sz="1600" smtClean="0">
                <a:latin typeface="+mj-lt"/>
                <a:cs typeface="Arial" charset="0"/>
              </a:rPr>
              <a:t>Ω</a:t>
            </a:r>
            <a:r>
              <a:rPr lang="en-GB" altLang="en-US" sz="1600" smtClean="0">
                <a:latin typeface="+mj-lt"/>
                <a:cs typeface="Arial" charset="0"/>
              </a:rPr>
              <a:t> in series with 12 </a:t>
            </a:r>
            <a:r>
              <a:rPr lang="el-GR" altLang="en-US" sz="1600" smtClean="0">
                <a:latin typeface="+mj-lt"/>
                <a:cs typeface="Arial" charset="0"/>
              </a:rPr>
              <a:t>Ω</a:t>
            </a:r>
            <a:r>
              <a:rPr lang="en-GB" altLang="en-US" sz="1600" smtClean="0">
                <a:latin typeface="+mj-lt"/>
                <a:cs typeface="Arial" charset="0"/>
              </a:rPr>
              <a:t> in parallel with 6 </a:t>
            </a:r>
            <a:r>
              <a:rPr lang="el-GR" altLang="en-US" sz="1600" smtClean="0">
                <a:latin typeface="+mj-lt"/>
                <a:cs typeface="Arial" charset="0"/>
              </a:rPr>
              <a:t>Ω</a:t>
            </a:r>
            <a:endParaRPr lang="en-GB" altLang="en-US" sz="1600" smtClean="0">
              <a:latin typeface="+mj-lt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600" smtClean="0">
                <a:latin typeface="+mj-lt"/>
                <a:cs typeface="Arial" charset="0"/>
              </a:rPr>
              <a:t>= 8 + 5.333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600" b="1" smtClean="0">
                <a:latin typeface="+mj-lt"/>
                <a:cs typeface="Arial" charset="0"/>
              </a:rPr>
              <a:t>= 13.333 </a:t>
            </a:r>
            <a:r>
              <a:rPr lang="el-GR" altLang="en-US" sz="1600" b="1" smtClean="0">
                <a:latin typeface="+mj-lt"/>
                <a:cs typeface="Arial" charset="0"/>
              </a:rPr>
              <a:t>Ω</a:t>
            </a:r>
            <a:endParaRPr lang="en-GB" altLang="en-US" sz="1600" b="1" smtClean="0">
              <a:latin typeface="+mj-lt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1600" b="1" smtClean="0">
              <a:latin typeface="+mj-lt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600" smtClean="0">
                <a:latin typeface="+mj-lt"/>
                <a:cs typeface="Arial" charset="0"/>
              </a:rPr>
              <a:t>Total current drawn from the battery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600" smtClean="0">
                <a:latin typeface="+mj-lt"/>
                <a:cs typeface="Arial" charset="0"/>
              </a:rPr>
              <a:t>= </a:t>
            </a:r>
            <a:r>
              <a:rPr lang="en-GB" altLang="en-US" sz="1600" b="1" i="1" smtClean="0">
                <a:solidFill>
                  <a:srgbClr val="FF3300"/>
                </a:solidFill>
                <a:latin typeface="+mj-lt"/>
                <a:cs typeface="Arial" charset="0"/>
              </a:rPr>
              <a:t>V / R</a:t>
            </a:r>
            <a:r>
              <a:rPr lang="en-GB" altLang="en-US" sz="1600" b="1" i="1" baseline="-25000" smtClean="0">
                <a:solidFill>
                  <a:srgbClr val="FF3300"/>
                </a:solidFill>
                <a:latin typeface="+mj-lt"/>
                <a:cs typeface="Arial" charset="0"/>
              </a:rPr>
              <a:t>T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600" smtClean="0">
                <a:latin typeface="+mj-lt"/>
                <a:cs typeface="Arial" charset="0"/>
              </a:rPr>
              <a:t>= 9V / 13.333 </a:t>
            </a:r>
            <a:r>
              <a:rPr lang="el-GR" altLang="en-US" sz="1600" smtClean="0">
                <a:latin typeface="+mj-lt"/>
                <a:cs typeface="Arial" charset="0"/>
              </a:rPr>
              <a:t>Ω</a:t>
            </a:r>
            <a:endParaRPr lang="en-GB" altLang="en-US" sz="1600" smtClean="0">
              <a:latin typeface="+mj-lt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600" b="1" smtClean="0">
                <a:latin typeface="+mj-lt"/>
                <a:cs typeface="Arial" charset="0"/>
              </a:rPr>
              <a:t>= 0.675 A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600" smtClean="0">
                <a:latin typeface="+mj-lt"/>
                <a:cs typeface="Arial" charset="0"/>
              </a:rPr>
              <a:t>pd across 8 </a:t>
            </a:r>
            <a:r>
              <a:rPr lang="el-GR" altLang="en-US" sz="1600" smtClean="0">
                <a:latin typeface="+mj-lt"/>
                <a:cs typeface="Arial" charset="0"/>
              </a:rPr>
              <a:t>Ω</a:t>
            </a:r>
            <a:r>
              <a:rPr lang="en-GB" altLang="en-US" sz="1600" smtClean="0">
                <a:latin typeface="+mj-lt"/>
                <a:cs typeface="Arial" charset="0"/>
              </a:rPr>
              <a:t> resistor = </a:t>
            </a:r>
            <a:r>
              <a:rPr lang="en-GB" altLang="en-US" sz="1600" b="1" i="1" smtClean="0">
                <a:solidFill>
                  <a:srgbClr val="FF3300"/>
                </a:solidFill>
                <a:latin typeface="+mj-lt"/>
                <a:cs typeface="Arial" charset="0"/>
              </a:rPr>
              <a:t>V</a:t>
            </a:r>
            <a:r>
              <a:rPr lang="en-GB" altLang="en-US" sz="1600" b="1" i="1" baseline="-25000" smtClean="0">
                <a:solidFill>
                  <a:srgbClr val="FF3300"/>
                </a:solidFill>
                <a:latin typeface="+mj-lt"/>
                <a:cs typeface="Arial" charset="0"/>
              </a:rPr>
              <a:t>8</a:t>
            </a:r>
            <a:r>
              <a:rPr lang="en-GB" altLang="en-US" sz="1600" b="1" smtClean="0">
                <a:solidFill>
                  <a:srgbClr val="FF3300"/>
                </a:solidFill>
                <a:latin typeface="+mj-lt"/>
                <a:cs typeface="Arial" charset="0"/>
              </a:rPr>
              <a:t> = </a:t>
            </a:r>
            <a:r>
              <a:rPr lang="en-GB" altLang="en-US" sz="1600" b="1" i="1" smtClean="0">
                <a:solidFill>
                  <a:srgbClr val="FF3300"/>
                </a:solidFill>
                <a:latin typeface="+mj-lt"/>
                <a:cs typeface="Arial" charset="0"/>
              </a:rPr>
              <a:t>I R</a:t>
            </a:r>
            <a:r>
              <a:rPr lang="en-GB" altLang="en-US" sz="1600" b="1" i="1" baseline="-25000" smtClean="0">
                <a:solidFill>
                  <a:srgbClr val="FF3300"/>
                </a:solidFill>
                <a:latin typeface="+mj-lt"/>
                <a:cs typeface="Arial" charset="0"/>
              </a:rPr>
              <a:t>8</a:t>
            </a:r>
            <a:r>
              <a:rPr lang="en-GB" altLang="en-US" sz="1600" i="1" baseline="-25000" smtClean="0">
                <a:latin typeface="+mj-lt"/>
                <a:cs typeface="Arial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600" smtClean="0">
                <a:latin typeface="+mj-lt"/>
                <a:cs typeface="Arial" charset="0"/>
              </a:rPr>
              <a:t>= 0.675 A x 8 </a:t>
            </a:r>
            <a:r>
              <a:rPr lang="el-GR" altLang="en-US" sz="1600" smtClean="0">
                <a:latin typeface="+mj-lt"/>
                <a:cs typeface="Arial" charset="0"/>
              </a:rPr>
              <a:t>Ω</a:t>
            </a:r>
            <a:r>
              <a:rPr lang="en-GB" altLang="en-US" sz="1600" smtClean="0">
                <a:latin typeface="+mj-lt"/>
                <a:cs typeface="Arial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600" b="1" smtClean="0">
                <a:latin typeface="+mj-lt"/>
                <a:cs typeface="Arial" charset="0"/>
              </a:rPr>
              <a:t>= 5.40 V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600" smtClean="0">
                <a:latin typeface="+mj-lt"/>
                <a:cs typeface="Arial" charset="0"/>
              </a:rPr>
              <a:t>therefore pd across 6 </a:t>
            </a:r>
            <a:r>
              <a:rPr lang="el-GR" altLang="en-US" sz="1600" smtClean="0">
                <a:latin typeface="+mj-lt"/>
                <a:cs typeface="Arial" charset="0"/>
              </a:rPr>
              <a:t>Ω</a:t>
            </a:r>
            <a:r>
              <a:rPr lang="en-GB" altLang="en-US" sz="1600" smtClean="0">
                <a:latin typeface="+mj-lt"/>
                <a:cs typeface="Arial" charset="0"/>
              </a:rPr>
              <a:t> (</a:t>
            </a:r>
            <a:r>
              <a:rPr lang="en-GB" altLang="en-US" sz="1600" i="1" smtClean="0">
                <a:latin typeface="+mj-lt"/>
                <a:cs typeface="Arial" charset="0"/>
              </a:rPr>
              <a:t>and 12 </a:t>
            </a:r>
            <a:r>
              <a:rPr lang="el-GR" altLang="en-US" sz="1600" i="1" smtClean="0">
                <a:latin typeface="+mj-lt"/>
                <a:cs typeface="Arial" charset="0"/>
              </a:rPr>
              <a:t>Ω</a:t>
            </a:r>
            <a:r>
              <a:rPr lang="en-GB" altLang="en-US" sz="1600" smtClean="0">
                <a:latin typeface="+mj-lt"/>
                <a:cs typeface="Arial" charset="0"/>
              </a:rPr>
              <a:t>) resistor, </a:t>
            </a:r>
            <a:r>
              <a:rPr lang="en-GB" altLang="en-US" sz="1600" b="1" i="1" smtClean="0">
                <a:solidFill>
                  <a:srgbClr val="FF3300"/>
                </a:solidFill>
                <a:latin typeface="+mj-lt"/>
                <a:cs typeface="Arial" charset="0"/>
              </a:rPr>
              <a:t>V</a:t>
            </a:r>
            <a:r>
              <a:rPr lang="en-GB" altLang="en-US" sz="1600" b="1" i="1" baseline="-25000" smtClean="0">
                <a:solidFill>
                  <a:srgbClr val="FF3300"/>
                </a:solidFill>
                <a:latin typeface="+mj-lt"/>
                <a:cs typeface="Arial" charset="0"/>
              </a:rPr>
              <a:t>6</a:t>
            </a:r>
            <a:r>
              <a:rPr lang="en-GB" altLang="en-US" sz="1600" smtClean="0">
                <a:latin typeface="+mj-lt"/>
                <a:cs typeface="Arial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600" smtClean="0">
                <a:latin typeface="+mj-lt"/>
                <a:cs typeface="Arial" charset="0"/>
              </a:rPr>
              <a:t>= 9 – 5.4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600" b="1" smtClean="0">
                <a:solidFill>
                  <a:schemeClr val="accent2"/>
                </a:solidFill>
                <a:latin typeface="+mj-lt"/>
                <a:cs typeface="Arial" charset="0"/>
              </a:rPr>
              <a:t>pd across 6 </a:t>
            </a:r>
            <a:r>
              <a:rPr lang="el-GR" altLang="en-US" sz="1600" b="1" smtClean="0">
                <a:solidFill>
                  <a:schemeClr val="accent2"/>
                </a:solidFill>
                <a:latin typeface="+mj-lt"/>
                <a:cs typeface="Arial" charset="0"/>
              </a:rPr>
              <a:t>Ω</a:t>
            </a:r>
            <a:r>
              <a:rPr lang="en-GB" altLang="en-US" sz="1600" b="1" smtClean="0">
                <a:solidFill>
                  <a:schemeClr val="accent2"/>
                </a:solidFill>
                <a:latin typeface="+mj-lt"/>
                <a:cs typeface="Arial" charset="0"/>
              </a:rPr>
              <a:t> resistor = 3.6 V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600" smtClean="0">
                <a:latin typeface="+mj-lt"/>
                <a:cs typeface="Arial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600" smtClean="0">
                <a:latin typeface="+mj-lt"/>
                <a:cs typeface="Arial" charset="0"/>
              </a:rPr>
              <a:t>Current through 6 </a:t>
            </a:r>
            <a:r>
              <a:rPr lang="el-GR" altLang="en-US" sz="1600" smtClean="0">
                <a:latin typeface="+mj-lt"/>
                <a:cs typeface="Arial" charset="0"/>
              </a:rPr>
              <a:t>Ω</a:t>
            </a:r>
            <a:r>
              <a:rPr lang="en-GB" altLang="en-US" sz="1600" smtClean="0">
                <a:latin typeface="+mj-lt"/>
                <a:cs typeface="Arial" charset="0"/>
              </a:rPr>
              <a:t> resistor </a:t>
            </a:r>
            <a:r>
              <a:rPr lang="en-GB" altLang="en-US" sz="1600" b="1" smtClean="0">
                <a:solidFill>
                  <a:srgbClr val="FF3300"/>
                </a:solidFill>
                <a:latin typeface="+mj-lt"/>
                <a:cs typeface="Arial" charset="0"/>
              </a:rPr>
              <a:t>= </a:t>
            </a:r>
            <a:r>
              <a:rPr lang="en-GB" altLang="en-US" sz="1600" b="1" i="1" smtClean="0">
                <a:solidFill>
                  <a:srgbClr val="FF3300"/>
                </a:solidFill>
                <a:latin typeface="+mj-lt"/>
                <a:cs typeface="Arial" charset="0"/>
              </a:rPr>
              <a:t>I</a:t>
            </a:r>
            <a:r>
              <a:rPr lang="en-GB" altLang="en-US" sz="1600" b="1" i="1" baseline="-25000" smtClean="0">
                <a:solidFill>
                  <a:srgbClr val="FF3300"/>
                </a:solidFill>
                <a:latin typeface="+mj-lt"/>
                <a:cs typeface="Arial" charset="0"/>
              </a:rPr>
              <a:t>6</a:t>
            </a:r>
            <a:r>
              <a:rPr lang="en-GB" altLang="en-US" sz="1600" b="1" smtClean="0">
                <a:solidFill>
                  <a:srgbClr val="FF3300"/>
                </a:solidFill>
                <a:latin typeface="+mj-lt"/>
                <a:cs typeface="Arial" charset="0"/>
              </a:rPr>
              <a:t> = </a:t>
            </a:r>
            <a:r>
              <a:rPr lang="en-GB" altLang="en-US" sz="1600" b="1" i="1" smtClean="0">
                <a:solidFill>
                  <a:srgbClr val="FF3300"/>
                </a:solidFill>
                <a:latin typeface="+mj-lt"/>
                <a:cs typeface="Arial" charset="0"/>
              </a:rPr>
              <a:t>V</a:t>
            </a:r>
            <a:r>
              <a:rPr lang="en-GB" altLang="en-US" sz="1600" b="1" i="1" baseline="-25000" smtClean="0">
                <a:solidFill>
                  <a:srgbClr val="FF3300"/>
                </a:solidFill>
                <a:latin typeface="+mj-lt"/>
                <a:cs typeface="Arial" charset="0"/>
              </a:rPr>
              <a:t>6</a:t>
            </a:r>
            <a:r>
              <a:rPr lang="en-GB" altLang="en-US" sz="1600" b="1" i="1" smtClean="0">
                <a:solidFill>
                  <a:srgbClr val="FF3300"/>
                </a:solidFill>
                <a:latin typeface="+mj-lt"/>
                <a:cs typeface="Arial" charset="0"/>
              </a:rPr>
              <a:t> / R</a:t>
            </a:r>
            <a:r>
              <a:rPr lang="en-GB" altLang="en-US" sz="1600" b="1" i="1" baseline="-25000" smtClean="0">
                <a:solidFill>
                  <a:srgbClr val="FF3300"/>
                </a:solidFill>
                <a:latin typeface="+mj-lt"/>
                <a:cs typeface="Arial" charset="0"/>
              </a:rPr>
              <a:t>6</a:t>
            </a:r>
            <a:r>
              <a:rPr lang="en-GB" altLang="en-US" sz="1600" smtClean="0">
                <a:latin typeface="+mj-lt"/>
                <a:cs typeface="Arial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600" smtClean="0">
                <a:latin typeface="+mj-lt"/>
                <a:cs typeface="Arial" charset="0"/>
              </a:rPr>
              <a:t>= 3.6 V / 6 </a:t>
            </a:r>
            <a:r>
              <a:rPr lang="el-GR" altLang="en-US" sz="1600" smtClean="0">
                <a:latin typeface="+mj-lt"/>
                <a:cs typeface="Arial" charset="0"/>
              </a:rPr>
              <a:t>Ω</a:t>
            </a:r>
            <a:r>
              <a:rPr lang="en-GB" altLang="en-US" sz="1600" smtClean="0">
                <a:latin typeface="+mj-lt"/>
                <a:cs typeface="Arial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600" b="1" smtClean="0">
                <a:solidFill>
                  <a:schemeClr val="accent2"/>
                </a:solidFill>
                <a:latin typeface="+mj-lt"/>
                <a:cs typeface="Arial" charset="0"/>
              </a:rPr>
              <a:t>current through 6 </a:t>
            </a:r>
            <a:r>
              <a:rPr lang="el-GR" altLang="en-US" sz="1600" b="1" smtClean="0">
                <a:solidFill>
                  <a:schemeClr val="accent2"/>
                </a:solidFill>
                <a:latin typeface="+mj-lt"/>
                <a:cs typeface="Arial" charset="0"/>
              </a:rPr>
              <a:t>Ω</a:t>
            </a:r>
            <a:r>
              <a:rPr lang="en-GB" altLang="en-US" sz="1600" b="1" smtClean="0">
                <a:solidFill>
                  <a:schemeClr val="accent2"/>
                </a:solidFill>
                <a:latin typeface="+mj-lt"/>
                <a:cs typeface="Arial" charset="0"/>
              </a:rPr>
              <a:t> resistor = 0.600 A</a:t>
            </a:r>
            <a:endParaRPr lang="el-GR" altLang="en-US" sz="1600" b="1" smtClean="0">
              <a:solidFill>
                <a:schemeClr val="accent2"/>
              </a:solidFill>
              <a:latin typeface="+mj-lt"/>
              <a:cs typeface="Arial" charset="0"/>
            </a:endParaRPr>
          </a:p>
        </p:txBody>
      </p:sp>
      <p:grpSp>
        <p:nvGrpSpPr>
          <p:cNvPr id="47108" name="Group 4"/>
          <p:cNvGrpSpPr>
            <a:grpSpLocks/>
          </p:cNvGrpSpPr>
          <p:nvPr/>
        </p:nvGrpSpPr>
        <p:grpSpPr bwMode="auto">
          <a:xfrm>
            <a:off x="468313" y="1413594"/>
            <a:ext cx="3671887" cy="4087812"/>
            <a:chOff x="340" y="1117"/>
            <a:chExt cx="2313" cy="2575"/>
          </a:xfrm>
        </p:grpSpPr>
        <p:pic>
          <p:nvPicPr>
            <p:cNvPr id="47109" name="Picture 5" descr="B063F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" y="1933"/>
              <a:ext cx="2313" cy="17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7110" name="Text Box 6"/>
            <p:cNvSpPr txBox="1">
              <a:spLocks noChangeArrowheads="1"/>
            </p:cNvSpPr>
            <p:nvPr/>
          </p:nvSpPr>
          <p:spPr bwMode="auto">
            <a:xfrm>
              <a:off x="748" y="2931"/>
              <a:ext cx="362" cy="212"/>
            </a:xfrm>
            <a:prstGeom prst="rect">
              <a:avLst/>
            </a:prstGeom>
            <a:solidFill>
              <a:srgbClr val="FDF7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600">
                  <a:latin typeface="+mj-lt"/>
                </a:rPr>
                <a:t>8 </a:t>
              </a:r>
              <a:r>
                <a:rPr lang="el-GR" altLang="en-US" sz="1600">
                  <a:latin typeface="+mj-lt"/>
                  <a:cs typeface="Arial" charset="0"/>
                </a:rPr>
                <a:t>Ω</a:t>
              </a:r>
              <a:r>
                <a:rPr lang="en-GB" altLang="en-US" sz="1600">
                  <a:latin typeface="+mj-lt"/>
                </a:rPr>
                <a:t> </a:t>
              </a:r>
              <a:endParaRPr lang="el-GR" altLang="en-US" sz="1600">
                <a:latin typeface="+mj-lt"/>
                <a:cs typeface="Arial" charset="0"/>
              </a:endParaRPr>
            </a:p>
          </p:txBody>
        </p:sp>
        <p:sp>
          <p:nvSpPr>
            <p:cNvPr id="47111" name="Text Box 7"/>
            <p:cNvSpPr txBox="1">
              <a:spLocks noChangeArrowheads="1"/>
            </p:cNvSpPr>
            <p:nvPr/>
          </p:nvSpPr>
          <p:spPr bwMode="auto">
            <a:xfrm>
              <a:off x="1111" y="1979"/>
              <a:ext cx="317" cy="212"/>
            </a:xfrm>
            <a:prstGeom prst="rect">
              <a:avLst/>
            </a:prstGeom>
            <a:solidFill>
              <a:srgbClr val="FDF7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600">
                  <a:latin typeface="+mj-lt"/>
                </a:rPr>
                <a:t>9 V</a:t>
              </a:r>
              <a:endParaRPr lang="el-GR" altLang="en-US" sz="1600">
                <a:latin typeface="+mj-lt"/>
                <a:cs typeface="Arial" charset="0"/>
              </a:endParaRPr>
            </a:p>
          </p:txBody>
        </p:sp>
        <p:sp>
          <p:nvSpPr>
            <p:cNvPr id="47112" name="Text Box 8"/>
            <p:cNvSpPr txBox="1">
              <a:spLocks noChangeArrowheads="1"/>
            </p:cNvSpPr>
            <p:nvPr/>
          </p:nvSpPr>
          <p:spPr bwMode="auto">
            <a:xfrm>
              <a:off x="1655" y="2704"/>
              <a:ext cx="453" cy="212"/>
            </a:xfrm>
            <a:prstGeom prst="rect">
              <a:avLst/>
            </a:prstGeom>
            <a:solidFill>
              <a:srgbClr val="FDF7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600">
                  <a:latin typeface="+mj-lt"/>
                </a:rPr>
                <a:t>12 </a:t>
              </a:r>
              <a:r>
                <a:rPr lang="el-GR" altLang="en-US" sz="1600">
                  <a:latin typeface="+mj-lt"/>
                  <a:cs typeface="Arial" charset="0"/>
                </a:rPr>
                <a:t>Ω</a:t>
              </a:r>
              <a:r>
                <a:rPr lang="en-GB" altLang="en-US" sz="1600">
                  <a:latin typeface="+mj-lt"/>
                </a:rPr>
                <a:t> </a:t>
              </a:r>
              <a:endParaRPr lang="el-GR" altLang="en-US" sz="1600">
                <a:latin typeface="+mj-lt"/>
                <a:cs typeface="Arial" charset="0"/>
              </a:endParaRPr>
            </a:p>
          </p:txBody>
        </p:sp>
        <p:sp>
          <p:nvSpPr>
            <p:cNvPr id="47113" name="Text Box 9"/>
            <p:cNvSpPr txBox="1">
              <a:spLocks noChangeArrowheads="1"/>
            </p:cNvSpPr>
            <p:nvPr/>
          </p:nvSpPr>
          <p:spPr bwMode="auto">
            <a:xfrm>
              <a:off x="340" y="1117"/>
              <a:ext cx="2177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+mj-lt"/>
                </a:rPr>
                <a:t>Calculate the potential difference across and the current through the 6 ohm resistor in the circuit below.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79510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764704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dirty="0" smtClean="0"/>
              <a:t>Cells in series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3358382" y="1550367"/>
            <a:ext cx="5327650" cy="4967287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1800" b="1" smtClean="0">
                <a:solidFill>
                  <a:srgbClr val="FF3300"/>
                </a:solidFill>
              </a:rPr>
              <a:t>TOTAL EMF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1800" smtClean="0"/>
              <a:t>Case ‘a’ - Cells connected in the same direction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1800" smtClean="0"/>
              <a:t>Add emfs together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1800" b="1" smtClean="0">
                <a:solidFill>
                  <a:schemeClr val="accent2"/>
                </a:solidFill>
              </a:rPr>
              <a:t>In case ‘a’ total emf = 3.5V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1800" b="1" smtClean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1800" smtClean="0"/>
              <a:t>Case ‘b’ - Cells connected in different directions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1800" smtClean="0"/>
              <a:t>Total emf equals sum of emfs in one direction minus the sum of the emfs in the other direction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1800" b="1" smtClean="0">
                <a:solidFill>
                  <a:schemeClr val="accent2"/>
                </a:solidFill>
              </a:rPr>
              <a:t>In case ‘b’ total emf = 0.5V in the direction of the 2V cell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1800" b="1" smtClean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1800" b="1" smtClean="0">
                <a:solidFill>
                  <a:srgbClr val="FF3300"/>
                </a:solidFill>
              </a:rPr>
              <a:t>TOTAL INTERNAL RESISTANCE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1800" smtClean="0"/>
              <a:t>In both cases this equals the sum of the internal resistances</a:t>
            </a:r>
          </a:p>
          <a:p>
            <a:pPr marL="0" indent="0" eaLnBrk="1" hangingPunct="1">
              <a:lnSpc>
                <a:spcPct val="90000"/>
              </a:lnSpc>
            </a:pPr>
            <a:endParaRPr lang="en-GB" altLang="en-US" sz="1800" smtClean="0"/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478657" y="6590679"/>
            <a:ext cx="46085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hlinkClick r:id="rId4"/>
              </a:rPr>
              <a:t>Phet DC Circuit Construction Simulation</a:t>
            </a:r>
            <a:endParaRPr lang="en-GB" altLang="en-US"/>
          </a:p>
        </p:txBody>
      </p:sp>
      <p:graphicFrame>
        <p:nvGraphicFramePr>
          <p:cNvPr id="351238" name="Object 6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156897211"/>
              </p:ext>
            </p:extLst>
          </p:nvPr>
        </p:nvGraphicFramePr>
        <p:xfrm>
          <a:off x="550094" y="1550367"/>
          <a:ext cx="2486025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Bitmap Image" r:id="rId5" imgW="2486372" imgH="1580952" progId="PBrush">
                  <p:embed/>
                </p:oleObj>
              </mc:Choice>
              <mc:Fallback>
                <p:oleObj name="Bitmap Image" r:id="rId5" imgW="2486372" imgH="1580952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094" y="1550367"/>
                        <a:ext cx="2486025" cy="158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124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0707901"/>
              </p:ext>
            </p:extLst>
          </p:nvPr>
        </p:nvGraphicFramePr>
        <p:xfrm>
          <a:off x="478657" y="3133104"/>
          <a:ext cx="2600325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Bitmap Image" r:id="rId7" imgW="2600000" imgH="1609524" progId="PBrush">
                  <p:embed/>
                </p:oleObj>
              </mc:Choice>
              <mc:Fallback>
                <p:oleObj name="Bitmap Image" r:id="rId7" imgW="2600000" imgH="1609524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657" y="3133104"/>
                        <a:ext cx="2600325" cy="160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031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32458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4000" smtClean="0"/>
              <a:t>Question on cells in series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427538" y="1783358"/>
            <a:ext cx="4464050" cy="4525962"/>
          </a:xfrm>
        </p:spPr>
        <p:txBody>
          <a:bodyPr>
            <a:normAutofit fontScale="85000" lnSpcReduction="1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800" smtClean="0">
                <a:latin typeface="+mj-lt"/>
              </a:rPr>
              <a:t>Both cells are connected in the same direction.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800" smtClean="0">
                <a:latin typeface="+mj-lt"/>
              </a:rPr>
              <a:t>Therefore total emf = 1.5 + 6.0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800" b="1" smtClean="0">
                <a:latin typeface="+mj-lt"/>
              </a:rPr>
              <a:t>= 7.5V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1400" smtClean="0">
              <a:latin typeface="+mj-lt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800" smtClean="0">
                <a:latin typeface="+mj-lt"/>
              </a:rPr>
              <a:t>All three resistors are in series.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800" smtClean="0">
                <a:latin typeface="+mj-lt"/>
              </a:rPr>
              <a:t>Therefore total resistance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800" smtClean="0">
                <a:latin typeface="+mj-lt"/>
              </a:rPr>
              <a:t>= 4.0 + 3.0 + 8.0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800" b="1" smtClean="0">
                <a:latin typeface="+mj-lt"/>
              </a:rPr>
              <a:t>= 15 </a:t>
            </a:r>
            <a:r>
              <a:rPr lang="el-GR" altLang="en-US" sz="1800" b="1" smtClean="0">
                <a:latin typeface="+mj-lt"/>
                <a:cs typeface="Arial" charset="0"/>
              </a:rPr>
              <a:t>Ω</a:t>
            </a:r>
            <a:endParaRPr lang="en-GB" altLang="en-US" sz="1800" b="1" smtClean="0">
              <a:latin typeface="+mj-lt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800" smtClean="0">
                <a:latin typeface="+mj-lt"/>
                <a:cs typeface="Arial" charset="0"/>
              </a:rPr>
              <a:t>Current = </a:t>
            </a:r>
            <a:r>
              <a:rPr lang="en-GB" altLang="en-US" sz="1800" b="1" i="1" smtClean="0">
                <a:solidFill>
                  <a:srgbClr val="FF3300"/>
                </a:solidFill>
                <a:latin typeface="+mj-lt"/>
                <a:cs typeface="Arial" charset="0"/>
              </a:rPr>
              <a:t>I = </a:t>
            </a:r>
            <a:r>
              <a:rPr lang="el-GR" altLang="en-US" sz="1800" b="1" i="1" smtClean="0">
                <a:solidFill>
                  <a:srgbClr val="FF3300"/>
                </a:solidFill>
                <a:latin typeface="+mj-lt"/>
                <a:cs typeface="Arial" charset="0"/>
              </a:rPr>
              <a:t>ε</a:t>
            </a:r>
            <a:r>
              <a:rPr lang="en-GB" altLang="en-US" sz="1800" b="1" i="1" baseline="-25000" smtClean="0">
                <a:solidFill>
                  <a:srgbClr val="FF3300"/>
                </a:solidFill>
                <a:latin typeface="+mj-lt"/>
                <a:cs typeface="Arial" charset="0"/>
              </a:rPr>
              <a:t>T</a:t>
            </a:r>
            <a:r>
              <a:rPr lang="en-GB" altLang="en-US" sz="1800" b="1" i="1" smtClean="0">
                <a:solidFill>
                  <a:srgbClr val="FF3300"/>
                </a:solidFill>
                <a:latin typeface="+mj-lt"/>
                <a:cs typeface="Arial" charset="0"/>
              </a:rPr>
              <a:t> / R</a:t>
            </a:r>
            <a:r>
              <a:rPr lang="en-GB" altLang="en-US" sz="1800" b="1" i="1" baseline="-25000" smtClean="0">
                <a:solidFill>
                  <a:srgbClr val="FF3300"/>
                </a:solidFill>
                <a:latin typeface="+mj-lt"/>
                <a:cs typeface="Arial" charset="0"/>
              </a:rPr>
              <a:t>T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800" smtClean="0">
                <a:latin typeface="+mj-lt"/>
                <a:cs typeface="Arial" charset="0"/>
              </a:rPr>
              <a:t>= 7.5 / 15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800" b="1" smtClean="0">
                <a:solidFill>
                  <a:schemeClr val="accent2"/>
                </a:solidFill>
                <a:latin typeface="+mj-lt"/>
                <a:cs typeface="Arial" charset="0"/>
              </a:rPr>
              <a:t>current = 0.5 A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1400" smtClean="0">
              <a:latin typeface="+mj-lt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800" smtClean="0">
                <a:latin typeface="+mj-lt"/>
                <a:cs typeface="Arial" charset="0"/>
              </a:rPr>
              <a:t>PD across the 8 ohm resistor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800" b="1" smtClean="0">
                <a:solidFill>
                  <a:srgbClr val="FF3300"/>
                </a:solidFill>
                <a:latin typeface="+mj-lt"/>
                <a:cs typeface="Arial" charset="0"/>
              </a:rPr>
              <a:t>= </a:t>
            </a:r>
            <a:r>
              <a:rPr lang="en-GB" altLang="en-US" sz="1800" b="1" i="1" smtClean="0">
                <a:solidFill>
                  <a:srgbClr val="FF3300"/>
                </a:solidFill>
                <a:latin typeface="+mj-lt"/>
                <a:cs typeface="Arial" charset="0"/>
              </a:rPr>
              <a:t>V</a:t>
            </a:r>
            <a:r>
              <a:rPr lang="en-GB" altLang="en-US" sz="1800" b="1" i="1" baseline="-25000" smtClean="0">
                <a:solidFill>
                  <a:srgbClr val="FF3300"/>
                </a:solidFill>
                <a:latin typeface="+mj-lt"/>
                <a:cs typeface="Arial" charset="0"/>
              </a:rPr>
              <a:t>8</a:t>
            </a:r>
            <a:r>
              <a:rPr lang="en-GB" altLang="en-US" sz="1800" b="1" i="1" smtClean="0">
                <a:solidFill>
                  <a:srgbClr val="FF3300"/>
                </a:solidFill>
                <a:latin typeface="+mj-lt"/>
                <a:cs typeface="Arial" charset="0"/>
              </a:rPr>
              <a:t> = I x R</a:t>
            </a:r>
            <a:r>
              <a:rPr lang="en-GB" altLang="en-US" sz="1800" b="1" i="1" baseline="-25000" smtClean="0">
                <a:solidFill>
                  <a:srgbClr val="FF3300"/>
                </a:solidFill>
                <a:latin typeface="+mj-lt"/>
                <a:cs typeface="Arial" charset="0"/>
              </a:rPr>
              <a:t>8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800" smtClean="0">
                <a:latin typeface="+mj-lt"/>
                <a:cs typeface="Arial" charset="0"/>
              </a:rPr>
              <a:t>= 0.5 x 8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800" b="1" smtClean="0">
                <a:solidFill>
                  <a:schemeClr val="accent2"/>
                </a:solidFill>
                <a:latin typeface="+mj-lt"/>
                <a:cs typeface="Arial" charset="0"/>
              </a:rPr>
              <a:t>pd = 4 V</a:t>
            </a:r>
            <a:endParaRPr lang="el-GR" altLang="en-US" sz="1800" b="1" smtClean="0">
              <a:solidFill>
                <a:schemeClr val="accent2"/>
              </a:solidFill>
              <a:latin typeface="+mj-lt"/>
              <a:cs typeface="Arial" charset="0"/>
            </a:endParaRPr>
          </a:p>
        </p:txBody>
      </p:sp>
      <p:grpSp>
        <p:nvGrpSpPr>
          <p:cNvPr id="48132" name="Group 4"/>
          <p:cNvGrpSpPr>
            <a:grpSpLocks/>
          </p:cNvGrpSpPr>
          <p:nvPr/>
        </p:nvGrpSpPr>
        <p:grpSpPr bwMode="auto">
          <a:xfrm>
            <a:off x="539750" y="2791420"/>
            <a:ext cx="3743325" cy="2857500"/>
            <a:chOff x="295" y="1026"/>
            <a:chExt cx="2358" cy="1800"/>
          </a:xfrm>
        </p:grpSpPr>
        <p:pic>
          <p:nvPicPr>
            <p:cNvPr id="48134" name="Picture 5" descr="B067F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" y="1026"/>
              <a:ext cx="2358" cy="1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8135" name="Text Box 6"/>
            <p:cNvSpPr txBox="1">
              <a:spLocks noChangeArrowheads="1"/>
            </p:cNvSpPr>
            <p:nvPr/>
          </p:nvSpPr>
          <p:spPr bwMode="auto">
            <a:xfrm>
              <a:off x="1247" y="2614"/>
              <a:ext cx="499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600">
                  <a:latin typeface="+mj-lt"/>
                </a:rPr>
                <a:t>8.0 </a:t>
              </a:r>
              <a:r>
                <a:rPr lang="el-GR" altLang="en-US" sz="1600">
                  <a:latin typeface="+mj-lt"/>
                  <a:cs typeface="Arial" charset="0"/>
                </a:rPr>
                <a:t>Ω</a:t>
              </a:r>
            </a:p>
          </p:txBody>
        </p:sp>
        <p:sp>
          <p:nvSpPr>
            <p:cNvPr id="48136" name="Text Box 7"/>
            <p:cNvSpPr txBox="1">
              <a:spLocks noChangeArrowheads="1"/>
            </p:cNvSpPr>
            <p:nvPr/>
          </p:nvSpPr>
          <p:spPr bwMode="auto">
            <a:xfrm>
              <a:off x="1973" y="1298"/>
              <a:ext cx="499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600">
                  <a:latin typeface="+mj-lt"/>
                </a:rPr>
                <a:t>3.0 </a:t>
              </a:r>
              <a:r>
                <a:rPr lang="el-GR" altLang="en-US" sz="1600">
                  <a:latin typeface="+mj-lt"/>
                  <a:cs typeface="Arial" charset="0"/>
                </a:rPr>
                <a:t>Ω</a:t>
              </a:r>
            </a:p>
          </p:txBody>
        </p:sp>
        <p:sp>
          <p:nvSpPr>
            <p:cNvPr id="48137" name="Text Box 8"/>
            <p:cNvSpPr txBox="1">
              <a:spLocks noChangeArrowheads="1"/>
            </p:cNvSpPr>
            <p:nvPr/>
          </p:nvSpPr>
          <p:spPr bwMode="auto">
            <a:xfrm>
              <a:off x="930" y="1298"/>
              <a:ext cx="499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600">
                  <a:latin typeface="+mj-lt"/>
                </a:rPr>
                <a:t>4.0 </a:t>
              </a:r>
              <a:r>
                <a:rPr lang="el-GR" altLang="en-US" sz="1600">
                  <a:latin typeface="+mj-lt"/>
                  <a:cs typeface="Arial" charset="0"/>
                </a:rPr>
                <a:t>Ω</a:t>
              </a:r>
            </a:p>
          </p:txBody>
        </p:sp>
        <p:sp>
          <p:nvSpPr>
            <p:cNvPr id="48138" name="Text Box 9"/>
            <p:cNvSpPr txBox="1">
              <a:spLocks noChangeArrowheads="1"/>
            </p:cNvSpPr>
            <p:nvPr/>
          </p:nvSpPr>
          <p:spPr bwMode="auto">
            <a:xfrm>
              <a:off x="295" y="1071"/>
              <a:ext cx="499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600">
                  <a:latin typeface="+mj-lt"/>
                </a:rPr>
                <a:t>1.5 V</a:t>
              </a:r>
              <a:endParaRPr lang="el-GR" altLang="en-US" sz="1600">
                <a:latin typeface="+mj-lt"/>
                <a:cs typeface="Arial" charset="0"/>
              </a:endParaRPr>
            </a:p>
          </p:txBody>
        </p:sp>
        <p:sp>
          <p:nvSpPr>
            <p:cNvPr id="48139" name="Text Box 10"/>
            <p:cNvSpPr txBox="1">
              <a:spLocks noChangeArrowheads="1"/>
            </p:cNvSpPr>
            <p:nvPr/>
          </p:nvSpPr>
          <p:spPr bwMode="auto">
            <a:xfrm>
              <a:off x="1474" y="1071"/>
              <a:ext cx="453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600">
                  <a:latin typeface="+mj-lt"/>
                </a:rPr>
                <a:t>6.0 V</a:t>
              </a:r>
              <a:endParaRPr lang="el-GR" altLang="en-US" sz="1600">
                <a:latin typeface="+mj-lt"/>
                <a:cs typeface="Arial" charset="0"/>
              </a:endParaRPr>
            </a:p>
          </p:txBody>
        </p:sp>
      </p:grpSp>
      <p:sp>
        <p:nvSpPr>
          <p:cNvPr id="48133" name="Text Box 11"/>
          <p:cNvSpPr txBox="1">
            <a:spLocks noChangeArrowheads="1"/>
          </p:cNvSpPr>
          <p:nvPr/>
        </p:nvSpPr>
        <p:spPr bwMode="auto">
          <a:xfrm>
            <a:off x="539750" y="1710333"/>
            <a:ext cx="3744913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i="1">
                <a:latin typeface="+mj-lt"/>
              </a:rPr>
              <a:t>In the circuit shown below calculate the current flowing and the pd across the 8 ohm resistor</a:t>
            </a:r>
          </a:p>
        </p:txBody>
      </p:sp>
    </p:spTree>
    <p:extLst>
      <p:ext uri="{BB962C8B-B14F-4D97-AF65-F5344CB8AC3E}">
        <p14:creationId xmlns:p14="http://schemas.microsoft.com/office/powerpoint/2010/main" val="37120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8" name="Text Box 4"/>
          <p:cNvSpPr txBox="1">
            <a:spLocks noChangeArrowheads="1"/>
          </p:cNvSpPr>
          <p:nvPr/>
        </p:nvSpPr>
        <p:spPr bwMode="auto">
          <a:xfrm>
            <a:off x="253206" y="764704"/>
            <a:ext cx="7532687" cy="1077218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GB" altLang="en-US" sz="3200" dirty="0" smtClean="0"/>
              <a:t>Calculate </a:t>
            </a:r>
            <a:r>
              <a:rPr lang="en-GB" altLang="en-US" sz="3200" dirty="0"/>
              <a:t>the current in the circuit.</a:t>
            </a:r>
          </a:p>
          <a:p>
            <a:r>
              <a:rPr lang="en-GB" altLang="en-US" sz="3200" i="1" dirty="0"/>
              <a:t>Note the cells polarity</a:t>
            </a:r>
            <a:endParaRPr lang="en-US" altLang="en-US" sz="3200" i="1" dirty="0"/>
          </a:p>
        </p:txBody>
      </p:sp>
      <p:sp>
        <p:nvSpPr>
          <p:cNvPr id="328709" name="Text Box 5"/>
          <p:cNvSpPr txBox="1">
            <a:spLocks noChangeArrowheads="1"/>
          </p:cNvSpPr>
          <p:nvPr/>
        </p:nvSpPr>
        <p:spPr bwMode="auto">
          <a:xfrm>
            <a:off x="5875489" y="2751422"/>
            <a:ext cx="565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1600" dirty="0"/>
              <a:t>10</a:t>
            </a:r>
            <a:r>
              <a:rPr lang="en-US" altLang="en-US" sz="1600" dirty="0">
                <a:latin typeface="Lucida Sans Unicode" pitchFamily="34" charset="0"/>
              </a:rPr>
              <a:t>Ω</a:t>
            </a:r>
            <a:endParaRPr lang="en-US" altLang="en-US" sz="1600" dirty="0">
              <a:latin typeface="Arial" charset="0"/>
            </a:endParaRPr>
          </a:p>
        </p:txBody>
      </p:sp>
      <p:sp>
        <p:nvSpPr>
          <p:cNvPr id="328710" name="Text Box 6"/>
          <p:cNvSpPr txBox="1">
            <a:spLocks noChangeArrowheads="1"/>
          </p:cNvSpPr>
          <p:nvPr/>
        </p:nvSpPr>
        <p:spPr bwMode="auto">
          <a:xfrm>
            <a:off x="1717676" y="2321769"/>
            <a:ext cx="2139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1600" dirty="0" err="1"/>
              <a:t>emf</a:t>
            </a:r>
            <a:r>
              <a:rPr lang="en-US" altLang="en-US" sz="1600" dirty="0"/>
              <a:t> =3V, r = 1Ω</a:t>
            </a:r>
          </a:p>
        </p:txBody>
      </p:sp>
      <p:sp>
        <p:nvSpPr>
          <p:cNvPr id="328711" name="Freeform 7"/>
          <p:cNvSpPr>
            <a:spLocks/>
          </p:cNvSpPr>
          <p:nvPr/>
        </p:nvSpPr>
        <p:spPr bwMode="auto">
          <a:xfrm>
            <a:off x="5749925" y="2691656"/>
            <a:ext cx="150813" cy="522288"/>
          </a:xfrm>
          <a:custGeom>
            <a:avLst/>
            <a:gdLst>
              <a:gd name="T0" fmla="*/ 0 w 95"/>
              <a:gd name="T1" fmla="*/ 0 h 295"/>
              <a:gd name="T2" fmla="*/ 94 w 95"/>
              <a:gd name="T3" fmla="*/ 0 h 295"/>
              <a:gd name="T4" fmla="*/ 94 w 95"/>
              <a:gd name="T5" fmla="*/ 294 h 295"/>
              <a:gd name="T6" fmla="*/ 0 w 95"/>
              <a:gd name="T7" fmla="*/ 294 h 295"/>
              <a:gd name="T8" fmla="*/ 0 w 95"/>
              <a:gd name="T9" fmla="*/ 0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" h="295">
                <a:moveTo>
                  <a:pt x="0" y="0"/>
                </a:moveTo>
                <a:lnTo>
                  <a:pt x="94" y="0"/>
                </a:lnTo>
                <a:lnTo>
                  <a:pt x="94" y="294"/>
                </a:lnTo>
                <a:lnTo>
                  <a:pt x="0" y="294"/>
                </a:lnTo>
                <a:lnTo>
                  <a:pt x="0" y="0"/>
                </a:ln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8712" name="Freeform 8"/>
          <p:cNvSpPr>
            <a:spLocks/>
          </p:cNvSpPr>
          <p:nvPr/>
        </p:nvSpPr>
        <p:spPr bwMode="auto">
          <a:xfrm>
            <a:off x="3938588" y="2710706"/>
            <a:ext cx="150812" cy="466725"/>
          </a:xfrm>
          <a:custGeom>
            <a:avLst/>
            <a:gdLst>
              <a:gd name="T0" fmla="*/ 0 w 95"/>
              <a:gd name="T1" fmla="*/ 0 h 294"/>
              <a:gd name="T2" fmla="*/ 94 w 95"/>
              <a:gd name="T3" fmla="*/ 0 h 294"/>
              <a:gd name="T4" fmla="*/ 94 w 95"/>
              <a:gd name="T5" fmla="*/ 293 h 294"/>
              <a:gd name="T6" fmla="*/ 0 w 95"/>
              <a:gd name="T7" fmla="*/ 293 h 294"/>
              <a:gd name="T8" fmla="*/ 0 w 95"/>
              <a:gd name="T9" fmla="*/ 0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" h="294">
                <a:moveTo>
                  <a:pt x="0" y="0"/>
                </a:moveTo>
                <a:lnTo>
                  <a:pt x="94" y="0"/>
                </a:lnTo>
                <a:lnTo>
                  <a:pt x="94" y="293"/>
                </a:lnTo>
                <a:lnTo>
                  <a:pt x="0" y="293"/>
                </a:lnTo>
                <a:lnTo>
                  <a:pt x="0" y="0"/>
                </a:ln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8713" name="Line 9"/>
          <p:cNvSpPr>
            <a:spLocks noChangeShapeType="1"/>
          </p:cNvSpPr>
          <p:nvPr/>
        </p:nvSpPr>
        <p:spPr bwMode="auto">
          <a:xfrm>
            <a:off x="3841750" y="3383806"/>
            <a:ext cx="314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8714" name="Line 10"/>
          <p:cNvSpPr>
            <a:spLocks noChangeShapeType="1"/>
          </p:cNvSpPr>
          <p:nvPr/>
        </p:nvSpPr>
        <p:spPr bwMode="auto">
          <a:xfrm>
            <a:off x="3930650" y="3440956"/>
            <a:ext cx="1254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8715" name="Line 11"/>
          <p:cNvSpPr>
            <a:spLocks noChangeShapeType="1"/>
          </p:cNvSpPr>
          <p:nvPr/>
        </p:nvSpPr>
        <p:spPr bwMode="auto">
          <a:xfrm>
            <a:off x="3811588" y="3947369"/>
            <a:ext cx="33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8716" name="Line 12"/>
          <p:cNvSpPr>
            <a:spLocks noChangeShapeType="1"/>
          </p:cNvSpPr>
          <p:nvPr/>
        </p:nvSpPr>
        <p:spPr bwMode="auto">
          <a:xfrm>
            <a:off x="3935413" y="3867994"/>
            <a:ext cx="10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8717" name="Line 13"/>
          <p:cNvSpPr>
            <a:spLocks noChangeShapeType="1"/>
          </p:cNvSpPr>
          <p:nvPr/>
        </p:nvSpPr>
        <p:spPr bwMode="auto">
          <a:xfrm>
            <a:off x="3862388" y="2461469"/>
            <a:ext cx="314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8718" name="Line 14"/>
          <p:cNvSpPr>
            <a:spLocks noChangeShapeType="1"/>
          </p:cNvSpPr>
          <p:nvPr/>
        </p:nvSpPr>
        <p:spPr bwMode="auto">
          <a:xfrm>
            <a:off x="3932238" y="2518619"/>
            <a:ext cx="1254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8719" name="Text Box 15"/>
          <p:cNvSpPr txBox="1">
            <a:spLocks noChangeArrowheads="1"/>
          </p:cNvSpPr>
          <p:nvPr/>
        </p:nvSpPr>
        <p:spPr bwMode="auto">
          <a:xfrm>
            <a:off x="4057650" y="2759919"/>
            <a:ext cx="565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1600" dirty="0"/>
              <a:t>2</a:t>
            </a:r>
            <a:r>
              <a:rPr lang="en-US" altLang="en-US" sz="1600" dirty="0">
                <a:latin typeface="Lucida Sans Unicode" pitchFamily="34" charset="0"/>
              </a:rPr>
              <a:t>Ω</a:t>
            </a:r>
            <a:endParaRPr lang="en-US" altLang="en-US" sz="1600" dirty="0">
              <a:latin typeface="Arial" charset="0"/>
            </a:endParaRPr>
          </a:p>
        </p:txBody>
      </p:sp>
      <p:sp>
        <p:nvSpPr>
          <p:cNvPr id="328720" name="Freeform 16"/>
          <p:cNvSpPr>
            <a:spLocks/>
          </p:cNvSpPr>
          <p:nvPr/>
        </p:nvSpPr>
        <p:spPr bwMode="auto">
          <a:xfrm>
            <a:off x="4000500" y="2132856"/>
            <a:ext cx="1827213" cy="571500"/>
          </a:xfrm>
          <a:custGeom>
            <a:avLst/>
            <a:gdLst>
              <a:gd name="T0" fmla="*/ 0 w 748"/>
              <a:gd name="T1" fmla="*/ 196 h 360"/>
              <a:gd name="T2" fmla="*/ 0 w 748"/>
              <a:gd name="T3" fmla="*/ 0 h 360"/>
              <a:gd name="T4" fmla="*/ 748 w 748"/>
              <a:gd name="T5" fmla="*/ 0 h 360"/>
              <a:gd name="T6" fmla="*/ 748 w 748"/>
              <a:gd name="T7" fmla="*/ 360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48" h="360">
                <a:moveTo>
                  <a:pt x="0" y="196"/>
                </a:moveTo>
                <a:lnTo>
                  <a:pt x="0" y="0"/>
                </a:lnTo>
                <a:lnTo>
                  <a:pt x="748" y="0"/>
                </a:lnTo>
                <a:lnTo>
                  <a:pt x="748" y="36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328721" name="Freeform 17"/>
          <p:cNvSpPr>
            <a:spLocks/>
          </p:cNvSpPr>
          <p:nvPr/>
        </p:nvSpPr>
        <p:spPr bwMode="auto">
          <a:xfrm>
            <a:off x="3986213" y="3225056"/>
            <a:ext cx="1866900" cy="1062038"/>
          </a:xfrm>
          <a:custGeom>
            <a:avLst/>
            <a:gdLst>
              <a:gd name="T0" fmla="*/ 756 w 756"/>
              <a:gd name="T1" fmla="*/ 0 h 688"/>
              <a:gd name="T2" fmla="*/ 756 w 756"/>
              <a:gd name="T3" fmla="*/ 688 h 688"/>
              <a:gd name="T4" fmla="*/ 0 w 756"/>
              <a:gd name="T5" fmla="*/ 688 h 688"/>
              <a:gd name="T6" fmla="*/ 0 w 756"/>
              <a:gd name="T7" fmla="*/ 476 h 6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6" h="688">
                <a:moveTo>
                  <a:pt x="756" y="0"/>
                </a:moveTo>
                <a:lnTo>
                  <a:pt x="756" y="688"/>
                </a:lnTo>
                <a:lnTo>
                  <a:pt x="0" y="688"/>
                </a:lnTo>
                <a:lnTo>
                  <a:pt x="0" y="476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328722" name="Line 18"/>
          <p:cNvSpPr>
            <a:spLocks noChangeShapeType="1"/>
          </p:cNvSpPr>
          <p:nvPr/>
        </p:nvSpPr>
        <p:spPr bwMode="auto">
          <a:xfrm flipV="1">
            <a:off x="3987800" y="3440956"/>
            <a:ext cx="1588" cy="425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328723" name="Line 19"/>
          <p:cNvSpPr>
            <a:spLocks noChangeShapeType="1"/>
          </p:cNvSpPr>
          <p:nvPr/>
        </p:nvSpPr>
        <p:spPr bwMode="auto">
          <a:xfrm flipV="1">
            <a:off x="3994150" y="2513856"/>
            <a:ext cx="1588" cy="190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328724" name="Line 20"/>
          <p:cNvSpPr>
            <a:spLocks noChangeShapeType="1"/>
          </p:cNvSpPr>
          <p:nvPr/>
        </p:nvSpPr>
        <p:spPr bwMode="auto">
          <a:xfrm flipV="1">
            <a:off x="3994150" y="3174256"/>
            <a:ext cx="1588" cy="190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328725" name="Text Box 21"/>
          <p:cNvSpPr txBox="1">
            <a:spLocks noChangeArrowheads="1"/>
          </p:cNvSpPr>
          <p:nvPr/>
        </p:nvSpPr>
        <p:spPr bwMode="auto">
          <a:xfrm>
            <a:off x="736408" y="4725144"/>
            <a:ext cx="7532687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000" dirty="0"/>
              <a:t>The total </a:t>
            </a:r>
            <a:r>
              <a:rPr lang="en-GB" altLang="en-US" sz="2000" dirty="0" err="1"/>
              <a:t>emf</a:t>
            </a:r>
            <a:r>
              <a:rPr lang="en-GB" altLang="en-US" sz="2000" dirty="0"/>
              <a:t> is 3+5-2  = 6V</a:t>
            </a:r>
          </a:p>
          <a:p>
            <a:r>
              <a:rPr lang="en-GB" altLang="en-US" sz="2000" dirty="0"/>
              <a:t>The total resistance = 1 + 2 + 1 + 1 + 10 = 15</a:t>
            </a:r>
            <a:r>
              <a:rPr lang="en-US" altLang="en-US" sz="2000" dirty="0"/>
              <a:t>Ω</a:t>
            </a:r>
          </a:p>
          <a:p>
            <a:r>
              <a:rPr lang="en-GB" altLang="en-US" sz="2000" dirty="0"/>
              <a:t>Current = V /R     = 6V/15</a:t>
            </a:r>
            <a:r>
              <a:rPr lang="en-US" altLang="en-US" sz="2000" dirty="0"/>
              <a:t>Ω  = 0.4 Amp</a:t>
            </a:r>
          </a:p>
        </p:txBody>
      </p:sp>
      <p:sp>
        <p:nvSpPr>
          <p:cNvPr id="328726" name="Text Box 22"/>
          <p:cNvSpPr txBox="1">
            <a:spLocks noChangeArrowheads="1"/>
          </p:cNvSpPr>
          <p:nvPr/>
        </p:nvSpPr>
        <p:spPr bwMode="auto">
          <a:xfrm>
            <a:off x="1815820" y="3248869"/>
            <a:ext cx="2139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1600" dirty="0" err="1"/>
              <a:t>emf</a:t>
            </a:r>
            <a:r>
              <a:rPr lang="en-US" altLang="en-US" sz="1600" dirty="0"/>
              <a:t> =5V, r = 1Ω</a:t>
            </a:r>
          </a:p>
        </p:txBody>
      </p:sp>
      <p:sp>
        <p:nvSpPr>
          <p:cNvPr id="328727" name="Text Box 23"/>
          <p:cNvSpPr txBox="1">
            <a:spLocks noChangeArrowheads="1"/>
          </p:cNvSpPr>
          <p:nvPr/>
        </p:nvSpPr>
        <p:spPr bwMode="auto">
          <a:xfrm>
            <a:off x="1815820" y="3753694"/>
            <a:ext cx="2139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1600"/>
              <a:t>emf =2V, r = 1Ω</a:t>
            </a:r>
          </a:p>
        </p:txBody>
      </p:sp>
    </p:spTree>
    <p:extLst>
      <p:ext uri="{BB962C8B-B14F-4D97-AF65-F5344CB8AC3E}">
        <p14:creationId xmlns:p14="http://schemas.microsoft.com/office/powerpoint/2010/main" val="25555864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60450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Identical cells in parallel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779912" y="1783358"/>
            <a:ext cx="5219700" cy="5074642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FontTx/>
              <a:buNone/>
            </a:pPr>
            <a:r>
              <a:rPr lang="en-GB" altLang="en-US" sz="2400" dirty="0" smtClean="0"/>
              <a:t>For </a:t>
            </a:r>
            <a:r>
              <a:rPr lang="en-GB" altLang="en-US" sz="2400" b="1" i="1" dirty="0" smtClean="0">
                <a:solidFill>
                  <a:srgbClr val="FF3300"/>
                </a:solidFill>
              </a:rPr>
              <a:t>N</a:t>
            </a:r>
            <a:r>
              <a:rPr lang="en-GB" altLang="en-US" sz="2400" b="1" i="1" dirty="0" smtClean="0"/>
              <a:t> </a:t>
            </a:r>
            <a:r>
              <a:rPr lang="en-GB" altLang="en-US" sz="2400" dirty="0" smtClean="0"/>
              <a:t> </a:t>
            </a:r>
            <a:r>
              <a:rPr lang="en-GB" altLang="en-US" sz="2400" b="1" u="sng" dirty="0" smtClean="0">
                <a:solidFill>
                  <a:schemeClr val="accent2"/>
                </a:solidFill>
              </a:rPr>
              <a:t>identical</a:t>
            </a:r>
            <a:r>
              <a:rPr lang="en-GB" altLang="en-US" sz="2400" dirty="0" smtClean="0"/>
              <a:t> cells each of </a:t>
            </a:r>
            <a:r>
              <a:rPr lang="en-GB" altLang="en-US" sz="2400" dirty="0" err="1" smtClean="0"/>
              <a:t>emf</a:t>
            </a:r>
            <a:r>
              <a:rPr lang="en-GB" altLang="en-US" sz="2400" dirty="0" smtClean="0"/>
              <a:t> </a:t>
            </a:r>
            <a:r>
              <a:rPr lang="el-GR" altLang="en-US" sz="2400" b="1" i="1" dirty="0" smtClean="0">
                <a:solidFill>
                  <a:srgbClr val="FF3300"/>
                </a:solidFill>
                <a:cs typeface="Arial" charset="0"/>
              </a:rPr>
              <a:t>ε</a:t>
            </a:r>
            <a:r>
              <a:rPr lang="en-GB" altLang="en-US" sz="2400" dirty="0" smtClean="0">
                <a:cs typeface="Arial" charset="0"/>
              </a:rPr>
              <a:t> and internal resistance , </a:t>
            </a:r>
            <a:r>
              <a:rPr lang="en-GB" altLang="en-US" sz="2400" b="1" i="1" dirty="0" smtClean="0">
                <a:solidFill>
                  <a:srgbClr val="FF3300"/>
                </a:solidFill>
                <a:cs typeface="Arial" charset="0"/>
              </a:rPr>
              <a:t>r</a:t>
            </a:r>
            <a:r>
              <a:rPr lang="en-GB" altLang="en-US" sz="2400" dirty="0" smtClean="0">
                <a:solidFill>
                  <a:srgbClr val="FF3300"/>
                </a:solidFill>
              </a:rPr>
              <a:t> </a:t>
            </a:r>
          </a:p>
          <a:p>
            <a:pPr marL="0" indent="0">
              <a:buNone/>
            </a:pPr>
            <a:endParaRPr lang="en-GB" altLang="en-US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altLang="en-US" sz="2400" b="1" dirty="0" smtClean="0">
                <a:solidFill>
                  <a:srgbClr val="FF0000"/>
                </a:solidFill>
              </a:rPr>
              <a:t>The </a:t>
            </a:r>
            <a:r>
              <a:rPr lang="en-GB" altLang="en-US" sz="2400" b="1" dirty="0">
                <a:solidFill>
                  <a:srgbClr val="FF0000"/>
                </a:solidFill>
              </a:rPr>
              <a:t>current through the whole circuit is </a:t>
            </a:r>
            <a:r>
              <a:rPr lang="en-GB" altLang="en-US" sz="2400" b="1" dirty="0" smtClean="0">
                <a:solidFill>
                  <a:srgbClr val="FF0000"/>
                </a:solidFill>
              </a:rPr>
              <a:t>I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b="1" dirty="0" smtClean="0">
                <a:solidFill>
                  <a:srgbClr val="FF3300"/>
                </a:solidFill>
              </a:rPr>
              <a:t>Total </a:t>
            </a:r>
            <a:r>
              <a:rPr lang="en-GB" altLang="en-US" sz="2400" b="1" dirty="0" err="1" smtClean="0">
                <a:solidFill>
                  <a:srgbClr val="FF3300"/>
                </a:solidFill>
              </a:rPr>
              <a:t>emf</a:t>
            </a:r>
            <a:r>
              <a:rPr lang="en-GB" altLang="en-US" sz="2400" b="1" dirty="0" smtClean="0">
                <a:solidFill>
                  <a:srgbClr val="FF3300"/>
                </a:solidFill>
              </a:rPr>
              <a:t> = </a:t>
            </a:r>
            <a:r>
              <a:rPr lang="el-GR" altLang="en-US" sz="2400" b="1" i="1" dirty="0" smtClean="0">
                <a:solidFill>
                  <a:srgbClr val="FF3300"/>
                </a:solidFill>
                <a:cs typeface="Arial" charset="0"/>
              </a:rPr>
              <a:t>ε</a:t>
            </a:r>
            <a:r>
              <a:rPr lang="en-GB" altLang="en-US" sz="2400" b="1" dirty="0" smtClean="0"/>
              <a:t> 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b="1" dirty="0" smtClean="0">
                <a:solidFill>
                  <a:srgbClr val="FF3300"/>
                </a:solidFill>
              </a:rPr>
              <a:t>Total internal resistance = </a:t>
            </a:r>
            <a:r>
              <a:rPr lang="en-GB" altLang="en-US" sz="2400" b="1" i="1" dirty="0" smtClean="0">
                <a:solidFill>
                  <a:srgbClr val="FF3300"/>
                </a:solidFill>
              </a:rPr>
              <a:t>r / N</a:t>
            </a:r>
          </a:p>
          <a:p>
            <a:pPr marL="0" indent="0" eaLnBrk="1" hangingPunct="1">
              <a:buFontTx/>
              <a:buNone/>
            </a:pPr>
            <a:endParaRPr lang="en-GB" altLang="en-US" sz="2400" dirty="0" smtClean="0"/>
          </a:p>
          <a:p>
            <a:pPr marL="0" indent="0" eaLnBrk="1" hangingPunct="1">
              <a:buFontTx/>
              <a:buNone/>
            </a:pPr>
            <a:r>
              <a:rPr lang="en-GB" altLang="en-US" sz="2400" b="1" dirty="0" smtClean="0">
                <a:solidFill>
                  <a:srgbClr val="FF3300"/>
                </a:solidFill>
              </a:rPr>
              <a:t>The lost volts = 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itchFamily="18" charset="0"/>
              </a:rPr>
              <a:t>I</a:t>
            </a:r>
            <a:r>
              <a:rPr lang="en-GB" altLang="en-US" sz="2400" b="1" i="1" dirty="0" smtClean="0">
                <a:solidFill>
                  <a:srgbClr val="FF3300"/>
                </a:solidFill>
              </a:rPr>
              <a:t> r / N</a:t>
            </a:r>
            <a:r>
              <a:rPr lang="en-GB" altLang="en-US" sz="2400" dirty="0" smtClean="0"/>
              <a:t> and so cells placed in parallel can deliver more current for the same lost volts due to the reduction in internal resistance.</a:t>
            </a:r>
          </a:p>
        </p:txBody>
      </p:sp>
      <p:pic>
        <p:nvPicPr>
          <p:cNvPr id="49156" name="Picture 4" descr="B068F3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1638325"/>
            <a:ext cx="3384550" cy="3157537"/>
          </a:xfrm>
          <a:noFill/>
        </p:spPr>
      </p:pic>
    </p:spTree>
    <p:extLst>
      <p:ext uri="{BB962C8B-B14F-4D97-AF65-F5344CB8AC3E}">
        <p14:creationId xmlns:p14="http://schemas.microsoft.com/office/powerpoint/2010/main" val="1811268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7" name="Freeform 3"/>
          <p:cNvSpPr>
            <a:spLocks/>
          </p:cNvSpPr>
          <p:nvPr/>
        </p:nvSpPr>
        <p:spPr bwMode="auto">
          <a:xfrm rot="5400000">
            <a:off x="4472782" y="2734468"/>
            <a:ext cx="266700" cy="754063"/>
          </a:xfrm>
          <a:custGeom>
            <a:avLst/>
            <a:gdLst>
              <a:gd name="T0" fmla="*/ 0 w 95"/>
              <a:gd name="T1" fmla="*/ 0 h 295"/>
              <a:gd name="T2" fmla="*/ 94 w 95"/>
              <a:gd name="T3" fmla="*/ 0 h 295"/>
              <a:gd name="T4" fmla="*/ 94 w 95"/>
              <a:gd name="T5" fmla="*/ 294 h 295"/>
              <a:gd name="T6" fmla="*/ 0 w 95"/>
              <a:gd name="T7" fmla="*/ 294 h 295"/>
              <a:gd name="T8" fmla="*/ 0 w 95"/>
              <a:gd name="T9" fmla="*/ 0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" h="295">
                <a:moveTo>
                  <a:pt x="0" y="0"/>
                </a:moveTo>
                <a:lnTo>
                  <a:pt x="94" y="0"/>
                </a:lnTo>
                <a:lnTo>
                  <a:pt x="94" y="294"/>
                </a:lnTo>
                <a:lnTo>
                  <a:pt x="0" y="294"/>
                </a:lnTo>
                <a:lnTo>
                  <a:pt x="0" y="0"/>
                </a:ln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308" name="Line 4"/>
          <p:cNvSpPr>
            <a:spLocks noChangeShapeType="1"/>
          </p:cNvSpPr>
          <p:nvPr/>
        </p:nvSpPr>
        <p:spPr bwMode="auto">
          <a:xfrm rot="5400000">
            <a:off x="4225925" y="2486026"/>
            <a:ext cx="314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309" name="Line 5"/>
          <p:cNvSpPr>
            <a:spLocks noChangeShapeType="1"/>
          </p:cNvSpPr>
          <p:nvPr/>
        </p:nvSpPr>
        <p:spPr bwMode="auto">
          <a:xfrm rot="5400000">
            <a:off x="4260851" y="2479675"/>
            <a:ext cx="125412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310" name="Line 6"/>
          <p:cNvSpPr>
            <a:spLocks noChangeShapeType="1"/>
          </p:cNvSpPr>
          <p:nvPr/>
        </p:nvSpPr>
        <p:spPr bwMode="auto">
          <a:xfrm rot="5400000">
            <a:off x="4221162" y="1223963"/>
            <a:ext cx="314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311" name="Line 7"/>
          <p:cNvSpPr>
            <a:spLocks noChangeShapeType="1"/>
          </p:cNvSpPr>
          <p:nvPr/>
        </p:nvSpPr>
        <p:spPr bwMode="auto">
          <a:xfrm rot="5400000">
            <a:off x="4256087" y="1198563"/>
            <a:ext cx="125413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312" name="Freeform 8"/>
          <p:cNvSpPr>
            <a:spLocks/>
          </p:cNvSpPr>
          <p:nvPr/>
        </p:nvSpPr>
        <p:spPr bwMode="auto">
          <a:xfrm rot="5400000">
            <a:off x="4678363" y="2262188"/>
            <a:ext cx="1187450" cy="571500"/>
          </a:xfrm>
          <a:custGeom>
            <a:avLst/>
            <a:gdLst>
              <a:gd name="T0" fmla="*/ 0 w 748"/>
              <a:gd name="T1" fmla="*/ 196 h 360"/>
              <a:gd name="T2" fmla="*/ 0 w 748"/>
              <a:gd name="T3" fmla="*/ 0 h 360"/>
              <a:gd name="T4" fmla="*/ 748 w 748"/>
              <a:gd name="T5" fmla="*/ 0 h 360"/>
              <a:gd name="T6" fmla="*/ 748 w 748"/>
              <a:gd name="T7" fmla="*/ 360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48" h="360">
                <a:moveTo>
                  <a:pt x="0" y="196"/>
                </a:moveTo>
                <a:lnTo>
                  <a:pt x="0" y="0"/>
                </a:lnTo>
                <a:lnTo>
                  <a:pt x="748" y="0"/>
                </a:lnTo>
                <a:lnTo>
                  <a:pt x="748" y="36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26313" name="Freeform 9"/>
          <p:cNvSpPr>
            <a:spLocks/>
          </p:cNvSpPr>
          <p:nvPr/>
        </p:nvSpPr>
        <p:spPr bwMode="auto">
          <a:xfrm rot="5400000">
            <a:off x="3226594" y="2132807"/>
            <a:ext cx="1200150" cy="817562"/>
          </a:xfrm>
          <a:custGeom>
            <a:avLst/>
            <a:gdLst>
              <a:gd name="T0" fmla="*/ 756 w 756"/>
              <a:gd name="T1" fmla="*/ 0 h 688"/>
              <a:gd name="T2" fmla="*/ 756 w 756"/>
              <a:gd name="T3" fmla="*/ 688 h 688"/>
              <a:gd name="T4" fmla="*/ 0 w 756"/>
              <a:gd name="T5" fmla="*/ 688 h 688"/>
              <a:gd name="T6" fmla="*/ 0 w 756"/>
              <a:gd name="T7" fmla="*/ 476 h 6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6" h="688">
                <a:moveTo>
                  <a:pt x="756" y="0"/>
                </a:moveTo>
                <a:lnTo>
                  <a:pt x="756" y="688"/>
                </a:lnTo>
                <a:lnTo>
                  <a:pt x="0" y="688"/>
                </a:lnTo>
                <a:lnTo>
                  <a:pt x="0" y="476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26314" name="Line 10"/>
          <p:cNvSpPr>
            <a:spLocks noChangeShapeType="1"/>
          </p:cNvSpPr>
          <p:nvPr/>
        </p:nvSpPr>
        <p:spPr bwMode="auto">
          <a:xfrm rot="5400000">
            <a:off x="4213225" y="1685926"/>
            <a:ext cx="314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315" name="Line 11"/>
          <p:cNvSpPr>
            <a:spLocks noChangeShapeType="1"/>
          </p:cNvSpPr>
          <p:nvPr/>
        </p:nvSpPr>
        <p:spPr bwMode="auto">
          <a:xfrm rot="5400000">
            <a:off x="4248151" y="1679575"/>
            <a:ext cx="125412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316" name="Line 12"/>
          <p:cNvSpPr>
            <a:spLocks noChangeShapeType="1"/>
          </p:cNvSpPr>
          <p:nvPr/>
        </p:nvSpPr>
        <p:spPr bwMode="auto">
          <a:xfrm rot="5400000">
            <a:off x="4225925" y="2092326"/>
            <a:ext cx="314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317" name="Line 13"/>
          <p:cNvSpPr>
            <a:spLocks noChangeShapeType="1"/>
          </p:cNvSpPr>
          <p:nvPr/>
        </p:nvSpPr>
        <p:spPr bwMode="auto">
          <a:xfrm rot="5400000">
            <a:off x="4260851" y="2085975"/>
            <a:ext cx="125412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318" name="Freeform 14"/>
          <p:cNvSpPr>
            <a:spLocks/>
          </p:cNvSpPr>
          <p:nvPr/>
        </p:nvSpPr>
        <p:spPr bwMode="auto">
          <a:xfrm rot="5400000">
            <a:off x="4622800" y="1063625"/>
            <a:ext cx="74613" cy="290513"/>
          </a:xfrm>
          <a:custGeom>
            <a:avLst/>
            <a:gdLst>
              <a:gd name="T0" fmla="*/ 0 w 95"/>
              <a:gd name="T1" fmla="*/ 0 h 295"/>
              <a:gd name="T2" fmla="*/ 94 w 95"/>
              <a:gd name="T3" fmla="*/ 0 h 295"/>
              <a:gd name="T4" fmla="*/ 94 w 95"/>
              <a:gd name="T5" fmla="*/ 294 h 295"/>
              <a:gd name="T6" fmla="*/ 0 w 95"/>
              <a:gd name="T7" fmla="*/ 294 h 295"/>
              <a:gd name="T8" fmla="*/ 0 w 95"/>
              <a:gd name="T9" fmla="*/ 0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" h="295">
                <a:moveTo>
                  <a:pt x="0" y="0"/>
                </a:moveTo>
                <a:lnTo>
                  <a:pt x="94" y="0"/>
                </a:lnTo>
                <a:lnTo>
                  <a:pt x="94" y="294"/>
                </a:lnTo>
                <a:lnTo>
                  <a:pt x="0" y="294"/>
                </a:lnTo>
                <a:lnTo>
                  <a:pt x="0" y="0"/>
                </a:ln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319" name="Freeform 15"/>
          <p:cNvSpPr>
            <a:spLocks/>
          </p:cNvSpPr>
          <p:nvPr/>
        </p:nvSpPr>
        <p:spPr bwMode="auto">
          <a:xfrm rot="5400000">
            <a:off x="4584700" y="1524000"/>
            <a:ext cx="74613" cy="290513"/>
          </a:xfrm>
          <a:custGeom>
            <a:avLst/>
            <a:gdLst>
              <a:gd name="T0" fmla="*/ 0 w 95"/>
              <a:gd name="T1" fmla="*/ 0 h 295"/>
              <a:gd name="T2" fmla="*/ 94 w 95"/>
              <a:gd name="T3" fmla="*/ 0 h 295"/>
              <a:gd name="T4" fmla="*/ 94 w 95"/>
              <a:gd name="T5" fmla="*/ 294 h 295"/>
              <a:gd name="T6" fmla="*/ 0 w 95"/>
              <a:gd name="T7" fmla="*/ 294 h 295"/>
              <a:gd name="T8" fmla="*/ 0 w 95"/>
              <a:gd name="T9" fmla="*/ 0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" h="295">
                <a:moveTo>
                  <a:pt x="0" y="0"/>
                </a:moveTo>
                <a:lnTo>
                  <a:pt x="94" y="0"/>
                </a:lnTo>
                <a:lnTo>
                  <a:pt x="94" y="294"/>
                </a:lnTo>
                <a:lnTo>
                  <a:pt x="0" y="294"/>
                </a:lnTo>
                <a:lnTo>
                  <a:pt x="0" y="0"/>
                </a:ln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320" name="Freeform 16"/>
          <p:cNvSpPr>
            <a:spLocks/>
          </p:cNvSpPr>
          <p:nvPr/>
        </p:nvSpPr>
        <p:spPr bwMode="auto">
          <a:xfrm rot="5400000">
            <a:off x="4578350" y="1927225"/>
            <a:ext cx="74613" cy="290513"/>
          </a:xfrm>
          <a:custGeom>
            <a:avLst/>
            <a:gdLst>
              <a:gd name="T0" fmla="*/ 0 w 95"/>
              <a:gd name="T1" fmla="*/ 0 h 295"/>
              <a:gd name="T2" fmla="*/ 94 w 95"/>
              <a:gd name="T3" fmla="*/ 0 h 295"/>
              <a:gd name="T4" fmla="*/ 94 w 95"/>
              <a:gd name="T5" fmla="*/ 294 h 295"/>
              <a:gd name="T6" fmla="*/ 0 w 95"/>
              <a:gd name="T7" fmla="*/ 294 h 295"/>
              <a:gd name="T8" fmla="*/ 0 w 95"/>
              <a:gd name="T9" fmla="*/ 0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" h="295">
                <a:moveTo>
                  <a:pt x="0" y="0"/>
                </a:moveTo>
                <a:lnTo>
                  <a:pt x="94" y="0"/>
                </a:lnTo>
                <a:lnTo>
                  <a:pt x="94" y="294"/>
                </a:lnTo>
                <a:lnTo>
                  <a:pt x="0" y="294"/>
                </a:lnTo>
                <a:lnTo>
                  <a:pt x="0" y="0"/>
                </a:ln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321" name="Freeform 17"/>
          <p:cNvSpPr>
            <a:spLocks/>
          </p:cNvSpPr>
          <p:nvPr/>
        </p:nvSpPr>
        <p:spPr bwMode="auto">
          <a:xfrm rot="5400000">
            <a:off x="4575175" y="2320925"/>
            <a:ext cx="74613" cy="290513"/>
          </a:xfrm>
          <a:custGeom>
            <a:avLst/>
            <a:gdLst>
              <a:gd name="T0" fmla="*/ 0 w 95"/>
              <a:gd name="T1" fmla="*/ 0 h 295"/>
              <a:gd name="T2" fmla="*/ 94 w 95"/>
              <a:gd name="T3" fmla="*/ 0 h 295"/>
              <a:gd name="T4" fmla="*/ 94 w 95"/>
              <a:gd name="T5" fmla="*/ 294 h 295"/>
              <a:gd name="T6" fmla="*/ 0 w 95"/>
              <a:gd name="T7" fmla="*/ 294 h 295"/>
              <a:gd name="T8" fmla="*/ 0 w 95"/>
              <a:gd name="T9" fmla="*/ 0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" h="295">
                <a:moveTo>
                  <a:pt x="0" y="0"/>
                </a:moveTo>
                <a:lnTo>
                  <a:pt x="94" y="0"/>
                </a:lnTo>
                <a:lnTo>
                  <a:pt x="94" y="294"/>
                </a:lnTo>
                <a:lnTo>
                  <a:pt x="0" y="294"/>
                </a:lnTo>
                <a:lnTo>
                  <a:pt x="0" y="0"/>
                </a:ln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322" name="Line 18"/>
          <p:cNvSpPr>
            <a:spLocks noChangeShapeType="1"/>
          </p:cNvSpPr>
          <p:nvPr/>
        </p:nvSpPr>
        <p:spPr bwMode="auto">
          <a:xfrm>
            <a:off x="4384675" y="1206500"/>
            <a:ext cx="13017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26323" name="Line 19"/>
          <p:cNvSpPr>
            <a:spLocks noChangeShapeType="1"/>
          </p:cNvSpPr>
          <p:nvPr/>
        </p:nvSpPr>
        <p:spPr bwMode="auto">
          <a:xfrm>
            <a:off x="4806950" y="1203325"/>
            <a:ext cx="20002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26324" name="Line 20"/>
          <p:cNvSpPr>
            <a:spLocks noChangeShapeType="1"/>
          </p:cNvSpPr>
          <p:nvPr/>
        </p:nvSpPr>
        <p:spPr bwMode="auto">
          <a:xfrm>
            <a:off x="5006975" y="1209675"/>
            <a:ext cx="1588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26325" name="Line 21"/>
          <p:cNvSpPr>
            <a:spLocks noChangeShapeType="1"/>
          </p:cNvSpPr>
          <p:nvPr/>
        </p:nvSpPr>
        <p:spPr bwMode="auto">
          <a:xfrm flipH="1" flipV="1">
            <a:off x="4768850" y="1666875"/>
            <a:ext cx="24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26326" name="Line 22"/>
          <p:cNvSpPr>
            <a:spLocks noChangeShapeType="1"/>
          </p:cNvSpPr>
          <p:nvPr/>
        </p:nvSpPr>
        <p:spPr bwMode="auto">
          <a:xfrm>
            <a:off x="4381500" y="1676400"/>
            <a:ext cx="10477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26327" name="Line 23"/>
          <p:cNvSpPr>
            <a:spLocks noChangeShapeType="1"/>
          </p:cNvSpPr>
          <p:nvPr/>
        </p:nvSpPr>
        <p:spPr bwMode="auto">
          <a:xfrm flipH="1">
            <a:off x="3992563" y="1200150"/>
            <a:ext cx="32067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26328" name="Line 24"/>
          <p:cNvSpPr>
            <a:spLocks noChangeShapeType="1"/>
          </p:cNvSpPr>
          <p:nvPr/>
        </p:nvSpPr>
        <p:spPr bwMode="auto">
          <a:xfrm flipH="1">
            <a:off x="3989388" y="1206500"/>
            <a:ext cx="3175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26329" name="Line 25"/>
          <p:cNvSpPr>
            <a:spLocks noChangeShapeType="1"/>
          </p:cNvSpPr>
          <p:nvPr/>
        </p:nvSpPr>
        <p:spPr bwMode="auto">
          <a:xfrm flipV="1">
            <a:off x="3987800" y="1663700"/>
            <a:ext cx="31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26330" name="Line 26"/>
          <p:cNvSpPr>
            <a:spLocks noChangeShapeType="1"/>
          </p:cNvSpPr>
          <p:nvPr/>
        </p:nvSpPr>
        <p:spPr bwMode="auto">
          <a:xfrm>
            <a:off x="5003800" y="1676400"/>
            <a:ext cx="1588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26331" name="Line 27"/>
          <p:cNvSpPr>
            <a:spLocks noChangeShapeType="1"/>
          </p:cNvSpPr>
          <p:nvPr/>
        </p:nvSpPr>
        <p:spPr bwMode="auto">
          <a:xfrm flipH="1">
            <a:off x="3983038" y="1663700"/>
            <a:ext cx="3175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26332" name="Line 28"/>
          <p:cNvSpPr>
            <a:spLocks noChangeShapeType="1"/>
          </p:cNvSpPr>
          <p:nvPr/>
        </p:nvSpPr>
        <p:spPr bwMode="auto">
          <a:xfrm flipH="1" flipV="1">
            <a:off x="4772025" y="2076450"/>
            <a:ext cx="24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26333" name="Line 29"/>
          <p:cNvSpPr>
            <a:spLocks noChangeShapeType="1"/>
          </p:cNvSpPr>
          <p:nvPr/>
        </p:nvSpPr>
        <p:spPr bwMode="auto">
          <a:xfrm flipV="1">
            <a:off x="4384675" y="2078038"/>
            <a:ext cx="793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26334" name="Line 30"/>
          <p:cNvSpPr>
            <a:spLocks noChangeShapeType="1"/>
          </p:cNvSpPr>
          <p:nvPr/>
        </p:nvSpPr>
        <p:spPr bwMode="auto">
          <a:xfrm flipV="1">
            <a:off x="3990975" y="2073275"/>
            <a:ext cx="31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26335" name="Line 31"/>
          <p:cNvSpPr>
            <a:spLocks noChangeShapeType="1"/>
          </p:cNvSpPr>
          <p:nvPr/>
        </p:nvSpPr>
        <p:spPr bwMode="auto">
          <a:xfrm flipH="1">
            <a:off x="5002213" y="2073275"/>
            <a:ext cx="1587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26336" name="Line 32"/>
          <p:cNvSpPr>
            <a:spLocks noChangeShapeType="1"/>
          </p:cNvSpPr>
          <p:nvPr/>
        </p:nvSpPr>
        <p:spPr bwMode="auto">
          <a:xfrm flipH="1">
            <a:off x="3979863" y="2057400"/>
            <a:ext cx="0" cy="412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26337" name="Line 33"/>
          <p:cNvSpPr>
            <a:spLocks noChangeShapeType="1"/>
          </p:cNvSpPr>
          <p:nvPr/>
        </p:nvSpPr>
        <p:spPr bwMode="auto">
          <a:xfrm flipH="1" flipV="1">
            <a:off x="4765675" y="2470150"/>
            <a:ext cx="24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26338" name="Line 34"/>
          <p:cNvSpPr>
            <a:spLocks noChangeShapeType="1"/>
          </p:cNvSpPr>
          <p:nvPr/>
        </p:nvSpPr>
        <p:spPr bwMode="auto">
          <a:xfrm flipV="1">
            <a:off x="3984625" y="2466975"/>
            <a:ext cx="31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26339" name="Line 35"/>
          <p:cNvSpPr>
            <a:spLocks noChangeShapeType="1"/>
          </p:cNvSpPr>
          <p:nvPr/>
        </p:nvSpPr>
        <p:spPr bwMode="auto">
          <a:xfrm flipV="1">
            <a:off x="4387850" y="2471738"/>
            <a:ext cx="793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26340" name="Line 36"/>
          <p:cNvSpPr>
            <a:spLocks noChangeShapeType="1"/>
          </p:cNvSpPr>
          <p:nvPr/>
        </p:nvSpPr>
        <p:spPr bwMode="auto">
          <a:xfrm>
            <a:off x="3598863" y="1944688"/>
            <a:ext cx="392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26341" name="Line 37"/>
          <p:cNvSpPr>
            <a:spLocks noChangeShapeType="1"/>
          </p:cNvSpPr>
          <p:nvPr/>
        </p:nvSpPr>
        <p:spPr bwMode="auto">
          <a:xfrm>
            <a:off x="4992688" y="1958975"/>
            <a:ext cx="392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26342" name="Rectangle 38"/>
          <p:cNvSpPr>
            <a:spLocks noChangeArrowheads="1"/>
          </p:cNvSpPr>
          <p:nvPr/>
        </p:nvSpPr>
        <p:spPr bwMode="auto">
          <a:xfrm>
            <a:off x="5630863" y="2379663"/>
            <a:ext cx="903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1600"/>
              <a:t>I = .8A </a:t>
            </a:r>
          </a:p>
        </p:txBody>
      </p:sp>
      <p:sp>
        <p:nvSpPr>
          <p:cNvPr id="226343" name="Text Box 39"/>
          <p:cNvSpPr txBox="1">
            <a:spLocks noChangeArrowheads="1"/>
          </p:cNvSpPr>
          <p:nvPr/>
        </p:nvSpPr>
        <p:spPr bwMode="auto">
          <a:xfrm>
            <a:off x="174625" y="3457575"/>
            <a:ext cx="8701088" cy="138499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GB" altLang="en-US" sz="2800" dirty="0"/>
              <a:t>There are 4 cells in parallel, each one has an </a:t>
            </a:r>
            <a:r>
              <a:rPr lang="en-GB" altLang="en-US" sz="2800" dirty="0" err="1"/>
              <a:t>emf</a:t>
            </a:r>
            <a:r>
              <a:rPr lang="en-GB" altLang="en-US" sz="2800" dirty="0"/>
              <a:t> of </a:t>
            </a:r>
            <a:r>
              <a:rPr lang="en-US" altLang="en-US" sz="2800" dirty="0"/>
              <a:t>1.5V</a:t>
            </a:r>
            <a:r>
              <a:rPr lang="en-GB" altLang="en-US" sz="2800" dirty="0"/>
              <a:t> and an internal resistance of </a:t>
            </a:r>
            <a:r>
              <a:rPr lang="en-US" altLang="en-US" sz="2800" dirty="0"/>
              <a:t>1Ω.  Find the equivalent </a:t>
            </a:r>
            <a:r>
              <a:rPr lang="en-US" altLang="en-US" sz="2800" dirty="0" err="1"/>
              <a:t>pd</a:t>
            </a:r>
            <a:r>
              <a:rPr lang="en-US" altLang="en-US" sz="2800" dirty="0"/>
              <a:t> across all the cells</a:t>
            </a:r>
            <a:r>
              <a:rPr lang="en-US" altLang="en-US" sz="2800" dirty="0" smtClean="0"/>
              <a:t>.</a:t>
            </a:r>
            <a:endParaRPr lang="en-US" altLang="en-US" sz="2800" dirty="0"/>
          </a:p>
        </p:txBody>
      </p:sp>
      <p:sp>
        <p:nvSpPr>
          <p:cNvPr id="226344" name="Rectangle 40"/>
          <p:cNvSpPr>
            <a:spLocks noChangeArrowheads="1"/>
          </p:cNvSpPr>
          <p:nvPr/>
        </p:nvSpPr>
        <p:spPr bwMode="auto">
          <a:xfrm>
            <a:off x="3454400" y="831850"/>
            <a:ext cx="5826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1600"/>
              <a:t>1.5V</a:t>
            </a:r>
          </a:p>
        </p:txBody>
      </p:sp>
      <p:sp>
        <p:nvSpPr>
          <p:cNvPr id="226345" name="Rectangle 41"/>
          <p:cNvSpPr>
            <a:spLocks noChangeArrowheads="1"/>
          </p:cNvSpPr>
          <p:nvPr/>
        </p:nvSpPr>
        <p:spPr bwMode="auto">
          <a:xfrm>
            <a:off x="4573588" y="846138"/>
            <a:ext cx="793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1600"/>
              <a:t>r = 1Ω</a:t>
            </a:r>
          </a:p>
        </p:txBody>
      </p:sp>
      <p:sp>
        <p:nvSpPr>
          <p:cNvPr id="226346" name="Rectangle 42"/>
          <p:cNvSpPr>
            <a:spLocks noChangeArrowheads="1"/>
          </p:cNvSpPr>
          <p:nvPr/>
        </p:nvSpPr>
        <p:spPr bwMode="auto">
          <a:xfrm>
            <a:off x="3629025" y="152400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/>
              <a:t>a</a:t>
            </a:r>
          </a:p>
        </p:txBody>
      </p:sp>
      <p:sp>
        <p:nvSpPr>
          <p:cNvPr id="226347" name="Rectangle 43"/>
          <p:cNvSpPr>
            <a:spLocks noChangeArrowheads="1"/>
          </p:cNvSpPr>
          <p:nvPr/>
        </p:nvSpPr>
        <p:spPr bwMode="auto">
          <a:xfrm>
            <a:off x="5022850" y="1581150"/>
            <a:ext cx="3349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/>
              <a:t>b</a:t>
            </a:r>
          </a:p>
        </p:txBody>
      </p:sp>
      <p:sp>
        <p:nvSpPr>
          <p:cNvPr id="2" name="Rectangle 1"/>
          <p:cNvSpPr/>
          <p:nvPr/>
        </p:nvSpPr>
        <p:spPr>
          <a:xfrm>
            <a:off x="615716" y="5445224"/>
            <a:ext cx="81327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dirty="0"/>
              <a:t>The </a:t>
            </a:r>
            <a:r>
              <a:rPr lang="en-GB" altLang="en-US" dirty="0" err="1"/>
              <a:t>pd</a:t>
            </a:r>
            <a:r>
              <a:rPr lang="en-GB" altLang="en-US" dirty="0"/>
              <a:t> across all the cells (between points a and b) = </a:t>
            </a:r>
            <a:r>
              <a:rPr lang="en-US" altLang="en-US" dirty="0"/>
              <a:t>ξ - </a:t>
            </a:r>
            <a:r>
              <a:rPr lang="en-GB" altLang="en-US" dirty="0" err="1"/>
              <a:t>Ir</a:t>
            </a:r>
            <a:r>
              <a:rPr lang="en-GB" altLang="en-US" dirty="0"/>
              <a:t>/n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1.5 </a:t>
            </a:r>
            <a:r>
              <a:rPr lang="en-GB" altLang="en-US" dirty="0"/>
              <a:t>– (0.8x1/4)   =  1.3V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514982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88442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4000" smtClean="0"/>
              <a:t>Car battery question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566317"/>
            <a:ext cx="3609975" cy="452596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i="1" smtClean="0"/>
              <a:t>A car battery is made up of six groups of cells all connected the same way in series.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i="1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i="1" smtClean="0"/>
              <a:t>Each group of cells consist of four identical cells connected in parallel.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i="1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i="1" smtClean="0"/>
              <a:t>If each of the 24 cells making up the battery have an emf of 2V and internal resistance 0.01</a:t>
            </a:r>
            <a:r>
              <a:rPr lang="el-GR" altLang="en-US" sz="2000" i="1" smtClean="0">
                <a:cs typeface="Arial" charset="0"/>
              </a:rPr>
              <a:t>Ω</a:t>
            </a:r>
            <a:r>
              <a:rPr lang="en-GB" altLang="en-US" sz="2000" i="1" smtClean="0">
                <a:cs typeface="Arial" charset="0"/>
              </a:rPr>
              <a:t> calculate the total emf and internal resistance of the battery.</a:t>
            </a:r>
          </a:p>
        </p:txBody>
      </p:sp>
      <p:sp>
        <p:nvSpPr>
          <p:cNvPr id="3020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56100" y="1639342"/>
            <a:ext cx="4464050" cy="4525962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cs typeface="Arial" charset="0"/>
              </a:rPr>
              <a:t>Each cell group consists of 4 cells in parallel.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cs typeface="Arial" charset="0"/>
              </a:rPr>
              <a:t>Therefore emf of each group = </a:t>
            </a:r>
            <a:r>
              <a:rPr lang="en-GB" altLang="en-US" sz="2000" b="1" smtClean="0">
                <a:cs typeface="Arial" charset="0"/>
              </a:rPr>
              <a:t>2V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cs typeface="Arial" charset="0"/>
              </a:rPr>
              <a:t>Internal resistance of each group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cs typeface="Arial" charset="0"/>
              </a:rPr>
              <a:t>= </a:t>
            </a:r>
            <a:r>
              <a:rPr lang="en-GB" altLang="en-US" sz="2000" smtClean="0"/>
              <a:t>0.01</a:t>
            </a:r>
            <a:r>
              <a:rPr lang="el-GR" altLang="en-US" sz="2000" smtClean="0">
                <a:cs typeface="Arial" charset="0"/>
              </a:rPr>
              <a:t>Ω</a:t>
            </a:r>
            <a:r>
              <a:rPr lang="en-GB" altLang="en-US" sz="2000" smtClean="0">
                <a:cs typeface="Arial" charset="0"/>
              </a:rPr>
              <a:t> / 4 = </a:t>
            </a:r>
            <a:r>
              <a:rPr lang="en-GB" altLang="en-US" sz="2000" b="1" smtClean="0"/>
              <a:t>0.0025</a:t>
            </a:r>
            <a:r>
              <a:rPr lang="el-GR" altLang="en-US" sz="2000" b="1" smtClean="0">
                <a:cs typeface="Arial" charset="0"/>
              </a:rPr>
              <a:t>Ω</a:t>
            </a:r>
            <a:r>
              <a:rPr lang="en-GB" altLang="en-US" sz="2000" smtClean="0">
                <a:cs typeface="Arial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smtClean="0"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cs typeface="Arial" charset="0"/>
              </a:rPr>
              <a:t>There are 6 of these cell groups in series. Therefore total emf of the battery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cs typeface="Arial" charset="0"/>
              </a:rPr>
              <a:t>= 6 x 2V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smtClean="0">
                <a:solidFill>
                  <a:srgbClr val="FF3300"/>
                </a:solidFill>
                <a:cs typeface="Arial" charset="0"/>
              </a:rPr>
              <a:t>total emf = 12V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cs typeface="Arial" charset="0"/>
              </a:rPr>
              <a:t>Internal resistance of the battery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cs typeface="Arial" charset="0"/>
              </a:rPr>
              <a:t>= </a:t>
            </a:r>
            <a:r>
              <a:rPr lang="en-GB" altLang="en-US" sz="2000" smtClean="0"/>
              <a:t>6 x</a:t>
            </a:r>
            <a:r>
              <a:rPr lang="en-GB" altLang="en-US" sz="2000" smtClean="0">
                <a:cs typeface="Arial" charset="0"/>
              </a:rPr>
              <a:t> </a:t>
            </a:r>
            <a:r>
              <a:rPr lang="en-GB" altLang="en-US" sz="2000" smtClean="0"/>
              <a:t>0.0025</a:t>
            </a:r>
            <a:r>
              <a:rPr lang="el-GR" altLang="en-US" sz="2000" smtClean="0">
                <a:cs typeface="Arial" charset="0"/>
              </a:rPr>
              <a:t>Ω</a:t>
            </a:r>
            <a:r>
              <a:rPr lang="en-GB" altLang="en-US" sz="2000" smtClean="0">
                <a:cs typeface="Arial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smtClean="0">
                <a:solidFill>
                  <a:srgbClr val="FF3300"/>
                </a:solidFill>
                <a:cs typeface="Arial" charset="0"/>
              </a:rPr>
              <a:t>total internal resistance = 0.015 </a:t>
            </a:r>
            <a:r>
              <a:rPr lang="el-GR" altLang="en-US" sz="2000" b="1" smtClean="0">
                <a:solidFill>
                  <a:srgbClr val="FF3300"/>
                </a:solidFill>
                <a:cs typeface="Arial" charset="0"/>
              </a:rPr>
              <a:t>Ω</a:t>
            </a:r>
            <a:endParaRPr lang="en-GB" altLang="en-US" sz="2000" b="1" smtClean="0">
              <a:solidFill>
                <a:srgbClr val="FF33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350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1018</TotalTime>
  <Words>1039</Words>
  <Application>Microsoft Office PowerPoint</Application>
  <PresentationFormat>On-screen Show (4:3)</PresentationFormat>
  <Paragraphs>177</Paragraphs>
  <Slides>14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1_Office Theme</vt:lpstr>
      <vt:lpstr>Bitmap Image</vt:lpstr>
      <vt:lpstr>PowerPoint Presentation</vt:lpstr>
      <vt:lpstr>Single cell circuit rules</vt:lpstr>
      <vt:lpstr>Single cell question</vt:lpstr>
      <vt:lpstr>Cells in series</vt:lpstr>
      <vt:lpstr>Question on cells in series</vt:lpstr>
      <vt:lpstr>PowerPoint Presentation</vt:lpstr>
      <vt:lpstr>Identical cells in parallel</vt:lpstr>
      <vt:lpstr>PowerPoint Presentation</vt:lpstr>
      <vt:lpstr>Car battery question</vt:lpstr>
      <vt:lpstr>Diodes in circuits</vt:lpstr>
      <vt:lpstr>Diode question</vt:lpstr>
      <vt:lpstr>PowerPoint Presentation</vt:lpstr>
      <vt:lpstr>PowerPoint Presentation</vt:lpstr>
      <vt:lpstr>PowerPoint Presentation</vt:lpstr>
    </vt:vector>
  </TitlesOfParts>
  <Company>The City of London of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Duddy</dc:creator>
  <cp:lastModifiedBy>Joshua Duddy</cp:lastModifiedBy>
  <cp:revision>24</cp:revision>
  <dcterms:created xsi:type="dcterms:W3CDTF">2016-05-16T13:02:05Z</dcterms:created>
  <dcterms:modified xsi:type="dcterms:W3CDTF">2016-10-19T12:32:54Z</dcterms:modified>
</cp:coreProperties>
</file>