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67" r:id="rId9"/>
    <p:sldId id="263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7" autoAdjust="0"/>
    <p:restoredTop sz="94660"/>
  </p:normalViewPr>
  <p:slideViewPr>
    <p:cSldViewPr>
      <p:cViewPr varScale="1">
        <p:scale>
          <a:sx n="69" d="100"/>
          <a:sy n="69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51EEC0-1109-4237-B8D8-6D58EC632480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E89D2C-EEB6-49A9-B508-99B9CBE8D623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74C8ED-DA52-4AE2-A037-97984613B938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F18AD2-EB90-40A8-BD2D-6437EEBDA107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44ED9F-8ECC-4AEF-8FD3-8235745AB12F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D2336B-A3EB-41F0-8E49-1109A6768DB5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E5D4C-8FA2-43A8-BF7C-4E9443176F78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86338F-193A-4BEA-8274-0D89290F0F0C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56090-FC39-4DB2-BDAB-8E63445DB8D0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4A799-BA01-4637-916F-22DEBAB3D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592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3B0AA-9593-4F02-8AFE-041CC5B30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6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3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 TO do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further calculations on circuits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EMF, Circuits, electrons, Resistance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hyperlink" Target="http://phet.colorado.edu/simulations/sims.php?sim=Circuit_Construction_Kit_DC_Onl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 October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19/10/2016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363608"/>
              </p:ext>
            </p:extLst>
          </p:nvPr>
        </p:nvGraphicFramePr>
        <p:xfrm>
          <a:off x="5436096" y="1412776"/>
          <a:ext cx="24860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Bitmap Image" r:id="rId3" imgW="2486372" imgH="1580952" progId="PBrush">
                  <p:embed/>
                </p:oleObj>
              </mc:Choice>
              <mc:Fallback>
                <p:oleObj name="Bitmap Image" r:id="rId3" imgW="2486372" imgH="1580952" progId="PBrush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412776"/>
                        <a:ext cx="24860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30484"/>
              </p:ext>
            </p:extLst>
          </p:nvPr>
        </p:nvGraphicFramePr>
        <p:xfrm>
          <a:off x="5364658" y="2995513"/>
          <a:ext cx="26003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Bitmap Image" r:id="rId5" imgW="2600000" imgH="1609524" progId="PBrush">
                  <p:embed/>
                </p:oleObj>
              </mc:Choice>
              <mc:Fallback>
                <p:oleObj name="Bitmap Image" r:id="rId5" imgW="2600000" imgH="1609524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658" y="2995513"/>
                        <a:ext cx="26003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412776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/>
              <a:t>Whats</a:t>
            </a:r>
            <a:r>
              <a:rPr lang="en-GB" sz="4800" dirty="0" smtClean="0"/>
              <a:t> the total EMF?</a:t>
            </a:r>
          </a:p>
          <a:p>
            <a:endParaRPr lang="en-GB" sz="4800" dirty="0"/>
          </a:p>
          <a:p>
            <a:r>
              <a:rPr lang="en-GB" sz="4800" dirty="0" smtClean="0"/>
              <a:t>Why?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302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Diodes in circuits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052736"/>
            <a:ext cx="4038600" cy="5544616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/>
              <a:t>In most electrical circuits a silicon diode can be assumed to have the following simplified behaviour: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dirty="0" smtClean="0"/>
              <a:t>Applied </a:t>
            </a:r>
            <a:r>
              <a:rPr lang="en-GB" altLang="en-US" sz="2000" b="1" dirty="0" err="1" smtClean="0"/>
              <a:t>pd</a:t>
            </a:r>
            <a:r>
              <a:rPr lang="en-GB" altLang="en-US" sz="2000" b="1" dirty="0" smtClean="0"/>
              <a:t> &gt; 0.6V in the forward direction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dirty="0" smtClean="0">
                <a:solidFill>
                  <a:srgbClr val="FF3300"/>
                </a:solidFill>
              </a:rPr>
              <a:t>diode resistance = 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dirty="0" smtClean="0">
                <a:solidFill>
                  <a:schemeClr val="accent2"/>
                </a:solidFill>
              </a:rPr>
              <a:t>diode </a:t>
            </a:r>
            <a:r>
              <a:rPr lang="en-GB" altLang="en-US" sz="2000" b="1" dirty="0" err="1" smtClean="0">
                <a:solidFill>
                  <a:schemeClr val="accent2"/>
                </a:solidFill>
              </a:rPr>
              <a:t>pd</a:t>
            </a:r>
            <a:r>
              <a:rPr lang="en-GB" altLang="en-US" sz="2000" b="1" dirty="0" smtClean="0">
                <a:solidFill>
                  <a:schemeClr val="accent2"/>
                </a:solidFill>
              </a:rPr>
              <a:t> = 0.6V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0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dirty="0" smtClean="0"/>
              <a:t>Applied </a:t>
            </a:r>
            <a:r>
              <a:rPr lang="en-GB" altLang="en-US" sz="2000" b="1" dirty="0" err="1" smtClean="0"/>
              <a:t>pd</a:t>
            </a:r>
            <a:r>
              <a:rPr lang="en-GB" altLang="en-US" sz="2000" b="1" dirty="0" smtClean="0"/>
              <a:t> &lt; 0.6V or in the reverse direction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dirty="0" smtClean="0">
                <a:solidFill>
                  <a:srgbClr val="FF3300"/>
                </a:solidFill>
              </a:rPr>
              <a:t>diode resistance = infinite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dirty="0" smtClean="0">
                <a:solidFill>
                  <a:schemeClr val="accent2"/>
                </a:solidFill>
              </a:rPr>
              <a:t>diode </a:t>
            </a:r>
            <a:r>
              <a:rPr lang="en-GB" altLang="en-US" sz="2000" b="1" dirty="0" err="1" smtClean="0">
                <a:solidFill>
                  <a:schemeClr val="accent2"/>
                </a:solidFill>
              </a:rPr>
              <a:t>pd</a:t>
            </a:r>
            <a:r>
              <a:rPr lang="en-GB" altLang="en-US" sz="2000" b="1" dirty="0" smtClean="0">
                <a:solidFill>
                  <a:schemeClr val="accent2"/>
                </a:solidFill>
              </a:rPr>
              <a:t> = </a:t>
            </a:r>
            <a:r>
              <a:rPr lang="en-GB" altLang="en-US" sz="2000" b="1" dirty="0" err="1" smtClean="0">
                <a:solidFill>
                  <a:schemeClr val="accent2"/>
                </a:solidFill>
              </a:rPr>
              <a:t>emf</a:t>
            </a:r>
            <a:r>
              <a:rPr lang="en-GB" altLang="en-US" sz="2000" b="1" dirty="0" smtClean="0">
                <a:solidFill>
                  <a:schemeClr val="accent2"/>
                </a:solidFill>
              </a:rPr>
              <a:t> of power supply</a:t>
            </a:r>
          </a:p>
        </p:txBody>
      </p:sp>
      <p:pic>
        <p:nvPicPr>
          <p:cNvPr id="51204" name="Picture 4" descr="B069F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10903"/>
            <a:ext cx="3887787" cy="3186112"/>
          </a:xfrm>
          <a:noFill/>
        </p:spPr>
      </p:pic>
    </p:spTree>
    <p:extLst>
      <p:ext uri="{BB962C8B-B14F-4D97-AF65-F5344CB8AC3E}">
        <p14:creationId xmlns:p14="http://schemas.microsoft.com/office/powerpoint/2010/main" val="41435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896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Diode question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567333"/>
            <a:ext cx="3965575" cy="45259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Applied pd across the diode is greater than 0.6V in the forward direction and so the diode resistance = 0 </a:t>
            </a:r>
            <a:r>
              <a:rPr lang="el-GR" altLang="en-US" sz="2000" smtClean="0">
                <a:latin typeface="+mj-lt"/>
                <a:cs typeface="Arial" charset="0"/>
              </a:rPr>
              <a:t>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and diode pd, </a:t>
            </a:r>
            <a:r>
              <a:rPr lang="en-GB" altLang="en-US" sz="2000" b="1" smtClean="0">
                <a:solidFill>
                  <a:srgbClr val="FF3300"/>
                </a:solidFill>
                <a:latin typeface="+mj-lt"/>
              </a:rPr>
              <a:t>V</a:t>
            </a:r>
            <a:r>
              <a:rPr lang="en-GB" altLang="en-US" sz="2000" b="1" baseline="-25000" smtClean="0">
                <a:solidFill>
                  <a:srgbClr val="FF3300"/>
                </a:solidFill>
                <a:latin typeface="+mj-lt"/>
              </a:rPr>
              <a:t>D</a:t>
            </a:r>
            <a:r>
              <a:rPr lang="en-GB" altLang="en-US" sz="2000" smtClean="0">
                <a:latin typeface="+mj-lt"/>
              </a:rPr>
              <a:t> = 0.6V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therefore the pd across the resistor, </a:t>
            </a:r>
            <a:r>
              <a:rPr lang="en-GB" altLang="en-US" sz="2000" b="1" smtClean="0">
                <a:solidFill>
                  <a:srgbClr val="FF3300"/>
                </a:solidFill>
                <a:latin typeface="+mj-lt"/>
              </a:rPr>
              <a:t>V</a:t>
            </a:r>
            <a:r>
              <a:rPr lang="en-GB" altLang="en-US" sz="2000" b="1" baseline="-25000" smtClean="0">
                <a:solidFill>
                  <a:srgbClr val="FF3300"/>
                </a:solidFill>
                <a:latin typeface="+mj-lt"/>
              </a:rPr>
              <a:t>R</a:t>
            </a:r>
            <a:r>
              <a:rPr lang="en-GB" altLang="en-US" sz="2000" b="1" smtClean="0">
                <a:solidFill>
                  <a:srgbClr val="FF3300"/>
                </a:solidFill>
                <a:latin typeface="+mj-lt"/>
              </a:rPr>
              <a:t> </a:t>
            </a:r>
            <a:r>
              <a:rPr lang="en-GB" altLang="en-US" sz="2000" smtClean="0">
                <a:latin typeface="+mj-lt"/>
              </a:rPr>
              <a:t>= 2.0 – 0.6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latin typeface="+mj-lt"/>
              </a:rPr>
              <a:t>= 1.4 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current = </a:t>
            </a:r>
            <a:r>
              <a:rPr lang="en-GB" altLang="en-US" sz="2000" b="1" smtClean="0">
                <a:solidFill>
                  <a:srgbClr val="FF3300"/>
                </a:solidFill>
                <a:latin typeface="+mj-lt"/>
              </a:rPr>
              <a:t>I = V</a:t>
            </a:r>
            <a:r>
              <a:rPr lang="en-GB" altLang="en-US" sz="2000" b="1" baseline="-25000" smtClean="0">
                <a:solidFill>
                  <a:srgbClr val="FF3300"/>
                </a:solidFill>
                <a:latin typeface="+mj-lt"/>
              </a:rPr>
              <a:t>R</a:t>
            </a:r>
            <a:r>
              <a:rPr lang="en-GB" altLang="en-US" sz="2000" b="1" smtClean="0">
                <a:solidFill>
                  <a:srgbClr val="FF3300"/>
                </a:solidFill>
                <a:latin typeface="+mj-lt"/>
              </a:rPr>
              <a:t> / 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= 1.4 / 5000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+mj-lt"/>
              </a:rPr>
              <a:t>= 0.000 28 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latin typeface="+mj-lt"/>
              </a:rPr>
              <a:t>current = 0.28 mA</a:t>
            </a:r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468313" y="1567333"/>
            <a:ext cx="3887787" cy="4267200"/>
            <a:chOff x="295" y="981"/>
            <a:chExt cx="2449" cy="2688"/>
          </a:xfrm>
        </p:grpSpPr>
        <p:grpSp>
          <p:nvGrpSpPr>
            <p:cNvPr id="52229" name="Group 5"/>
            <p:cNvGrpSpPr>
              <a:grpSpLocks/>
            </p:cNvGrpSpPr>
            <p:nvPr/>
          </p:nvGrpSpPr>
          <p:grpSpPr bwMode="auto">
            <a:xfrm>
              <a:off x="295" y="1616"/>
              <a:ext cx="2449" cy="2053"/>
              <a:chOff x="295" y="1071"/>
              <a:chExt cx="2449" cy="2053"/>
            </a:xfrm>
          </p:grpSpPr>
          <p:pic>
            <p:nvPicPr>
              <p:cNvPr id="52231" name="Picture 6" descr="B069F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1117"/>
                <a:ext cx="2449" cy="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232" name="Text Box 7"/>
              <p:cNvSpPr txBox="1">
                <a:spLocks noChangeArrowheads="1"/>
              </p:cNvSpPr>
              <p:nvPr/>
            </p:nvSpPr>
            <p:spPr bwMode="auto">
              <a:xfrm>
                <a:off x="1837" y="2750"/>
                <a:ext cx="317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>
                    <a:latin typeface="+mj-lt"/>
                  </a:rPr>
                  <a:t>V</a:t>
                </a:r>
                <a:r>
                  <a:rPr lang="en-GB" altLang="en-US" baseline="-25000">
                    <a:latin typeface="+mj-lt"/>
                  </a:rPr>
                  <a:t>R</a:t>
                </a:r>
              </a:p>
            </p:txBody>
          </p:sp>
          <p:sp>
            <p:nvSpPr>
              <p:cNvPr id="52233" name="Text Box 8"/>
              <p:cNvSpPr txBox="1">
                <a:spLocks noChangeArrowheads="1"/>
              </p:cNvSpPr>
              <p:nvPr/>
            </p:nvSpPr>
            <p:spPr bwMode="auto">
              <a:xfrm>
                <a:off x="1701" y="2478"/>
                <a:ext cx="635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>
                    <a:latin typeface="+mj-lt"/>
                  </a:rPr>
                  <a:t>5.0 k</a:t>
                </a:r>
                <a:r>
                  <a:rPr lang="el-GR" altLang="en-US">
                    <a:latin typeface="+mj-lt"/>
                    <a:cs typeface="Arial" charset="0"/>
                  </a:rPr>
                  <a:t>Ω</a:t>
                </a:r>
              </a:p>
            </p:txBody>
          </p:sp>
          <p:sp>
            <p:nvSpPr>
              <p:cNvPr id="52234" name="Text Box 9"/>
              <p:cNvSpPr txBox="1">
                <a:spLocks noChangeArrowheads="1"/>
              </p:cNvSpPr>
              <p:nvPr/>
            </p:nvSpPr>
            <p:spPr bwMode="auto">
              <a:xfrm>
                <a:off x="1156" y="1071"/>
                <a:ext cx="499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>
                    <a:latin typeface="+mj-lt"/>
                  </a:rPr>
                  <a:t>2.0 V</a:t>
                </a:r>
              </a:p>
            </p:txBody>
          </p:sp>
          <p:sp>
            <p:nvSpPr>
              <p:cNvPr id="52235" name="Text Box 10"/>
              <p:cNvSpPr txBox="1">
                <a:spLocks noChangeArrowheads="1"/>
              </p:cNvSpPr>
              <p:nvPr/>
            </p:nvSpPr>
            <p:spPr bwMode="auto">
              <a:xfrm>
                <a:off x="748" y="2750"/>
                <a:ext cx="40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>
                    <a:latin typeface="+mj-lt"/>
                  </a:rPr>
                  <a:t>V</a:t>
                </a:r>
                <a:r>
                  <a:rPr lang="en-GB" altLang="en-US" baseline="-25000">
                    <a:latin typeface="+mj-lt"/>
                  </a:rPr>
                  <a:t>D</a:t>
                </a:r>
              </a:p>
            </p:txBody>
          </p:sp>
        </p:grpSp>
        <p:sp>
          <p:nvSpPr>
            <p:cNvPr id="52230" name="Text Box 11"/>
            <p:cNvSpPr txBox="1">
              <a:spLocks noChangeArrowheads="1"/>
            </p:cNvSpPr>
            <p:nvPr/>
          </p:nvSpPr>
          <p:spPr bwMode="auto">
            <a:xfrm>
              <a:off x="340" y="981"/>
              <a:ext cx="240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>
                  <a:latin typeface="+mj-lt"/>
                </a:rPr>
                <a:t>Calculate the current through the 5.0 k</a:t>
              </a:r>
              <a:r>
                <a:rPr lang="el-GR" altLang="en-US" sz="2000" i="1">
                  <a:latin typeface="+mj-lt"/>
                </a:rPr>
                <a:t>Ω</a:t>
              </a:r>
              <a:r>
                <a:rPr lang="en-GB" altLang="en-US" sz="2000" i="1">
                  <a:latin typeface="+mj-lt"/>
                </a:rPr>
                <a:t> resistor in the circuit below.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35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00" b="13860"/>
          <a:stretch/>
        </p:blipFill>
        <p:spPr bwMode="auto">
          <a:xfrm>
            <a:off x="611560" y="1530713"/>
            <a:ext cx="2399710" cy="261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14" y="1455105"/>
            <a:ext cx="2391005" cy="267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695" y="1530713"/>
            <a:ext cx="225566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66" y="4264997"/>
            <a:ext cx="2230751" cy="249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15" y="4213484"/>
            <a:ext cx="2254517" cy="25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941" y="4264997"/>
            <a:ext cx="2183033" cy="247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53207" y="764704"/>
            <a:ext cx="5038874" cy="58477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altLang="en-US" sz="3200" dirty="0" smtClean="0"/>
              <a:t>Which bulb will light up?</a:t>
            </a:r>
            <a:endParaRPr lang="en-US" alt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3207" y="1700808"/>
            <a:ext cx="71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3417472" y="1700808"/>
            <a:ext cx="71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6371498" y="1700808"/>
            <a:ext cx="71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26885" y="4509120"/>
            <a:ext cx="71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491150" y="4509120"/>
            <a:ext cx="71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6445176" y="4509120"/>
            <a:ext cx="71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7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4157740" y="998085"/>
            <a:ext cx="4662732" cy="35394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altLang="en-US" sz="3200" dirty="0"/>
              <a:t>A diode has a </a:t>
            </a:r>
            <a:r>
              <a:rPr lang="en-GB" altLang="en-US" sz="3200" dirty="0" err="1"/>
              <a:t>pd</a:t>
            </a:r>
            <a:r>
              <a:rPr lang="en-GB" altLang="en-US" sz="3200" dirty="0"/>
              <a:t> of 0.6 V whenever a current passes through it regardless of the value of the current.</a:t>
            </a:r>
          </a:p>
          <a:p>
            <a:r>
              <a:rPr lang="en-US" altLang="en-US" sz="3200" dirty="0"/>
              <a:t>Calculate the current in this circuit.</a:t>
            </a:r>
            <a:endParaRPr lang="en-GB" altLang="en-US" sz="3200" dirty="0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703263" y="1721520"/>
            <a:ext cx="2932112" cy="10731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>
            <a:off x="1908175" y="1416720"/>
            <a:ext cx="0" cy="55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795" name="Line 11"/>
          <p:cNvSpPr>
            <a:spLocks noChangeShapeType="1"/>
          </p:cNvSpPr>
          <p:nvPr/>
        </p:nvSpPr>
        <p:spPr bwMode="auto">
          <a:xfrm flipH="1">
            <a:off x="2036763" y="1592932"/>
            <a:ext cx="1587" cy="27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796" name="Rectangle 12"/>
          <p:cNvSpPr>
            <a:spLocks noChangeArrowheads="1"/>
          </p:cNvSpPr>
          <p:nvPr/>
        </p:nvSpPr>
        <p:spPr bwMode="auto">
          <a:xfrm>
            <a:off x="1922463" y="1653257"/>
            <a:ext cx="104775" cy="111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2241550" y="2678782"/>
            <a:ext cx="739775" cy="2016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797" name="Line 13"/>
          <p:cNvSpPr>
            <a:spLocks noChangeShapeType="1"/>
          </p:cNvSpPr>
          <p:nvPr/>
        </p:nvSpPr>
        <p:spPr bwMode="auto">
          <a:xfrm flipH="1">
            <a:off x="1592263" y="2647032"/>
            <a:ext cx="1587" cy="27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798" name="Line 14"/>
          <p:cNvSpPr>
            <a:spLocks noChangeShapeType="1"/>
          </p:cNvSpPr>
          <p:nvPr/>
        </p:nvSpPr>
        <p:spPr bwMode="auto">
          <a:xfrm flipH="1">
            <a:off x="1239838" y="170564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>
            <a:off x="687388" y="1981870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800" name="Line 16"/>
          <p:cNvSpPr>
            <a:spLocks noChangeShapeType="1"/>
          </p:cNvSpPr>
          <p:nvPr/>
        </p:nvSpPr>
        <p:spPr bwMode="auto">
          <a:xfrm>
            <a:off x="833438" y="2808957"/>
            <a:ext cx="260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801" name="Line 17"/>
          <p:cNvSpPr>
            <a:spLocks noChangeShapeType="1"/>
          </p:cNvSpPr>
          <p:nvPr/>
        </p:nvSpPr>
        <p:spPr bwMode="auto">
          <a:xfrm>
            <a:off x="3214688" y="2780382"/>
            <a:ext cx="260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802" name="Line 18"/>
          <p:cNvSpPr>
            <a:spLocks noChangeShapeType="1"/>
          </p:cNvSpPr>
          <p:nvPr/>
        </p:nvSpPr>
        <p:spPr bwMode="auto">
          <a:xfrm>
            <a:off x="3605213" y="2083470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803" name="Line 19"/>
          <p:cNvSpPr>
            <a:spLocks noChangeShapeType="1"/>
          </p:cNvSpPr>
          <p:nvPr/>
        </p:nvSpPr>
        <p:spPr bwMode="auto">
          <a:xfrm flipH="1">
            <a:off x="2778125" y="170564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46807" name="Rectangle 23"/>
          <p:cNvSpPr>
            <a:spLocks noChangeArrowheads="1"/>
          </p:cNvSpPr>
          <p:nvPr/>
        </p:nvSpPr>
        <p:spPr bwMode="auto">
          <a:xfrm>
            <a:off x="1022350" y="3288382"/>
            <a:ext cx="800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000"/>
              <a:t>0.6 V</a:t>
            </a:r>
            <a:endParaRPr lang="en-US" altLang="en-US" sz="2000"/>
          </a:p>
        </p:txBody>
      </p:sp>
      <p:sp>
        <p:nvSpPr>
          <p:cNvPr id="246808" name="Rectangle 24"/>
          <p:cNvSpPr>
            <a:spLocks noChangeArrowheads="1"/>
          </p:cNvSpPr>
          <p:nvPr/>
        </p:nvSpPr>
        <p:spPr bwMode="auto">
          <a:xfrm>
            <a:off x="2341563" y="3231232"/>
            <a:ext cx="800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000"/>
              <a:t>0.9 V</a:t>
            </a:r>
            <a:endParaRPr lang="en-US" altLang="en-US" sz="2000"/>
          </a:p>
        </p:txBody>
      </p:sp>
      <p:sp>
        <p:nvSpPr>
          <p:cNvPr id="246809" name="Rectangle 25"/>
          <p:cNvSpPr>
            <a:spLocks noChangeArrowheads="1"/>
          </p:cNvSpPr>
          <p:nvPr/>
        </p:nvSpPr>
        <p:spPr bwMode="auto">
          <a:xfrm>
            <a:off x="1616075" y="908720"/>
            <a:ext cx="7588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000"/>
              <a:t>1.5 V</a:t>
            </a:r>
            <a:endParaRPr lang="en-US" altLang="en-US" sz="2000"/>
          </a:p>
        </p:txBody>
      </p:sp>
      <p:sp>
        <p:nvSpPr>
          <p:cNvPr id="246810" name="Rectangle 26"/>
          <p:cNvSpPr>
            <a:spLocks noChangeArrowheads="1"/>
          </p:cNvSpPr>
          <p:nvPr/>
        </p:nvSpPr>
        <p:spPr bwMode="auto">
          <a:xfrm>
            <a:off x="2225675" y="2267620"/>
            <a:ext cx="6985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000"/>
              <a:t>10</a:t>
            </a:r>
            <a:r>
              <a:rPr lang="en-US" altLang="en-US" sz="2000"/>
              <a:t>Ω</a:t>
            </a:r>
          </a:p>
        </p:txBody>
      </p:sp>
      <p:sp>
        <p:nvSpPr>
          <p:cNvPr id="246811" name="Text Box 27"/>
          <p:cNvSpPr txBox="1">
            <a:spLocks noChangeArrowheads="1"/>
          </p:cNvSpPr>
          <p:nvPr/>
        </p:nvSpPr>
        <p:spPr bwMode="auto">
          <a:xfrm>
            <a:off x="427360" y="5013176"/>
            <a:ext cx="839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 dirty="0"/>
              <a:t>We can calculate the current in the circuit   I = 0.9V/10 </a:t>
            </a:r>
            <a:r>
              <a:rPr lang="en-US" altLang="en-US" sz="2000" dirty="0"/>
              <a:t>Ω = 0.09A</a:t>
            </a:r>
            <a:endParaRPr lang="en-GB" altLang="en-US" sz="2000" dirty="0"/>
          </a:p>
        </p:txBody>
      </p:sp>
      <p:sp>
        <p:nvSpPr>
          <p:cNvPr id="246792" name="AutoShape 8"/>
          <p:cNvSpPr>
            <a:spLocks noChangeArrowheads="1"/>
          </p:cNvSpPr>
          <p:nvPr/>
        </p:nvSpPr>
        <p:spPr bwMode="auto">
          <a:xfrm rot="5400000">
            <a:off x="1177131" y="2612901"/>
            <a:ext cx="465138" cy="361950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17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07" grpId="0" animBg="1"/>
      <p:bldP spid="246808" grpId="0" animBg="1"/>
      <p:bldP spid="2468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31490"/>
            <a:ext cx="9070848" cy="485775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600" dirty="0" smtClean="0"/>
              <a:t>State the rules for dealing with circuits containing a single cell.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600" dirty="0" smtClean="0"/>
              <a:t>State the rules for combining cells (a) in series and (b) identical cells in parallel.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600" i="1" dirty="0" smtClean="0"/>
              <a:t>Explain how solar cells, each of </a:t>
            </a:r>
            <a:r>
              <a:rPr lang="en-GB" altLang="en-US" sz="2600" i="1" dirty="0" err="1" smtClean="0"/>
              <a:t>emf</a:t>
            </a:r>
            <a:r>
              <a:rPr lang="en-GB" altLang="en-US" sz="2600" i="1" dirty="0" smtClean="0"/>
              <a:t> 0.45V and internal resistance 20</a:t>
            </a:r>
            <a:r>
              <a:rPr lang="el-GR" altLang="en-US" sz="2600" i="1" dirty="0" smtClean="0">
                <a:cs typeface="Arial" charset="0"/>
              </a:rPr>
              <a:t>Ω</a:t>
            </a:r>
            <a:r>
              <a:rPr lang="en-GB" altLang="en-US" sz="2600" i="1" dirty="0" smtClean="0">
                <a:cs typeface="Arial" charset="0"/>
              </a:rPr>
              <a:t>, could be combined to make a battery of </a:t>
            </a:r>
            <a:r>
              <a:rPr lang="en-GB" altLang="en-US" sz="2600" i="1" dirty="0" err="1" smtClean="0">
                <a:cs typeface="Arial" charset="0"/>
              </a:rPr>
              <a:t>emf</a:t>
            </a:r>
            <a:r>
              <a:rPr lang="en-GB" altLang="en-US" sz="2600" i="1" dirty="0" smtClean="0">
                <a:cs typeface="Arial" charset="0"/>
              </a:rPr>
              <a:t> 18V and internal resistance 40 </a:t>
            </a:r>
            <a:r>
              <a:rPr lang="el-GR" altLang="en-US" sz="2600" i="1" dirty="0" smtClean="0">
                <a:cs typeface="Arial" charset="0"/>
              </a:rPr>
              <a:t>Ω</a:t>
            </a:r>
            <a:endParaRPr lang="en-GB" altLang="en-US" sz="2600" i="1" dirty="0" smtClean="0">
              <a:cs typeface="Arial" charset="0"/>
            </a:endParaRP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600" i="1" dirty="0" smtClean="0">
                <a:cs typeface="Arial" charset="0"/>
              </a:rPr>
              <a:t>Describe the simplified way in which a silicon diode behaves in a circuit.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600" i="1" dirty="0" smtClean="0">
                <a:cs typeface="Arial" charset="0"/>
              </a:rPr>
              <a:t>Copy a modified version of figure </a:t>
            </a:r>
            <a:r>
              <a:rPr lang="en-GB" altLang="en-US" sz="2600" i="1" dirty="0">
                <a:cs typeface="Arial" charset="0"/>
              </a:rPr>
              <a:t>4</a:t>
            </a:r>
            <a:r>
              <a:rPr lang="en-GB" altLang="en-US" sz="2600" i="1" dirty="0" smtClean="0">
                <a:cs typeface="Arial" charset="0"/>
              </a:rPr>
              <a:t> on page 224 In your version the cell should have </a:t>
            </a:r>
            <a:r>
              <a:rPr lang="en-GB" altLang="en-US" sz="2600" i="1" dirty="0" err="1" smtClean="0">
                <a:cs typeface="Arial" charset="0"/>
              </a:rPr>
              <a:t>emf</a:t>
            </a:r>
            <a:r>
              <a:rPr lang="en-GB" altLang="en-US" sz="2600" i="1" dirty="0" smtClean="0">
                <a:cs typeface="Arial" charset="0"/>
              </a:rPr>
              <a:t> 3V and the resistor have a value of 800</a:t>
            </a:r>
            <a:r>
              <a:rPr lang="el-GR" altLang="en-US" sz="2600" i="1" dirty="0" smtClean="0">
                <a:cs typeface="Arial" charset="0"/>
              </a:rPr>
              <a:t>Ω</a:t>
            </a:r>
            <a:r>
              <a:rPr lang="en-GB" altLang="en-US" sz="2600" i="1" dirty="0" smtClean="0">
                <a:cs typeface="Arial" charset="0"/>
              </a:rPr>
              <a:t>. Calculate in this case the </a:t>
            </a:r>
            <a:r>
              <a:rPr lang="en-GB" altLang="en-US" sz="2600" i="1" dirty="0" err="1" smtClean="0">
                <a:cs typeface="Arial" charset="0"/>
              </a:rPr>
              <a:t>pd</a:t>
            </a:r>
            <a:r>
              <a:rPr lang="en-GB" altLang="en-US" sz="2600" i="1" dirty="0" smtClean="0">
                <a:cs typeface="Arial" charset="0"/>
              </a:rPr>
              <a:t> across the resistor and the current through the diode.</a:t>
            </a:r>
            <a:endParaRPr lang="el-GR" altLang="en-US" sz="2600" i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9012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Single cell circuit rules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134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/>
              <a:t>1.  </a:t>
            </a:r>
            <a:r>
              <a:rPr lang="en-GB" altLang="en-US" sz="2800" i="1" dirty="0" smtClean="0"/>
              <a:t>Current drawn from the cell: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b="1" dirty="0" smtClean="0"/>
              <a:t>   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=     </a:t>
            </a:r>
            <a:r>
              <a:rPr lang="en-GB" altLang="en-US" sz="2800" b="1" u="sng" dirty="0" smtClean="0">
                <a:solidFill>
                  <a:srgbClr val="FF3300"/>
                </a:solidFill>
              </a:rPr>
              <a:t>        cell </a:t>
            </a:r>
            <a:r>
              <a:rPr lang="en-GB" altLang="en-US" sz="2800" b="1" u="sng" dirty="0" err="1" smtClean="0">
                <a:solidFill>
                  <a:srgbClr val="FF3300"/>
                </a:solidFill>
              </a:rPr>
              <a:t>emf</a:t>
            </a:r>
            <a:r>
              <a:rPr lang="en-GB" altLang="en-US" sz="2800" b="1" u="sng" dirty="0" smtClean="0">
                <a:solidFill>
                  <a:srgbClr val="FF3300"/>
                </a:solidFill>
              </a:rPr>
              <a:t>		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			     total circuit resistance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/>
              <a:t>2.  </a:t>
            </a:r>
            <a:r>
              <a:rPr lang="en-GB" altLang="en-US" sz="2800" i="1" dirty="0" smtClean="0"/>
              <a:t>PD across resistors in SERIES with the cell: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b="1" dirty="0" smtClean="0">
                <a:solidFill>
                  <a:srgbClr val="FF3300"/>
                </a:solidFill>
              </a:rPr>
              <a:t>   =  cell current x resistance of each resistor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/>
              <a:t>3.  </a:t>
            </a:r>
            <a:r>
              <a:rPr lang="en-GB" altLang="en-US" sz="2800" i="1" dirty="0" smtClean="0"/>
              <a:t>Current through parallel resistors: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b="1" dirty="0" smtClean="0"/>
              <a:t>    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=  </a:t>
            </a:r>
            <a:r>
              <a:rPr lang="en-GB" altLang="en-US" sz="2800" b="1" u="sng" dirty="0" err="1" smtClean="0">
                <a:solidFill>
                  <a:srgbClr val="FF3300"/>
                </a:solidFill>
              </a:rPr>
              <a:t>pd</a:t>
            </a:r>
            <a:r>
              <a:rPr lang="en-GB" altLang="en-US" sz="2800" b="1" u="sng" dirty="0" smtClean="0">
                <a:solidFill>
                  <a:srgbClr val="FF3300"/>
                </a:solidFill>
              </a:rPr>
              <a:t> across the parallel resistors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           	   resistance of each resistor</a:t>
            </a:r>
          </a:p>
        </p:txBody>
      </p:sp>
    </p:spTree>
    <p:extLst>
      <p:ext uri="{BB962C8B-B14F-4D97-AF65-F5344CB8AC3E}">
        <p14:creationId xmlns:p14="http://schemas.microsoft.com/office/powerpoint/2010/main" val="292161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79364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dirty="0" smtClean="0"/>
              <a:t>Single cell question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413594"/>
            <a:ext cx="4681537" cy="511175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</a:rPr>
              <a:t>Total resistance of the circuit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</a:rPr>
              <a:t>= 8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 in series with 12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 in parallel with 6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endParaRPr lang="en-GB" altLang="en-US" sz="1600" smtClean="0">
              <a:latin typeface="+mj-lt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= 8 + 5.333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b="1" smtClean="0">
                <a:latin typeface="+mj-lt"/>
                <a:cs typeface="Arial" charset="0"/>
              </a:rPr>
              <a:t>= 13.333 </a:t>
            </a:r>
            <a:r>
              <a:rPr lang="el-GR" altLang="en-US" sz="1600" b="1" smtClean="0">
                <a:latin typeface="+mj-lt"/>
                <a:cs typeface="Arial" charset="0"/>
              </a:rPr>
              <a:t>Ω</a:t>
            </a:r>
            <a:endParaRPr lang="en-GB" altLang="en-US" sz="1600" b="1" smtClean="0">
              <a:latin typeface="+mj-lt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b="1" smtClean="0">
              <a:latin typeface="+mj-lt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Total current drawn from the battery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= </a:t>
            </a:r>
            <a:r>
              <a:rPr lang="en-GB" altLang="en-US" sz="1600" b="1" i="1" smtClean="0">
                <a:solidFill>
                  <a:srgbClr val="FF3300"/>
                </a:solidFill>
                <a:latin typeface="+mj-lt"/>
                <a:cs typeface="Arial" charset="0"/>
              </a:rPr>
              <a:t>V / R</a:t>
            </a:r>
            <a:r>
              <a:rPr lang="en-GB" altLang="en-US" sz="16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= 9V / 13.333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endParaRPr lang="en-GB" altLang="en-US" sz="1600" smtClean="0">
              <a:latin typeface="+mj-lt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b="1" smtClean="0">
                <a:latin typeface="+mj-lt"/>
                <a:cs typeface="Arial" charset="0"/>
              </a:rPr>
              <a:t>= 0.675 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pd across 8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 resistor = </a:t>
            </a:r>
            <a:r>
              <a:rPr lang="en-GB" altLang="en-US" sz="1600" b="1" i="1" smtClean="0">
                <a:solidFill>
                  <a:srgbClr val="FF3300"/>
                </a:solidFill>
                <a:latin typeface="+mj-lt"/>
                <a:cs typeface="Arial" charset="0"/>
              </a:rPr>
              <a:t>V</a:t>
            </a:r>
            <a:r>
              <a:rPr lang="en-GB" altLang="en-US" sz="16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8</a:t>
            </a:r>
            <a:r>
              <a:rPr lang="en-GB" altLang="en-US" sz="1600" b="1" smtClean="0">
                <a:solidFill>
                  <a:srgbClr val="FF3300"/>
                </a:solidFill>
                <a:latin typeface="+mj-lt"/>
                <a:cs typeface="Arial" charset="0"/>
              </a:rPr>
              <a:t> = </a:t>
            </a:r>
            <a:r>
              <a:rPr lang="en-GB" altLang="en-US" sz="1600" b="1" i="1" smtClean="0">
                <a:solidFill>
                  <a:srgbClr val="FF3300"/>
                </a:solidFill>
                <a:latin typeface="+mj-lt"/>
                <a:cs typeface="Arial" charset="0"/>
              </a:rPr>
              <a:t>I R</a:t>
            </a:r>
            <a:r>
              <a:rPr lang="en-GB" altLang="en-US" sz="16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8</a:t>
            </a:r>
            <a:r>
              <a:rPr lang="en-GB" altLang="en-US" sz="1600" i="1" baseline="-25000" smtClean="0">
                <a:latin typeface="+mj-lt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= 0.675 A x 8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b="1" smtClean="0">
                <a:latin typeface="+mj-lt"/>
                <a:cs typeface="Arial" charset="0"/>
              </a:rPr>
              <a:t>= 5.40 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therefore pd across 6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 (</a:t>
            </a:r>
            <a:r>
              <a:rPr lang="en-GB" altLang="en-US" sz="1600" i="1" smtClean="0">
                <a:latin typeface="+mj-lt"/>
                <a:cs typeface="Arial" charset="0"/>
              </a:rPr>
              <a:t>and 12 </a:t>
            </a:r>
            <a:r>
              <a:rPr lang="el-GR" altLang="en-US" sz="1600" i="1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) resistor, </a:t>
            </a:r>
            <a:r>
              <a:rPr lang="en-GB" altLang="en-US" sz="1600" b="1" i="1" smtClean="0">
                <a:solidFill>
                  <a:srgbClr val="FF3300"/>
                </a:solidFill>
                <a:latin typeface="+mj-lt"/>
                <a:cs typeface="Arial" charset="0"/>
              </a:rPr>
              <a:t>V</a:t>
            </a:r>
            <a:r>
              <a:rPr lang="en-GB" altLang="en-US" sz="16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6</a:t>
            </a:r>
            <a:r>
              <a:rPr lang="en-GB" altLang="en-US" sz="1600" smtClean="0">
                <a:latin typeface="+mj-lt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= 9 – 5.4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b="1" smtClean="0">
                <a:solidFill>
                  <a:schemeClr val="accent2"/>
                </a:solidFill>
                <a:latin typeface="+mj-lt"/>
                <a:cs typeface="Arial" charset="0"/>
              </a:rPr>
              <a:t>pd across 6 </a:t>
            </a:r>
            <a:r>
              <a:rPr lang="el-GR" altLang="en-US" sz="1600" b="1" smtClean="0">
                <a:solidFill>
                  <a:schemeClr val="accent2"/>
                </a:solidFill>
                <a:latin typeface="+mj-lt"/>
                <a:cs typeface="Arial" charset="0"/>
              </a:rPr>
              <a:t>Ω</a:t>
            </a:r>
            <a:r>
              <a:rPr lang="en-GB" altLang="en-US" sz="1600" b="1" smtClean="0">
                <a:solidFill>
                  <a:schemeClr val="accent2"/>
                </a:solidFill>
                <a:latin typeface="+mj-lt"/>
                <a:cs typeface="Arial" charset="0"/>
              </a:rPr>
              <a:t> resistor = 3.6 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Current through 6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 resistor </a:t>
            </a:r>
            <a:r>
              <a:rPr lang="en-GB" altLang="en-US" sz="1600" b="1" smtClean="0">
                <a:solidFill>
                  <a:srgbClr val="FF3300"/>
                </a:solidFill>
                <a:latin typeface="+mj-lt"/>
                <a:cs typeface="Arial" charset="0"/>
              </a:rPr>
              <a:t>= </a:t>
            </a:r>
            <a:r>
              <a:rPr lang="en-GB" altLang="en-US" sz="1600" b="1" i="1" smtClean="0">
                <a:solidFill>
                  <a:srgbClr val="FF3300"/>
                </a:solidFill>
                <a:latin typeface="+mj-lt"/>
                <a:cs typeface="Arial" charset="0"/>
              </a:rPr>
              <a:t>I</a:t>
            </a:r>
            <a:r>
              <a:rPr lang="en-GB" altLang="en-US" sz="16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6</a:t>
            </a:r>
            <a:r>
              <a:rPr lang="en-GB" altLang="en-US" sz="1600" b="1" smtClean="0">
                <a:solidFill>
                  <a:srgbClr val="FF3300"/>
                </a:solidFill>
                <a:latin typeface="+mj-lt"/>
                <a:cs typeface="Arial" charset="0"/>
              </a:rPr>
              <a:t> = </a:t>
            </a:r>
            <a:r>
              <a:rPr lang="en-GB" altLang="en-US" sz="1600" b="1" i="1" smtClean="0">
                <a:solidFill>
                  <a:srgbClr val="FF3300"/>
                </a:solidFill>
                <a:latin typeface="+mj-lt"/>
                <a:cs typeface="Arial" charset="0"/>
              </a:rPr>
              <a:t>V</a:t>
            </a:r>
            <a:r>
              <a:rPr lang="en-GB" altLang="en-US" sz="16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6</a:t>
            </a:r>
            <a:r>
              <a:rPr lang="en-GB" altLang="en-US" sz="1600" b="1" i="1" smtClean="0">
                <a:solidFill>
                  <a:srgbClr val="FF3300"/>
                </a:solidFill>
                <a:latin typeface="+mj-lt"/>
                <a:cs typeface="Arial" charset="0"/>
              </a:rPr>
              <a:t> / R</a:t>
            </a:r>
            <a:r>
              <a:rPr lang="en-GB" altLang="en-US" sz="16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6</a:t>
            </a:r>
            <a:r>
              <a:rPr lang="en-GB" altLang="en-US" sz="1600" smtClean="0">
                <a:latin typeface="+mj-lt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>
                <a:latin typeface="+mj-lt"/>
                <a:cs typeface="Arial" charset="0"/>
              </a:rPr>
              <a:t>= 3.6 V / 6 </a:t>
            </a:r>
            <a:r>
              <a:rPr lang="el-GR" altLang="en-US" sz="1600" smtClean="0">
                <a:latin typeface="+mj-lt"/>
                <a:cs typeface="Arial" charset="0"/>
              </a:rPr>
              <a:t>Ω</a:t>
            </a:r>
            <a:r>
              <a:rPr lang="en-GB" altLang="en-US" sz="1600" smtClean="0">
                <a:latin typeface="+mj-lt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b="1" smtClean="0">
                <a:solidFill>
                  <a:schemeClr val="accent2"/>
                </a:solidFill>
                <a:latin typeface="+mj-lt"/>
                <a:cs typeface="Arial" charset="0"/>
              </a:rPr>
              <a:t>current through 6 </a:t>
            </a:r>
            <a:r>
              <a:rPr lang="el-GR" altLang="en-US" sz="1600" b="1" smtClean="0">
                <a:solidFill>
                  <a:schemeClr val="accent2"/>
                </a:solidFill>
                <a:latin typeface="+mj-lt"/>
                <a:cs typeface="Arial" charset="0"/>
              </a:rPr>
              <a:t>Ω</a:t>
            </a:r>
            <a:r>
              <a:rPr lang="en-GB" altLang="en-US" sz="1600" b="1" smtClean="0">
                <a:solidFill>
                  <a:schemeClr val="accent2"/>
                </a:solidFill>
                <a:latin typeface="+mj-lt"/>
                <a:cs typeface="Arial" charset="0"/>
              </a:rPr>
              <a:t> resistor = 0.600 A</a:t>
            </a:r>
            <a:endParaRPr lang="el-GR" altLang="en-US" sz="1600" b="1" smtClean="0">
              <a:solidFill>
                <a:schemeClr val="accent2"/>
              </a:solidFill>
              <a:latin typeface="+mj-lt"/>
              <a:cs typeface="Arial" charset="0"/>
            </a:endParaRP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468313" y="1413594"/>
            <a:ext cx="3671887" cy="4087812"/>
            <a:chOff x="340" y="1117"/>
            <a:chExt cx="2313" cy="2575"/>
          </a:xfrm>
        </p:grpSpPr>
        <p:pic>
          <p:nvPicPr>
            <p:cNvPr id="47109" name="Picture 5" descr="B063F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933"/>
              <a:ext cx="2313" cy="1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748" y="2931"/>
              <a:ext cx="362" cy="212"/>
            </a:xfrm>
            <a:prstGeom prst="rect">
              <a:avLst/>
            </a:prstGeom>
            <a:solidFill>
              <a:srgbClr val="FDF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8 </a:t>
              </a:r>
              <a:r>
                <a:rPr lang="el-GR" altLang="en-US" sz="1600">
                  <a:latin typeface="+mj-lt"/>
                  <a:cs typeface="Arial" charset="0"/>
                </a:rPr>
                <a:t>Ω</a:t>
              </a:r>
              <a:r>
                <a:rPr lang="en-GB" altLang="en-US" sz="1600">
                  <a:latin typeface="+mj-lt"/>
                </a:rPr>
                <a:t> </a:t>
              </a:r>
              <a:endParaRPr lang="el-GR" altLang="en-US" sz="1600">
                <a:latin typeface="+mj-lt"/>
                <a:cs typeface="Arial" charset="0"/>
              </a:endParaRPr>
            </a:p>
          </p:txBody>
        </p:sp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1111" y="1979"/>
              <a:ext cx="317" cy="212"/>
            </a:xfrm>
            <a:prstGeom prst="rect">
              <a:avLst/>
            </a:prstGeom>
            <a:solidFill>
              <a:srgbClr val="FDF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9 V</a:t>
              </a:r>
              <a:endParaRPr lang="el-GR" altLang="en-US" sz="1600">
                <a:latin typeface="+mj-lt"/>
                <a:cs typeface="Arial" charset="0"/>
              </a:endParaRPr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1655" y="2704"/>
              <a:ext cx="453" cy="212"/>
            </a:xfrm>
            <a:prstGeom prst="rect">
              <a:avLst/>
            </a:prstGeom>
            <a:solidFill>
              <a:srgbClr val="FDF7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12 </a:t>
              </a:r>
              <a:r>
                <a:rPr lang="el-GR" altLang="en-US" sz="1600">
                  <a:latin typeface="+mj-lt"/>
                  <a:cs typeface="Arial" charset="0"/>
                </a:rPr>
                <a:t>Ω</a:t>
              </a:r>
              <a:r>
                <a:rPr lang="en-GB" altLang="en-US" sz="1600">
                  <a:latin typeface="+mj-lt"/>
                </a:rPr>
                <a:t> </a:t>
              </a:r>
              <a:endParaRPr lang="el-GR" altLang="en-US" sz="1600">
                <a:latin typeface="+mj-lt"/>
                <a:cs typeface="Arial" charset="0"/>
              </a:endParaRPr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340" y="1117"/>
              <a:ext cx="2177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+mj-lt"/>
                </a:rPr>
                <a:t>Calculate the potential difference across and the current through the 6 ohm resistor in the circuit below.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951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Cells in series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358382" y="1550367"/>
            <a:ext cx="5327650" cy="496728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b="1" smtClean="0">
                <a:solidFill>
                  <a:srgbClr val="FF3300"/>
                </a:solidFill>
              </a:rPr>
              <a:t>TOTAL EMF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smtClean="0"/>
              <a:t>Case ‘a’ - Cells connected in the same direction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smtClean="0"/>
              <a:t>Add emfs together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b="1" smtClean="0">
                <a:solidFill>
                  <a:schemeClr val="accent2"/>
                </a:solidFill>
              </a:rPr>
              <a:t>In case ‘a’ total emf = 3.5V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800" b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smtClean="0"/>
              <a:t>Case ‘b’ - Cells connected in different directions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smtClean="0"/>
              <a:t>Total emf equals sum of emfs in one direction minus the sum of the emfs in the other direction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b="1" smtClean="0">
                <a:solidFill>
                  <a:schemeClr val="accent2"/>
                </a:solidFill>
              </a:rPr>
              <a:t>In case ‘b’ total emf = 0.5V in the direction of the 2V cell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800" b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b="1" smtClean="0">
                <a:solidFill>
                  <a:srgbClr val="FF3300"/>
                </a:solidFill>
              </a:rPr>
              <a:t>TOTAL INTERNAL RESISTANCE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1800" smtClean="0"/>
              <a:t>In both cases this equals the sum of the internal resistances</a:t>
            </a:r>
          </a:p>
          <a:p>
            <a:pPr marL="0" indent="0" eaLnBrk="1" hangingPunct="1">
              <a:lnSpc>
                <a:spcPct val="90000"/>
              </a:lnSpc>
            </a:pPr>
            <a:endParaRPr lang="en-GB" altLang="en-US" sz="1800" smtClean="0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478657" y="6590679"/>
            <a:ext cx="4608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hlinkClick r:id="rId4"/>
              </a:rPr>
              <a:t>Phet DC Circuit Construction Simulation</a:t>
            </a:r>
            <a:endParaRPr lang="en-GB" altLang="en-US"/>
          </a:p>
        </p:txBody>
      </p:sp>
      <p:graphicFrame>
        <p:nvGraphicFramePr>
          <p:cNvPr id="35123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56897211"/>
              </p:ext>
            </p:extLst>
          </p:nvPr>
        </p:nvGraphicFramePr>
        <p:xfrm>
          <a:off x="550094" y="1550367"/>
          <a:ext cx="24860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Bitmap Image" r:id="rId5" imgW="2486372" imgH="1580952" progId="PBrush">
                  <p:embed/>
                </p:oleObj>
              </mc:Choice>
              <mc:Fallback>
                <p:oleObj name="Bitmap Image" r:id="rId5" imgW="2486372" imgH="1580952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94" y="1550367"/>
                        <a:ext cx="24860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12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707901"/>
              </p:ext>
            </p:extLst>
          </p:nvPr>
        </p:nvGraphicFramePr>
        <p:xfrm>
          <a:off x="478657" y="3133104"/>
          <a:ext cx="26003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Bitmap Image" r:id="rId7" imgW="2600000" imgH="1609524" progId="PBrush">
                  <p:embed/>
                </p:oleObj>
              </mc:Choice>
              <mc:Fallback>
                <p:oleObj name="Bitmap Image" r:id="rId7" imgW="2600000" imgH="160952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57" y="3133104"/>
                        <a:ext cx="26003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3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245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Question on cells in series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783358"/>
            <a:ext cx="4464050" cy="4525962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</a:rPr>
              <a:t>Both cells are connected in the same direction.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</a:rPr>
              <a:t>Therefore total emf = 1.5 + 6.0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smtClean="0">
                <a:latin typeface="+mj-lt"/>
              </a:rPr>
              <a:t>= 7.5V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400" smtClean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</a:rPr>
              <a:t>All three resistors are in series.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</a:rPr>
              <a:t>Therefore total resistance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</a:rPr>
              <a:t>= 4.0 + 3.0 + 8.0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smtClean="0">
                <a:latin typeface="+mj-lt"/>
              </a:rPr>
              <a:t>= 15 </a:t>
            </a:r>
            <a:r>
              <a:rPr lang="el-GR" altLang="en-US" sz="1800" b="1" smtClean="0">
                <a:latin typeface="+mj-lt"/>
                <a:cs typeface="Arial" charset="0"/>
              </a:rPr>
              <a:t>Ω</a:t>
            </a:r>
            <a:endParaRPr lang="en-GB" altLang="en-US" sz="1800" b="1" smtClean="0">
              <a:latin typeface="+mj-lt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  <a:cs typeface="Arial" charset="0"/>
              </a:rPr>
              <a:t>Current = </a:t>
            </a:r>
            <a:r>
              <a:rPr lang="en-GB" altLang="en-US" sz="1800" b="1" i="1" smtClean="0">
                <a:solidFill>
                  <a:srgbClr val="FF3300"/>
                </a:solidFill>
                <a:latin typeface="+mj-lt"/>
                <a:cs typeface="Arial" charset="0"/>
              </a:rPr>
              <a:t>I = </a:t>
            </a:r>
            <a:r>
              <a:rPr lang="el-GR" altLang="en-US" sz="1800" b="1" i="1" smtClean="0">
                <a:solidFill>
                  <a:srgbClr val="FF3300"/>
                </a:solidFill>
                <a:latin typeface="+mj-lt"/>
                <a:cs typeface="Arial" charset="0"/>
              </a:rPr>
              <a:t>ε</a:t>
            </a:r>
            <a:r>
              <a:rPr lang="en-GB" altLang="en-US" sz="18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T</a:t>
            </a:r>
            <a:r>
              <a:rPr lang="en-GB" altLang="en-US" sz="1800" b="1" i="1" smtClean="0">
                <a:solidFill>
                  <a:srgbClr val="FF3300"/>
                </a:solidFill>
                <a:latin typeface="+mj-lt"/>
                <a:cs typeface="Arial" charset="0"/>
              </a:rPr>
              <a:t> / R</a:t>
            </a:r>
            <a:r>
              <a:rPr lang="en-GB" altLang="en-US" sz="18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  <a:cs typeface="Arial" charset="0"/>
              </a:rPr>
              <a:t>= 7.5 / 15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smtClean="0">
                <a:solidFill>
                  <a:schemeClr val="accent2"/>
                </a:solidFill>
                <a:latin typeface="+mj-lt"/>
                <a:cs typeface="Arial" charset="0"/>
              </a:rPr>
              <a:t>current = 0.5 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400" smtClean="0">
              <a:latin typeface="+mj-lt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  <a:cs typeface="Arial" charset="0"/>
              </a:rPr>
              <a:t>PD across the 8 ohm resistor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smtClean="0">
                <a:solidFill>
                  <a:srgbClr val="FF3300"/>
                </a:solidFill>
                <a:latin typeface="+mj-lt"/>
                <a:cs typeface="Arial" charset="0"/>
              </a:rPr>
              <a:t>= </a:t>
            </a:r>
            <a:r>
              <a:rPr lang="en-GB" altLang="en-US" sz="1800" b="1" i="1" smtClean="0">
                <a:solidFill>
                  <a:srgbClr val="FF3300"/>
                </a:solidFill>
                <a:latin typeface="+mj-lt"/>
                <a:cs typeface="Arial" charset="0"/>
              </a:rPr>
              <a:t>V</a:t>
            </a:r>
            <a:r>
              <a:rPr lang="en-GB" altLang="en-US" sz="18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8</a:t>
            </a:r>
            <a:r>
              <a:rPr lang="en-GB" altLang="en-US" sz="1800" b="1" i="1" smtClean="0">
                <a:solidFill>
                  <a:srgbClr val="FF3300"/>
                </a:solidFill>
                <a:latin typeface="+mj-lt"/>
                <a:cs typeface="Arial" charset="0"/>
              </a:rPr>
              <a:t> = I x R</a:t>
            </a:r>
            <a:r>
              <a:rPr lang="en-GB" altLang="en-US" sz="1800" b="1" i="1" baseline="-25000" smtClean="0">
                <a:solidFill>
                  <a:srgbClr val="FF3300"/>
                </a:solidFill>
                <a:latin typeface="+mj-lt"/>
                <a:cs typeface="Arial" charset="0"/>
              </a:rPr>
              <a:t>8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+mj-lt"/>
                <a:cs typeface="Arial" charset="0"/>
              </a:rPr>
              <a:t>= 0.5 x 8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smtClean="0">
                <a:solidFill>
                  <a:schemeClr val="accent2"/>
                </a:solidFill>
                <a:latin typeface="+mj-lt"/>
                <a:cs typeface="Arial" charset="0"/>
              </a:rPr>
              <a:t>pd = 4 V</a:t>
            </a:r>
            <a:endParaRPr lang="el-GR" altLang="en-US" sz="1800" b="1" smtClean="0">
              <a:solidFill>
                <a:schemeClr val="accent2"/>
              </a:solidFill>
              <a:latin typeface="+mj-lt"/>
              <a:cs typeface="Arial" charset="0"/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539750" y="2791420"/>
            <a:ext cx="3743325" cy="2857500"/>
            <a:chOff x="295" y="1026"/>
            <a:chExt cx="2358" cy="1800"/>
          </a:xfrm>
        </p:grpSpPr>
        <p:pic>
          <p:nvPicPr>
            <p:cNvPr id="48134" name="Picture 5" descr="B067F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026"/>
              <a:ext cx="2358" cy="1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5" name="Text Box 6"/>
            <p:cNvSpPr txBox="1">
              <a:spLocks noChangeArrowheads="1"/>
            </p:cNvSpPr>
            <p:nvPr/>
          </p:nvSpPr>
          <p:spPr bwMode="auto">
            <a:xfrm>
              <a:off x="1247" y="2614"/>
              <a:ext cx="499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8.0 </a:t>
              </a:r>
              <a:r>
                <a:rPr lang="el-GR" altLang="en-US" sz="1600">
                  <a:latin typeface="+mj-lt"/>
                  <a:cs typeface="Arial" charset="0"/>
                </a:rPr>
                <a:t>Ω</a:t>
              </a:r>
            </a:p>
          </p:txBody>
        </p:sp>
        <p:sp>
          <p:nvSpPr>
            <p:cNvPr id="48136" name="Text Box 7"/>
            <p:cNvSpPr txBox="1">
              <a:spLocks noChangeArrowheads="1"/>
            </p:cNvSpPr>
            <p:nvPr/>
          </p:nvSpPr>
          <p:spPr bwMode="auto">
            <a:xfrm>
              <a:off x="1973" y="1298"/>
              <a:ext cx="499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3.0 </a:t>
              </a:r>
              <a:r>
                <a:rPr lang="el-GR" altLang="en-US" sz="1600">
                  <a:latin typeface="+mj-lt"/>
                  <a:cs typeface="Arial" charset="0"/>
                </a:rPr>
                <a:t>Ω</a:t>
              </a:r>
            </a:p>
          </p:txBody>
        </p:sp>
        <p:sp>
          <p:nvSpPr>
            <p:cNvPr id="48137" name="Text Box 8"/>
            <p:cNvSpPr txBox="1">
              <a:spLocks noChangeArrowheads="1"/>
            </p:cNvSpPr>
            <p:nvPr/>
          </p:nvSpPr>
          <p:spPr bwMode="auto">
            <a:xfrm>
              <a:off x="930" y="1298"/>
              <a:ext cx="499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4.0 </a:t>
              </a:r>
              <a:r>
                <a:rPr lang="el-GR" altLang="en-US" sz="1600">
                  <a:latin typeface="+mj-lt"/>
                  <a:cs typeface="Arial" charset="0"/>
                </a:rPr>
                <a:t>Ω</a:t>
              </a:r>
            </a:p>
          </p:txBody>
        </p:sp>
        <p:sp>
          <p:nvSpPr>
            <p:cNvPr id="48138" name="Text Box 9"/>
            <p:cNvSpPr txBox="1">
              <a:spLocks noChangeArrowheads="1"/>
            </p:cNvSpPr>
            <p:nvPr/>
          </p:nvSpPr>
          <p:spPr bwMode="auto">
            <a:xfrm>
              <a:off x="295" y="1071"/>
              <a:ext cx="499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1.5 V</a:t>
              </a:r>
              <a:endParaRPr lang="el-GR" altLang="en-US" sz="1600">
                <a:latin typeface="+mj-lt"/>
                <a:cs typeface="Arial" charset="0"/>
              </a:endParaRPr>
            </a:p>
          </p:txBody>
        </p:sp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1474" y="1071"/>
              <a:ext cx="453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+mj-lt"/>
                </a:rPr>
                <a:t>6.0 V</a:t>
              </a:r>
              <a:endParaRPr lang="el-GR" altLang="en-US" sz="1600">
                <a:latin typeface="+mj-lt"/>
                <a:cs typeface="Arial" charset="0"/>
              </a:endParaRPr>
            </a:p>
          </p:txBody>
        </p:sp>
      </p:grpSp>
      <p:sp>
        <p:nvSpPr>
          <p:cNvPr id="48133" name="Text Box 11"/>
          <p:cNvSpPr txBox="1">
            <a:spLocks noChangeArrowheads="1"/>
          </p:cNvSpPr>
          <p:nvPr/>
        </p:nvSpPr>
        <p:spPr bwMode="auto">
          <a:xfrm>
            <a:off x="539750" y="1710333"/>
            <a:ext cx="37449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>
                <a:latin typeface="+mj-lt"/>
              </a:rPr>
              <a:t>In the circuit shown below calculate the current flowing and the pd across the 8 ohm resistor</a:t>
            </a:r>
          </a:p>
        </p:txBody>
      </p:sp>
    </p:spTree>
    <p:extLst>
      <p:ext uri="{BB962C8B-B14F-4D97-AF65-F5344CB8AC3E}">
        <p14:creationId xmlns:p14="http://schemas.microsoft.com/office/powerpoint/2010/main" val="3712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253206" y="764704"/>
            <a:ext cx="7532687" cy="107721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altLang="en-US" sz="3200" dirty="0" smtClean="0"/>
              <a:t>Calculate </a:t>
            </a:r>
            <a:r>
              <a:rPr lang="en-GB" altLang="en-US" sz="3200" dirty="0"/>
              <a:t>the current in the circuit.</a:t>
            </a:r>
          </a:p>
          <a:p>
            <a:r>
              <a:rPr lang="en-GB" altLang="en-US" sz="3200" i="1" dirty="0"/>
              <a:t>Note the cells polarity</a:t>
            </a:r>
            <a:endParaRPr lang="en-US" altLang="en-US" sz="3200" i="1" dirty="0"/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5875489" y="2751422"/>
            <a:ext cx="565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 dirty="0"/>
              <a:t>10</a:t>
            </a:r>
            <a:r>
              <a:rPr lang="en-US" altLang="en-US" sz="1600" dirty="0">
                <a:latin typeface="Lucida Sans Unicode" pitchFamily="34" charset="0"/>
              </a:rPr>
              <a:t>Ω</a:t>
            </a:r>
            <a:endParaRPr lang="en-US" altLang="en-US" sz="1600" dirty="0">
              <a:latin typeface="Arial" charset="0"/>
            </a:endParaRPr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1717676" y="2321769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 dirty="0" err="1"/>
              <a:t>emf</a:t>
            </a:r>
            <a:r>
              <a:rPr lang="en-US" altLang="en-US" sz="1600" dirty="0"/>
              <a:t> =3V, r = 1Ω</a:t>
            </a:r>
          </a:p>
        </p:txBody>
      </p:sp>
      <p:sp>
        <p:nvSpPr>
          <p:cNvPr id="328711" name="Freeform 7"/>
          <p:cNvSpPr>
            <a:spLocks/>
          </p:cNvSpPr>
          <p:nvPr/>
        </p:nvSpPr>
        <p:spPr bwMode="auto">
          <a:xfrm>
            <a:off x="5749925" y="2691656"/>
            <a:ext cx="150813" cy="5222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2" name="Freeform 8"/>
          <p:cNvSpPr>
            <a:spLocks/>
          </p:cNvSpPr>
          <p:nvPr/>
        </p:nvSpPr>
        <p:spPr bwMode="auto">
          <a:xfrm>
            <a:off x="3938588" y="2710706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3" name="Line 9"/>
          <p:cNvSpPr>
            <a:spLocks noChangeShapeType="1"/>
          </p:cNvSpPr>
          <p:nvPr/>
        </p:nvSpPr>
        <p:spPr bwMode="auto">
          <a:xfrm>
            <a:off x="3841750" y="3383806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>
            <a:off x="3930650" y="3440956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>
            <a:off x="3811588" y="3947369"/>
            <a:ext cx="33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>
            <a:off x="3935413" y="3867994"/>
            <a:ext cx="10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>
            <a:off x="3862388" y="2461469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>
            <a:off x="3932238" y="2518619"/>
            <a:ext cx="125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8719" name="Text Box 15"/>
          <p:cNvSpPr txBox="1">
            <a:spLocks noChangeArrowheads="1"/>
          </p:cNvSpPr>
          <p:nvPr/>
        </p:nvSpPr>
        <p:spPr bwMode="auto">
          <a:xfrm>
            <a:off x="4057650" y="2759919"/>
            <a:ext cx="565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 dirty="0"/>
              <a:t>2</a:t>
            </a:r>
            <a:r>
              <a:rPr lang="en-US" altLang="en-US" sz="1600" dirty="0">
                <a:latin typeface="Lucida Sans Unicode" pitchFamily="34" charset="0"/>
              </a:rPr>
              <a:t>Ω</a:t>
            </a:r>
            <a:endParaRPr lang="en-US" altLang="en-US" sz="1600" dirty="0">
              <a:latin typeface="Arial" charset="0"/>
            </a:endParaRPr>
          </a:p>
        </p:txBody>
      </p:sp>
      <p:sp>
        <p:nvSpPr>
          <p:cNvPr id="328720" name="Freeform 16"/>
          <p:cNvSpPr>
            <a:spLocks/>
          </p:cNvSpPr>
          <p:nvPr/>
        </p:nvSpPr>
        <p:spPr bwMode="auto">
          <a:xfrm>
            <a:off x="4000500" y="2132856"/>
            <a:ext cx="1827213" cy="571500"/>
          </a:xfrm>
          <a:custGeom>
            <a:avLst/>
            <a:gdLst>
              <a:gd name="T0" fmla="*/ 0 w 748"/>
              <a:gd name="T1" fmla="*/ 196 h 360"/>
              <a:gd name="T2" fmla="*/ 0 w 748"/>
              <a:gd name="T3" fmla="*/ 0 h 360"/>
              <a:gd name="T4" fmla="*/ 748 w 748"/>
              <a:gd name="T5" fmla="*/ 0 h 360"/>
              <a:gd name="T6" fmla="*/ 748 w 748"/>
              <a:gd name="T7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8" h="360">
                <a:moveTo>
                  <a:pt x="0" y="196"/>
                </a:moveTo>
                <a:lnTo>
                  <a:pt x="0" y="0"/>
                </a:lnTo>
                <a:lnTo>
                  <a:pt x="748" y="0"/>
                </a:lnTo>
                <a:lnTo>
                  <a:pt x="748" y="3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328721" name="Freeform 17"/>
          <p:cNvSpPr>
            <a:spLocks/>
          </p:cNvSpPr>
          <p:nvPr/>
        </p:nvSpPr>
        <p:spPr bwMode="auto">
          <a:xfrm>
            <a:off x="3986213" y="3225056"/>
            <a:ext cx="1866900" cy="1062038"/>
          </a:xfrm>
          <a:custGeom>
            <a:avLst/>
            <a:gdLst>
              <a:gd name="T0" fmla="*/ 756 w 756"/>
              <a:gd name="T1" fmla="*/ 0 h 688"/>
              <a:gd name="T2" fmla="*/ 756 w 756"/>
              <a:gd name="T3" fmla="*/ 688 h 688"/>
              <a:gd name="T4" fmla="*/ 0 w 756"/>
              <a:gd name="T5" fmla="*/ 688 h 688"/>
              <a:gd name="T6" fmla="*/ 0 w 756"/>
              <a:gd name="T7" fmla="*/ 476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6" h="688">
                <a:moveTo>
                  <a:pt x="756" y="0"/>
                </a:moveTo>
                <a:lnTo>
                  <a:pt x="756" y="688"/>
                </a:lnTo>
                <a:lnTo>
                  <a:pt x="0" y="688"/>
                </a:lnTo>
                <a:lnTo>
                  <a:pt x="0" y="4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328722" name="Line 18"/>
          <p:cNvSpPr>
            <a:spLocks noChangeShapeType="1"/>
          </p:cNvSpPr>
          <p:nvPr/>
        </p:nvSpPr>
        <p:spPr bwMode="auto">
          <a:xfrm flipV="1">
            <a:off x="3987800" y="3440956"/>
            <a:ext cx="1588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8723" name="Line 19"/>
          <p:cNvSpPr>
            <a:spLocks noChangeShapeType="1"/>
          </p:cNvSpPr>
          <p:nvPr/>
        </p:nvSpPr>
        <p:spPr bwMode="auto">
          <a:xfrm flipV="1">
            <a:off x="3994150" y="2513856"/>
            <a:ext cx="1588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8724" name="Line 20"/>
          <p:cNvSpPr>
            <a:spLocks noChangeShapeType="1"/>
          </p:cNvSpPr>
          <p:nvPr/>
        </p:nvSpPr>
        <p:spPr bwMode="auto">
          <a:xfrm flipV="1">
            <a:off x="3994150" y="3174256"/>
            <a:ext cx="1588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8725" name="Text Box 21"/>
          <p:cNvSpPr txBox="1">
            <a:spLocks noChangeArrowheads="1"/>
          </p:cNvSpPr>
          <p:nvPr/>
        </p:nvSpPr>
        <p:spPr bwMode="auto">
          <a:xfrm>
            <a:off x="736408" y="4725144"/>
            <a:ext cx="75326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 dirty="0"/>
              <a:t>The total </a:t>
            </a:r>
            <a:r>
              <a:rPr lang="en-GB" altLang="en-US" sz="2000" dirty="0" err="1"/>
              <a:t>emf</a:t>
            </a:r>
            <a:r>
              <a:rPr lang="en-GB" altLang="en-US" sz="2000" dirty="0"/>
              <a:t> is 3+5-2  = 6V</a:t>
            </a:r>
          </a:p>
          <a:p>
            <a:r>
              <a:rPr lang="en-GB" altLang="en-US" sz="2000" dirty="0"/>
              <a:t>The total resistance = 1 + 2 + 1 + 1 + 10 = 15</a:t>
            </a:r>
            <a:r>
              <a:rPr lang="en-US" altLang="en-US" sz="2000" dirty="0"/>
              <a:t>Ω</a:t>
            </a:r>
          </a:p>
          <a:p>
            <a:r>
              <a:rPr lang="en-GB" altLang="en-US" sz="2000" dirty="0"/>
              <a:t>Current = V /R     = 6V/15</a:t>
            </a:r>
            <a:r>
              <a:rPr lang="en-US" altLang="en-US" sz="2000" dirty="0"/>
              <a:t>Ω  = 0.4 Amp</a:t>
            </a:r>
          </a:p>
        </p:txBody>
      </p:sp>
      <p:sp>
        <p:nvSpPr>
          <p:cNvPr id="328726" name="Text Box 22"/>
          <p:cNvSpPr txBox="1">
            <a:spLocks noChangeArrowheads="1"/>
          </p:cNvSpPr>
          <p:nvPr/>
        </p:nvSpPr>
        <p:spPr bwMode="auto">
          <a:xfrm>
            <a:off x="1815820" y="3248869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 dirty="0" err="1"/>
              <a:t>emf</a:t>
            </a:r>
            <a:r>
              <a:rPr lang="en-US" altLang="en-US" sz="1600" dirty="0"/>
              <a:t> =5V, r = 1Ω</a:t>
            </a:r>
          </a:p>
        </p:txBody>
      </p:sp>
      <p:sp>
        <p:nvSpPr>
          <p:cNvPr id="328727" name="Text Box 23"/>
          <p:cNvSpPr txBox="1">
            <a:spLocks noChangeArrowheads="1"/>
          </p:cNvSpPr>
          <p:nvPr/>
        </p:nvSpPr>
        <p:spPr bwMode="auto">
          <a:xfrm>
            <a:off x="1815820" y="3753694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/>
              <a:t>emf =2V, r = 1Ω</a:t>
            </a:r>
          </a:p>
        </p:txBody>
      </p:sp>
    </p:spTree>
    <p:extLst>
      <p:ext uri="{BB962C8B-B14F-4D97-AF65-F5344CB8AC3E}">
        <p14:creationId xmlns:p14="http://schemas.microsoft.com/office/powerpoint/2010/main" val="2555586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45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Identical cells in parallel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79912" y="1783358"/>
            <a:ext cx="5219700" cy="507464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For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N</a:t>
            </a:r>
            <a:r>
              <a:rPr lang="en-GB" altLang="en-US" sz="2400" b="1" i="1" dirty="0" smtClean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b="1" u="sng" dirty="0" smtClean="0">
                <a:solidFill>
                  <a:schemeClr val="accent2"/>
                </a:solidFill>
              </a:rPr>
              <a:t>identical</a:t>
            </a:r>
            <a:r>
              <a:rPr lang="en-GB" altLang="en-US" sz="2400" dirty="0" smtClean="0"/>
              <a:t> cells each of </a:t>
            </a:r>
            <a:r>
              <a:rPr lang="en-GB" altLang="en-US" sz="2400" dirty="0" err="1" smtClean="0"/>
              <a:t>emf</a:t>
            </a:r>
            <a:r>
              <a:rPr lang="en-GB" altLang="en-US" sz="2400" dirty="0" smtClean="0"/>
              <a:t> 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dirty="0" smtClean="0">
                <a:cs typeface="Arial" charset="0"/>
              </a:rPr>
              <a:t> and internal resistance , 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</a:p>
          <a:p>
            <a:pPr marL="0" indent="0">
              <a:buNone/>
            </a:pPr>
            <a:endParaRPr lang="en-GB" alt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altLang="en-US" sz="2400" b="1" dirty="0" smtClean="0">
                <a:solidFill>
                  <a:srgbClr val="FF0000"/>
                </a:solidFill>
              </a:rPr>
              <a:t>The </a:t>
            </a:r>
            <a:r>
              <a:rPr lang="en-GB" altLang="en-US" sz="2400" b="1" dirty="0">
                <a:solidFill>
                  <a:srgbClr val="FF0000"/>
                </a:solidFill>
              </a:rPr>
              <a:t>current through the whole circuit is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I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</a:rPr>
              <a:t>Total </a:t>
            </a:r>
            <a:r>
              <a:rPr lang="en-GB" altLang="en-US" sz="2400" b="1" dirty="0" err="1" smtClean="0">
                <a:solidFill>
                  <a:srgbClr val="FF3300"/>
                </a:solidFill>
              </a:rPr>
              <a:t>emf</a:t>
            </a:r>
            <a:r>
              <a:rPr lang="en-GB" altLang="en-US" sz="2400" b="1" dirty="0" smtClean="0">
                <a:solidFill>
                  <a:srgbClr val="FF3300"/>
                </a:solidFill>
              </a:rPr>
              <a:t> = 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b="1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</a:rPr>
              <a:t>Total internal resistance =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r / N</a:t>
            </a:r>
          </a:p>
          <a:p>
            <a:pPr marL="0" indent="0" eaLnBrk="1" hangingPunct="1">
              <a:buFontTx/>
              <a:buNone/>
            </a:pPr>
            <a:endParaRPr lang="en-GB" altLang="en-US" sz="2400" dirty="0" smtClean="0"/>
          </a:p>
          <a:p>
            <a:pPr marL="0" indent="0" eaLnBrk="1" hangingPunct="1"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</a:rPr>
              <a:t>The lost volts 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 r / N</a:t>
            </a:r>
            <a:r>
              <a:rPr lang="en-GB" altLang="en-US" sz="2400" dirty="0" smtClean="0"/>
              <a:t> and so cells placed in parallel can deliver more current for the same lost volts due to the reduction in internal resistance.</a:t>
            </a:r>
          </a:p>
        </p:txBody>
      </p:sp>
      <p:pic>
        <p:nvPicPr>
          <p:cNvPr id="49156" name="Picture 4" descr="B068F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638325"/>
            <a:ext cx="3384550" cy="3157537"/>
          </a:xfrm>
          <a:noFill/>
        </p:spPr>
      </p:pic>
    </p:spTree>
    <p:extLst>
      <p:ext uri="{BB962C8B-B14F-4D97-AF65-F5344CB8AC3E}">
        <p14:creationId xmlns:p14="http://schemas.microsoft.com/office/powerpoint/2010/main" val="181126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Freeform 3"/>
          <p:cNvSpPr>
            <a:spLocks/>
          </p:cNvSpPr>
          <p:nvPr/>
        </p:nvSpPr>
        <p:spPr bwMode="auto">
          <a:xfrm rot="5400000">
            <a:off x="4472782" y="2734468"/>
            <a:ext cx="266700" cy="754063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 rot="5400000">
            <a:off x="4225925" y="2486026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 rot="5400000">
            <a:off x="4260851" y="2479675"/>
            <a:ext cx="1254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 rot="5400000">
            <a:off x="4221162" y="1223963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1" name="Line 7"/>
          <p:cNvSpPr>
            <a:spLocks noChangeShapeType="1"/>
          </p:cNvSpPr>
          <p:nvPr/>
        </p:nvSpPr>
        <p:spPr bwMode="auto">
          <a:xfrm rot="5400000">
            <a:off x="4256087" y="1198563"/>
            <a:ext cx="12541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2" name="Freeform 8"/>
          <p:cNvSpPr>
            <a:spLocks/>
          </p:cNvSpPr>
          <p:nvPr/>
        </p:nvSpPr>
        <p:spPr bwMode="auto">
          <a:xfrm rot="5400000">
            <a:off x="4678363" y="2262188"/>
            <a:ext cx="1187450" cy="571500"/>
          </a:xfrm>
          <a:custGeom>
            <a:avLst/>
            <a:gdLst>
              <a:gd name="T0" fmla="*/ 0 w 748"/>
              <a:gd name="T1" fmla="*/ 196 h 360"/>
              <a:gd name="T2" fmla="*/ 0 w 748"/>
              <a:gd name="T3" fmla="*/ 0 h 360"/>
              <a:gd name="T4" fmla="*/ 748 w 748"/>
              <a:gd name="T5" fmla="*/ 0 h 360"/>
              <a:gd name="T6" fmla="*/ 748 w 748"/>
              <a:gd name="T7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8" h="360">
                <a:moveTo>
                  <a:pt x="0" y="196"/>
                </a:moveTo>
                <a:lnTo>
                  <a:pt x="0" y="0"/>
                </a:lnTo>
                <a:lnTo>
                  <a:pt x="748" y="0"/>
                </a:lnTo>
                <a:lnTo>
                  <a:pt x="748" y="3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13" name="Freeform 9"/>
          <p:cNvSpPr>
            <a:spLocks/>
          </p:cNvSpPr>
          <p:nvPr/>
        </p:nvSpPr>
        <p:spPr bwMode="auto">
          <a:xfrm rot="5400000">
            <a:off x="3226594" y="2132807"/>
            <a:ext cx="1200150" cy="817562"/>
          </a:xfrm>
          <a:custGeom>
            <a:avLst/>
            <a:gdLst>
              <a:gd name="T0" fmla="*/ 756 w 756"/>
              <a:gd name="T1" fmla="*/ 0 h 688"/>
              <a:gd name="T2" fmla="*/ 756 w 756"/>
              <a:gd name="T3" fmla="*/ 688 h 688"/>
              <a:gd name="T4" fmla="*/ 0 w 756"/>
              <a:gd name="T5" fmla="*/ 688 h 688"/>
              <a:gd name="T6" fmla="*/ 0 w 756"/>
              <a:gd name="T7" fmla="*/ 476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6" h="688">
                <a:moveTo>
                  <a:pt x="756" y="0"/>
                </a:moveTo>
                <a:lnTo>
                  <a:pt x="756" y="688"/>
                </a:lnTo>
                <a:lnTo>
                  <a:pt x="0" y="688"/>
                </a:lnTo>
                <a:lnTo>
                  <a:pt x="0" y="4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 rot="5400000">
            <a:off x="4213225" y="1685926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 rot="5400000">
            <a:off x="4248151" y="1679575"/>
            <a:ext cx="1254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6" name="Line 12"/>
          <p:cNvSpPr>
            <a:spLocks noChangeShapeType="1"/>
          </p:cNvSpPr>
          <p:nvPr/>
        </p:nvSpPr>
        <p:spPr bwMode="auto">
          <a:xfrm rot="5400000">
            <a:off x="4225925" y="2092326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7" name="Line 13"/>
          <p:cNvSpPr>
            <a:spLocks noChangeShapeType="1"/>
          </p:cNvSpPr>
          <p:nvPr/>
        </p:nvSpPr>
        <p:spPr bwMode="auto">
          <a:xfrm rot="5400000">
            <a:off x="4260851" y="2085975"/>
            <a:ext cx="1254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8" name="Freeform 14"/>
          <p:cNvSpPr>
            <a:spLocks/>
          </p:cNvSpPr>
          <p:nvPr/>
        </p:nvSpPr>
        <p:spPr bwMode="auto">
          <a:xfrm rot="5400000">
            <a:off x="4622800" y="1063625"/>
            <a:ext cx="74613" cy="290513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19" name="Freeform 15"/>
          <p:cNvSpPr>
            <a:spLocks/>
          </p:cNvSpPr>
          <p:nvPr/>
        </p:nvSpPr>
        <p:spPr bwMode="auto">
          <a:xfrm rot="5400000">
            <a:off x="4584700" y="1524000"/>
            <a:ext cx="74613" cy="290513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20" name="Freeform 16"/>
          <p:cNvSpPr>
            <a:spLocks/>
          </p:cNvSpPr>
          <p:nvPr/>
        </p:nvSpPr>
        <p:spPr bwMode="auto">
          <a:xfrm rot="5400000">
            <a:off x="4578350" y="1927225"/>
            <a:ext cx="74613" cy="290513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21" name="Freeform 17"/>
          <p:cNvSpPr>
            <a:spLocks/>
          </p:cNvSpPr>
          <p:nvPr/>
        </p:nvSpPr>
        <p:spPr bwMode="auto">
          <a:xfrm rot="5400000">
            <a:off x="4575175" y="2320925"/>
            <a:ext cx="74613" cy="290513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22" name="Line 18"/>
          <p:cNvSpPr>
            <a:spLocks noChangeShapeType="1"/>
          </p:cNvSpPr>
          <p:nvPr/>
        </p:nvSpPr>
        <p:spPr bwMode="auto">
          <a:xfrm>
            <a:off x="4384675" y="1206500"/>
            <a:ext cx="1301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23" name="Line 19"/>
          <p:cNvSpPr>
            <a:spLocks noChangeShapeType="1"/>
          </p:cNvSpPr>
          <p:nvPr/>
        </p:nvSpPr>
        <p:spPr bwMode="auto">
          <a:xfrm>
            <a:off x="4806950" y="1203325"/>
            <a:ext cx="200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24" name="Line 20"/>
          <p:cNvSpPr>
            <a:spLocks noChangeShapeType="1"/>
          </p:cNvSpPr>
          <p:nvPr/>
        </p:nvSpPr>
        <p:spPr bwMode="auto">
          <a:xfrm>
            <a:off x="5006975" y="1209675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25" name="Line 21"/>
          <p:cNvSpPr>
            <a:spLocks noChangeShapeType="1"/>
          </p:cNvSpPr>
          <p:nvPr/>
        </p:nvSpPr>
        <p:spPr bwMode="auto">
          <a:xfrm flipH="1" flipV="1">
            <a:off x="4768850" y="1666875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26" name="Line 22"/>
          <p:cNvSpPr>
            <a:spLocks noChangeShapeType="1"/>
          </p:cNvSpPr>
          <p:nvPr/>
        </p:nvSpPr>
        <p:spPr bwMode="auto">
          <a:xfrm>
            <a:off x="4381500" y="1676400"/>
            <a:ext cx="104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27" name="Line 23"/>
          <p:cNvSpPr>
            <a:spLocks noChangeShapeType="1"/>
          </p:cNvSpPr>
          <p:nvPr/>
        </p:nvSpPr>
        <p:spPr bwMode="auto">
          <a:xfrm flipH="1">
            <a:off x="3992563" y="1200150"/>
            <a:ext cx="3206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28" name="Line 24"/>
          <p:cNvSpPr>
            <a:spLocks noChangeShapeType="1"/>
          </p:cNvSpPr>
          <p:nvPr/>
        </p:nvSpPr>
        <p:spPr bwMode="auto">
          <a:xfrm flipH="1">
            <a:off x="3989388" y="1206500"/>
            <a:ext cx="317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 flipV="1">
            <a:off x="3987800" y="166370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>
            <a:off x="5003800" y="16764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31" name="Line 27"/>
          <p:cNvSpPr>
            <a:spLocks noChangeShapeType="1"/>
          </p:cNvSpPr>
          <p:nvPr/>
        </p:nvSpPr>
        <p:spPr bwMode="auto">
          <a:xfrm flipH="1">
            <a:off x="3983038" y="1663700"/>
            <a:ext cx="317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32" name="Line 28"/>
          <p:cNvSpPr>
            <a:spLocks noChangeShapeType="1"/>
          </p:cNvSpPr>
          <p:nvPr/>
        </p:nvSpPr>
        <p:spPr bwMode="auto">
          <a:xfrm flipH="1" flipV="1">
            <a:off x="4772025" y="2076450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3" name="Line 29"/>
          <p:cNvSpPr>
            <a:spLocks noChangeShapeType="1"/>
          </p:cNvSpPr>
          <p:nvPr/>
        </p:nvSpPr>
        <p:spPr bwMode="auto">
          <a:xfrm flipV="1">
            <a:off x="4384675" y="2078038"/>
            <a:ext cx="79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4" name="Line 30"/>
          <p:cNvSpPr>
            <a:spLocks noChangeShapeType="1"/>
          </p:cNvSpPr>
          <p:nvPr/>
        </p:nvSpPr>
        <p:spPr bwMode="auto">
          <a:xfrm flipV="1">
            <a:off x="3990975" y="2073275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5" name="Line 31"/>
          <p:cNvSpPr>
            <a:spLocks noChangeShapeType="1"/>
          </p:cNvSpPr>
          <p:nvPr/>
        </p:nvSpPr>
        <p:spPr bwMode="auto">
          <a:xfrm flipH="1">
            <a:off x="5002213" y="2073275"/>
            <a:ext cx="1587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6" name="Line 32"/>
          <p:cNvSpPr>
            <a:spLocks noChangeShapeType="1"/>
          </p:cNvSpPr>
          <p:nvPr/>
        </p:nvSpPr>
        <p:spPr bwMode="auto">
          <a:xfrm flipH="1">
            <a:off x="3979863" y="2057400"/>
            <a:ext cx="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7" name="Line 33"/>
          <p:cNvSpPr>
            <a:spLocks noChangeShapeType="1"/>
          </p:cNvSpPr>
          <p:nvPr/>
        </p:nvSpPr>
        <p:spPr bwMode="auto">
          <a:xfrm flipH="1" flipV="1">
            <a:off x="4765675" y="2470150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8" name="Line 34"/>
          <p:cNvSpPr>
            <a:spLocks noChangeShapeType="1"/>
          </p:cNvSpPr>
          <p:nvPr/>
        </p:nvSpPr>
        <p:spPr bwMode="auto">
          <a:xfrm flipV="1">
            <a:off x="3984625" y="2466975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39" name="Line 35"/>
          <p:cNvSpPr>
            <a:spLocks noChangeShapeType="1"/>
          </p:cNvSpPr>
          <p:nvPr/>
        </p:nvSpPr>
        <p:spPr bwMode="auto">
          <a:xfrm flipV="1">
            <a:off x="4387850" y="2471738"/>
            <a:ext cx="79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26340" name="Line 36"/>
          <p:cNvSpPr>
            <a:spLocks noChangeShapeType="1"/>
          </p:cNvSpPr>
          <p:nvPr/>
        </p:nvSpPr>
        <p:spPr bwMode="auto">
          <a:xfrm>
            <a:off x="3598863" y="1944688"/>
            <a:ext cx="392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41" name="Line 37"/>
          <p:cNvSpPr>
            <a:spLocks noChangeShapeType="1"/>
          </p:cNvSpPr>
          <p:nvPr/>
        </p:nvSpPr>
        <p:spPr bwMode="auto">
          <a:xfrm>
            <a:off x="4992688" y="1958975"/>
            <a:ext cx="392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6342" name="Rectangle 38"/>
          <p:cNvSpPr>
            <a:spLocks noChangeArrowheads="1"/>
          </p:cNvSpPr>
          <p:nvPr/>
        </p:nvSpPr>
        <p:spPr bwMode="auto">
          <a:xfrm>
            <a:off x="5630863" y="2379663"/>
            <a:ext cx="903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/>
              <a:t>I = .8A </a:t>
            </a:r>
          </a:p>
        </p:txBody>
      </p:sp>
      <p:sp>
        <p:nvSpPr>
          <p:cNvPr id="226343" name="Text Box 39"/>
          <p:cNvSpPr txBox="1">
            <a:spLocks noChangeArrowheads="1"/>
          </p:cNvSpPr>
          <p:nvPr/>
        </p:nvSpPr>
        <p:spPr bwMode="auto">
          <a:xfrm>
            <a:off x="174625" y="3457575"/>
            <a:ext cx="8701088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altLang="en-US" sz="2800" dirty="0"/>
              <a:t>There are 4 cells in parallel, each one has an </a:t>
            </a:r>
            <a:r>
              <a:rPr lang="en-GB" altLang="en-US" sz="2800" dirty="0" err="1"/>
              <a:t>emf</a:t>
            </a:r>
            <a:r>
              <a:rPr lang="en-GB" altLang="en-US" sz="2800" dirty="0"/>
              <a:t> of </a:t>
            </a:r>
            <a:r>
              <a:rPr lang="en-US" altLang="en-US" sz="2800" dirty="0"/>
              <a:t>1.5V</a:t>
            </a:r>
            <a:r>
              <a:rPr lang="en-GB" altLang="en-US" sz="2800" dirty="0"/>
              <a:t> and an internal resistance of </a:t>
            </a:r>
            <a:r>
              <a:rPr lang="en-US" altLang="en-US" sz="2800" dirty="0"/>
              <a:t>1Ω.  Find the equivalent </a:t>
            </a:r>
            <a:r>
              <a:rPr lang="en-US" altLang="en-US" sz="2800" dirty="0" err="1"/>
              <a:t>pd</a:t>
            </a:r>
            <a:r>
              <a:rPr lang="en-US" altLang="en-US" sz="2800" dirty="0"/>
              <a:t> across all the cells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  <p:sp>
        <p:nvSpPr>
          <p:cNvPr id="226344" name="Rectangle 40"/>
          <p:cNvSpPr>
            <a:spLocks noChangeArrowheads="1"/>
          </p:cNvSpPr>
          <p:nvPr/>
        </p:nvSpPr>
        <p:spPr bwMode="auto">
          <a:xfrm>
            <a:off x="3454400" y="831850"/>
            <a:ext cx="582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/>
              <a:t>1.5V</a:t>
            </a:r>
          </a:p>
        </p:txBody>
      </p:sp>
      <p:sp>
        <p:nvSpPr>
          <p:cNvPr id="226345" name="Rectangle 41"/>
          <p:cNvSpPr>
            <a:spLocks noChangeArrowheads="1"/>
          </p:cNvSpPr>
          <p:nvPr/>
        </p:nvSpPr>
        <p:spPr bwMode="auto">
          <a:xfrm>
            <a:off x="4573588" y="846138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600"/>
              <a:t>r = 1Ω</a:t>
            </a:r>
          </a:p>
        </p:txBody>
      </p:sp>
      <p:sp>
        <p:nvSpPr>
          <p:cNvPr id="226346" name="Rectangle 42"/>
          <p:cNvSpPr>
            <a:spLocks noChangeArrowheads="1"/>
          </p:cNvSpPr>
          <p:nvPr/>
        </p:nvSpPr>
        <p:spPr bwMode="auto">
          <a:xfrm>
            <a:off x="3629025" y="15240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a</a:t>
            </a:r>
          </a:p>
        </p:txBody>
      </p:sp>
      <p:sp>
        <p:nvSpPr>
          <p:cNvPr id="226347" name="Rectangle 43"/>
          <p:cNvSpPr>
            <a:spLocks noChangeArrowheads="1"/>
          </p:cNvSpPr>
          <p:nvPr/>
        </p:nvSpPr>
        <p:spPr bwMode="auto">
          <a:xfrm>
            <a:off x="5022850" y="1581150"/>
            <a:ext cx="334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615716" y="5445224"/>
            <a:ext cx="81327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The </a:t>
            </a:r>
            <a:r>
              <a:rPr lang="en-GB" altLang="en-US" dirty="0" err="1"/>
              <a:t>pd</a:t>
            </a:r>
            <a:r>
              <a:rPr lang="en-GB" altLang="en-US" dirty="0"/>
              <a:t> across all the cells (between points a and b) = </a:t>
            </a:r>
            <a:r>
              <a:rPr lang="en-US" altLang="en-US" dirty="0"/>
              <a:t>ξ - </a:t>
            </a:r>
            <a:r>
              <a:rPr lang="en-GB" altLang="en-US" dirty="0" err="1"/>
              <a:t>Ir</a:t>
            </a:r>
            <a:r>
              <a:rPr lang="en-GB" altLang="en-US" dirty="0"/>
              <a:t>/n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1.5 </a:t>
            </a:r>
            <a:r>
              <a:rPr lang="en-GB" altLang="en-US" dirty="0"/>
              <a:t>– (0.8x1/4)   =  1.3V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498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8442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Car battery question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66317"/>
            <a:ext cx="3609975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smtClean="0"/>
              <a:t>A car battery is made up of six groups of cells all connected the same way in series.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smtClean="0"/>
              <a:t>Each group of cells consist of four identical cells connected in parallel.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smtClean="0"/>
              <a:t>If each of the 24 cells making up the battery have an emf of 2V and internal resistance 0.01</a:t>
            </a:r>
            <a:r>
              <a:rPr lang="el-GR" altLang="en-US" sz="2000" i="1" smtClean="0">
                <a:cs typeface="Arial" charset="0"/>
              </a:rPr>
              <a:t>Ω</a:t>
            </a:r>
            <a:r>
              <a:rPr lang="en-GB" altLang="en-US" sz="2000" i="1" smtClean="0">
                <a:cs typeface="Arial" charset="0"/>
              </a:rPr>
              <a:t> calculate the total emf and internal resistance of the battery.</a:t>
            </a:r>
          </a:p>
        </p:txBody>
      </p:sp>
      <p:sp>
        <p:nvSpPr>
          <p:cNvPr id="302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639342"/>
            <a:ext cx="4464050" cy="4525962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Each cell group consists of 4 cells in parallel.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Therefore emf of each group = </a:t>
            </a:r>
            <a:r>
              <a:rPr lang="en-GB" altLang="en-US" sz="2000" b="1" smtClean="0">
                <a:cs typeface="Arial" charset="0"/>
              </a:rPr>
              <a:t>2V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Internal resistance of each group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= </a:t>
            </a:r>
            <a:r>
              <a:rPr lang="en-GB" altLang="en-US" sz="2000" smtClean="0"/>
              <a:t>0.01</a:t>
            </a:r>
            <a:r>
              <a:rPr lang="el-GR" altLang="en-US" sz="2000" smtClean="0">
                <a:cs typeface="Arial" charset="0"/>
              </a:rPr>
              <a:t>Ω</a:t>
            </a:r>
            <a:r>
              <a:rPr lang="en-GB" altLang="en-US" sz="2000" smtClean="0">
                <a:cs typeface="Arial" charset="0"/>
              </a:rPr>
              <a:t> / 4 = </a:t>
            </a:r>
            <a:r>
              <a:rPr lang="en-GB" altLang="en-US" sz="2000" b="1" smtClean="0"/>
              <a:t>0.0025</a:t>
            </a:r>
            <a:r>
              <a:rPr lang="el-GR" altLang="en-US" sz="2000" b="1" smtClean="0">
                <a:cs typeface="Arial" charset="0"/>
              </a:rPr>
              <a:t>Ω</a:t>
            </a:r>
            <a:r>
              <a:rPr lang="en-GB" altLang="en-US" sz="2000" smtClean="0"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There are 6 of these cell groups in series. Therefore total emf of the battery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= 6 x 2V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cs typeface="Arial" charset="0"/>
              </a:rPr>
              <a:t>total emf = 12V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Internal resistance of the battery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= </a:t>
            </a:r>
            <a:r>
              <a:rPr lang="en-GB" altLang="en-US" sz="2000" smtClean="0"/>
              <a:t>6 x</a:t>
            </a:r>
            <a:r>
              <a:rPr lang="en-GB" altLang="en-US" sz="2000" smtClean="0">
                <a:cs typeface="Arial" charset="0"/>
              </a:rPr>
              <a:t> </a:t>
            </a:r>
            <a:r>
              <a:rPr lang="en-GB" altLang="en-US" sz="2000" smtClean="0"/>
              <a:t>0.0025</a:t>
            </a:r>
            <a:r>
              <a:rPr lang="el-GR" altLang="en-US" sz="2000" smtClean="0">
                <a:cs typeface="Arial" charset="0"/>
              </a:rPr>
              <a:t>Ω</a:t>
            </a:r>
            <a:r>
              <a:rPr lang="en-GB" altLang="en-US" sz="2000" smtClean="0"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cs typeface="Arial" charset="0"/>
              </a:rPr>
              <a:t>total internal resistance = 0.015 </a:t>
            </a:r>
            <a:r>
              <a:rPr lang="el-GR" altLang="en-US" sz="2000" b="1" smtClean="0">
                <a:solidFill>
                  <a:srgbClr val="FF3300"/>
                </a:solidFill>
                <a:cs typeface="Arial" charset="0"/>
              </a:rPr>
              <a:t>Ω</a:t>
            </a:r>
            <a:endParaRPr lang="en-GB" altLang="en-US" sz="2000" b="1" smtClean="0">
              <a:solidFill>
                <a:srgbClr val="FF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35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1039</Words>
  <Application>Microsoft Office PowerPoint</Application>
  <PresentationFormat>On-screen Show (4:3)</PresentationFormat>
  <Paragraphs>177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Theme</vt:lpstr>
      <vt:lpstr>Bitmap Image</vt:lpstr>
      <vt:lpstr>PowerPoint Presentation</vt:lpstr>
      <vt:lpstr>Single cell circuit rules</vt:lpstr>
      <vt:lpstr>Single cell question</vt:lpstr>
      <vt:lpstr>Cells in series</vt:lpstr>
      <vt:lpstr>Question on cells in series</vt:lpstr>
      <vt:lpstr>PowerPoint Presentation</vt:lpstr>
      <vt:lpstr>Identical cells in parallel</vt:lpstr>
      <vt:lpstr>PowerPoint Presentation</vt:lpstr>
      <vt:lpstr>Car battery question</vt:lpstr>
      <vt:lpstr>Diodes in circuits</vt:lpstr>
      <vt:lpstr>Diode question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24</cp:revision>
  <dcterms:created xsi:type="dcterms:W3CDTF">2016-05-16T13:02:05Z</dcterms:created>
  <dcterms:modified xsi:type="dcterms:W3CDTF">2016-10-19T12:32:54Z</dcterms:modified>
</cp:coreProperties>
</file>