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7" r:id="rId6"/>
    <p:sldId id="268" r:id="rId7"/>
    <p:sldId id="269" r:id="rId8"/>
    <p:sldId id="270" r:id="rId9"/>
    <p:sldId id="272" r:id="rId10"/>
    <p:sldId id="273" r:id="rId11"/>
    <p:sldId id="261" r:id="rId12"/>
    <p:sldId id="262" r:id="rId13"/>
    <p:sldId id="263" r:id="rId14"/>
    <p:sldId id="271" r:id="rId15"/>
    <p:sldId id="264" r:id="rId16"/>
    <p:sldId id="265" r:id="rId17"/>
    <p:sldId id="266" r:id="rId18"/>
    <p:sldId id="274" r:id="rId19"/>
    <p:sldId id="275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8BDF7-5EE1-492E-85BD-FB6100E4C8DB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702863-A30A-4D05-8074-62E8E82F5797}" type="slidenum">
              <a:rPr lang="en-GB" altLang="en-US"/>
              <a:pPr eaLnBrk="1" hangingPunct="1"/>
              <a:t>19</a:t>
            </a:fld>
            <a:endParaRPr lang="en-GB" alt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839549-6C95-4A5D-A980-CC8A39BA6D93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3E38AA-257F-4CF0-8D0D-76D7ED0759CF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EFC44D-87B5-41F0-B123-3DF3A50F1B4C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BC9783-B58D-403B-93FA-5BC3EDDAFD37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36F0B5-CF50-47D7-B30A-5778A2E03B31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F2295B-DFE7-486A-89C8-EA594E13B98C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3150B6-A00F-45F1-B6B0-D703D6EA9552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DBB549-268D-4F4B-AA51-6F2482BA58E9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184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CAE53-298D-4E81-A3F0-239E2880B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25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B0AA-9593-4F02-8AFE-041CC5B30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9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01/11/2016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To understand what a Potential divider is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Input,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output, voltage, current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walter-fendt.de/ph14e/potentiometer_e.htm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walter-fendt.de/ph14e/potentiometer_e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walter-fendt.de/ph14e/potentiometer_e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 November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45504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The potential divider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01/11/2016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08783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Describe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what a Potential divider is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Calculate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voltages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Apply understanding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to explain applications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290513" y="1052736"/>
            <a:ext cx="85915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000" b="1" dirty="0">
                <a:solidFill>
                  <a:srgbClr val="000000"/>
                </a:solidFill>
              </a:rPr>
              <a:t>Answers 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1. 100 W / (50 W + 100 W) x 6 V = 4 V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2. 100 W / (50 W + 100 W + 100 W) x 6 V = 2.4 V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3. Resistance of parallel combination = 50 W. So the 6 V supply potential difference splits equally between the two 50 W and </a:t>
            </a:r>
            <a:r>
              <a:rPr lang="en-GB" altLang="en-US" sz="2000" dirty="0" err="1">
                <a:solidFill>
                  <a:srgbClr val="000000"/>
                </a:solidFill>
              </a:rPr>
              <a:t>pd</a:t>
            </a:r>
            <a:r>
              <a:rPr lang="en-GB" altLang="en-US" sz="2000" dirty="0">
                <a:solidFill>
                  <a:srgbClr val="000000"/>
                </a:solidFill>
              </a:rPr>
              <a:t> across AB is 3 V.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4. Resistance of whole potential divider is 10 kW</a:t>
            </a:r>
          </a:p>
          <a:p>
            <a:pPr>
              <a:spcBef>
                <a:spcPts val="600"/>
              </a:spcBef>
            </a:pPr>
            <a:endParaRPr lang="en-GB" altLang="en-US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5. The resistance has been connected as a variable resistor. The </a:t>
            </a:r>
            <a:r>
              <a:rPr lang="en-GB" altLang="en-US" sz="2000" dirty="0" err="1">
                <a:solidFill>
                  <a:srgbClr val="000000"/>
                </a:solidFill>
              </a:rPr>
              <a:t>multimeter</a:t>
            </a:r>
            <a:r>
              <a:rPr lang="en-GB" altLang="en-US" sz="2000" dirty="0">
                <a:solidFill>
                  <a:srgbClr val="000000"/>
                </a:solidFill>
              </a:rPr>
              <a:t> has an extremely high resistance so that wherever one moves the sliding contact the </a:t>
            </a:r>
            <a:r>
              <a:rPr lang="en-GB" altLang="en-US" sz="2000" dirty="0" err="1">
                <a:solidFill>
                  <a:srgbClr val="000000"/>
                </a:solidFill>
              </a:rPr>
              <a:t>pd</a:t>
            </a:r>
            <a:r>
              <a:rPr lang="en-GB" altLang="en-US" sz="2000" dirty="0">
                <a:solidFill>
                  <a:srgbClr val="000000"/>
                </a:solidFill>
              </a:rPr>
              <a:t> is set up across the voltmeter which always reads 6 V! The redrawn diagram should show the ends of the resistance connected across the battery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256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0299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3600" smtClean="0">
                <a:solidFill>
                  <a:srgbClr val="FF3300"/>
                </a:solidFill>
              </a:rPr>
              <a:t>Answers:</a:t>
            </a:r>
          </a:p>
        </p:txBody>
      </p:sp>
      <p:graphicFrame>
        <p:nvGraphicFramePr>
          <p:cNvPr id="22016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919320"/>
              </p:ext>
            </p:extLst>
          </p:nvPr>
        </p:nvGraphicFramePr>
        <p:xfrm>
          <a:off x="468313" y="1708174"/>
          <a:ext cx="8229600" cy="4529138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l-GR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  <a:endParaRPr kumimoji="0" lang="en-GB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l-G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Ω</a:t>
                      </a:r>
                      <a:endParaRPr kumimoji="0" lang="en-GB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/ </a:t>
                      </a: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V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0207" name="Text Box 47"/>
          <p:cNvSpPr txBox="1">
            <a:spLocks noChangeArrowheads="1"/>
          </p:cNvSpPr>
          <p:nvPr/>
        </p:nvSpPr>
        <p:spPr bwMode="auto">
          <a:xfrm>
            <a:off x="3419475" y="989036"/>
            <a:ext cx="2952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+mj-lt"/>
              </a:rPr>
              <a:t>Complete:</a:t>
            </a:r>
          </a:p>
        </p:txBody>
      </p:sp>
      <p:sp>
        <p:nvSpPr>
          <p:cNvPr id="220208" name="Text Box 48"/>
          <p:cNvSpPr txBox="1">
            <a:spLocks noChangeArrowheads="1"/>
          </p:cNvSpPr>
          <p:nvPr/>
        </p:nvSpPr>
        <p:spPr bwMode="auto">
          <a:xfrm>
            <a:off x="6084888" y="250033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6</a:t>
            </a:r>
          </a:p>
        </p:txBody>
      </p:sp>
      <p:sp>
        <p:nvSpPr>
          <p:cNvPr id="220209" name="Text Box 49"/>
          <p:cNvSpPr txBox="1">
            <a:spLocks noChangeArrowheads="1"/>
          </p:cNvSpPr>
          <p:nvPr/>
        </p:nvSpPr>
        <p:spPr bwMode="auto">
          <a:xfrm>
            <a:off x="5724525" y="3292499"/>
            <a:ext cx="1150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10.8</a:t>
            </a:r>
          </a:p>
        </p:txBody>
      </p:sp>
      <p:sp>
        <p:nvSpPr>
          <p:cNvPr id="220210" name="Text Box 50"/>
          <p:cNvSpPr txBox="1">
            <a:spLocks noChangeArrowheads="1"/>
          </p:cNvSpPr>
          <p:nvPr/>
        </p:nvSpPr>
        <p:spPr bwMode="auto">
          <a:xfrm>
            <a:off x="7667625" y="250033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6</a:t>
            </a:r>
          </a:p>
        </p:txBody>
      </p:sp>
      <p:sp>
        <p:nvSpPr>
          <p:cNvPr id="220211" name="Text Box 51"/>
          <p:cNvSpPr txBox="1">
            <a:spLocks noChangeArrowheads="1"/>
          </p:cNvSpPr>
          <p:nvPr/>
        </p:nvSpPr>
        <p:spPr bwMode="auto">
          <a:xfrm>
            <a:off x="7524750" y="329249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1.2</a:t>
            </a:r>
          </a:p>
        </p:txBody>
      </p:sp>
      <p:sp>
        <p:nvSpPr>
          <p:cNvPr id="220212" name="Text Box 52"/>
          <p:cNvSpPr txBox="1">
            <a:spLocks noChangeArrowheads="1"/>
          </p:cNvSpPr>
          <p:nvPr/>
        </p:nvSpPr>
        <p:spPr bwMode="auto">
          <a:xfrm>
            <a:off x="971550" y="4013224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12</a:t>
            </a:r>
          </a:p>
        </p:txBody>
      </p:sp>
      <p:sp>
        <p:nvSpPr>
          <p:cNvPr id="220213" name="Text Box 53"/>
          <p:cNvSpPr txBox="1">
            <a:spLocks noChangeArrowheads="1"/>
          </p:cNvSpPr>
          <p:nvPr/>
        </p:nvSpPr>
        <p:spPr bwMode="auto">
          <a:xfrm>
            <a:off x="4140200" y="4013224"/>
            <a:ext cx="1081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9000</a:t>
            </a:r>
          </a:p>
        </p:txBody>
      </p:sp>
      <p:sp>
        <p:nvSpPr>
          <p:cNvPr id="220214" name="Text Box 54"/>
          <p:cNvSpPr txBox="1">
            <a:spLocks noChangeArrowheads="1"/>
          </p:cNvSpPr>
          <p:nvPr/>
        </p:nvSpPr>
        <p:spPr bwMode="auto">
          <a:xfrm>
            <a:off x="2484438" y="4805386"/>
            <a:ext cx="1223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2000</a:t>
            </a:r>
          </a:p>
        </p:txBody>
      </p:sp>
      <p:sp>
        <p:nvSpPr>
          <p:cNvPr id="220215" name="Text Box 55"/>
          <p:cNvSpPr txBox="1">
            <a:spLocks noChangeArrowheads="1"/>
          </p:cNvSpPr>
          <p:nvPr/>
        </p:nvSpPr>
        <p:spPr bwMode="auto">
          <a:xfrm>
            <a:off x="5867400" y="4805386"/>
            <a:ext cx="86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184</a:t>
            </a:r>
          </a:p>
        </p:txBody>
      </p:sp>
      <p:sp>
        <p:nvSpPr>
          <p:cNvPr id="220216" name="Text Box 56"/>
          <p:cNvSpPr txBox="1">
            <a:spLocks noChangeArrowheads="1"/>
          </p:cNvSpPr>
          <p:nvPr/>
        </p:nvSpPr>
        <p:spPr bwMode="auto">
          <a:xfrm>
            <a:off x="4211638" y="559754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800</a:t>
            </a:r>
          </a:p>
        </p:txBody>
      </p:sp>
      <p:sp>
        <p:nvSpPr>
          <p:cNvPr id="220217" name="Text Box 57"/>
          <p:cNvSpPr txBox="1">
            <a:spLocks noChangeArrowheads="1"/>
          </p:cNvSpPr>
          <p:nvPr/>
        </p:nvSpPr>
        <p:spPr bwMode="auto">
          <a:xfrm>
            <a:off x="6084888" y="5597549"/>
            <a:ext cx="86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445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07" grpId="0" animBg="1"/>
      <p:bldP spid="220208" grpId="0"/>
      <p:bldP spid="220209" grpId="0"/>
      <p:bldP spid="220210" grpId="0"/>
      <p:bldP spid="220211" grpId="0"/>
      <p:bldP spid="220212" grpId="0"/>
      <p:bldP spid="220213" grpId="0"/>
      <p:bldP spid="220214" grpId="0"/>
      <p:bldP spid="220215" grpId="0"/>
      <p:bldP spid="220216" grpId="0"/>
      <p:bldP spid="2202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6"/>
            <a:ext cx="5122863" cy="633412"/>
          </a:xfrm>
        </p:spPr>
        <p:txBody>
          <a:bodyPr/>
          <a:lstStyle/>
          <a:p>
            <a:pPr eaLnBrk="1" hangingPunct="1"/>
            <a:r>
              <a:rPr lang="en-GB" altLang="en-US" sz="3600" dirty="0" smtClean="0"/>
              <a:t>Supplying a variable </a:t>
            </a:r>
            <a:r>
              <a:rPr lang="en-GB" altLang="en-US" sz="3600" dirty="0" err="1" smtClean="0"/>
              <a:t>pd</a:t>
            </a:r>
            <a:endParaRPr lang="en-GB" altLang="en-US" sz="3600" dirty="0" smtClean="0"/>
          </a:p>
        </p:txBody>
      </p:sp>
      <p:graphicFrame>
        <p:nvGraphicFramePr>
          <p:cNvPr id="386054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51790905"/>
              </p:ext>
            </p:extLst>
          </p:nvPr>
        </p:nvGraphicFramePr>
        <p:xfrm>
          <a:off x="5580063" y="770630"/>
          <a:ext cx="2664345" cy="16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Bitmap Image" r:id="rId4" imgW="3180952" imgH="1961905" progId="Paint.Picture">
                  <p:embed/>
                </p:oleObj>
              </mc:Choice>
              <mc:Fallback>
                <p:oleObj name="Bitmap Image" r:id="rId4" imgW="3180952" imgH="19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770630"/>
                        <a:ext cx="2664345" cy="164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60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23850" y="1452264"/>
            <a:ext cx="4535488" cy="51450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In practice many potential dividers consist of a single resistor (e.g. a length of resistance wire) split into two parts by a sliding contact as shown in diagram ‘a’ opposite.</a:t>
            </a:r>
          </a:p>
          <a:p>
            <a:pPr marL="0" indent="0" eaLnBrk="1" hangingPunct="1">
              <a:buFontTx/>
              <a:buNone/>
            </a:pPr>
            <a:endParaRPr lang="en-GB" altLang="en-US" sz="16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In order to save space this wire is usually made into a coil as shown in diagram ‘b’.</a:t>
            </a:r>
          </a:p>
          <a:p>
            <a:pPr marL="0" indent="0" eaLnBrk="1" hangingPunct="1">
              <a:buFontTx/>
              <a:buNone/>
            </a:pPr>
            <a:endParaRPr lang="en-GB" altLang="en-US" sz="16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Diagram ‘c’ shows the circuit symbol of a potential divider.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611188" y="6327971"/>
            <a:ext cx="287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6"/>
              </a:rPr>
              <a:t>Fendt – potential divider</a:t>
            </a:r>
            <a:endParaRPr lang="en-GB" altLang="en-US"/>
          </a:p>
        </p:txBody>
      </p:sp>
      <p:graphicFrame>
        <p:nvGraphicFramePr>
          <p:cNvPr id="386057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304894"/>
              </p:ext>
            </p:extLst>
          </p:nvPr>
        </p:nvGraphicFramePr>
        <p:xfrm>
          <a:off x="5651500" y="2493368"/>
          <a:ext cx="2638425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7" imgW="2638095" imgH="2019048" progId="Paint.Picture">
                  <p:embed/>
                </p:oleObj>
              </mc:Choice>
              <mc:Fallback>
                <p:oleObj name="Bitmap Image" r:id="rId7" imgW="2638095" imgH="20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493368"/>
                        <a:ext cx="2638425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6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185"/>
              </p:ext>
            </p:extLst>
          </p:nvPr>
        </p:nvGraphicFramePr>
        <p:xfrm>
          <a:off x="5651500" y="4580930"/>
          <a:ext cx="2628900" cy="21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Bitmap Image" r:id="rId9" imgW="2629267" imgH="2190476" progId="Paint.Picture">
                  <p:embed/>
                </p:oleObj>
              </mc:Choice>
              <mc:Fallback>
                <p:oleObj name="Bitmap Image" r:id="rId9" imgW="2629267" imgH="21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580930"/>
                        <a:ext cx="2628900" cy="219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88442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Output variation of pd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1639342"/>
            <a:ext cx="4475162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/>
              <a:t>The output pd is obtained from connections C and B.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This output is: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rgbClr val="FF3300"/>
                </a:solidFill>
              </a:rPr>
              <a:t>- </a:t>
            </a:r>
            <a:r>
              <a:rPr lang="en-GB" altLang="en-US" sz="2800" b="1" smtClean="0">
                <a:solidFill>
                  <a:srgbClr val="FF3300"/>
                </a:solidFill>
              </a:rPr>
              <a:t>maximum</a:t>
            </a:r>
            <a:r>
              <a:rPr lang="en-GB" altLang="en-US" sz="2800" smtClean="0">
                <a:solidFill>
                  <a:srgbClr val="FF3300"/>
                </a:solidFill>
              </a:rPr>
              <a:t> when the slider is next to position A</a:t>
            </a:r>
            <a:r>
              <a:rPr lang="en-GB" altLang="en-US" sz="280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solidFill>
                  <a:schemeClr val="accent2"/>
                </a:solidFill>
              </a:rPr>
              <a:t>- </a:t>
            </a:r>
            <a:r>
              <a:rPr lang="en-GB" altLang="en-US" sz="2800" b="1" smtClean="0">
                <a:solidFill>
                  <a:schemeClr val="accent2"/>
                </a:solidFill>
              </a:rPr>
              <a:t>minimum</a:t>
            </a:r>
            <a:r>
              <a:rPr lang="en-GB" altLang="en-US" sz="2800" smtClean="0">
                <a:solidFill>
                  <a:schemeClr val="accent2"/>
                </a:solidFill>
              </a:rPr>
              <a:t> (usually zero) when the slider is next to position B</a:t>
            </a:r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611188" y="2142579"/>
            <a:ext cx="3240087" cy="2892425"/>
            <a:chOff x="385" y="1026"/>
            <a:chExt cx="2041" cy="1822"/>
          </a:xfrm>
        </p:grpSpPr>
        <p:pic>
          <p:nvPicPr>
            <p:cNvPr id="57349" name="Picture 5" descr="B070F2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026"/>
              <a:ext cx="2041" cy="1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431" y="2614"/>
              <a:ext cx="226" cy="226"/>
            </a:xfrm>
            <a:prstGeom prst="rect">
              <a:avLst/>
            </a:prstGeom>
            <a:solidFill>
              <a:srgbClr val="FDF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892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764704"/>
            <a:ext cx="8136904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Use the </a:t>
            </a:r>
            <a:r>
              <a:rPr lang="en-GB" sz="2400" dirty="0" err="1" smtClean="0"/>
              <a:t>handouts</a:t>
            </a:r>
            <a:r>
              <a:rPr lang="en-GB" sz="2400" dirty="0" smtClean="0"/>
              <a:t> to explain how different components can be used to make a sensor circuit</a:t>
            </a:r>
            <a:endParaRPr lang="en-GB" sz="2400" dirty="0"/>
          </a:p>
        </p:txBody>
      </p:sp>
      <p:pic>
        <p:nvPicPr>
          <p:cNvPr id="6" name="Picture 4" descr="B071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5856" y="1868943"/>
            <a:ext cx="2242716" cy="1518427"/>
          </a:xfrm>
          <a:prstGeom prst="rect">
            <a:avLst/>
          </a:prstGeom>
          <a:noFill/>
        </p:spPr>
      </p:pic>
      <p:pic>
        <p:nvPicPr>
          <p:cNvPr id="7" name="Picture 4" descr="B071F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868942"/>
            <a:ext cx="2579452" cy="1518427"/>
          </a:xfrm>
          <a:prstGeom prst="rect">
            <a:avLst/>
          </a:prstGeom>
          <a:noFill/>
        </p:spPr>
      </p:pic>
      <p:pic>
        <p:nvPicPr>
          <p:cNvPr id="9" name="Picture 4" descr="B071F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192" y="1868943"/>
            <a:ext cx="2148399" cy="143596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1157" y="3573016"/>
            <a:ext cx="8136904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Describe how each component operates, and explain how the circuits work to sense changes in the environment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91157" y="4943436"/>
            <a:ext cx="81369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Explain the application of each component and how they operate to be used in these scenarios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5926833"/>
            <a:ext cx="8136904" cy="8309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Create a circuit for a robot which replicates the human senses – Suggest Currents and voltages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72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4704" y="706586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Controlling bulb brightness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26979" y="1484461"/>
            <a:ext cx="5473700" cy="4968875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As the slider of the potential divider is moved upwards the pd across the bulb increases from zero to the maximum supplied by the cell.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This allows the brightness of the bulb to be continuously variable from completely off to maximum brightness.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This method of control is better than using a variable resistor in series with the bulb. In this case the bulb may still be glowing even at the maximum resistance setting.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200" smtClean="0"/>
              <a:t>The volume level of a loudspeaker can be controlled in a similar way.</a:t>
            </a:r>
          </a:p>
        </p:txBody>
      </p:sp>
      <p:pic>
        <p:nvPicPr>
          <p:cNvPr id="58372" name="Picture 4" descr="B071F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484461"/>
            <a:ext cx="3276600" cy="1928812"/>
          </a:xfrm>
          <a:noFill/>
        </p:spPr>
      </p:pic>
    </p:spTree>
    <p:extLst>
      <p:ext uri="{BB962C8B-B14F-4D97-AF65-F5344CB8AC3E}">
        <p14:creationId xmlns:p14="http://schemas.microsoft.com/office/powerpoint/2010/main" val="213663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009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Temperature sensor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1451446"/>
            <a:ext cx="4546600" cy="4641850"/>
          </a:xfrm>
        </p:spPr>
        <p:txBody>
          <a:bodyPr>
            <a:normAutofit lnSpcReduction="10000"/>
          </a:bodyPr>
          <a:lstStyle/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At a constant temperature the source pd is split between the variable resistor and the thermistor. 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The output of the circuit is the pd across the thermistor.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This pd is measured by the voltmeter and could be used to control a heater.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If the temperature falls, the resistance of the thermistor increases.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This causes the output pd to increase bringing on the heater.</a:t>
            </a:r>
          </a:p>
          <a:p>
            <a:pPr marL="182563" indent="-182563" eaLnBrk="1" hangingPunct="1">
              <a:lnSpc>
                <a:spcPct val="80000"/>
              </a:lnSpc>
            </a:pPr>
            <a:r>
              <a:rPr lang="en-GB" altLang="en-US" sz="2000" smtClean="0"/>
              <a:t>The setting of the variable resistor will determine how quickly the output pd increases as the temperature falls.</a:t>
            </a:r>
          </a:p>
        </p:txBody>
      </p:sp>
      <p:pic>
        <p:nvPicPr>
          <p:cNvPr id="59396" name="Picture 4" descr="B071F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378421"/>
            <a:ext cx="3384550" cy="2262188"/>
          </a:xfrm>
          <a:noFill/>
        </p:spPr>
      </p:pic>
    </p:spTree>
    <p:extLst>
      <p:ext uri="{BB962C8B-B14F-4D97-AF65-F5344CB8AC3E}">
        <p14:creationId xmlns:p14="http://schemas.microsoft.com/office/powerpoint/2010/main" val="66726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864" y="817587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Light sensor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41502" y="1595462"/>
            <a:ext cx="4835525" cy="4641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At a constant level of illumination the source pd is split between the variable resistor and the LDR.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The output of the circuit is the pd across the LDR.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This pd is measured by the voltmeter and could be used to control a lamp.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If the light level falls, the resistance of the LDR increases.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This causes the output pd to increase bringing on the lamp.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000" smtClean="0"/>
              <a:t>The setting of the variable resistor will determine how quickly the output pd increases as the light level falls. </a:t>
            </a:r>
          </a:p>
        </p:txBody>
      </p:sp>
      <p:pic>
        <p:nvPicPr>
          <p:cNvPr id="60420" name="Picture 4" descr="B071F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052" y="1595462"/>
            <a:ext cx="3313112" cy="2243137"/>
          </a:xfrm>
          <a:noFill/>
        </p:spPr>
      </p:pic>
    </p:spTree>
    <p:extLst>
      <p:ext uri="{BB962C8B-B14F-4D97-AF65-F5344CB8AC3E}">
        <p14:creationId xmlns:p14="http://schemas.microsoft.com/office/powerpoint/2010/main" val="7523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181789" y="1406381"/>
            <a:ext cx="87757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/>
              <a:t>In  potential divider, the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across each resistor as a proportion of the source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is the same as the resistance of the resistance of the resistor in proportion to the total resistance.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The </a:t>
            </a:r>
            <a:r>
              <a:rPr lang="en-GB" altLang="en-US" sz="2800" dirty="0"/>
              <a:t>potential divider can be used </a:t>
            </a:r>
            <a:r>
              <a:rPr lang="en-GB" altLang="en-US" sz="28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with is fixed at any value between zero and the source </a:t>
            </a:r>
            <a:r>
              <a:rPr lang="en-GB" altLang="en-US" sz="2800" dirty="0" err="1" smtClean="0"/>
              <a:t>pd</a:t>
            </a:r>
            <a:endParaRPr lang="en-GB" altLang="en-US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variable pd. This is called a </a:t>
            </a:r>
            <a:r>
              <a:rPr lang="en-GB" altLang="en-US" sz="2800" dirty="0" smtClean="0"/>
              <a:t>potentiometer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to </a:t>
            </a:r>
            <a:r>
              <a:rPr lang="en-GB" altLang="en-US" sz="2800" dirty="0"/>
              <a:t>supply a </a:t>
            </a:r>
            <a:r>
              <a:rPr lang="en-GB" altLang="en-US" sz="2800" dirty="0" err="1"/>
              <a:t>pd</a:t>
            </a:r>
            <a:r>
              <a:rPr lang="en-GB" altLang="en-US" sz="2800" dirty="0"/>
              <a:t> that varies with a physical condition such as temperature of light intensity. 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1789" y="764704"/>
            <a:ext cx="8775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u="sng" dirty="0" smtClean="0"/>
              <a:t>Summary</a:t>
            </a:r>
            <a:endParaRPr lang="en-US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74793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93886"/>
            <a:ext cx="8964488" cy="5575474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Explain the operation of a potential divider.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Explain how a potential divider can be used to control the brightness of a lamp of the volume level of an amplifier.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3600" dirty="0" smtClean="0"/>
              <a:t>Draw circuit diagrams and explain how a potential divider is used in (a) a temperature sensor and (b) a light sensor.</a:t>
            </a:r>
          </a:p>
        </p:txBody>
      </p:sp>
    </p:spTree>
    <p:extLst>
      <p:ext uri="{BB962C8B-B14F-4D97-AF65-F5344CB8AC3E}">
        <p14:creationId xmlns:p14="http://schemas.microsoft.com/office/powerpoint/2010/main" val="39421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06437"/>
          </a:xfrm>
        </p:spPr>
        <p:txBody>
          <a:bodyPr/>
          <a:lstStyle/>
          <a:p>
            <a:pPr eaLnBrk="1" hangingPunct="1"/>
            <a:endParaRPr lang="en-GB" altLang="en-US" sz="4000" dirty="0" smtClean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543025"/>
            <a:ext cx="4032250" cy="48244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</a:rPr>
              <a:t>A potential divider consists of two or more resistors connected in series across a source of fixed potential difference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chemeClr val="accent2"/>
                </a:solidFill>
              </a:rPr>
              <a:t>It is used in many circuits to control the level of an output.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/>
              <a:t>For example:</a:t>
            </a:r>
          </a:p>
          <a:p>
            <a:pPr lvl="1" eaLnBrk="1" hangingPunct="1">
              <a:buFontTx/>
              <a:buNone/>
            </a:pPr>
            <a:r>
              <a:rPr lang="en-GB" altLang="en-US" sz="2000" smtClean="0"/>
              <a:t>volume control </a:t>
            </a:r>
          </a:p>
          <a:p>
            <a:pPr lvl="1" eaLnBrk="1" hangingPunct="1">
              <a:buFontTx/>
              <a:buNone/>
            </a:pPr>
            <a:r>
              <a:rPr lang="en-GB" altLang="en-US" sz="2000" smtClean="0"/>
              <a:t>automatic light control</a:t>
            </a:r>
          </a:p>
        </p:txBody>
      </p:sp>
      <p:pic>
        <p:nvPicPr>
          <p:cNvPr id="365572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398563"/>
            <a:ext cx="4176712" cy="3697287"/>
          </a:xfrm>
          <a:noFill/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971600" y="6237799"/>
            <a:ext cx="2879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4"/>
              </a:rPr>
              <a:t>Fendt – potential divider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808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dirty="0" smtClean="0"/>
              <a:t>Potential divider theory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2" y="1484313"/>
            <a:ext cx="4679825" cy="4713287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In the circuit opposite the current</a:t>
            </a:r>
            <a:r>
              <a:rPr lang="en-GB" altLang="en-US" sz="2000" dirty="0" smtClean="0">
                <a:solidFill>
                  <a:srgbClr val="FF3300"/>
                </a:solidFill>
              </a:rPr>
              <a:t>,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000" dirty="0" smtClean="0"/>
              <a:t>  flowing in this circuit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But the </a:t>
            </a:r>
            <a:r>
              <a:rPr lang="en-GB" altLang="en-US" sz="2000" dirty="0" err="1" smtClean="0"/>
              <a:t>pd</a:t>
            </a:r>
            <a:r>
              <a:rPr lang="en-GB" altLang="en-US" sz="2000" dirty="0" smtClean="0"/>
              <a:t> across,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and so;</a:t>
            </a:r>
            <a:r>
              <a:rPr lang="en-GB" altLang="en-US" sz="2000" b="1" i="1" dirty="0" smtClean="0"/>
              <a:t>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Likewise,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</a:rPr>
              <a:t>I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and so;</a:t>
            </a:r>
            <a:r>
              <a:rPr lang="en-GB" altLang="en-US" sz="2000" b="1" i="1" dirty="0" smtClean="0"/>
              <a:t>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</a:t>
            </a:r>
            <a:r>
              <a:rPr lang="en-GB" altLang="en-US" sz="2000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o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/  (R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1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 + R</a:t>
            </a:r>
            <a:r>
              <a:rPr lang="en-GB" altLang="en-US" sz="2000" b="1" i="1" baseline="-25000" dirty="0" smtClean="0">
                <a:solidFill>
                  <a:srgbClr val="FF3300"/>
                </a:solidFill>
              </a:rPr>
              <a:t>2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/>
              <a:t>Dividing the two equations yields: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V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1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  /  V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2</a:t>
            </a:r>
            <a:r>
              <a:rPr lang="en-GB" altLang="en-US" sz="2400" dirty="0" smtClean="0">
                <a:solidFill>
                  <a:schemeClr val="accent2"/>
                </a:solidFill>
              </a:rPr>
              <a:t>  =  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R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1 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 /  R</a:t>
            </a:r>
            <a:r>
              <a:rPr lang="en-GB" altLang="en-US" sz="2400" b="1" i="1" baseline="-25000" dirty="0" smtClean="0">
                <a:solidFill>
                  <a:schemeClr val="accent2"/>
                </a:solidFill>
              </a:rPr>
              <a:t>2</a:t>
            </a:r>
            <a:r>
              <a:rPr lang="en-GB" altLang="en-US" sz="2000" b="1" i="1" baseline="-25000" dirty="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The potential differences are in the same ratio as the resistances.</a:t>
            </a:r>
          </a:p>
        </p:txBody>
      </p:sp>
      <p:pic>
        <p:nvPicPr>
          <p:cNvPr id="369668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844675"/>
            <a:ext cx="3960812" cy="3506788"/>
          </a:xfrm>
          <a:noFill/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276600" y="6165850"/>
            <a:ext cx="2879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hlinkClick r:id="rId4"/>
              </a:rPr>
              <a:t>Fendt – potential divider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111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61727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dirty="0" smtClean="0"/>
              <a:t>Potential divider question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884064"/>
            <a:ext cx="4464050" cy="47132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smtClean="0"/>
              <a:t>Calculate the pd across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i="1" smtClean="0">
                <a:solidFill>
                  <a:srgbClr val="FF3300"/>
                </a:solidFill>
              </a:rPr>
              <a:t> </a:t>
            </a:r>
            <a:r>
              <a:rPr lang="en-GB" altLang="en-US" sz="2400" i="1" smtClean="0"/>
              <a:t>in the circuit opposite if the fixed supply pd,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o</a:t>
            </a:r>
            <a:r>
              <a:rPr lang="en-GB" altLang="en-US" sz="2400" i="1" smtClean="0">
                <a:solidFill>
                  <a:srgbClr val="FF3300"/>
                </a:solidFill>
              </a:rPr>
              <a:t> </a:t>
            </a:r>
            <a:r>
              <a:rPr lang="en-GB" altLang="en-US" sz="2400" i="1" smtClean="0"/>
              <a:t>is 6V and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i="1" smtClean="0"/>
              <a:t> = 4k</a:t>
            </a:r>
            <a:r>
              <a:rPr lang="el-GR" altLang="en-US" sz="2400" i="1" smtClean="0">
                <a:cs typeface="Arial" charset="0"/>
              </a:rPr>
              <a:t>Ω</a:t>
            </a:r>
            <a:r>
              <a:rPr lang="en-GB" altLang="en-US" sz="2400" i="1" smtClean="0">
                <a:cs typeface="Arial" charset="0"/>
              </a:rPr>
              <a:t> and </a:t>
            </a:r>
            <a:r>
              <a:rPr lang="en-GB" altLang="en-US" sz="2400" b="1" i="1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i="1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GB" altLang="en-US" sz="2400" i="1" smtClean="0">
                <a:cs typeface="Arial" charset="0"/>
              </a:rPr>
              <a:t>= 8</a:t>
            </a:r>
            <a:r>
              <a:rPr lang="en-GB" altLang="en-US" sz="2400" i="1" smtClean="0"/>
              <a:t>k</a:t>
            </a:r>
            <a:r>
              <a:rPr lang="el-GR" altLang="en-US" sz="2400" i="1" smtClean="0">
                <a:cs typeface="Arial" charset="0"/>
              </a:rPr>
              <a:t>Ω</a:t>
            </a:r>
            <a:r>
              <a:rPr lang="en-GB" altLang="en-US" sz="2400" i="1" smtClean="0">
                <a:cs typeface="Arial" charset="0"/>
              </a:rPr>
              <a:t> </a:t>
            </a:r>
            <a:endParaRPr lang="el-GR" altLang="en-US" sz="2400" b="1" i="1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i="1" smtClean="0"/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The pd across,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rgbClr val="FF3300"/>
                </a:solidFill>
              </a:rPr>
              <a:t>= </a:t>
            </a:r>
            <a:r>
              <a:rPr lang="en-GB" altLang="en-US" sz="2400" b="1" i="1" smtClean="0">
                <a:solidFill>
                  <a:srgbClr val="FF3300"/>
                </a:solidFill>
              </a:rPr>
              <a:t>V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o</a:t>
            </a:r>
            <a:r>
              <a:rPr lang="en-GB" altLang="en-US" sz="2400" b="1" i="1" smtClean="0">
                <a:solidFill>
                  <a:srgbClr val="FF3300"/>
                </a:solidFill>
              </a:rPr>
              <a:t> 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400" b="1" i="1" smtClean="0">
                <a:solidFill>
                  <a:srgbClr val="FF3300"/>
                </a:solidFill>
              </a:rPr>
              <a:t> / (R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400" b="1" i="1" smtClean="0">
                <a:solidFill>
                  <a:srgbClr val="FF3300"/>
                </a:solidFill>
              </a:rPr>
              <a:t> + R</a:t>
            </a:r>
            <a:r>
              <a:rPr lang="en-GB" altLang="en-US" sz="2400" b="1" i="1" baseline="-25000" smtClean="0">
                <a:solidFill>
                  <a:srgbClr val="FF3300"/>
                </a:solidFill>
              </a:rPr>
              <a:t>2 </a:t>
            </a:r>
            <a:r>
              <a:rPr lang="en-GB" altLang="en-US" sz="2400" b="1" i="1" smtClean="0">
                <a:solidFill>
                  <a:srgbClr val="FF3300"/>
                </a:solidFill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= 6V x </a:t>
            </a:r>
            <a:r>
              <a:rPr lang="en-GB" altLang="en-US" sz="2400" smtClean="0">
                <a:cs typeface="Arial" charset="0"/>
              </a:rPr>
              <a:t>8</a:t>
            </a:r>
            <a:r>
              <a:rPr lang="en-GB" altLang="en-US" sz="2400" smtClean="0"/>
              <a:t>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 / (</a:t>
            </a:r>
            <a:r>
              <a:rPr lang="en-GB" altLang="en-US" sz="2400" smtClean="0"/>
              <a:t>4k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 + 8</a:t>
            </a:r>
            <a:r>
              <a:rPr lang="en-GB" altLang="en-US" sz="2400" smtClean="0"/>
              <a:t>k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cs typeface="Arial" charset="0"/>
              </a:rPr>
              <a:t>= 6 x 8 / 12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cs typeface="Arial" charset="0"/>
              </a:rPr>
              <a:t>pd = 4 V</a:t>
            </a:r>
            <a:r>
              <a:rPr lang="en-GB" altLang="en-US" sz="2400" smtClean="0">
                <a:solidFill>
                  <a:schemeClr val="accent2"/>
                </a:solidFill>
                <a:cs typeface="Arial" charset="0"/>
              </a:rPr>
              <a:t> </a:t>
            </a:r>
          </a:p>
        </p:txBody>
      </p:sp>
      <p:pic>
        <p:nvPicPr>
          <p:cNvPr id="55300" name="Picture 4" descr="B070F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531764"/>
            <a:ext cx="3960812" cy="3506788"/>
          </a:xfrm>
          <a:noFill/>
        </p:spPr>
      </p:pic>
    </p:spTree>
    <p:extLst>
      <p:ext uri="{BB962C8B-B14F-4D97-AF65-F5344CB8AC3E}">
        <p14:creationId xmlns:p14="http://schemas.microsoft.com/office/powerpoint/2010/main" val="59445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2" name="Freeform 4"/>
          <p:cNvSpPr>
            <a:spLocks/>
          </p:cNvSpPr>
          <p:nvPr/>
        </p:nvSpPr>
        <p:spPr bwMode="auto">
          <a:xfrm>
            <a:off x="4767263" y="5094436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3" name="Freeform 5"/>
          <p:cNvSpPr>
            <a:spLocks/>
          </p:cNvSpPr>
          <p:nvPr/>
        </p:nvSpPr>
        <p:spPr bwMode="auto">
          <a:xfrm>
            <a:off x="4767263" y="5715149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 flipV="1">
            <a:off x="4821238" y="5565924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 flipV="1">
            <a:off x="4821238" y="4924574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 flipH="1">
            <a:off x="3951288" y="4924574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3959225" y="4924574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3935413" y="5880249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919538" y="6448574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 flipV="1">
            <a:off x="4845050" y="6196161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794125" y="5391299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863975" y="5453211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778250" y="5632599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4" name="Line 16"/>
          <p:cNvSpPr>
            <a:spLocks noChangeShapeType="1"/>
          </p:cNvSpPr>
          <p:nvPr/>
        </p:nvSpPr>
        <p:spPr bwMode="auto">
          <a:xfrm>
            <a:off x="3887788" y="5691336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5" name="Line 17"/>
          <p:cNvSpPr>
            <a:spLocks noChangeShapeType="1"/>
          </p:cNvSpPr>
          <p:nvPr/>
        </p:nvSpPr>
        <p:spPr bwMode="auto">
          <a:xfrm>
            <a:off x="3935413" y="5691336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6" name="Line 18"/>
          <p:cNvSpPr>
            <a:spLocks noChangeShapeType="1"/>
          </p:cNvSpPr>
          <p:nvPr/>
        </p:nvSpPr>
        <p:spPr bwMode="auto">
          <a:xfrm flipV="1">
            <a:off x="3927475" y="5453211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5076825" y="5802461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4629" name="Line 21"/>
          <p:cNvSpPr>
            <a:spLocks noChangeShapeType="1"/>
          </p:cNvSpPr>
          <p:nvPr/>
        </p:nvSpPr>
        <p:spPr bwMode="auto">
          <a:xfrm>
            <a:off x="4805363" y="5646886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0" name="Line 22"/>
          <p:cNvSpPr>
            <a:spLocks noChangeShapeType="1"/>
          </p:cNvSpPr>
          <p:nvPr/>
        </p:nvSpPr>
        <p:spPr bwMode="auto">
          <a:xfrm>
            <a:off x="4833938" y="6321574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6723063" y="5061099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18V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4634" name="Line 26"/>
          <p:cNvSpPr>
            <a:spLocks noChangeShapeType="1"/>
          </p:cNvSpPr>
          <p:nvPr/>
        </p:nvSpPr>
        <p:spPr bwMode="auto">
          <a:xfrm>
            <a:off x="4830763" y="4986486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6808788" y="5794524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3V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630238" y="5227786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21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168935" y="928425"/>
            <a:ext cx="8718550" cy="310854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21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3V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5078413" y="5134124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600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0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2" grpId="0" animBg="1"/>
      <p:bldP spid="324613" grpId="0" animBg="1"/>
      <p:bldP spid="324614" grpId="0" animBg="1"/>
      <p:bldP spid="324615" grpId="0" animBg="1"/>
      <p:bldP spid="324616" grpId="0" animBg="1"/>
      <p:bldP spid="324617" grpId="0" animBg="1"/>
      <p:bldP spid="324618" grpId="0" animBg="1"/>
      <p:bldP spid="324619" grpId="0" animBg="1"/>
      <p:bldP spid="324620" grpId="0" animBg="1"/>
      <p:bldP spid="324621" grpId="0" animBg="1"/>
      <p:bldP spid="324622" grpId="0" animBg="1"/>
      <p:bldP spid="324623" grpId="0" animBg="1"/>
      <p:bldP spid="324624" grpId="0" animBg="1"/>
      <p:bldP spid="324625" grpId="0" animBg="1"/>
      <p:bldP spid="324626" grpId="0" animBg="1"/>
      <p:bldP spid="324628" grpId="0"/>
      <p:bldP spid="324629" grpId="0" animBg="1"/>
      <p:bldP spid="324630" grpId="0" animBg="1"/>
      <p:bldP spid="324633" grpId="0"/>
      <p:bldP spid="324634" grpId="0" animBg="1"/>
      <p:bldP spid="324635" grpId="0"/>
      <p:bldP spid="324636" grpId="0"/>
      <p:bldP spid="3246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Freeform 2"/>
          <p:cNvSpPr>
            <a:spLocks/>
          </p:cNvSpPr>
          <p:nvPr/>
        </p:nvSpPr>
        <p:spPr bwMode="auto">
          <a:xfrm>
            <a:off x="4695379" y="5238452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5" name="Freeform 3"/>
          <p:cNvSpPr>
            <a:spLocks/>
          </p:cNvSpPr>
          <p:nvPr/>
        </p:nvSpPr>
        <p:spPr bwMode="auto">
          <a:xfrm>
            <a:off x="4695379" y="5859165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6" name="Line 4"/>
          <p:cNvSpPr>
            <a:spLocks noChangeShapeType="1"/>
          </p:cNvSpPr>
          <p:nvPr/>
        </p:nvSpPr>
        <p:spPr bwMode="auto">
          <a:xfrm flipV="1">
            <a:off x="4749354" y="5709940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7" name="Line 5"/>
          <p:cNvSpPr>
            <a:spLocks noChangeShapeType="1"/>
          </p:cNvSpPr>
          <p:nvPr/>
        </p:nvSpPr>
        <p:spPr bwMode="auto">
          <a:xfrm flipV="1">
            <a:off x="4749354" y="5068590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8" name="Line 6"/>
          <p:cNvSpPr>
            <a:spLocks noChangeShapeType="1"/>
          </p:cNvSpPr>
          <p:nvPr/>
        </p:nvSpPr>
        <p:spPr bwMode="auto">
          <a:xfrm flipH="1">
            <a:off x="3879404" y="5068590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39" name="Line 7"/>
          <p:cNvSpPr>
            <a:spLocks noChangeShapeType="1"/>
          </p:cNvSpPr>
          <p:nvPr/>
        </p:nvSpPr>
        <p:spPr bwMode="auto">
          <a:xfrm>
            <a:off x="3887341" y="5068590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0" name="Line 8"/>
          <p:cNvSpPr>
            <a:spLocks noChangeShapeType="1"/>
          </p:cNvSpPr>
          <p:nvPr/>
        </p:nvSpPr>
        <p:spPr bwMode="auto">
          <a:xfrm>
            <a:off x="3863529" y="6024265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1" name="Line 9"/>
          <p:cNvSpPr>
            <a:spLocks noChangeShapeType="1"/>
          </p:cNvSpPr>
          <p:nvPr/>
        </p:nvSpPr>
        <p:spPr bwMode="auto">
          <a:xfrm>
            <a:off x="3847654" y="659259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2" name="Line 10"/>
          <p:cNvSpPr>
            <a:spLocks noChangeShapeType="1"/>
          </p:cNvSpPr>
          <p:nvPr/>
        </p:nvSpPr>
        <p:spPr bwMode="auto">
          <a:xfrm flipV="1">
            <a:off x="4773166" y="6340177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3" name="Line 11"/>
          <p:cNvSpPr>
            <a:spLocks noChangeShapeType="1"/>
          </p:cNvSpPr>
          <p:nvPr/>
        </p:nvSpPr>
        <p:spPr bwMode="auto">
          <a:xfrm>
            <a:off x="3722241" y="5535315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>
            <a:off x="3792091" y="5597227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5" name="Line 13"/>
          <p:cNvSpPr>
            <a:spLocks noChangeShapeType="1"/>
          </p:cNvSpPr>
          <p:nvPr/>
        </p:nvSpPr>
        <p:spPr bwMode="auto">
          <a:xfrm>
            <a:off x="3706366" y="5776615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6" name="Line 14"/>
          <p:cNvSpPr>
            <a:spLocks noChangeShapeType="1"/>
          </p:cNvSpPr>
          <p:nvPr/>
        </p:nvSpPr>
        <p:spPr bwMode="auto">
          <a:xfrm>
            <a:off x="3815904" y="5835352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7" name="Line 15"/>
          <p:cNvSpPr>
            <a:spLocks noChangeShapeType="1"/>
          </p:cNvSpPr>
          <p:nvPr/>
        </p:nvSpPr>
        <p:spPr bwMode="auto">
          <a:xfrm>
            <a:off x="3863529" y="5835352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8" name="Line 16"/>
          <p:cNvSpPr>
            <a:spLocks noChangeShapeType="1"/>
          </p:cNvSpPr>
          <p:nvPr/>
        </p:nvSpPr>
        <p:spPr bwMode="auto">
          <a:xfrm flipV="1">
            <a:off x="3855591" y="5597227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49" name="Text Box 17"/>
          <p:cNvSpPr txBox="1">
            <a:spLocks noChangeArrowheads="1"/>
          </p:cNvSpPr>
          <p:nvPr/>
        </p:nvSpPr>
        <p:spPr bwMode="auto">
          <a:xfrm>
            <a:off x="5004941" y="5946477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200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5650" name="Line 18"/>
          <p:cNvSpPr>
            <a:spLocks noChangeShapeType="1"/>
          </p:cNvSpPr>
          <p:nvPr/>
        </p:nvSpPr>
        <p:spPr bwMode="auto">
          <a:xfrm>
            <a:off x="4733479" y="57909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1" name="Line 19"/>
          <p:cNvSpPr>
            <a:spLocks noChangeShapeType="1"/>
          </p:cNvSpPr>
          <p:nvPr/>
        </p:nvSpPr>
        <p:spPr bwMode="auto">
          <a:xfrm>
            <a:off x="4762054" y="6465590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2" name="Text Box 20"/>
          <p:cNvSpPr txBox="1">
            <a:spLocks noChangeArrowheads="1"/>
          </p:cNvSpPr>
          <p:nvPr/>
        </p:nvSpPr>
        <p:spPr bwMode="auto">
          <a:xfrm>
            <a:off x="6651179" y="520511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8V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5653" name="Line 21"/>
          <p:cNvSpPr>
            <a:spLocks noChangeShapeType="1"/>
          </p:cNvSpPr>
          <p:nvPr/>
        </p:nvSpPr>
        <p:spPr bwMode="auto">
          <a:xfrm>
            <a:off x="4758879" y="51305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5654" name="Text Box 22"/>
          <p:cNvSpPr txBox="1">
            <a:spLocks noChangeArrowheads="1"/>
          </p:cNvSpPr>
          <p:nvPr/>
        </p:nvSpPr>
        <p:spPr bwMode="auto">
          <a:xfrm>
            <a:off x="6736904" y="5938540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2V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5655" name="Text Box 23"/>
          <p:cNvSpPr txBox="1">
            <a:spLocks noChangeArrowheads="1"/>
          </p:cNvSpPr>
          <p:nvPr/>
        </p:nvSpPr>
        <p:spPr bwMode="auto">
          <a:xfrm>
            <a:off x="558354" y="5371802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10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5656" name="Text Box 24"/>
          <p:cNvSpPr txBox="1">
            <a:spLocks noChangeArrowheads="1"/>
          </p:cNvSpPr>
          <p:nvPr/>
        </p:nvSpPr>
        <p:spPr bwMode="auto">
          <a:xfrm>
            <a:off x="107504" y="908720"/>
            <a:ext cx="8718550" cy="3108543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10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2V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5658" name="Text Box 26"/>
          <p:cNvSpPr txBox="1">
            <a:spLocks noChangeArrowheads="1"/>
          </p:cNvSpPr>
          <p:nvPr/>
        </p:nvSpPr>
        <p:spPr bwMode="auto">
          <a:xfrm>
            <a:off x="5006529" y="5278140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800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18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animBg="1"/>
      <p:bldP spid="325635" grpId="0" animBg="1"/>
      <p:bldP spid="325636" grpId="0" animBg="1"/>
      <p:bldP spid="325637" grpId="0" animBg="1"/>
      <p:bldP spid="325638" grpId="0" animBg="1"/>
      <p:bldP spid="325639" grpId="0" animBg="1"/>
      <p:bldP spid="325640" grpId="0" animBg="1"/>
      <p:bldP spid="325641" grpId="0" animBg="1"/>
      <p:bldP spid="325642" grpId="0" animBg="1"/>
      <p:bldP spid="325643" grpId="0" animBg="1"/>
      <p:bldP spid="325644" grpId="0" animBg="1"/>
      <p:bldP spid="325645" grpId="0" animBg="1"/>
      <p:bldP spid="325646" grpId="0" animBg="1"/>
      <p:bldP spid="325647" grpId="0" animBg="1"/>
      <p:bldP spid="325648" grpId="0" animBg="1"/>
      <p:bldP spid="325649" grpId="0"/>
      <p:bldP spid="325650" grpId="0" animBg="1"/>
      <p:bldP spid="325651" grpId="0" animBg="1"/>
      <p:bldP spid="325652" grpId="0"/>
      <p:bldP spid="325653" grpId="0" animBg="1"/>
      <p:bldP spid="325654" grpId="0"/>
      <p:bldP spid="325655" grpId="0"/>
      <p:bldP spid="3256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Freeform 2"/>
          <p:cNvSpPr>
            <a:spLocks/>
          </p:cNvSpPr>
          <p:nvPr/>
        </p:nvSpPr>
        <p:spPr bwMode="auto">
          <a:xfrm>
            <a:off x="4767263" y="5238452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59" name="Freeform 3"/>
          <p:cNvSpPr>
            <a:spLocks/>
          </p:cNvSpPr>
          <p:nvPr/>
        </p:nvSpPr>
        <p:spPr bwMode="auto">
          <a:xfrm>
            <a:off x="4767263" y="5859165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 flipV="1">
            <a:off x="4821238" y="5709940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 flipV="1">
            <a:off x="4821238" y="5068590"/>
            <a:ext cx="0" cy="160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 flipH="1">
            <a:off x="3951288" y="5068590"/>
            <a:ext cx="8620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959225" y="5068590"/>
            <a:ext cx="0" cy="455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3935413" y="6024265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3919538" y="659259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 flipV="1">
            <a:off x="4845050" y="6340177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794125" y="5535315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863975" y="5597227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778250" y="5776615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887788" y="5835352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935413" y="5835352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2" name="Line 16"/>
          <p:cNvSpPr>
            <a:spLocks noChangeShapeType="1"/>
          </p:cNvSpPr>
          <p:nvPr/>
        </p:nvSpPr>
        <p:spPr bwMode="auto">
          <a:xfrm flipV="1">
            <a:off x="3927475" y="5597227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5076825" y="5946477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6674" name="Line 18"/>
          <p:cNvSpPr>
            <a:spLocks noChangeShapeType="1"/>
          </p:cNvSpPr>
          <p:nvPr/>
        </p:nvSpPr>
        <p:spPr bwMode="auto">
          <a:xfrm>
            <a:off x="4805363" y="57909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5" name="Line 19"/>
          <p:cNvSpPr>
            <a:spLocks noChangeShapeType="1"/>
          </p:cNvSpPr>
          <p:nvPr/>
        </p:nvSpPr>
        <p:spPr bwMode="auto">
          <a:xfrm>
            <a:off x="4833938" y="6465590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6723063" y="520511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13.5V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6677" name="Line 21"/>
          <p:cNvSpPr>
            <a:spLocks noChangeShapeType="1"/>
          </p:cNvSpPr>
          <p:nvPr/>
        </p:nvSpPr>
        <p:spPr bwMode="auto">
          <a:xfrm>
            <a:off x="4830763" y="5130502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6808788" y="5938540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1.5V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630238" y="5371802"/>
            <a:ext cx="298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15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179388" y="836712"/>
            <a:ext cx="8718550" cy="3108543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800" dirty="0" err="1">
                <a:solidFill>
                  <a:schemeClr val="bg1"/>
                </a:solidFill>
              </a:rPr>
              <a:t>emf</a:t>
            </a:r>
            <a:r>
              <a:rPr lang="en-US" altLang="en-US" sz="2800" dirty="0">
                <a:solidFill>
                  <a:schemeClr val="bg1"/>
                </a:solidFill>
              </a:rPr>
              <a:t> of </a:t>
            </a:r>
            <a:r>
              <a:rPr lang="en-US" altLang="en-US" sz="2800" b="1" dirty="0">
                <a:solidFill>
                  <a:schemeClr val="bg1"/>
                </a:solidFill>
              </a:rPr>
              <a:t>15 V</a:t>
            </a:r>
            <a:r>
              <a:rPr lang="en-US" altLang="en-US" sz="28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200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300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400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500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600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700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800 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, 900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 and 1 k</a:t>
            </a:r>
            <a:r>
              <a:rPr lang="el-GR" altLang="en-US" sz="2800" dirty="0">
                <a:solidFill>
                  <a:schemeClr val="bg1"/>
                </a:solidFill>
              </a:rPr>
              <a:t>Ω</a:t>
            </a:r>
            <a:r>
              <a:rPr lang="en-GB" altLang="en-US" sz="28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8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8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800" b="1" dirty="0">
                <a:solidFill>
                  <a:schemeClr val="bg1"/>
                </a:solidFill>
              </a:rPr>
              <a:t>1.5V</a:t>
            </a:r>
            <a:r>
              <a:rPr lang="en-GB" altLang="en-US" sz="28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800" dirty="0" smtClean="0">
                <a:solidFill>
                  <a:schemeClr val="bg1"/>
                </a:solidFill>
              </a:rPr>
              <a:t>.</a:t>
            </a:r>
            <a:endParaRPr lang="el-GR" altLang="en-US" sz="2800" dirty="0">
              <a:solidFill>
                <a:schemeClr val="bg1"/>
              </a:solidFill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5078413" y="5278140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900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98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 animBg="1"/>
      <p:bldP spid="326659" grpId="0" animBg="1"/>
      <p:bldP spid="326660" grpId="0" animBg="1"/>
      <p:bldP spid="326661" grpId="0" animBg="1"/>
      <p:bldP spid="326662" grpId="0" animBg="1"/>
      <p:bldP spid="326663" grpId="0" animBg="1"/>
      <p:bldP spid="326664" grpId="0" animBg="1"/>
      <p:bldP spid="326665" grpId="0" animBg="1"/>
      <p:bldP spid="326666" grpId="0" animBg="1"/>
      <p:bldP spid="326667" grpId="0" animBg="1"/>
      <p:bldP spid="326668" grpId="0" animBg="1"/>
      <p:bldP spid="326669" grpId="0" animBg="1"/>
      <p:bldP spid="326670" grpId="0" animBg="1"/>
      <p:bldP spid="326671" grpId="0" animBg="1"/>
      <p:bldP spid="326672" grpId="0" animBg="1"/>
      <p:bldP spid="326673" grpId="0"/>
      <p:bldP spid="326674" grpId="0" animBg="1"/>
      <p:bldP spid="326675" grpId="0" animBg="1"/>
      <p:bldP spid="326676" grpId="0"/>
      <p:bldP spid="326677" grpId="0" animBg="1"/>
      <p:bldP spid="326678" grpId="0"/>
      <p:bldP spid="326679" grpId="0"/>
      <p:bldP spid="3266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Freeform 2"/>
          <p:cNvSpPr>
            <a:spLocks/>
          </p:cNvSpPr>
          <p:nvPr/>
        </p:nvSpPr>
        <p:spPr bwMode="auto">
          <a:xfrm>
            <a:off x="4767263" y="5310460"/>
            <a:ext cx="150812" cy="471488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3" name="Freeform 3"/>
          <p:cNvSpPr>
            <a:spLocks/>
          </p:cNvSpPr>
          <p:nvPr/>
        </p:nvSpPr>
        <p:spPr bwMode="auto">
          <a:xfrm>
            <a:off x="4767263" y="5931173"/>
            <a:ext cx="150812" cy="466725"/>
          </a:xfrm>
          <a:custGeom>
            <a:avLst/>
            <a:gdLst>
              <a:gd name="T0" fmla="*/ 0 w 95"/>
              <a:gd name="T1" fmla="*/ 0 h 294"/>
              <a:gd name="T2" fmla="*/ 94 w 95"/>
              <a:gd name="T3" fmla="*/ 0 h 294"/>
              <a:gd name="T4" fmla="*/ 94 w 95"/>
              <a:gd name="T5" fmla="*/ 293 h 294"/>
              <a:gd name="T6" fmla="*/ 0 w 95"/>
              <a:gd name="T7" fmla="*/ 293 h 294"/>
              <a:gd name="T8" fmla="*/ 0 w 95"/>
              <a:gd name="T9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4">
                <a:moveTo>
                  <a:pt x="0" y="0"/>
                </a:moveTo>
                <a:lnTo>
                  <a:pt x="94" y="0"/>
                </a:lnTo>
                <a:lnTo>
                  <a:pt x="94" y="293"/>
                </a:lnTo>
                <a:lnTo>
                  <a:pt x="0" y="293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4" name="Line 4"/>
          <p:cNvSpPr>
            <a:spLocks noChangeShapeType="1"/>
          </p:cNvSpPr>
          <p:nvPr/>
        </p:nvSpPr>
        <p:spPr bwMode="auto">
          <a:xfrm flipV="1">
            <a:off x="4821238" y="5781948"/>
            <a:ext cx="0" cy="149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5" name="Line 5"/>
          <p:cNvSpPr>
            <a:spLocks noChangeShapeType="1"/>
          </p:cNvSpPr>
          <p:nvPr/>
        </p:nvSpPr>
        <p:spPr bwMode="auto">
          <a:xfrm flipV="1">
            <a:off x="4821238" y="4457973"/>
            <a:ext cx="0" cy="842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6" name="Line 6"/>
          <p:cNvSpPr>
            <a:spLocks noChangeShapeType="1"/>
          </p:cNvSpPr>
          <p:nvPr/>
        </p:nvSpPr>
        <p:spPr bwMode="auto">
          <a:xfrm flipH="1">
            <a:off x="3965575" y="4516710"/>
            <a:ext cx="862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 flipH="1">
            <a:off x="3959225" y="4502423"/>
            <a:ext cx="0" cy="1093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>
            <a:off x="3935413" y="6096273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89" name="Line 9"/>
          <p:cNvSpPr>
            <a:spLocks noChangeShapeType="1"/>
          </p:cNvSpPr>
          <p:nvPr/>
        </p:nvSpPr>
        <p:spPr bwMode="auto">
          <a:xfrm>
            <a:off x="3919538" y="6664598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0" name="Line 10"/>
          <p:cNvSpPr>
            <a:spLocks noChangeShapeType="1"/>
          </p:cNvSpPr>
          <p:nvPr/>
        </p:nvSpPr>
        <p:spPr bwMode="auto">
          <a:xfrm flipV="1">
            <a:off x="4845050" y="6412185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1" name="Line 11"/>
          <p:cNvSpPr>
            <a:spLocks noChangeShapeType="1"/>
          </p:cNvSpPr>
          <p:nvPr/>
        </p:nvSpPr>
        <p:spPr bwMode="auto">
          <a:xfrm>
            <a:off x="3794125" y="5607323"/>
            <a:ext cx="31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2" name="Line 12"/>
          <p:cNvSpPr>
            <a:spLocks noChangeShapeType="1"/>
          </p:cNvSpPr>
          <p:nvPr/>
        </p:nvSpPr>
        <p:spPr bwMode="auto">
          <a:xfrm>
            <a:off x="3863975" y="5669235"/>
            <a:ext cx="125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3" name="Line 13"/>
          <p:cNvSpPr>
            <a:spLocks noChangeShapeType="1"/>
          </p:cNvSpPr>
          <p:nvPr/>
        </p:nvSpPr>
        <p:spPr bwMode="auto">
          <a:xfrm>
            <a:off x="3778250" y="5848623"/>
            <a:ext cx="33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4" name="Line 14"/>
          <p:cNvSpPr>
            <a:spLocks noChangeShapeType="1"/>
          </p:cNvSpPr>
          <p:nvPr/>
        </p:nvSpPr>
        <p:spPr bwMode="auto">
          <a:xfrm>
            <a:off x="3887788" y="5907360"/>
            <a:ext cx="10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5" name="Line 15"/>
          <p:cNvSpPr>
            <a:spLocks noChangeShapeType="1"/>
          </p:cNvSpPr>
          <p:nvPr/>
        </p:nvSpPr>
        <p:spPr bwMode="auto">
          <a:xfrm>
            <a:off x="3935413" y="5907360"/>
            <a:ext cx="0" cy="233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6" name="Line 16"/>
          <p:cNvSpPr>
            <a:spLocks noChangeShapeType="1"/>
          </p:cNvSpPr>
          <p:nvPr/>
        </p:nvSpPr>
        <p:spPr bwMode="auto">
          <a:xfrm flipV="1">
            <a:off x="3927475" y="5669235"/>
            <a:ext cx="0" cy="16986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5076825" y="6018485"/>
            <a:ext cx="161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R2 = 100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7698" name="Line 18"/>
          <p:cNvSpPr>
            <a:spLocks noChangeShapeType="1"/>
          </p:cNvSpPr>
          <p:nvPr/>
        </p:nvSpPr>
        <p:spPr bwMode="auto">
          <a:xfrm>
            <a:off x="4805363" y="5862910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699" name="Line 19"/>
          <p:cNvSpPr>
            <a:spLocks noChangeShapeType="1"/>
          </p:cNvSpPr>
          <p:nvPr/>
        </p:nvSpPr>
        <p:spPr bwMode="auto">
          <a:xfrm>
            <a:off x="4833938" y="6537598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6824663" y="4958035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900"/>
              <a:t>V1 = 375V</a:t>
            </a:r>
            <a:endParaRPr lang="en-US" altLang="en-US" sz="1900">
              <a:latin typeface="Arial" charset="0"/>
            </a:endParaRPr>
          </a:p>
        </p:txBody>
      </p:sp>
      <p:sp>
        <p:nvSpPr>
          <p:cNvPr id="327701" name="Line 21"/>
          <p:cNvSpPr>
            <a:spLocks noChangeShapeType="1"/>
          </p:cNvSpPr>
          <p:nvPr/>
        </p:nvSpPr>
        <p:spPr bwMode="auto">
          <a:xfrm>
            <a:off x="4845050" y="4637360"/>
            <a:ext cx="790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2" name="Text Box 22"/>
          <p:cNvSpPr txBox="1">
            <a:spLocks noChangeArrowheads="1"/>
          </p:cNvSpPr>
          <p:nvPr/>
        </p:nvSpPr>
        <p:spPr bwMode="auto">
          <a:xfrm>
            <a:off x="6808788" y="6010548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V</a:t>
            </a:r>
            <a:r>
              <a:rPr lang="en-US" altLang="en-US" sz="2000" baseline="-25000"/>
              <a:t>out </a:t>
            </a:r>
            <a:r>
              <a:rPr lang="en-US" altLang="en-US" sz="2000"/>
              <a:t>= 25V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7703" name="Text Box 23"/>
          <p:cNvSpPr txBox="1">
            <a:spLocks noChangeArrowheads="1"/>
          </p:cNvSpPr>
          <p:nvPr/>
        </p:nvSpPr>
        <p:spPr bwMode="auto">
          <a:xfrm>
            <a:off x="341313" y="5443810"/>
            <a:ext cx="3278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/>
              <a:t>Input voltage V</a:t>
            </a:r>
            <a:r>
              <a:rPr lang="en-US" altLang="en-US" sz="2000" baseline="-25000"/>
              <a:t>in </a:t>
            </a:r>
            <a:r>
              <a:rPr lang="en-US" altLang="en-US" sz="2000"/>
              <a:t>= 400 V</a:t>
            </a:r>
            <a:endParaRPr lang="en-US" altLang="en-US" sz="2000">
              <a:latin typeface="Arial" charset="0"/>
            </a:endParaRPr>
          </a:p>
        </p:txBody>
      </p:sp>
      <p:sp>
        <p:nvSpPr>
          <p:cNvPr id="327704" name="Text Box 24"/>
          <p:cNvSpPr txBox="1">
            <a:spLocks noChangeArrowheads="1"/>
          </p:cNvSpPr>
          <p:nvPr/>
        </p:nvSpPr>
        <p:spPr bwMode="auto">
          <a:xfrm>
            <a:off x="179388" y="908720"/>
            <a:ext cx="8718550" cy="2677656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You are given a battery with an </a:t>
            </a:r>
            <a:r>
              <a:rPr lang="en-US" altLang="en-US" sz="2400" dirty="0" err="1">
                <a:solidFill>
                  <a:schemeClr val="bg1"/>
                </a:solidFill>
              </a:rPr>
              <a:t>emf</a:t>
            </a:r>
            <a:r>
              <a:rPr lang="en-US" altLang="en-US" sz="2400" dirty="0">
                <a:solidFill>
                  <a:schemeClr val="bg1"/>
                </a:solidFill>
              </a:rPr>
              <a:t> of </a:t>
            </a:r>
            <a:r>
              <a:rPr lang="en-US" altLang="en-US" sz="2400" b="1" dirty="0">
                <a:solidFill>
                  <a:schemeClr val="bg1"/>
                </a:solidFill>
              </a:rPr>
              <a:t>400 V</a:t>
            </a:r>
            <a:r>
              <a:rPr lang="en-US" altLang="en-US" sz="2400" dirty="0">
                <a:solidFill>
                  <a:schemeClr val="bg1"/>
                </a:solidFill>
              </a:rPr>
              <a:t>, and a selection of resistors: 100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200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300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400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500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600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700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800 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, 900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 and 1 k</a:t>
            </a:r>
            <a:r>
              <a:rPr lang="el-GR" altLang="en-US" sz="2400" dirty="0">
                <a:solidFill>
                  <a:schemeClr val="bg1"/>
                </a:solidFill>
              </a:rPr>
              <a:t>Ω</a:t>
            </a:r>
            <a:r>
              <a:rPr lang="en-GB" altLang="en-US" sz="24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endParaRPr lang="en-GB" altLang="en-US" sz="24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sz="2400" dirty="0">
                <a:solidFill>
                  <a:schemeClr val="bg1"/>
                </a:solidFill>
              </a:rPr>
              <a:t>Draw a potential divider circuit that will give you an output voltage of </a:t>
            </a:r>
            <a:r>
              <a:rPr lang="en-GB" altLang="en-US" sz="2400" b="1" dirty="0">
                <a:solidFill>
                  <a:schemeClr val="bg1"/>
                </a:solidFill>
              </a:rPr>
              <a:t>25V</a:t>
            </a:r>
            <a:r>
              <a:rPr lang="en-GB" altLang="en-US" sz="2400" dirty="0">
                <a:solidFill>
                  <a:schemeClr val="bg1"/>
                </a:solidFill>
              </a:rPr>
              <a:t>.  Label the voltage and resistor values on your diagram</a:t>
            </a:r>
            <a:r>
              <a:rPr lang="en-GB" altLang="en-US" sz="2400" dirty="0" smtClean="0">
                <a:solidFill>
                  <a:schemeClr val="bg1"/>
                </a:solidFill>
              </a:rPr>
              <a:t>.</a:t>
            </a:r>
            <a:endParaRPr lang="el-GR" altLang="en-US" sz="2400" dirty="0">
              <a:solidFill>
                <a:schemeClr val="bg1"/>
              </a:solidFill>
            </a:endParaRPr>
          </a:p>
        </p:txBody>
      </p:sp>
      <p:sp>
        <p:nvSpPr>
          <p:cNvPr id="327706" name="Text Box 26"/>
          <p:cNvSpPr txBox="1">
            <a:spLocks noChangeArrowheads="1"/>
          </p:cNvSpPr>
          <p:nvPr/>
        </p:nvSpPr>
        <p:spPr bwMode="auto">
          <a:xfrm>
            <a:off x="5078413" y="5350148"/>
            <a:ext cx="1689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 = 700 </a:t>
            </a:r>
            <a:r>
              <a:rPr lang="el-GR" altLang="en-US"/>
              <a:t>Ω</a:t>
            </a:r>
            <a:endParaRPr lang="en-US" altLang="en-US"/>
          </a:p>
        </p:txBody>
      </p:sp>
      <p:sp>
        <p:nvSpPr>
          <p:cNvPr id="327707" name="Freeform 27"/>
          <p:cNvSpPr>
            <a:spLocks/>
          </p:cNvSpPr>
          <p:nvPr/>
        </p:nvSpPr>
        <p:spPr bwMode="auto">
          <a:xfrm>
            <a:off x="4752975" y="4731023"/>
            <a:ext cx="150813" cy="471487"/>
          </a:xfrm>
          <a:custGeom>
            <a:avLst/>
            <a:gdLst>
              <a:gd name="T0" fmla="*/ 0 w 95"/>
              <a:gd name="T1" fmla="*/ 0 h 295"/>
              <a:gd name="T2" fmla="*/ 94 w 95"/>
              <a:gd name="T3" fmla="*/ 0 h 295"/>
              <a:gd name="T4" fmla="*/ 94 w 95"/>
              <a:gd name="T5" fmla="*/ 294 h 295"/>
              <a:gd name="T6" fmla="*/ 0 w 95"/>
              <a:gd name="T7" fmla="*/ 294 h 295"/>
              <a:gd name="T8" fmla="*/ 0 w 95"/>
              <a:gd name="T9" fmla="*/ 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295">
                <a:moveTo>
                  <a:pt x="0" y="0"/>
                </a:moveTo>
                <a:lnTo>
                  <a:pt x="94" y="0"/>
                </a:lnTo>
                <a:lnTo>
                  <a:pt x="94" y="294"/>
                </a:lnTo>
                <a:lnTo>
                  <a:pt x="0" y="29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8100" cap="flat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708" name="Text Box 28"/>
          <p:cNvSpPr txBox="1">
            <a:spLocks noChangeArrowheads="1"/>
          </p:cNvSpPr>
          <p:nvPr/>
        </p:nvSpPr>
        <p:spPr bwMode="auto">
          <a:xfrm>
            <a:off x="5021263" y="4783410"/>
            <a:ext cx="168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R1’ = 800 </a:t>
            </a:r>
            <a:r>
              <a:rPr lang="el-GR" altLang="en-US"/>
              <a:t>Ω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83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2" grpId="0" animBg="1"/>
      <p:bldP spid="327683" grpId="0" animBg="1"/>
      <p:bldP spid="327684" grpId="0" animBg="1"/>
      <p:bldP spid="327685" grpId="0" animBg="1"/>
      <p:bldP spid="327686" grpId="0" animBg="1"/>
      <p:bldP spid="327687" grpId="0" animBg="1"/>
      <p:bldP spid="327688" grpId="0" animBg="1"/>
      <p:bldP spid="327689" grpId="0" animBg="1"/>
      <p:bldP spid="327690" grpId="0" animBg="1"/>
      <p:bldP spid="327691" grpId="0" animBg="1"/>
      <p:bldP spid="327692" grpId="0" animBg="1"/>
      <p:bldP spid="327693" grpId="0" animBg="1"/>
      <p:bldP spid="327694" grpId="0" animBg="1"/>
      <p:bldP spid="327695" grpId="0" animBg="1"/>
      <p:bldP spid="327696" grpId="0" animBg="1"/>
      <p:bldP spid="327697" grpId="0"/>
      <p:bldP spid="327698" grpId="0" animBg="1"/>
      <p:bldP spid="327699" grpId="0" animBg="1"/>
      <p:bldP spid="327700" grpId="0"/>
      <p:bldP spid="327701" grpId="0" animBg="1"/>
      <p:bldP spid="327702" grpId="0"/>
      <p:bldP spid="327703" grpId="0"/>
      <p:bldP spid="327706" grpId="0"/>
      <p:bldP spid="327707" grpId="0" animBg="1"/>
      <p:bldP spid="3277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0" y="745379"/>
            <a:ext cx="6862762" cy="6170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000" b="1" i="1" dirty="0">
                <a:solidFill>
                  <a:srgbClr val="000000"/>
                </a:solidFill>
              </a:rPr>
              <a:t>A series circuit is connected as shown in the </a:t>
            </a:r>
            <a:r>
              <a:rPr lang="en-GB" altLang="en-US" sz="2000" b="1" i="1" dirty="0" smtClean="0">
                <a:solidFill>
                  <a:srgbClr val="000000"/>
                </a:solidFill>
              </a:rPr>
              <a:t>diagram</a:t>
            </a:r>
            <a:endParaRPr lang="en-GB" altLang="en-US" sz="2000" b="1" i="1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1. What is the potential difference between A and B?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2. An additional resistor of 100 W is connected between the 50 W resistor and the cells. What is the potential difference between A and B now?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3. The additional 100 W resistor is now connected in parallel with the first 100 W resistor. What is the potential difference between A and B now?</a:t>
            </a:r>
            <a:br>
              <a:rPr lang="en-GB" altLang="en-US" sz="2000" dirty="0">
                <a:solidFill>
                  <a:srgbClr val="000000"/>
                </a:solidFill>
              </a:rPr>
            </a:br>
            <a:r>
              <a:rPr lang="en-GB" altLang="en-US" sz="2000" dirty="0">
                <a:solidFill>
                  <a:srgbClr val="000000"/>
                </a:solidFill>
              </a:rPr>
              <a:t>4. A potential divider is made from a 4 kW and a 6 kW resistor connected in series with a 20 V supply. Draw a diagram of the arrangement. What four values of potential difference can be tapped off?</a:t>
            </a: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5. A student puts a 12 </a:t>
            </a:r>
            <a:r>
              <a:rPr lang="el-GR" altLang="en-US" sz="2000" dirty="0">
                <a:solidFill>
                  <a:srgbClr val="000000"/>
                </a:solidFill>
              </a:rPr>
              <a:t>Ω</a:t>
            </a:r>
            <a:r>
              <a:rPr lang="en-GB" altLang="en-US" sz="2000" dirty="0">
                <a:solidFill>
                  <a:srgbClr val="000000"/>
                </a:solidFill>
              </a:rPr>
              <a:t> variable resistor in series with a 6 V battery, expecting to get a variable potential difference.</a:t>
            </a:r>
            <a:br>
              <a:rPr lang="en-GB" altLang="en-US" sz="2000" dirty="0">
                <a:solidFill>
                  <a:srgbClr val="000000"/>
                </a:solidFill>
              </a:rPr>
            </a:br>
            <a:endParaRPr lang="en-GB" altLang="en-US" sz="20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en-GB" altLang="en-US" sz="2000" dirty="0">
                <a:solidFill>
                  <a:srgbClr val="000000"/>
                </a:solidFill>
              </a:rPr>
              <a:t>The voltmeter is a high resistance digital </a:t>
            </a:r>
            <a:r>
              <a:rPr lang="en-GB" altLang="en-US" sz="2000" dirty="0" err="1">
                <a:solidFill>
                  <a:srgbClr val="000000"/>
                </a:solidFill>
              </a:rPr>
              <a:t>multimeter</a:t>
            </a:r>
            <a:r>
              <a:rPr lang="en-GB" altLang="en-US" sz="2000" dirty="0">
                <a:solidFill>
                  <a:srgbClr val="000000"/>
                </a:solidFill>
              </a:rPr>
              <a:t>. Explain why the circuit won't work. Draw a circuit which would work.</a:t>
            </a:r>
            <a:endParaRPr lang="en-US" altLang="en-US" sz="2000" dirty="0"/>
          </a:p>
        </p:txBody>
      </p:sp>
      <p:pic>
        <p:nvPicPr>
          <p:cNvPr id="27546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4297363"/>
            <a:ext cx="1943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546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2" y="1032307"/>
            <a:ext cx="20288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82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1444</Words>
  <Application>Microsoft Office PowerPoint</Application>
  <PresentationFormat>On-screen Show (4:3)</PresentationFormat>
  <Paragraphs>173</Paragraphs>
  <Slides>19</Slides>
  <Notes>10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1_Office Theme</vt:lpstr>
      <vt:lpstr>Bitmap Image</vt:lpstr>
      <vt:lpstr>PowerPoint Presentation</vt:lpstr>
      <vt:lpstr>PowerPoint Presentation</vt:lpstr>
      <vt:lpstr>Potential divider theory</vt:lpstr>
      <vt:lpstr>Potential divider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Answers:</vt:lpstr>
      <vt:lpstr>Supplying a variable pd</vt:lpstr>
      <vt:lpstr>Output variation of pd</vt:lpstr>
      <vt:lpstr>PowerPoint Presentation</vt:lpstr>
      <vt:lpstr>Controlling bulb brightness</vt:lpstr>
      <vt:lpstr>Temperature sensor</vt:lpstr>
      <vt:lpstr>Light sensor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27</cp:revision>
  <cp:lastPrinted>2016-11-01T11:00:27Z</cp:lastPrinted>
  <dcterms:created xsi:type="dcterms:W3CDTF">2016-05-16T13:02:05Z</dcterms:created>
  <dcterms:modified xsi:type="dcterms:W3CDTF">2016-11-01T12:14:57Z</dcterms:modified>
</cp:coreProperties>
</file>