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2D2F93-F9C5-4FD6-8187-E24CAF26C877}" type="datetimeFigureOut">
              <a:rPr lang="en-GB" smtClean="0"/>
              <a:t>02/10/2018</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3C1799-D3CE-45C9-B4B6-D7196BD45A7C}" type="slidenum">
              <a:rPr lang="en-GB" smtClean="0"/>
              <a:t>‹#›</a:t>
            </a:fld>
            <a:endParaRPr lang="en-GB"/>
          </a:p>
        </p:txBody>
      </p:sp>
    </p:spTree>
    <p:extLst>
      <p:ext uri="{BB962C8B-B14F-4D97-AF65-F5344CB8AC3E}">
        <p14:creationId xmlns:p14="http://schemas.microsoft.com/office/powerpoint/2010/main" val="1902342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5A8CF-11DB-4635-AC36-1E7F00B410D0}" type="datetimeFigureOut">
              <a:rPr lang="en-GB" smtClean="0"/>
              <a:t>02/10/2018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D60F58-BC3B-4EAE-A1E9-06280DD29EAE}" type="slidenum">
              <a:rPr lang="en-GB" smtClean="0"/>
              <a:t>‹#›</a:t>
            </a:fld>
            <a:endParaRPr lang="en-GB"/>
          </a:p>
        </p:txBody>
      </p:sp>
    </p:spTree>
    <p:extLst>
      <p:ext uri="{BB962C8B-B14F-4D97-AF65-F5344CB8AC3E}">
        <p14:creationId xmlns:p14="http://schemas.microsoft.com/office/powerpoint/2010/main" val="2094377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021D02-343E-404B-A65B-E750F7761371}" type="slidenum">
              <a:rPr lang="en-GB" altLang="en-US"/>
              <a:pPr/>
              <a:t>2</a:t>
            </a:fld>
            <a:endParaRPr lang="en-GB" altLang="en-US"/>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A28197-E3BF-4D91-930E-3EB300C0435D}" type="slidenum">
              <a:rPr lang="en-GB" altLang="en-US"/>
              <a:pPr/>
              <a:t>3</a:t>
            </a:fld>
            <a:endParaRPr lang="en-GB" alt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BE1134-2561-48A0-99CB-24E5CD853394}" type="slidenum">
              <a:rPr lang="en-GB" altLang="en-US"/>
              <a:pPr/>
              <a:t>4</a:t>
            </a:fld>
            <a:endParaRPr lang="en-GB" alt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EB80AB-D146-443B-B4C5-F32C680F1665}" type="slidenum">
              <a:rPr lang="en-GB" altLang="en-US"/>
              <a:pPr/>
              <a:t>5</a:t>
            </a:fld>
            <a:endParaRPr lang="en-GB" alt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9A09B8-D536-4D26-96E6-8B7BA131B1E2}" type="slidenum">
              <a:rPr lang="en-GB" altLang="en-US"/>
              <a:pPr/>
              <a:t>6</a:t>
            </a:fld>
            <a:endParaRPr lang="en-GB" alt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55F387-65F0-49A1-9F73-1CE981D29D56}" type="slidenum">
              <a:rPr lang="en-GB" altLang="en-US"/>
              <a:pPr/>
              <a:t>7</a:t>
            </a:fld>
            <a:endParaRPr lang="en-GB" alt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36F058-83EC-4849-BD9D-54DAA1B3C7E3}" type="slidenum">
              <a:rPr lang="en-GB" altLang="en-US"/>
              <a:pPr/>
              <a:t>8</a:t>
            </a:fld>
            <a:endParaRPr lang="en-GB" alt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CBCD58-864E-4515-BD2E-77C8DA865323}" type="slidenum">
              <a:rPr lang="en-GB" altLang="en-US"/>
              <a:pPr/>
              <a:t>9</a:t>
            </a:fld>
            <a:endParaRPr lang="en-GB" alt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5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176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45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1A0AF4F-D951-4D48-8DB0-B775629E4A59}" type="slidenum">
              <a:rPr lang="en-GB" altLang="en-US"/>
              <a:pPr/>
              <a:t>‹#›</a:t>
            </a:fld>
            <a:endParaRPr lang="en-GB" altLang="en-US"/>
          </a:p>
        </p:txBody>
      </p:sp>
    </p:spTree>
    <p:extLst>
      <p:ext uri="{BB962C8B-B14F-4D97-AF65-F5344CB8AC3E}">
        <p14:creationId xmlns:p14="http://schemas.microsoft.com/office/powerpoint/2010/main" val="175802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284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490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213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27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4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103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233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493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02/10/2018</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smtClean="0">
                <a:solidFill>
                  <a:prstClr val="black"/>
                </a:solidFill>
                <a:latin typeface="Comic Sans MS" panose="030F0702030302020204" pitchFamily="66" charset="0"/>
              </a:rPr>
              <a:t>LO: To understand different</a:t>
            </a:r>
            <a:r>
              <a:rPr lang="en-GB" baseline="0" dirty="0" smtClean="0">
                <a:solidFill>
                  <a:prstClr val="black"/>
                </a:solidFill>
                <a:latin typeface="Comic Sans MS" panose="030F0702030302020204" pitchFamily="66" charset="0"/>
              </a:rPr>
              <a:t> types of waves</a:t>
            </a:r>
            <a:endParaRPr lang="en-GB" dirty="0">
              <a:solidFill>
                <a:prstClr val="black"/>
              </a:solidFill>
              <a:latin typeface="Comic Sans MS" panose="030F0702030302020204" pitchFamily="66" charset="0"/>
            </a:endParaRP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r>
              <a:rPr lang="en-GB" dirty="0" smtClean="0">
                <a:solidFill>
                  <a:prstClr val="black"/>
                </a:solidFill>
                <a:latin typeface="Comic Sans MS" panose="030F0702030302020204" pitchFamily="66" charset="0"/>
              </a:rPr>
              <a:t>: Polarisation, waves, vibration, longitudinal, Transverse  </a:t>
            </a:r>
            <a:endParaRPr lang="en-GB"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445933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CC31813-D645-4F9D-BFD2-65F377D5AD62}" type="datetime4">
              <a:rPr lang="en-GB">
                <a:solidFill>
                  <a:prstClr val="black">
                    <a:tint val="75000"/>
                  </a:prstClr>
                </a:solidFill>
              </a:rPr>
              <a:pPr>
                <a:defRPr/>
              </a:pPr>
              <a:t>02 October 2018</a:t>
            </a:fld>
            <a:endParaRPr lang="en-GB">
              <a:solidFill>
                <a:prstClr val="black">
                  <a:tint val="75000"/>
                </a:prstClr>
              </a:solidFill>
            </a:endParaRPr>
          </a:p>
        </p:txBody>
      </p:sp>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graphicFrame>
        <p:nvGraphicFramePr>
          <p:cNvPr id="30" name="Table 29"/>
          <p:cNvGraphicFramePr>
            <a:graphicFrameLocks noGrp="1"/>
          </p:cNvGraphicFramePr>
          <p:nvPr>
            <p:extLst>
              <p:ext uri="{D42A27DB-BD31-4B8C-83A1-F6EECF244321}">
                <p14:modId xmlns:p14="http://schemas.microsoft.com/office/powerpoint/2010/main" val="3878797412"/>
              </p:ext>
            </p:extLst>
          </p:nvPr>
        </p:nvGraphicFramePr>
        <p:xfrm>
          <a:off x="0" y="764704"/>
          <a:ext cx="9144000" cy="822325"/>
        </p:xfrm>
        <a:graphic>
          <a:graphicData uri="http://schemas.openxmlformats.org/drawingml/2006/table">
            <a:tbl>
              <a:tblPr firstRow="1" bandRow="1">
                <a:tableStyleId>{2D5ABB26-0587-4C30-8999-92F81FD0307C}</a:tableStyleId>
              </a:tblPr>
              <a:tblGrid>
                <a:gridCol w="2041236">
                  <a:extLst>
                    <a:ext uri="{9D8B030D-6E8A-4147-A177-3AD203B41FA5}">
                      <a16:colId xmlns:a16="http://schemas.microsoft.com/office/drawing/2014/main" val="20000"/>
                    </a:ext>
                  </a:extLst>
                </a:gridCol>
                <a:gridCol w="4618182">
                  <a:extLst>
                    <a:ext uri="{9D8B030D-6E8A-4147-A177-3AD203B41FA5}">
                      <a16:colId xmlns:a16="http://schemas.microsoft.com/office/drawing/2014/main" val="20001"/>
                    </a:ext>
                  </a:extLst>
                </a:gridCol>
                <a:gridCol w="2484582">
                  <a:extLst>
                    <a:ext uri="{9D8B030D-6E8A-4147-A177-3AD203B41FA5}">
                      <a16:colId xmlns:a16="http://schemas.microsoft.com/office/drawing/2014/main" val="20002"/>
                    </a:ext>
                  </a:extLst>
                </a:gridCol>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r>
                        <a:rPr lang="en-GB" sz="2400" b="1" u="sng" dirty="0" smtClean="0">
                          <a:latin typeface="Comic Sans MS" panose="030F0702030302020204" pitchFamily="66" charset="0"/>
                        </a:rPr>
                        <a:t>Waves</a:t>
                      </a:r>
                      <a:r>
                        <a:rPr lang="en-GB" sz="2400" b="1" u="sng" baseline="0" dirty="0" smtClean="0">
                          <a:latin typeface="Comic Sans MS" panose="030F0702030302020204" pitchFamily="66" charset="0"/>
                        </a:rPr>
                        <a:t> and Vibrations</a:t>
                      </a: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02/10/2018</a:t>
                      </a:fld>
                      <a:endParaRPr lang="en-GB" sz="1800" b="1" u="sng" dirty="0">
                        <a:latin typeface="Comic Sans MS" panose="030F0702030302020204" pitchFamily="66" charset="0"/>
                      </a:endParaRPr>
                    </a:p>
                  </a:txBody>
                  <a:tcPr marL="91443" marR="91443" marT="45570" marB="45570"/>
                </a:tc>
                <a:extLst>
                  <a:ext uri="{0D108BD9-81ED-4DB2-BD59-A6C34878D82A}">
                    <a16:rowId xmlns:a16="http://schemas.microsoft.com/office/drawing/2014/main" val="10000"/>
                  </a:ext>
                </a:extLst>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3358374811"/>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extLst>
                    <a:ext uri="{9D8B030D-6E8A-4147-A177-3AD203B41FA5}">
                      <a16:colId xmlns:a16="http://schemas.microsoft.com/office/drawing/2014/main" val="20000"/>
                    </a:ext>
                  </a:extLst>
                </a:gridCol>
                <a:gridCol w="7852168">
                  <a:extLst>
                    <a:ext uri="{9D8B030D-6E8A-4147-A177-3AD203B41FA5}">
                      <a16:colId xmlns:a16="http://schemas.microsoft.com/office/drawing/2014/main" val="20001"/>
                    </a:ext>
                  </a:extLst>
                </a:gridCol>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extLst>
                  <a:ext uri="{0D108BD9-81ED-4DB2-BD59-A6C34878D82A}">
                    <a16:rowId xmlns:a16="http://schemas.microsoft.com/office/drawing/2014/main" val="10000"/>
                  </a:ext>
                </a:extLst>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r>
                        <a:rPr lang="en-GB" sz="1600" dirty="0" smtClean="0">
                          <a:latin typeface="Comic Sans MS" pitchFamily="66" charset="0"/>
                        </a:rPr>
                        <a:t>Describe</a:t>
                      </a:r>
                      <a:r>
                        <a:rPr lang="en-GB" sz="1600" baseline="0" dirty="0" smtClean="0">
                          <a:latin typeface="Comic Sans MS" pitchFamily="66" charset="0"/>
                        </a:rPr>
                        <a:t> two types of waves</a:t>
                      </a:r>
                      <a:endParaRPr lang="en-GB" sz="1600" dirty="0" smtClean="0">
                        <a:latin typeface="Comic Sans MS" pitchFamily="66" charset="0"/>
                      </a:endParaRPr>
                    </a:p>
                  </a:txBody>
                  <a:tcPr marL="91443" marR="91443" marT="45717" marB="45717">
                    <a:solidFill>
                      <a:srgbClr val="92D050"/>
                    </a:solidFill>
                  </a:tcPr>
                </a:tc>
                <a:extLst>
                  <a:ext uri="{0D108BD9-81ED-4DB2-BD59-A6C34878D82A}">
                    <a16:rowId xmlns:a16="http://schemas.microsoft.com/office/drawing/2014/main" val="10001"/>
                  </a:ext>
                </a:extLst>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600" dirty="0" smtClean="0">
                          <a:latin typeface="Comic Sans MS" pitchFamily="66" charset="0"/>
                        </a:rPr>
                        <a:t>Explain their propagation</a:t>
                      </a:r>
                      <a:endParaRPr lang="en-GB" sz="1600" dirty="0" smtClean="0">
                        <a:latin typeface="Comic Sans MS" pitchFamily="66" charset="0"/>
                      </a:endParaRPr>
                    </a:p>
                  </a:txBody>
                  <a:tcPr marL="91443" marR="91443" marT="45717" marB="45717">
                    <a:solidFill>
                      <a:srgbClr val="FFC000"/>
                    </a:solidFill>
                  </a:tcPr>
                </a:tc>
                <a:extLst>
                  <a:ext uri="{0D108BD9-81ED-4DB2-BD59-A6C34878D82A}">
                    <a16:rowId xmlns:a16="http://schemas.microsoft.com/office/drawing/2014/main" val="10002"/>
                  </a:ext>
                </a:extLst>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smtClean="0">
                          <a:latin typeface="Comic Sans MS" pitchFamily="66" charset="0"/>
                        </a:rPr>
                        <a:t>Suggest</a:t>
                      </a:r>
                      <a:r>
                        <a:rPr lang="en-US" sz="1600" baseline="0" dirty="0" smtClean="0">
                          <a:latin typeface="Comic Sans MS" pitchFamily="66" charset="0"/>
                        </a:rPr>
                        <a:t> how objects become polarized</a:t>
                      </a:r>
                      <a:endParaRPr lang="en-US" sz="1600" dirty="0" smtClean="0">
                        <a:latin typeface="Comic Sans MS" pitchFamily="66" charset="0"/>
                      </a:endParaRPr>
                    </a:p>
                  </a:txBody>
                  <a:tcPr marL="91443" marR="91443" marT="45717" marB="45717">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88334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half" idx="1"/>
          </p:nvPr>
        </p:nvSpPr>
        <p:spPr>
          <a:xfrm>
            <a:off x="457200" y="1600200"/>
            <a:ext cx="8219256" cy="4525963"/>
          </a:xfrm>
        </p:spPr>
        <p:txBody>
          <a:bodyPr/>
          <a:lstStyle/>
          <a:p>
            <a:pPr marL="533400" indent="-533400">
              <a:lnSpc>
                <a:spcPct val="80000"/>
              </a:lnSpc>
              <a:buFontTx/>
              <a:buAutoNum type="arabicPeriod"/>
            </a:pPr>
            <a:r>
              <a:rPr lang="en-GB" altLang="en-US" i="1" dirty="0">
                <a:latin typeface="Comic Sans MS" panose="030F0702030302020204" pitchFamily="66" charset="0"/>
              </a:rPr>
              <a:t>What are (a) mechanical &amp; (b) electromagnetic waves. In what ways are they different</a:t>
            </a:r>
            <a:r>
              <a:rPr lang="en-GB" altLang="en-US" i="1" dirty="0" smtClean="0">
                <a:latin typeface="Comic Sans MS" panose="030F0702030302020204" pitchFamily="66" charset="0"/>
              </a:rPr>
              <a:t>?</a:t>
            </a:r>
          </a:p>
          <a:p>
            <a:pPr marL="533400" indent="-533400">
              <a:lnSpc>
                <a:spcPct val="80000"/>
              </a:lnSpc>
              <a:buFontTx/>
              <a:buAutoNum type="arabicPeriod"/>
            </a:pPr>
            <a:r>
              <a:rPr lang="en-GB" altLang="en-US" dirty="0">
                <a:latin typeface="Comic Sans MS" panose="030F0702030302020204" pitchFamily="66" charset="0"/>
              </a:rPr>
              <a:t>(a) What is meant by polarisation? (b) What is the difference between plane polarised and unpolarised light? (c) How can unpolarised light be changed into plane polarised light? (d) What type of waves can display polarisation effects?</a:t>
            </a:r>
          </a:p>
          <a:p>
            <a:pPr marL="533400" indent="-533400">
              <a:lnSpc>
                <a:spcPct val="80000"/>
              </a:lnSpc>
              <a:buFontTx/>
              <a:buAutoNum type="arabicPeriod"/>
            </a:pPr>
            <a:r>
              <a:rPr lang="en-GB" altLang="en-US" dirty="0">
                <a:latin typeface="Comic Sans MS" panose="030F0702030302020204" pitchFamily="66" charset="0"/>
              </a:rPr>
              <a:t>Draw diagrams and explain what is meant by (a) transverse and (b) longitudinal waves. Give two examples of each type. </a:t>
            </a:r>
          </a:p>
          <a:p>
            <a:pPr marL="0" indent="0">
              <a:lnSpc>
                <a:spcPct val="80000"/>
              </a:lnSpc>
              <a:buNone/>
            </a:pPr>
            <a:endParaRPr lang="en-GB" altLang="en-US" i="1" dirty="0">
              <a:latin typeface="Comic Sans MS" panose="030F0702030302020204" pitchFamily="66" charset="0"/>
            </a:endParaRPr>
          </a:p>
        </p:txBody>
      </p:sp>
      <p:sp>
        <p:nvSpPr>
          <p:cNvPr id="4" name="Content Placeholder 3"/>
          <p:cNvSpPr>
            <a:spLocks noGrp="1"/>
          </p:cNvSpPr>
          <p:nvPr>
            <p:ph sz="half" idx="2"/>
          </p:nvPr>
        </p:nvSpPr>
        <p:spPr/>
        <p:txBody>
          <a:bodyPr/>
          <a:lstStyle/>
          <a:p>
            <a:endParaRPr lang="en-GB"/>
          </a:p>
        </p:txBody>
      </p:sp>
    </p:spTree>
    <p:extLst>
      <p:ext uri="{BB962C8B-B14F-4D97-AF65-F5344CB8AC3E}">
        <p14:creationId xmlns:p14="http://schemas.microsoft.com/office/powerpoint/2010/main" val="2477904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628650" y="713507"/>
            <a:ext cx="7886700" cy="1325563"/>
          </a:xfrm>
        </p:spPr>
        <p:txBody>
          <a:bodyPr/>
          <a:lstStyle/>
          <a:p>
            <a:r>
              <a:rPr lang="en-GB" altLang="en-US">
                <a:latin typeface="Comic Sans MS" panose="030F0702030302020204" pitchFamily="66" charset="0"/>
              </a:rPr>
              <a:t>Waves</a:t>
            </a:r>
          </a:p>
        </p:txBody>
      </p:sp>
      <p:sp>
        <p:nvSpPr>
          <p:cNvPr id="238595" name="Rectangle 3"/>
          <p:cNvSpPr>
            <a:spLocks noGrp="1" noChangeArrowheads="1"/>
          </p:cNvSpPr>
          <p:nvPr>
            <p:ph type="body" idx="1"/>
          </p:nvPr>
        </p:nvSpPr>
        <p:spPr>
          <a:xfrm>
            <a:off x="628650" y="2174006"/>
            <a:ext cx="7886700" cy="4351338"/>
          </a:xfrm>
        </p:spPr>
        <p:txBody>
          <a:bodyPr/>
          <a:lstStyle/>
          <a:p>
            <a:pPr marL="0" indent="0">
              <a:buFontTx/>
              <a:buNone/>
            </a:pPr>
            <a:r>
              <a:rPr lang="en-GB" altLang="en-US" b="1">
                <a:latin typeface="Comic Sans MS" panose="030F0702030302020204" pitchFamily="66" charset="0"/>
              </a:rPr>
              <a:t>A wave is a means of transferring energy and momentum from one point to another without there being any transfer of matter between the two points.</a:t>
            </a:r>
          </a:p>
        </p:txBody>
      </p:sp>
    </p:spTree>
    <p:extLst>
      <p:ext uri="{BB962C8B-B14F-4D97-AF65-F5344CB8AC3E}">
        <p14:creationId xmlns:p14="http://schemas.microsoft.com/office/powerpoint/2010/main" val="3580390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628650" y="735038"/>
            <a:ext cx="7886700" cy="1325563"/>
          </a:xfrm>
        </p:spPr>
        <p:txBody>
          <a:bodyPr/>
          <a:lstStyle/>
          <a:p>
            <a:pPr algn="ctr">
              <a:lnSpc>
                <a:spcPct val="100000"/>
              </a:lnSpc>
            </a:pPr>
            <a:r>
              <a:rPr lang="en-GB" altLang="en-US" u="sng" dirty="0">
                <a:latin typeface="Comic Sans MS" panose="030F0702030302020204" pitchFamily="66" charset="0"/>
              </a:rPr>
              <a:t>Describing Waves</a:t>
            </a:r>
          </a:p>
        </p:txBody>
      </p:sp>
      <p:sp>
        <p:nvSpPr>
          <p:cNvPr id="148483" name="Rectangle 3"/>
          <p:cNvSpPr>
            <a:spLocks noGrp="1" noChangeArrowheads="1"/>
          </p:cNvSpPr>
          <p:nvPr>
            <p:ph type="body" idx="1"/>
          </p:nvPr>
        </p:nvSpPr>
        <p:spPr>
          <a:xfrm>
            <a:off x="468313" y="1927374"/>
            <a:ext cx="8229600" cy="4525962"/>
          </a:xfrm>
        </p:spPr>
        <p:txBody>
          <a:bodyPr>
            <a:normAutofit fontScale="85000" lnSpcReduction="20000"/>
          </a:bodyPr>
          <a:lstStyle/>
          <a:p>
            <a:pPr marL="457200" indent="-457200">
              <a:lnSpc>
                <a:spcPct val="110000"/>
              </a:lnSpc>
              <a:buFontTx/>
              <a:buAutoNum type="arabicPeriod"/>
            </a:pPr>
            <a:r>
              <a:rPr lang="en-GB" altLang="en-US" sz="2400" b="1" dirty="0" smtClean="0">
                <a:solidFill>
                  <a:schemeClr val="accent2"/>
                </a:solidFill>
                <a:latin typeface="Comic Sans MS" panose="030F0702030302020204" pitchFamily="66" charset="0"/>
              </a:rPr>
              <a:t>Mechanical </a:t>
            </a:r>
            <a:r>
              <a:rPr lang="en-GB" altLang="en-US" sz="2400" b="1" dirty="0">
                <a:solidFill>
                  <a:schemeClr val="accent2"/>
                </a:solidFill>
                <a:latin typeface="Comic Sans MS" panose="030F0702030302020204" pitchFamily="66" charset="0"/>
              </a:rPr>
              <a:t>or </a:t>
            </a:r>
            <a:r>
              <a:rPr lang="en-GB" altLang="en-US" sz="2400" b="1" dirty="0" smtClean="0">
                <a:solidFill>
                  <a:schemeClr val="accent2"/>
                </a:solidFill>
                <a:latin typeface="Comic Sans MS" panose="030F0702030302020204" pitchFamily="66" charset="0"/>
              </a:rPr>
              <a:t>Electromagnetic</a:t>
            </a:r>
          </a:p>
          <a:p>
            <a:pPr marL="0" indent="0">
              <a:lnSpc>
                <a:spcPct val="110000"/>
              </a:lnSpc>
              <a:buNone/>
            </a:pPr>
            <a:endParaRPr lang="en-GB" altLang="en-US" sz="2400" b="1" dirty="0">
              <a:solidFill>
                <a:schemeClr val="accent2"/>
              </a:solidFill>
              <a:latin typeface="Comic Sans MS" panose="030F0702030302020204" pitchFamily="66" charset="0"/>
            </a:endParaRPr>
          </a:p>
          <a:p>
            <a:pPr marL="0" indent="0">
              <a:lnSpc>
                <a:spcPct val="110000"/>
              </a:lnSpc>
              <a:buFontTx/>
              <a:buNone/>
            </a:pPr>
            <a:r>
              <a:rPr lang="en-GB" altLang="en-US" sz="2400" b="1" dirty="0">
                <a:solidFill>
                  <a:srgbClr val="FF0000"/>
                </a:solidFill>
                <a:latin typeface="Comic Sans MS" panose="030F0702030302020204" pitchFamily="66" charset="0"/>
              </a:rPr>
              <a:t>Mechanical </a:t>
            </a:r>
            <a:r>
              <a:rPr lang="en-GB" altLang="en-US" sz="2400" b="1" dirty="0">
                <a:latin typeface="Comic Sans MS" panose="030F0702030302020204" pitchFamily="66" charset="0"/>
              </a:rPr>
              <a:t>waves are made up of particles vibrating. </a:t>
            </a:r>
          </a:p>
          <a:p>
            <a:pPr marL="0" indent="0">
              <a:lnSpc>
                <a:spcPct val="110000"/>
              </a:lnSpc>
              <a:buFontTx/>
              <a:buNone/>
            </a:pPr>
            <a:r>
              <a:rPr lang="en-GB" altLang="en-US" sz="2400" b="1" i="1" dirty="0">
                <a:latin typeface="Comic Sans MS" panose="030F0702030302020204" pitchFamily="66" charset="0"/>
              </a:rPr>
              <a:t>e.g. sound – air molecules; water – water molecules</a:t>
            </a:r>
          </a:p>
          <a:p>
            <a:pPr marL="0" indent="0">
              <a:lnSpc>
                <a:spcPct val="110000"/>
              </a:lnSpc>
              <a:buFontTx/>
              <a:buNone/>
            </a:pPr>
            <a:r>
              <a:rPr lang="en-GB" altLang="en-US" sz="2400" b="1" dirty="0">
                <a:latin typeface="Comic Sans MS" panose="030F0702030302020204" pitchFamily="66" charset="0"/>
              </a:rPr>
              <a:t>All these waves require a substance for transmission and so none of them can travel through a vacuum</a:t>
            </a:r>
            <a:r>
              <a:rPr lang="en-GB" altLang="en-US" sz="2400" b="1" dirty="0" smtClean="0">
                <a:latin typeface="Comic Sans MS" panose="030F0702030302020204" pitchFamily="66" charset="0"/>
              </a:rPr>
              <a:t>.</a:t>
            </a:r>
          </a:p>
          <a:p>
            <a:pPr marL="0" indent="0">
              <a:lnSpc>
                <a:spcPct val="110000"/>
              </a:lnSpc>
              <a:buFontTx/>
              <a:buNone/>
            </a:pPr>
            <a:endParaRPr lang="en-GB" altLang="en-US" sz="2400" b="1" dirty="0">
              <a:latin typeface="Comic Sans MS" panose="030F0702030302020204" pitchFamily="66" charset="0"/>
            </a:endParaRPr>
          </a:p>
          <a:p>
            <a:pPr marL="0" indent="0">
              <a:lnSpc>
                <a:spcPct val="110000"/>
              </a:lnSpc>
              <a:buFontTx/>
              <a:buNone/>
            </a:pPr>
            <a:r>
              <a:rPr lang="en-GB" altLang="en-US" sz="2400" b="1" dirty="0">
                <a:solidFill>
                  <a:srgbClr val="FF0000"/>
                </a:solidFill>
                <a:latin typeface="Comic Sans MS" panose="030F0702030302020204" pitchFamily="66" charset="0"/>
              </a:rPr>
              <a:t>Electromagnetic</a:t>
            </a:r>
            <a:r>
              <a:rPr lang="en-GB" altLang="en-US" sz="2400" b="1" dirty="0">
                <a:latin typeface="Comic Sans MS" panose="030F0702030302020204" pitchFamily="66" charset="0"/>
              </a:rPr>
              <a:t> waves are made up of oscillating electric and magnetic fields.</a:t>
            </a:r>
          </a:p>
          <a:p>
            <a:pPr marL="0" indent="0">
              <a:lnSpc>
                <a:spcPct val="110000"/>
              </a:lnSpc>
              <a:buFontTx/>
              <a:buNone/>
            </a:pPr>
            <a:r>
              <a:rPr lang="en-GB" altLang="en-US" sz="2400" b="1" i="1" dirty="0">
                <a:latin typeface="Comic Sans MS" panose="030F0702030302020204" pitchFamily="66" charset="0"/>
              </a:rPr>
              <a:t>e.g. light and radio</a:t>
            </a:r>
          </a:p>
          <a:p>
            <a:pPr marL="0" indent="0">
              <a:lnSpc>
                <a:spcPct val="110000"/>
              </a:lnSpc>
              <a:buFontTx/>
              <a:buNone/>
            </a:pPr>
            <a:r>
              <a:rPr lang="en-GB" altLang="en-US" sz="2400" b="1" dirty="0">
                <a:latin typeface="Comic Sans MS" panose="030F0702030302020204" pitchFamily="66" charset="0"/>
              </a:rPr>
              <a:t>These waves do not require a substance for transmission and so all of them can travel through a vacuum.</a:t>
            </a:r>
          </a:p>
        </p:txBody>
      </p:sp>
    </p:spTree>
    <p:extLst>
      <p:ext uri="{BB962C8B-B14F-4D97-AF65-F5344CB8AC3E}">
        <p14:creationId xmlns:p14="http://schemas.microsoft.com/office/powerpoint/2010/main" val="3597258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28650" y="724372"/>
            <a:ext cx="7886700" cy="1325563"/>
          </a:xfrm>
        </p:spPr>
        <p:txBody>
          <a:bodyPr/>
          <a:lstStyle/>
          <a:p>
            <a:r>
              <a:rPr lang="en-GB" altLang="en-US">
                <a:latin typeface="Comic Sans MS" panose="030F0702030302020204" pitchFamily="66" charset="0"/>
              </a:rPr>
              <a:t>Describing Waves</a:t>
            </a:r>
          </a:p>
        </p:txBody>
      </p:sp>
      <p:sp>
        <p:nvSpPr>
          <p:cNvPr id="150531" name="Rectangle 3"/>
          <p:cNvSpPr>
            <a:spLocks noGrp="1" noChangeArrowheads="1"/>
          </p:cNvSpPr>
          <p:nvPr>
            <p:ph type="body" idx="1"/>
          </p:nvPr>
        </p:nvSpPr>
        <p:spPr>
          <a:xfrm>
            <a:off x="468313" y="1700684"/>
            <a:ext cx="5111750" cy="4392612"/>
          </a:xfrm>
        </p:spPr>
        <p:txBody>
          <a:bodyPr/>
          <a:lstStyle/>
          <a:p>
            <a:pPr marL="0" indent="0">
              <a:buFontTx/>
              <a:buNone/>
            </a:pPr>
            <a:r>
              <a:rPr lang="en-GB" altLang="en-US" sz="2400" b="1">
                <a:solidFill>
                  <a:schemeClr val="accent2"/>
                </a:solidFill>
                <a:latin typeface="Comic Sans MS" panose="030F0702030302020204" pitchFamily="66" charset="0"/>
              </a:rPr>
              <a:t>3. Longitudinal or Transverse</a:t>
            </a:r>
          </a:p>
          <a:p>
            <a:pPr marL="0" indent="0">
              <a:buFontTx/>
              <a:buNone/>
            </a:pPr>
            <a:endParaRPr lang="en-GB" altLang="en-US" sz="2400" b="1">
              <a:solidFill>
                <a:srgbClr val="FF0000"/>
              </a:solidFill>
              <a:latin typeface="Comic Sans MS" panose="030F0702030302020204" pitchFamily="66" charset="0"/>
            </a:endParaRPr>
          </a:p>
          <a:p>
            <a:pPr marL="0" indent="0">
              <a:buFontTx/>
              <a:buNone/>
            </a:pPr>
            <a:r>
              <a:rPr lang="en-GB" altLang="en-US" sz="2400" b="1">
                <a:solidFill>
                  <a:srgbClr val="FF0000"/>
                </a:solidFill>
                <a:latin typeface="Comic Sans MS" panose="030F0702030302020204" pitchFamily="66" charset="0"/>
              </a:rPr>
              <a:t>Longitudinal</a:t>
            </a:r>
            <a:r>
              <a:rPr lang="en-GB" altLang="en-US" sz="2400" b="1">
                <a:latin typeface="Comic Sans MS" panose="030F0702030302020204" pitchFamily="66" charset="0"/>
              </a:rPr>
              <a:t> waves are waves where the direction of vibration of the particles is parallel to the direction in which the wave travels. </a:t>
            </a:r>
          </a:p>
          <a:p>
            <a:pPr marL="0" indent="0">
              <a:buFontTx/>
              <a:buNone/>
            </a:pPr>
            <a:r>
              <a:rPr lang="en-GB" altLang="en-US" sz="2400" b="1" i="1">
                <a:latin typeface="Comic Sans MS" panose="030F0702030302020204" pitchFamily="66" charset="0"/>
              </a:rPr>
              <a:t>e.g. sound</a:t>
            </a:r>
          </a:p>
          <a:p>
            <a:pPr marL="0" indent="0">
              <a:buFontTx/>
              <a:buNone/>
            </a:pPr>
            <a:r>
              <a:rPr lang="en-GB" altLang="en-US" sz="2800" b="1">
                <a:latin typeface="Comic Sans MS" panose="030F0702030302020204" pitchFamily="66" charset="0"/>
              </a:rPr>
              <a:t/>
            </a:r>
            <a:br>
              <a:rPr lang="en-GB" altLang="en-US" sz="2800" b="1">
                <a:latin typeface="Comic Sans MS" panose="030F0702030302020204" pitchFamily="66" charset="0"/>
              </a:rPr>
            </a:br>
            <a:endParaRPr lang="en-GB" altLang="en-US" sz="2800" b="1" i="1">
              <a:latin typeface="Comic Sans MS" panose="030F0702030302020204" pitchFamily="66" charset="0"/>
            </a:endParaRPr>
          </a:p>
        </p:txBody>
      </p:sp>
      <p:grpSp>
        <p:nvGrpSpPr>
          <p:cNvPr id="150538" name="Group 10"/>
          <p:cNvGrpSpPr>
            <a:grpSpLocks/>
          </p:cNvGrpSpPr>
          <p:nvPr/>
        </p:nvGrpSpPr>
        <p:grpSpPr bwMode="auto">
          <a:xfrm>
            <a:off x="5940425" y="2492846"/>
            <a:ext cx="2879725" cy="1447800"/>
            <a:chOff x="3198" y="935"/>
            <a:chExt cx="1814" cy="912"/>
          </a:xfrm>
        </p:grpSpPr>
        <p:sp>
          <p:nvSpPr>
            <p:cNvPr id="150539" name="Line 11"/>
            <p:cNvSpPr>
              <a:spLocks noChangeShapeType="1"/>
            </p:cNvSpPr>
            <p:nvPr/>
          </p:nvSpPr>
          <p:spPr bwMode="auto">
            <a:xfrm>
              <a:off x="3334" y="1207"/>
              <a:ext cx="1522" cy="0"/>
            </a:xfrm>
            <a:prstGeom prst="line">
              <a:avLst/>
            </a:prstGeom>
            <a:noFill/>
            <a:ln w="76200">
              <a:solidFill>
                <a:srgbClr val="0000FF"/>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50540" name="Line 12"/>
            <p:cNvSpPr>
              <a:spLocks noChangeShapeType="1"/>
            </p:cNvSpPr>
            <p:nvPr/>
          </p:nvSpPr>
          <p:spPr bwMode="auto">
            <a:xfrm>
              <a:off x="3379" y="1389"/>
              <a:ext cx="1404"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50541" name="Text Box 13"/>
            <p:cNvSpPr txBox="1">
              <a:spLocks noChangeArrowheads="1"/>
            </p:cNvSpPr>
            <p:nvPr/>
          </p:nvSpPr>
          <p:spPr bwMode="auto">
            <a:xfrm>
              <a:off x="3560" y="1389"/>
              <a:ext cx="1270"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rgbClr val="FF0000"/>
                  </a:solidFill>
                  <a:latin typeface="Comic Sans MS" panose="030F0702030302020204" pitchFamily="66" charset="0"/>
                </a:rPr>
                <a:t>wave direction</a:t>
              </a:r>
              <a:endParaRPr lang="en-GB" altLang="en-US">
                <a:latin typeface="Comic Sans MS" panose="030F0702030302020204" pitchFamily="66" charset="0"/>
              </a:endParaRPr>
            </a:p>
          </p:txBody>
        </p:sp>
        <p:sp>
          <p:nvSpPr>
            <p:cNvPr id="150542" name="Text Box 14"/>
            <p:cNvSpPr txBox="1">
              <a:spLocks noChangeArrowheads="1"/>
            </p:cNvSpPr>
            <p:nvPr/>
          </p:nvSpPr>
          <p:spPr bwMode="auto">
            <a:xfrm>
              <a:off x="3606" y="935"/>
              <a:ext cx="1134"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rgbClr val="0000FF"/>
                  </a:solidFill>
                  <a:latin typeface="Comic Sans MS" panose="030F0702030302020204" pitchFamily="66" charset="0"/>
                </a:rPr>
                <a:t>vibrations</a:t>
              </a:r>
              <a:endParaRPr lang="en-GB" altLang="en-US">
                <a:latin typeface="Comic Sans MS" panose="030F0702030302020204" pitchFamily="66" charset="0"/>
              </a:endParaRPr>
            </a:p>
          </p:txBody>
        </p:sp>
        <p:sp>
          <p:nvSpPr>
            <p:cNvPr id="150543" name="Text Box 15"/>
            <p:cNvSpPr txBox="1">
              <a:spLocks noChangeArrowheads="1"/>
            </p:cNvSpPr>
            <p:nvPr/>
          </p:nvSpPr>
          <p:spPr bwMode="auto">
            <a:xfrm>
              <a:off x="3198" y="1616"/>
              <a:ext cx="181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b="1">
                  <a:solidFill>
                    <a:srgbClr val="FF0066"/>
                  </a:solidFill>
                  <a:latin typeface="Comic Sans MS" panose="030F0702030302020204" pitchFamily="66" charset="0"/>
                </a:rPr>
                <a:t>LONGITUDINAL WAVE</a:t>
              </a:r>
            </a:p>
          </p:txBody>
        </p:sp>
      </p:grpSp>
    </p:spTree>
    <p:extLst>
      <p:ext uri="{BB962C8B-B14F-4D97-AF65-F5344CB8AC3E}">
        <p14:creationId xmlns:p14="http://schemas.microsoft.com/office/powerpoint/2010/main" val="3536802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457200" y="644550"/>
            <a:ext cx="8229600" cy="1143000"/>
          </a:xfrm>
        </p:spPr>
        <p:txBody>
          <a:bodyPr/>
          <a:lstStyle/>
          <a:p>
            <a:r>
              <a:rPr lang="en-GB" altLang="en-US">
                <a:latin typeface="Comic Sans MS" panose="030F0702030302020204" pitchFamily="66" charset="0"/>
              </a:rPr>
              <a:t>Describing Waves</a:t>
            </a:r>
          </a:p>
        </p:txBody>
      </p:sp>
      <p:sp>
        <p:nvSpPr>
          <p:cNvPr id="152579" name="Rectangle 3"/>
          <p:cNvSpPr>
            <a:spLocks noGrp="1" noChangeArrowheads="1"/>
          </p:cNvSpPr>
          <p:nvPr>
            <p:ph type="body" sz="half" idx="1"/>
          </p:nvPr>
        </p:nvSpPr>
        <p:spPr>
          <a:xfrm>
            <a:off x="468313" y="1711350"/>
            <a:ext cx="5267325" cy="4525962"/>
          </a:xfrm>
        </p:spPr>
        <p:txBody>
          <a:bodyPr/>
          <a:lstStyle/>
          <a:p>
            <a:pPr marL="0" indent="0">
              <a:buFontTx/>
              <a:buNone/>
            </a:pPr>
            <a:r>
              <a:rPr lang="en-GB" altLang="en-US" sz="2400" b="1">
                <a:solidFill>
                  <a:srgbClr val="FF0000"/>
                </a:solidFill>
                <a:latin typeface="Comic Sans MS" panose="030F0702030302020204" pitchFamily="66" charset="0"/>
              </a:rPr>
              <a:t>Transverse</a:t>
            </a:r>
            <a:r>
              <a:rPr lang="en-GB" altLang="en-US" sz="2400" b="1">
                <a:latin typeface="Comic Sans MS" panose="030F0702030302020204" pitchFamily="66" charset="0"/>
              </a:rPr>
              <a:t> waves are waves where the direction of vibration of the particles or fields is perpendicular to the direction in which the wave travels. </a:t>
            </a:r>
          </a:p>
          <a:p>
            <a:pPr marL="0" indent="0">
              <a:buFontTx/>
              <a:buNone/>
            </a:pPr>
            <a:r>
              <a:rPr lang="en-GB" altLang="en-US" sz="2400" b="1" i="1">
                <a:latin typeface="Comic Sans MS" panose="030F0702030302020204" pitchFamily="66" charset="0"/>
              </a:rPr>
              <a:t>e.g. water and all electromagnetic waves</a:t>
            </a:r>
          </a:p>
          <a:p>
            <a:pPr marL="0" indent="0">
              <a:buFontTx/>
              <a:buNone/>
            </a:pPr>
            <a:endParaRPr lang="en-GB" altLang="en-US" sz="2400" b="1" i="1">
              <a:latin typeface="Comic Sans MS" panose="030F0702030302020204" pitchFamily="66" charset="0"/>
            </a:endParaRPr>
          </a:p>
          <a:p>
            <a:pPr marL="0" indent="0">
              <a:buFontTx/>
              <a:buNone/>
            </a:pPr>
            <a:r>
              <a:rPr lang="en-GB" altLang="en-US" sz="2400" b="1" i="1">
                <a:latin typeface="Comic Sans MS" panose="030F0702030302020204" pitchFamily="66" charset="0"/>
              </a:rPr>
              <a:t>Test for a transverse wave:</a:t>
            </a:r>
          </a:p>
          <a:p>
            <a:pPr marL="0" indent="0">
              <a:buFontTx/>
              <a:buNone/>
            </a:pPr>
            <a:r>
              <a:rPr lang="en-GB" altLang="en-US" sz="2400" b="1">
                <a:latin typeface="Comic Sans MS" panose="030F0702030302020204" pitchFamily="66" charset="0"/>
              </a:rPr>
              <a:t>Only TRANVERSE waves undergo polarisation.</a:t>
            </a:r>
            <a:endParaRPr lang="en-GB" altLang="en-US" sz="2400" b="1" i="1">
              <a:latin typeface="Comic Sans MS" panose="030F0702030302020204" pitchFamily="66" charset="0"/>
            </a:endParaRPr>
          </a:p>
        </p:txBody>
      </p:sp>
      <p:grpSp>
        <p:nvGrpSpPr>
          <p:cNvPr id="152596" name="Group 20"/>
          <p:cNvGrpSpPr>
            <a:grpSpLocks/>
          </p:cNvGrpSpPr>
          <p:nvPr/>
        </p:nvGrpSpPr>
        <p:grpSpPr bwMode="auto">
          <a:xfrm>
            <a:off x="5995988" y="2143150"/>
            <a:ext cx="3148012" cy="2093912"/>
            <a:chOff x="2835" y="2750"/>
            <a:chExt cx="1983" cy="1319"/>
          </a:xfrm>
        </p:grpSpPr>
        <p:sp>
          <p:nvSpPr>
            <p:cNvPr id="152597" name="Line 21"/>
            <p:cNvSpPr>
              <a:spLocks noChangeShapeType="1"/>
            </p:cNvSpPr>
            <p:nvPr/>
          </p:nvSpPr>
          <p:spPr bwMode="auto">
            <a:xfrm flipH="1" flipV="1">
              <a:off x="3606" y="2795"/>
              <a:ext cx="11" cy="989"/>
            </a:xfrm>
            <a:prstGeom prst="line">
              <a:avLst/>
            </a:prstGeom>
            <a:noFill/>
            <a:ln w="76200">
              <a:solidFill>
                <a:srgbClr val="0000FF"/>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52598" name="Line 22"/>
            <p:cNvSpPr>
              <a:spLocks noChangeShapeType="1"/>
            </p:cNvSpPr>
            <p:nvPr/>
          </p:nvSpPr>
          <p:spPr bwMode="auto">
            <a:xfrm>
              <a:off x="3107" y="3294"/>
              <a:ext cx="1044"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52599" name="Text Box 23"/>
            <p:cNvSpPr txBox="1">
              <a:spLocks noChangeArrowheads="1"/>
            </p:cNvSpPr>
            <p:nvPr/>
          </p:nvSpPr>
          <p:spPr bwMode="auto">
            <a:xfrm>
              <a:off x="3742" y="3339"/>
              <a:ext cx="1076"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rgbClr val="FF0000"/>
                  </a:solidFill>
                  <a:latin typeface="Comic Sans MS" panose="030F0702030302020204" pitchFamily="66" charset="0"/>
                </a:rPr>
                <a:t>wave direction</a:t>
              </a:r>
              <a:endParaRPr lang="en-GB" altLang="en-US">
                <a:latin typeface="Comic Sans MS" panose="030F0702030302020204" pitchFamily="66" charset="0"/>
              </a:endParaRPr>
            </a:p>
          </p:txBody>
        </p:sp>
        <p:sp>
          <p:nvSpPr>
            <p:cNvPr id="152600" name="Text Box 24"/>
            <p:cNvSpPr txBox="1">
              <a:spLocks noChangeArrowheads="1"/>
            </p:cNvSpPr>
            <p:nvPr/>
          </p:nvSpPr>
          <p:spPr bwMode="auto">
            <a:xfrm>
              <a:off x="3696" y="2750"/>
              <a:ext cx="77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rgbClr val="0000FF"/>
                  </a:solidFill>
                  <a:latin typeface="Comic Sans MS" panose="030F0702030302020204" pitchFamily="66" charset="0"/>
                </a:rPr>
                <a:t>vibrations</a:t>
              </a:r>
              <a:endParaRPr lang="en-GB" altLang="en-US">
                <a:latin typeface="Comic Sans MS" panose="030F0702030302020204" pitchFamily="66" charset="0"/>
              </a:endParaRPr>
            </a:p>
          </p:txBody>
        </p:sp>
        <p:sp>
          <p:nvSpPr>
            <p:cNvPr id="152601" name="Text Box 25"/>
            <p:cNvSpPr txBox="1">
              <a:spLocks noChangeArrowheads="1"/>
            </p:cNvSpPr>
            <p:nvPr/>
          </p:nvSpPr>
          <p:spPr bwMode="auto">
            <a:xfrm>
              <a:off x="2835" y="3838"/>
              <a:ext cx="181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b="1">
                  <a:solidFill>
                    <a:srgbClr val="FF0066"/>
                  </a:solidFill>
                  <a:latin typeface="Comic Sans MS" panose="030F0702030302020204" pitchFamily="66" charset="0"/>
                </a:rPr>
                <a:t>TRANSVERSE WAVE</a:t>
              </a:r>
            </a:p>
          </p:txBody>
        </p:sp>
      </p:grpSp>
    </p:spTree>
    <p:extLst>
      <p:ext uri="{BB962C8B-B14F-4D97-AF65-F5344CB8AC3E}">
        <p14:creationId xmlns:p14="http://schemas.microsoft.com/office/powerpoint/2010/main" val="1473479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595412"/>
            <a:ext cx="8229600" cy="1143000"/>
          </a:xfrm>
        </p:spPr>
        <p:txBody>
          <a:bodyPr/>
          <a:lstStyle/>
          <a:p>
            <a:r>
              <a:rPr lang="en-GB" altLang="en-US">
                <a:latin typeface="Comic Sans MS" panose="030F0702030302020204" pitchFamily="66" charset="0"/>
              </a:rPr>
              <a:t>Polarisation</a:t>
            </a:r>
          </a:p>
        </p:txBody>
      </p:sp>
      <p:sp>
        <p:nvSpPr>
          <p:cNvPr id="155651" name="Rectangle 3"/>
          <p:cNvSpPr>
            <a:spLocks noGrp="1" noChangeArrowheads="1"/>
          </p:cNvSpPr>
          <p:nvPr>
            <p:ph type="body" sz="half" idx="1"/>
          </p:nvPr>
        </p:nvSpPr>
        <p:spPr>
          <a:xfrm>
            <a:off x="457200" y="1920974"/>
            <a:ext cx="7715250" cy="1684338"/>
          </a:xfrm>
        </p:spPr>
        <p:txBody>
          <a:bodyPr/>
          <a:lstStyle/>
          <a:p>
            <a:pPr marL="0" indent="0">
              <a:buFontTx/>
              <a:buNone/>
            </a:pPr>
            <a:r>
              <a:rPr lang="en-GB" altLang="en-US" sz="2400" b="1">
                <a:latin typeface="Comic Sans MS" panose="030F0702030302020204" pitchFamily="66" charset="0"/>
              </a:rPr>
              <a:t>The oscillations within a transverse wave and the direction of travel of the wave define a plane. If the wave only occupies one plane the wave is said to be plane polarised.</a:t>
            </a:r>
          </a:p>
        </p:txBody>
      </p:sp>
      <p:pic>
        <p:nvPicPr>
          <p:cNvPr id="155653" name="Picture 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476375" y="3605312"/>
            <a:ext cx="6337300" cy="18399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22551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583977"/>
            <a:ext cx="8229600" cy="1143000"/>
          </a:xfrm>
        </p:spPr>
        <p:txBody>
          <a:bodyPr/>
          <a:lstStyle/>
          <a:p>
            <a:r>
              <a:rPr lang="en-GB" altLang="en-US">
                <a:latin typeface="Comic Sans MS" panose="030F0702030302020204" pitchFamily="66" charset="0"/>
              </a:rPr>
              <a:t>Polarisation</a:t>
            </a:r>
          </a:p>
        </p:txBody>
      </p:sp>
      <p:sp>
        <p:nvSpPr>
          <p:cNvPr id="158723" name="Rectangle 3"/>
          <p:cNvSpPr>
            <a:spLocks noGrp="1" noChangeArrowheads="1"/>
          </p:cNvSpPr>
          <p:nvPr>
            <p:ph type="body" sz="half" idx="1"/>
          </p:nvPr>
        </p:nvSpPr>
        <p:spPr>
          <a:xfrm>
            <a:off x="457200" y="1909539"/>
            <a:ext cx="7715250" cy="1612900"/>
          </a:xfrm>
        </p:spPr>
        <p:txBody>
          <a:bodyPr/>
          <a:lstStyle/>
          <a:p>
            <a:pPr marL="0" indent="0">
              <a:buFontTx/>
              <a:buNone/>
            </a:pPr>
            <a:r>
              <a:rPr lang="en-GB" altLang="en-US" sz="2800" b="1">
                <a:latin typeface="Comic Sans MS" panose="030F0702030302020204" pitchFamily="66" charset="0"/>
              </a:rPr>
              <a:t>Light from a lamp is unpolarised. However, with a polarising filter it can be plane polarised.</a:t>
            </a:r>
          </a:p>
        </p:txBody>
      </p:sp>
      <p:pic>
        <p:nvPicPr>
          <p:cNvPr id="15872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3666902"/>
            <a:ext cx="7704137" cy="213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2173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457200" y="622077"/>
            <a:ext cx="8229600" cy="1143000"/>
          </a:xfrm>
        </p:spPr>
        <p:txBody>
          <a:bodyPr/>
          <a:lstStyle/>
          <a:p>
            <a:r>
              <a:rPr lang="en-GB" altLang="en-US">
                <a:latin typeface="Comic Sans MS" panose="030F0702030302020204" pitchFamily="66" charset="0"/>
              </a:rPr>
              <a:t>Polarisation</a:t>
            </a:r>
          </a:p>
        </p:txBody>
      </p:sp>
      <p:sp>
        <p:nvSpPr>
          <p:cNvPr id="160771" name="Rectangle 3"/>
          <p:cNvSpPr>
            <a:spLocks noGrp="1" noChangeArrowheads="1"/>
          </p:cNvSpPr>
          <p:nvPr>
            <p:ph type="body" sz="half" idx="1"/>
          </p:nvPr>
        </p:nvSpPr>
        <p:spPr>
          <a:xfrm>
            <a:off x="457200" y="1947639"/>
            <a:ext cx="7715250" cy="1900238"/>
          </a:xfrm>
        </p:spPr>
        <p:txBody>
          <a:bodyPr/>
          <a:lstStyle/>
          <a:p>
            <a:pPr marL="0" indent="0">
              <a:buFontTx/>
              <a:buNone/>
            </a:pPr>
            <a:r>
              <a:rPr lang="en-GB" altLang="en-US" sz="2800" b="1">
                <a:latin typeface="Comic Sans MS" panose="030F0702030302020204" pitchFamily="66" charset="0"/>
              </a:rPr>
              <a:t>If two ‘crossed’ filters are used then no light will be transmitted.</a:t>
            </a:r>
          </a:p>
        </p:txBody>
      </p:sp>
      <p:pic>
        <p:nvPicPr>
          <p:cNvPr id="1607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3271614"/>
            <a:ext cx="6551613"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5590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456878" y="563017"/>
            <a:ext cx="8229600" cy="1143000"/>
          </a:xfrm>
        </p:spPr>
        <p:txBody>
          <a:bodyPr/>
          <a:lstStyle/>
          <a:p>
            <a:pPr>
              <a:lnSpc>
                <a:spcPct val="100000"/>
              </a:lnSpc>
            </a:pPr>
            <a:r>
              <a:rPr lang="en-GB" altLang="en-US">
                <a:latin typeface="Comic Sans MS" panose="030F0702030302020204" pitchFamily="66" charset="0"/>
              </a:rPr>
              <a:t>Aerial alignment</a:t>
            </a:r>
          </a:p>
        </p:txBody>
      </p:sp>
      <p:sp>
        <p:nvSpPr>
          <p:cNvPr id="162819" name="Rectangle 3"/>
          <p:cNvSpPr>
            <a:spLocks noGrp="1" noChangeArrowheads="1"/>
          </p:cNvSpPr>
          <p:nvPr>
            <p:ph type="body" sz="half" idx="1"/>
          </p:nvPr>
        </p:nvSpPr>
        <p:spPr>
          <a:xfrm>
            <a:off x="323528" y="1629817"/>
            <a:ext cx="4895850" cy="4535487"/>
          </a:xfrm>
        </p:spPr>
        <p:txBody>
          <a:bodyPr>
            <a:noAutofit/>
          </a:bodyPr>
          <a:lstStyle/>
          <a:p>
            <a:pPr marL="0" indent="0">
              <a:lnSpc>
                <a:spcPct val="110000"/>
              </a:lnSpc>
              <a:buFontTx/>
              <a:buNone/>
            </a:pPr>
            <a:r>
              <a:rPr lang="en-GB" altLang="en-US" sz="1800" b="1" dirty="0">
                <a:latin typeface="Comic Sans MS" panose="030F0702030302020204" pitchFamily="66" charset="0"/>
              </a:rPr>
              <a:t>Radio waves (and microwaves) are transmitted as plane polarised waves. In the case of satellite television, two separate channels can be transmitted on the same frequency but with horizontal and vertical planes of polarisation. </a:t>
            </a:r>
          </a:p>
          <a:p>
            <a:pPr marL="0" indent="0">
              <a:lnSpc>
                <a:spcPct val="110000"/>
              </a:lnSpc>
              <a:buFontTx/>
              <a:buNone/>
            </a:pPr>
            <a:endParaRPr lang="en-GB" altLang="en-US" sz="1800" b="1" dirty="0">
              <a:latin typeface="Comic Sans MS" panose="030F0702030302020204" pitchFamily="66" charset="0"/>
            </a:endParaRPr>
          </a:p>
          <a:p>
            <a:pPr marL="0" indent="0">
              <a:lnSpc>
                <a:spcPct val="110000"/>
              </a:lnSpc>
              <a:buFontTx/>
              <a:buNone/>
            </a:pPr>
            <a:r>
              <a:rPr lang="en-GB" altLang="en-US" sz="1800" b="1" dirty="0">
                <a:latin typeface="Comic Sans MS" panose="030F0702030302020204" pitchFamily="66" charset="0"/>
              </a:rPr>
              <a:t>In order to receive these transmissions the aerial has to be aligned with the plane occupied by the electric field component of the electromagnetic wave. </a:t>
            </a:r>
          </a:p>
          <a:p>
            <a:pPr marL="0" indent="0">
              <a:lnSpc>
                <a:spcPct val="110000"/>
              </a:lnSpc>
              <a:buFontTx/>
              <a:buNone/>
            </a:pPr>
            <a:endParaRPr lang="en-GB" altLang="en-US" sz="1800" b="1" dirty="0">
              <a:latin typeface="Comic Sans MS" panose="030F0702030302020204" pitchFamily="66" charset="0"/>
            </a:endParaRPr>
          </a:p>
          <a:p>
            <a:pPr marL="0" indent="0">
              <a:lnSpc>
                <a:spcPct val="110000"/>
              </a:lnSpc>
              <a:buFontTx/>
              <a:buNone/>
            </a:pPr>
            <a:r>
              <a:rPr lang="en-GB" altLang="en-US" sz="1800" b="1" dirty="0">
                <a:latin typeface="Comic Sans MS" panose="030F0702030302020204" pitchFamily="66" charset="0"/>
              </a:rPr>
              <a:t>The picture shows an aerial aligned to receive horizontally polarised waves.</a:t>
            </a:r>
          </a:p>
        </p:txBody>
      </p:sp>
      <p:pic>
        <p:nvPicPr>
          <p:cNvPr id="1628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3841" y="1701254"/>
            <a:ext cx="3529012" cy="245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3355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487</Words>
  <Application>Microsoft Office PowerPoint</Application>
  <PresentationFormat>On-screen Show (4:3)</PresentationFormat>
  <Paragraphs>65</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Comic Sans MS</vt:lpstr>
      <vt:lpstr>1_Office Theme</vt:lpstr>
      <vt:lpstr>PowerPoint Presentation</vt:lpstr>
      <vt:lpstr>Waves</vt:lpstr>
      <vt:lpstr>Describing Waves</vt:lpstr>
      <vt:lpstr>Describing Waves</vt:lpstr>
      <vt:lpstr>Describing Waves</vt:lpstr>
      <vt:lpstr>Polarisation</vt:lpstr>
      <vt:lpstr>Polarisation</vt:lpstr>
      <vt:lpstr>Polarisation</vt:lpstr>
      <vt:lpstr>Aerial alignment</vt:lpstr>
      <vt:lpstr>PowerPoint Presentation</vt:lpstr>
    </vt:vector>
  </TitlesOfParts>
  <Company>The City of London of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 Duddy</cp:lastModifiedBy>
  <cp:revision>10</cp:revision>
  <dcterms:created xsi:type="dcterms:W3CDTF">2016-05-16T13:02:05Z</dcterms:created>
  <dcterms:modified xsi:type="dcterms:W3CDTF">2018-10-02T11:42:06Z</dcterms:modified>
</cp:coreProperties>
</file>