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AF4840-E758-4727-B842-6F8D1D1EE0B8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DDD19D-42C1-4562-B6D5-C6840FF66A11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8383E1-F6E0-4398-86FD-FEFF82BBFE74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B0B59E-D317-4A7B-A773-5F9AD8BBFA2A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2DA719-57F6-43B8-9776-168419F096C8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389C0A-00AB-4D18-974A-FD8BB8AE812C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ED62A4-A7DF-45DE-8F8A-0394525EC751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09D7BC-61CD-4784-8DAF-CB06F98B96C6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52B99A-082C-4B53-8B0B-8356BBF87354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1A0AF4F-D951-4D48-8DB0-B775629E4A5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935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4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LO: To understand how to measure waves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</a:t>
            </a:r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: Amplitude, Frequency,</a:t>
            </a:r>
            <a:r>
              <a:rPr lang="en-GB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wavelength, time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93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 October 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610895"/>
              </p:ext>
            </p:extLst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8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4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02/10/2018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254429"/>
              </p:ext>
            </p:extLst>
          </p:nvPr>
        </p:nvGraphicFramePr>
        <p:xfrm>
          <a:off x="296846" y="5045933"/>
          <a:ext cx="8785225" cy="1656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itchFamily="66" charset="0"/>
                        </a:rPr>
                        <a:t>Describe the parts</a:t>
                      </a:r>
                      <a:r>
                        <a:rPr lang="en-GB" sz="1600" baseline="0" dirty="0" smtClean="0">
                          <a:latin typeface="Comic Sans MS" pitchFamily="66" charset="0"/>
                        </a:rPr>
                        <a:t> of a wave</a:t>
                      </a: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Explain</a:t>
                      </a:r>
                      <a:r>
                        <a:rPr lang="en-GB" sz="1600" baseline="0" dirty="0" smtClean="0">
                          <a:latin typeface="Comic Sans MS" pitchFamily="66" charset="0"/>
                        </a:rPr>
                        <a:t> how each is effected by the other</a:t>
                      </a: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omic Sans MS" pitchFamily="66" charset="0"/>
                        </a:rPr>
                        <a:t>Apply</a:t>
                      </a:r>
                      <a:r>
                        <a:rPr lang="en-US" sz="1600" baseline="0" dirty="0" smtClean="0">
                          <a:latin typeface="Comic Sans MS" pitchFamily="66" charset="0"/>
                        </a:rPr>
                        <a:t> the </a:t>
                      </a:r>
                      <a:r>
                        <a:rPr lang="en-US" sz="1600" baseline="0" smtClean="0">
                          <a:latin typeface="Comic Sans MS" pitchFamily="66" charset="0"/>
                        </a:rPr>
                        <a:t>wave equation</a:t>
                      </a: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3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en-US" sz="2800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196975"/>
            <a:ext cx="8064574" cy="4997450"/>
          </a:xfrm>
        </p:spPr>
        <p:txBody>
          <a:bodyPr>
            <a:normAutofit/>
          </a:bodyPr>
          <a:lstStyle/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GB" altLang="en-US" sz="2400" dirty="0" smtClean="0">
                <a:latin typeface="Comic Sans MS" panose="030F0702030302020204" pitchFamily="66" charset="0"/>
              </a:rPr>
              <a:t>Define in the context of wave motion: (a) amplitude; (b) frequency; (c) wavelength; &amp; (d) phase. You may wish to illustrate your answers with diagrams.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GB" altLang="en-US" sz="2400" dirty="0" smtClean="0">
                <a:latin typeface="Comic Sans MS" panose="030F0702030302020204" pitchFamily="66" charset="0"/>
              </a:rPr>
              <a:t>Give </a:t>
            </a:r>
            <a:r>
              <a:rPr lang="en-GB" altLang="en-US" sz="2400" dirty="0">
                <a:latin typeface="Comic Sans MS" panose="030F0702030302020204" pitchFamily="66" charset="0"/>
              </a:rPr>
              <a:t>the equation for wave speed in terms of other wave quantities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.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GB" altLang="en-US" sz="2400" i="1" dirty="0" smtClean="0">
                <a:latin typeface="Comic Sans MS" panose="030F0702030302020204" pitchFamily="66" charset="0"/>
              </a:rPr>
              <a:t>Calculate </a:t>
            </a:r>
            <a:r>
              <a:rPr lang="en-GB" altLang="en-US" sz="2400" i="1" dirty="0">
                <a:latin typeface="Comic Sans MS" panose="030F0702030302020204" pitchFamily="66" charset="0"/>
              </a:rPr>
              <a:t>(a) the speed of a wave of frequency 60 Hz and wavelength 200 m. (b) the wavelength of a wave of speed 3 x 10</a:t>
            </a:r>
            <a:r>
              <a:rPr lang="en-GB" altLang="en-US" sz="2400" i="1" baseline="30000" dirty="0">
                <a:latin typeface="Comic Sans MS" panose="030F0702030302020204" pitchFamily="66" charset="0"/>
              </a:rPr>
              <a:t>8</a:t>
            </a:r>
            <a:r>
              <a:rPr lang="en-GB" altLang="en-US" sz="2400" i="1" dirty="0">
                <a:latin typeface="Comic Sans MS" panose="030F0702030302020204" pitchFamily="66" charset="0"/>
              </a:rPr>
              <a:t> ms</a:t>
            </a:r>
            <a:r>
              <a:rPr lang="en-GB" altLang="en-US" sz="2400" i="1" baseline="30000" dirty="0">
                <a:latin typeface="Comic Sans MS" panose="030F0702030302020204" pitchFamily="66" charset="0"/>
              </a:rPr>
              <a:t>-1</a:t>
            </a:r>
            <a:r>
              <a:rPr lang="en-GB" altLang="en-US" sz="2400" i="1" dirty="0">
                <a:latin typeface="Comic Sans MS" panose="030F0702030302020204" pitchFamily="66" charset="0"/>
              </a:rPr>
              <a:t> and frequency 150 kHz; (c) the frequency of a wave of wavelength 68 cm and speed 340 </a:t>
            </a:r>
            <a:r>
              <a:rPr lang="en-GB" altLang="en-US" sz="2400" i="1" dirty="0" smtClean="0">
                <a:latin typeface="Comic Sans MS" panose="030F0702030302020204" pitchFamily="66" charset="0"/>
              </a:rPr>
              <a:t>ms</a:t>
            </a:r>
            <a:r>
              <a:rPr lang="en-GB" altLang="en-US" sz="2400" i="1" baseline="30000" dirty="0" smtClean="0">
                <a:latin typeface="Comic Sans MS" panose="030F0702030302020204" pitchFamily="66" charset="0"/>
              </a:rPr>
              <a:t>-1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GB" altLang="en-US" sz="2400" i="1" dirty="0">
                <a:latin typeface="Comic Sans MS" panose="030F0702030302020204" pitchFamily="66" charset="0"/>
              </a:rPr>
              <a:t>What is meant by ‘phase difference’? Show how angular measurement in radians is used.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en-GB" altLang="en-US" sz="2000" i="1" baseline="300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en-GB" altLang="en-US" sz="2000" dirty="0" smtClean="0"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altLang="en-US" sz="2000" dirty="0">
              <a:latin typeface="Comic Sans MS" panose="030F0702030302020204" pitchFamily="66" charset="0"/>
            </a:endParaRP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en-GB" altLang="en-US" sz="1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38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908721"/>
            <a:ext cx="8135937" cy="324127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FontTx/>
              <a:buNone/>
            </a:pPr>
            <a:r>
              <a:rPr lang="en-GB" altLang="en-US" sz="2000" b="1" dirty="0">
                <a:solidFill>
                  <a:srgbClr val="FF0066"/>
                </a:solidFill>
                <a:latin typeface="Comic Sans MS" panose="030F0702030302020204" pitchFamily="66" charset="0"/>
              </a:rPr>
              <a:t>Displacement, </a:t>
            </a:r>
            <a:r>
              <a:rPr lang="en-GB" altLang="en-US" sz="2000" b="1" i="1" dirty="0">
                <a:solidFill>
                  <a:srgbClr val="FF0066"/>
                </a:solidFill>
                <a:latin typeface="Comic Sans MS" panose="030F0702030302020204" pitchFamily="66" charset="0"/>
              </a:rPr>
              <a:t>x</a:t>
            </a:r>
            <a:endParaRPr lang="en-GB" altLang="en-US" sz="2000" b="1" dirty="0">
              <a:solidFill>
                <a:srgbClr val="FF0066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10000"/>
              </a:lnSpc>
              <a:buFontTx/>
              <a:buNone/>
            </a:pPr>
            <a:r>
              <a:rPr lang="en-GB" altLang="en-US" sz="2000" b="1" dirty="0">
                <a:latin typeface="Comic Sans MS" panose="030F0702030302020204" pitchFamily="66" charset="0"/>
              </a:rPr>
              <a:t>This is the distance of an oscillating particle from its undisturbed or equilibrium position.</a:t>
            </a:r>
          </a:p>
          <a:p>
            <a:pPr marL="0" indent="0">
              <a:lnSpc>
                <a:spcPct val="110000"/>
              </a:lnSpc>
              <a:buFontTx/>
              <a:buNone/>
            </a:pPr>
            <a:endParaRPr lang="en-GB" altLang="en-US" sz="2000" b="1" dirty="0">
              <a:latin typeface="Comic Sans MS" panose="030F0702030302020204" pitchFamily="66" charset="0"/>
            </a:endParaRPr>
          </a:p>
          <a:p>
            <a:pPr marL="0" indent="0">
              <a:lnSpc>
                <a:spcPct val="110000"/>
              </a:lnSpc>
              <a:buFontTx/>
              <a:buNone/>
            </a:pPr>
            <a:r>
              <a:rPr lang="en-GB" altLang="en-US" sz="2000" b="1" dirty="0">
                <a:solidFill>
                  <a:srgbClr val="FF0066"/>
                </a:solidFill>
                <a:latin typeface="Comic Sans MS" panose="030F0702030302020204" pitchFamily="66" charset="0"/>
              </a:rPr>
              <a:t>Amplitude, </a:t>
            </a:r>
            <a:r>
              <a:rPr lang="en-GB" altLang="en-US" sz="2000" b="1" i="1" dirty="0">
                <a:solidFill>
                  <a:srgbClr val="FF0066"/>
                </a:solidFill>
                <a:latin typeface="Comic Sans MS" panose="030F0702030302020204" pitchFamily="66" charset="0"/>
              </a:rPr>
              <a:t>a</a:t>
            </a:r>
            <a:endParaRPr lang="en-GB" altLang="en-US" sz="2000" b="1" dirty="0">
              <a:solidFill>
                <a:srgbClr val="FF0066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10000"/>
              </a:lnSpc>
              <a:buFontTx/>
              <a:buNone/>
            </a:pPr>
            <a:r>
              <a:rPr lang="en-GB" altLang="en-US" sz="2000" b="1" dirty="0">
                <a:latin typeface="Comic Sans MS" panose="030F0702030302020204" pitchFamily="66" charset="0"/>
              </a:rPr>
              <a:t>This is the maximum displacement of an oscillating particle from its equilibrium position. It is equal to the height of a peak or the depth of a trough.</a:t>
            </a:r>
          </a:p>
        </p:txBody>
      </p:sp>
      <p:grpSp>
        <p:nvGrpSpPr>
          <p:cNvPr id="164878" name="Group 14"/>
          <p:cNvGrpSpPr>
            <a:grpSpLocks/>
          </p:cNvGrpSpPr>
          <p:nvPr/>
        </p:nvGrpSpPr>
        <p:grpSpPr bwMode="auto">
          <a:xfrm>
            <a:off x="1692275" y="4362723"/>
            <a:ext cx="5975350" cy="2306637"/>
            <a:chOff x="1066" y="2521"/>
            <a:chExt cx="3764" cy="1453"/>
          </a:xfrm>
        </p:grpSpPr>
        <p:sp>
          <p:nvSpPr>
            <p:cNvPr id="164870" name="Line 6"/>
            <p:cNvSpPr>
              <a:spLocks noChangeShapeType="1"/>
            </p:cNvSpPr>
            <p:nvPr/>
          </p:nvSpPr>
          <p:spPr bwMode="auto">
            <a:xfrm>
              <a:off x="1066" y="3234"/>
              <a:ext cx="2909" cy="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64872" name="Line 8"/>
            <p:cNvSpPr>
              <a:spLocks noChangeShapeType="1"/>
            </p:cNvSpPr>
            <p:nvPr/>
          </p:nvSpPr>
          <p:spPr bwMode="auto">
            <a:xfrm flipH="1" flipV="1">
              <a:off x="2995" y="2615"/>
              <a:ext cx="4" cy="601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64874" name="Text Box 10"/>
            <p:cNvSpPr txBox="1">
              <a:spLocks noChangeArrowheads="1"/>
            </p:cNvSpPr>
            <p:nvPr/>
          </p:nvSpPr>
          <p:spPr bwMode="auto">
            <a:xfrm>
              <a:off x="3061" y="2658"/>
              <a:ext cx="1041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altLang="en-US" b="1">
                  <a:solidFill>
                    <a:srgbClr val="0000FF"/>
                  </a:solidFill>
                  <a:latin typeface="Comic Sans MS" panose="030F0702030302020204" pitchFamily="66" charset="0"/>
                </a:rPr>
                <a:t>amplitude </a:t>
              </a:r>
              <a:r>
                <a:rPr lang="en-GB" altLang="en-US" b="1" i="1">
                  <a:solidFill>
                    <a:srgbClr val="0000FF"/>
                  </a:solidFill>
                  <a:latin typeface="Comic Sans MS" panose="030F0702030302020204" pitchFamily="66" charset="0"/>
                </a:rPr>
                <a:t>a</a:t>
              </a:r>
              <a:endParaRPr lang="en-GB" altLang="en-US">
                <a:latin typeface="Comic Sans MS" panose="030F0702030302020204" pitchFamily="66" charset="0"/>
              </a:endParaRPr>
            </a:p>
          </p:txBody>
        </p:sp>
        <p:sp>
          <p:nvSpPr>
            <p:cNvPr id="164875" name="Text Box 11"/>
            <p:cNvSpPr txBox="1">
              <a:spLocks noChangeArrowheads="1"/>
            </p:cNvSpPr>
            <p:nvPr/>
          </p:nvSpPr>
          <p:spPr bwMode="auto">
            <a:xfrm>
              <a:off x="3734" y="3008"/>
              <a:ext cx="1096" cy="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altLang="en-US" b="1">
                  <a:solidFill>
                    <a:srgbClr val="008000"/>
                  </a:solidFill>
                  <a:latin typeface="Comic Sans MS" panose="030F0702030302020204" pitchFamily="66" charset="0"/>
                </a:rPr>
                <a:t>undisturbed </a:t>
              </a:r>
            </a:p>
            <a:p>
              <a:r>
                <a:rPr lang="en-GB" altLang="en-US" b="1">
                  <a:solidFill>
                    <a:srgbClr val="008000"/>
                  </a:solidFill>
                  <a:latin typeface="Comic Sans MS" panose="030F0702030302020204" pitchFamily="66" charset="0"/>
                </a:rPr>
                <a:t>or equilibrium</a:t>
              </a:r>
            </a:p>
            <a:p>
              <a:r>
                <a:rPr lang="en-GB" altLang="en-US" b="1">
                  <a:solidFill>
                    <a:srgbClr val="008000"/>
                  </a:solidFill>
                  <a:latin typeface="Comic Sans MS" panose="030F0702030302020204" pitchFamily="66" charset="0"/>
                </a:rPr>
                <a:t>position</a:t>
              </a:r>
              <a:endParaRPr lang="en-GB" altLang="en-US">
                <a:latin typeface="Comic Sans MS" panose="030F0702030302020204" pitchFamily="66" charset="0"/>
              </a:endParaRPr>
            </a:p>
          </p:txBody>
        </p:sp>
        <p:sp>
          <p:nvSpPr>
            <p:cNvPr id="164876" name="Freeform 12"/>
            <p:cNvSpPr>
              <a:spLocks/>
            </p:cNvSpPr>
            <p:nvPr/>
          </p:nvSpPr>
          <p:spPr bwMode="auto">
            <a:xfrm>
              <a:off x="1147" y="2521"/>
              <a:ext cx="2518" cy="1453"/>
            </a:xfrm>
            <a:custGeom>
              <a:avLst/>
              <a:gdLst>
                <a:gd name="T0" fmla="*/ 0 w 5749"/>
                <a:gd name="T1" fmla="*/ 1437 h 2928"/>
                <a:gd name="T2" fmla="*/ 650 w 5749"/>
                <a:gd name="T3" fmla="*/ 210 h 2928"/>
                <a:gd name="T4" fmla="*/ 1610 w 5749"/>
                <a:gd name="T5" fmla="*/ 2696 h 2928"/>
                <a:gd name="T6" fmla="*/ 2325 w 5749"/>
                <a:gd name="T7" fmla="*/ 189 h 2928"/>
                <a:gd name="T8" fmla="*/ 3328 w 5749"/>
                <a:gd name="T9" fmla="*/ 2728 h 2928"/>
                <a:gd name="T10" fmla="*/ 4202 w 5749"/>
                <a:gd name="T11" fmla="*/ 168 h 2928"/>
                <a:gd name="T12" fmla="*/ 5077 w 5749"/>
                <a:gd name="T13" fmla="*/ 2717 h 2928"/>
                <a:gd name="T14" fmla="*/ 5749 w 5749"/>
                <a:gd name="T15" fmla="*/ 1437 h 2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9" h="2928">
                  <a:moveTo>
                    <a:pt x="0" y="1437"/>
                  </a:moveTo>
                  <a:cubicBezTo>
                    <a:pt x="191" y="718"/>
                    <a:pt x="382" y="0"/>
                    <a:pt x="650" y="210"/>
                  </a:cubicBezTo>
                  <a:cubicBezTo>
                    <a:pt x="918" y="420"/>
                    <a:pt x="1331" y="2699"/>
                    <a:pt x="1610" y="2696"/>
                  </a:cubicBezTo>
                  <a:cubicBezTo>
                    <a:pt x="1889" y="2693"/>
                    <a:pt x="2039" y="184"/>
                    <a:pt x="2325" y="189"/>
                  </a:cubicBezTo>
                  <a:cubicBezTo>
                    <a:pt x="2611" y="194"/>
                    <a:pt x="3015" y="2731"/>
                    <a:pt x="3328" y="2728"/>
                  </a:cubicBezTo>
                  <a:cubicBezTo>
                    <a:pt x="3641" y="2725"/>
                    <a:pt x="3911" y="170"/>
                    <a:pt x="4202" y="168"/>
                  </a:cubicBezTo>
                  <a:cubicBezTo>
                    <a:pt x="4493" y="166"/>
                    <a:pt x="4819" y="2506"/>
                    <a:pt x="5077" y="2717"/>
                  </a:cubicBezTo>
                  <a:cubicBezTo>
                    <a:pt x="5335" y="2928"/>
                    <a:pt x="5542" y="2182"/>
                    <a:pt x="5749" y="1437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06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341438"/>
            <a:ext cx="7848600" cy="1900237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 b="1" dirty="0">
                <a:solidFill>
                  <a:srgbClr val="FF0066"/>
                </a:solidFill>
                <a:latin typeface="Comic Sans MS" panose="030F0702030302020204" pitchFamily="66" charset="0"/>
              </a:rPr>
              <a:t>Wavelength, </a:t>
            </a:r>
            <a:r>
              <a:rPr lang="en-GB" altLang="en-US" sz="2400" b="1" i="1" dirty="0">
                <a:solidFill>
                  <a:srgbClr val="FF0066"/>
                </a:solidFill>
                <a:latin typeface="Comic Sans MS" panose="030F0702030302020204" pitchFamily="66" charset="0"/>
              </a:rPr>
              <a:t>λ</a:t>
            </a:r>
            <a:endParaRPr lang="en-GB" altLang="en-US" sz="2400" b="1" dirty="0">
              <a:solidFill>
                <a:srgbClr val="FF0066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 b="1" dirty="0">
                <a:latin typeface="Comic Sans MS" panose="030F0702030302020204" pitchFamily="66" charset="0"/>
              </a:rPr>
              <a:t>This is the distance between two consecutive particles at the same phase.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 b="1" i="1" dirty="0">
                <a:latin typeface="Comic Sans MS" panose="030F0702030302020204" pitchFamily="66" charset="0"/>
              </a:rPr>
              <a:t>Example: top-of-a-peak to the next top-of-a-peak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 b="1" dirty="0">
                <a:latin typeface="Comic Sans MS" panose="030F0702030302020204" pitchFamily="66" charset="0"/>
              </a:rPr>
              <a:t>unit – metre, m</a:t>
            </a:r>
          </a:p>
        </p:txBody>
      </p:sp>
      <p:grpSp>
        <p:nvGrpSpPr>
          <p:cNvPr id="222220" name="Group 12"/>
          <p:cNvGrpSpPr>
            <a:grpSpLocks/>
          </p:cNvGrpSpPr>
          <p:nvPr/>
        </p:nvGrpSpPr>
        <p:grpSpPr bwMode="auto">
          <a:xfrm>
            <a:off x="1763713" y="3284538"/>
            <a:ext cx="4618037" cy="2592387"/>
            <a:chOff x="1111" y="2069"/>
            <a:chExt cx="2909" cy="1633"/>
          </a:xfrm>
        </p:grpSpPr>
        <p:sp>
          <p:nvSpPr>
            <p:cNvPr id="222212" name="Line 4"/>
            <p:cNvSpPr>
              <a:spLocks noChangeShapeType="1"/>
            </p:cNvSpPr>
            <p:nvPr/>
          </p:nvSpPr>
          <p:spPr bwMode="auto">
            <a:xfrm>
              <a:off x="1111" y="2962"/>
              <a:ext cx="2909" cy="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22213" name="Line 5"/>
            <p:cNvSpPr>
              <a:spLocks noChangeShapeType="1"/>
            </p:cNvSpPr>
            <p:nvPr/>
          </p:nvSpPr>
          <p:spPr bwMode="auto">
            <a:xfrm flipV="1">
              <a:off x="2199" y="2296"/>
              <a:ext cx="865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22215" name="Text Box 7"/>
            <p:cNvSpPr txBox="1">
              <a:spLocks noChangeArrowheads="1"/>
            </p:cNvSpPr>
            <p:nvPr/>
          </p:nvSpPr>
          <p:spPr bwMode="auto">
            <a:xfrm>
              <a:off x="2108" y="2069"/>
              <a:ext cx="1298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altLang="en-US" b="1">
                  <a:solidFill>
                    <a:srgbClr val="FF0000"/>
                  </a:solidFill>
                  <a:latin typeface="Comic Sans MS" panose="030F0702030302020204" pitchFamily="66" charset="0"/>
                </a:rPr>
                <a:t>wavelength  </a:t>
              </a:r>
              <a:r>
                <a:rPr lang="en-GB" altLang="en-US" b="1" i="1">
                  <a:solidFill>
                    <a:srgbClr val="FF0000"/>
                  </a:solidFill>
                  <a:latin typeface="Comic Sans MS" panose="030F0702030302020204" pitchFamily="66" charset="0"/>
                </a:rPr>
                <a:t>λ</a:t>
              </a:r>
              <a:endParaRPr lang="en-GB" altLang="en-US">
                <a:latin typeface="Comic Sans MS" panose="030F0702030302020204" pitchFamily="66" charset="0"/>
              </a:endParaRPr>
            </a:p>
          </p:txBody>
        </p:sp>
        <p:sp>
          <p:nvSpPr>
            <p:cNvPr id="222218" name="Freeform 10"/>
            <p:cNvSpPr>
              <a:spLocks/>
            </p:cNvSpPr>
            <p:nvPr/>
          </p:nvSpPr>
          <p:spPr bwMode="auto">
            <a:xfrm>
              <a:off x="1192" y="2249"/>
              <a:ext cx="2518" cy="1453"/>
            </a:xfrm>
            <a:custGeom>
              <a:avLst/>
              <a:gdLst>
                <a:gd name="T0" fmla="*/ 0 w 5749"/>
                <a:gd name="T1" fmla="*/ 1437 h 2928"/>
                <a:gd name="T2" fmla="*/ 650 w 5749"/>
                <a:gd name="T3" fmla="*/ 210 h 2928"/>
                <a:gd name="T4" fmla="*/ 1610 w 5749"/>
                <a:gd name="T5" fmla="*/ 2696 h 2928"/>
                <a:gd name="T6" fmla="*/ 2325 w 5749"/>
                <a:gd name="T7" fmla="*/ 189 h 2928"/>
                <a:gd name="T8" fmla="*/ 3328 w 5749"/>
                <a:gd name="T9" fmla="*/ 2728 h 2928"/>
                <a:gd name="T10" fmla="*/ 4202 w 5749"/>
                <a:gd name="T11" fmla="*/ 168 h 2928"/>
                <a:gd name="T12" fmla="*/ 5077 w 5749"/>
                <a:gd name="T13" fmla="*/ 2717 h 2928"/>
                <a:gd name="T14" fmla="*/ 5749 w 5749"/>
                <a:gd name="T15" fmla="*/ 1437 h 2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9" h="2928">
                  <a:moveTo>
                    <a:pt x="0" y="1437"/>
                  </a:moveTo>
                  <a:cubicBezTo>
                    <a:pt x="191" y="718"/>
                    <a:pt x="382" y="0"/>
                    <a:pt x="650" y="210"/>
                  </a:cubicBezTo>
                  <a:cubicBezTo>
                    <a:pt x="918" y="420"/>
                    <a:pt x="1331" y="2699"/>
                    <a:pt x="1610" y="2696"/>
                  </a:cubicBezTo>
                  <a:cubicBezTo>
                    <a:pt x="1889" y="2693"/>
                    <a:pt x="2039" y="184"/>
                    <a:pt x="2325" y="189"/>
                  </a:cubicBezTo>
                  <a:cubicBezTo>
                    <a:pt x="2611" y="194"/>
                    <a:pt x="3015" y="2731"/>
                    <a:pt x="3328" y="2728"/>
                  </a:cubicBezTo>
                  <a:cubicBezTo>
                    <a:pt x="3641" y="2725"/>
                    <a:pt x="3911" y="170"/>
                    <a:pt x="4202" y="168"/>
                  </a:cubicBezTo>
                  <a:cubicBezTo>
                    <a:pt x="4493" y="166"/>
                    <a:pt x="4819" y="2506"/>
                    <a:pt x="5077" y="2717"/>
                  </a:cubicBezTo>
                  <a:cubicBezTo>
                    <a:pt x="5335" y="2928"/>
                    <a:pt x="5542" y="2182"/>
                    <a:pt x="5749" y="1437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558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822944"/>
            <a:ext cx="8280400" cy="563039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altLang="en-US" sz="2400" b="1">
                <a:solidFill>
                  <a:srgbClr val="FF0066"/>
                </a:solidFill>
                <a:latin typeface="Comic Sans MS" panose="030F0702030302020204" pitchFamily="66" charset="0"/>
              </a:rPr>
              <a:t>Period, </a:t>
            </a:r>
            <a:r>
              <a:rPr lang="en-GB" altLang="en-US" sz="2400" b="1" i="1">
                <a:solidFill>
                  <a:srgbClr val="FF0066"/>
                </a:solidFill>
                <a:latin typeface="Comic Sans MS" panose="030F0702030302020204" pitchFamily="66" charset="0"/>
              </a:rPr>
              <a:t>T</a:t>
            </a:r>
            <a:endParaRPr lang="en-GB" altLang="en-US" sz="2400" b="1">
              <a:solidFill>
                <a:srgbClr val="FF0066"/>
              </a:solidFill>
              <a:latin typeface="Comic Sans MS" panose="030F0702030302020204" pitchFamily="66" charset="0"/>
            </a:endParaRPr>
          </a:p>
          <a:p>
            <a:pPr marL="0" indent="0">
              <a:buFontTx/>
              <a:buNone/>
            </a:pPr>
            <a:r>
              <a:rPr lang="en-GB" altLang="en-US" sz="2400" b="1">
                <a:latin typeface="Comic Sans MS" panose="030F0702030302020204" pitchFamily="66" charset="0"/>
              </a:rPr>
              <a:t>This is equal to the time taken for one complete oscillation in of a particle in a wave.</a:t>
            </a:r>
          </a:p>
          <a:p>
            <a:pPr marL="0" indent="0">
              <a:buFontTx/>
              <a:buNone/>
            </a:pPr>
            <a:r>
              <a:rPr lang="en-GB" altLang="en-US" sz="2400" b="1">
                <a:latin typeface="Comic Sans MS" panose="030F0702030302020204" pitchFamily="66" charset="0"/>
              </a:rPr>
              <a:t>unit – second, s</a:t>
            </a:r>
          </a:p>
          <a:p>
            <a:pPr marL="0" indent="0">
              <a:buFontTx/>
              <a:buNone/>
            </a:pPr>
            <a:r>
              <a:rPr lang="en-GB" altLang="en-US" sz="2400" b="1">
                <a:latin typeface="Comic Sans MS" panose="030F0702030302020204" pitchFamily="66" charset="0"/>
              </a:rPr>
              <a:t> </a:t>
            </a:r>
          </a:p>
          <a:p>
            <a:pPr marL="0" indent="0">
              <a:buFontTx/>
              <a:buNone/>
            </a:pPr>
            <a:r>
              <a:rPr lang="en-GB" altLang="en-US" sz="2400" b="1">
                <a:solidFill>
                  <a:srgbClr val="FF0066"/>
                </a:solidFill>
                <a:latin typeface="Comic Sans MS" panose="030F0702030302020204" pitchFamily="66" charset="0"/>
              </a:rPr>
              <a:t>Frequency, </a:t>
            </a:r>
            <a:r>
              <a:rPr lang="en-GB" altLang="en-US" sz="2400" b="1" i="1">
                <a:solidFill>
                  <a:srgbClr val="FF0066"/>
                </a:solidFill>
                <a:latin typeface="Comic Sans MS" panose="030F0702030302020204" pitchFamily="66" charset="0"/>
              </a:rPr>
              <a:t>f</a:t>
            </a:r>
            <a:endParaRPr lang="en-GB" altLang="en-US" sz="2400" b="1">
              <a:solidFill>
                <a:srgbClr val="FF0066"/>
              </a:solidFill>
              <a:latin typeface="Comic Sans MS" panose="030F0702030302020204" pitchFamily="66" charset="0"/>
            </a:endParaRPr>
          </a:p>
          <a:p>
            <a:pPr marL="0" indent="0">
              <a:buFontTx/>
              <a:buNone/>
            </a:pPr>
            <a:r>
              <a:rPr lang="en-GB" altLang="en-US" sz="2400" b="1">
                <a:latin typeface="Comic Sans MS" panose="030F0702030302020204" pitchFamily="66" charset="0"/>
              </a:rPr>
              <a:t>This is equal to the number of complete oscillations in one second performed by a particle in a wave.</a:t>
            </a:r>
            <a:endParaRPr lang="fr-FR" altLang="en-US" sz="2400" b="1">
              <a:latin typeface="Comic Sans MS" panose="030F0702030302020204" pitchFamily="66" charset="0"/>
            </a:endParaRPr>
          </a:p>
          <a:p>
            <a:pPr marL="0" indent="0">
              <a:buFontTx/>
              <a:buNone/>
            </a:pPr>
            <a:r>
              <a:rPr lang="fr-FR" altLang="en-US" sz="2400" b="1">
                <a:latin typeface="Comic Sans MS" panose="030F0702030302020204" pitchFamily="66" charset="0"/>
              </a:rPr>
              <a:t>unit – hertz, Hz		</a:t>
            </a:r>
          </a:p>
          <a:p>
            <a:pPr marL="0" indent="0">
              <a:buFontTx/>
              <a:buNone/>
            </a:pPr>
            <a:r>
              <a:rPr lang="fr-FR" altLang="en-US" sz="2400" b="1">
                <a:latin typeface="Comic Sans MS" panose="030F0702030302020204" pitchFamily="66" charset="0"/>
              </a:rPr>
              <a:t>NOTE:  </a:t>
            </a:r>
            <a:r>
              <a:rPr lang="fr-FR" altLang="en-US" sz="2400" b="1" i="1">
                <a:solidFill>
                  <a:srgbClr val="FF0066"/>
                </a:solidFill>
                <a:latin typeface="Comic Sans MS" panose="030F0702030302020204" pitchFamily="66" charset="0"/>
              </a:rPr>
              <a:t>f = 1 / T</a:t>
            </a:r>
            <a:endParaRPr lang="en-GB" altLang="en-US" sz="2400" b="1" i="1">
              <a:solidFill>
                <a:srgbClr val="FF0066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441636"/>
          </a:xfrm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02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837480"/>
            <a:ext cx="8424862" cy="525581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3200" b="1" dirty="0">
                <a:latin typeface="Comic Sans MS" panose="030F0702030302020204" pitchFamily="66" charset="0"/>
              </a:rPr>
              <a:t>For all waves: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3200" b="1" dirty="0">
              <a:solidFill>
                <a:srgbClr val="FF0066"/>
              </a:solidFill>
              <a:latin typeface="Comic Sans MS" panose="030F0702030302020204" pitchFamily="66" charset="0"/>
            </a:endParaRPr>
          </a:p>
          <a:p>
            <a:pPr marL="0" indent="0" algn="ctr">
              <a:lnSpc>
                <a:spcPct val="90000"/>
              </a:lnSpc>
              <a:buFontTx/>
              <a:buNone/>
            </a:pPr>
            <a:r>
              <a:rPr lang="en-GB" altLang="en-US" sz="3200" b="1" dirty="0">
                <a:solidFill>
                  <a:srgbClr val="FF0066"/>
                </a:solidFill>
                <a:latin typeface="Comic Sans MS" panose="030F0702030302020204" pitchFamily="66" charset="0"/>
              </a:rPr>
              <a:t>speed = frequency x wavelength </a:t>
            </a:r>
            <a:endParaRPr lang="en-GB" altLang="en-US" sz="3200" b="1" i="1" dirty="0">
              <a:solidFill>
                <a:srgbClr val="FF0066"/>
              </a:solidFill>
              <a:latin typeface="Comic Sans MS" panose="030F0702030302020204" pitchFamily="66" charset="0"/>
            </a:endParaRPr>
          </a:p>
          <a:p>
            <a:pPr marL="0" indent="0" algn="ctr">
              <a:lnSpc>
                <a:spcPct val="90000"/>
              </a:lnSpc>
              <a:buFontTx/>
              <a:buNone/>
            </a:pPr>
            <a:endParaRPr lang="en-GB" altLang="en-US" sz="3200" b="1" i="1" dirty="0">
              <a:solidFill>
                <a:srgbClr val="FF0066"/>
              </a:solidFill>
              <a:latin typeface="Comic Sans MS" panose="030F0702030302020204" pitchFamily="66" charset="0"/>
            </a:endParaRPr>
          </a:p>
          <a:p>
            <a:pPr marL="0" indent="0" algn="ctr">
              <a:lnSpc>
                <a:spcPct val="90000"/>
              </a:lnSpc>
              <a:buFontTx/>
              <a:buNone/>
            </a:pPr>
            <a:r>
              <a:rPr lang="en-GB" altLang="en-US" sz="3200" b="1" i="1" dirty="0">
                <a:solidFill>
                  <a:srgbClr val="FF0066"/>
                </a:solidFill>
                <a:latin typeface="Comic Sans MS" panose="030F0702030302020204" pitchFamily="66" charset="0"/>
              </a:rPr>
              <a:t>c = f λ</a:t>
            </a:r>
          </a:p>
          <a:p>
            <a:pPr marL="0" indent="0" algn="ctr">
              <a:lnSpc>
                <a:spcPct val="90000"/>
              </a:lnSpc>
              <a:buFontTx/>
              <a:buNone/>
            </a:pPr>
            <a:endParaRPr lang="en-GB" altLang="en-US" sz="3200" b="1" dirty="0">
              <a:solidFill>
                <a:srgbClr val="FF0066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b="1" dirty="0">
                <a:latin typeface="Comic Sans MS" panose="030F0702030302020204" pitchFamily="66" charset="0"/>
              </a:rPr>
              <a:t>where speed is in ms</a:t>
            </a:r>
            <a:r>
              <a:rPr lang="en-GB" altLang="en-US" b="1" baseline="30000" dirty="0">
                <a:latin typeface="Comic Sans MS" panose="030F0702030302020204" pitchFamily="66" charset="0"/>
              </a:rPr>
              <a:t>-1</a:t>
            </a:r>
            <a:r>
              <a:rPr lang="en-GB" altLang="en-US" b="1" dirty="0">
                <a:latin typeface="Comic Sans MS" panose="030F0702030302020204" pitchFamily="66" charset="0"/>
              </a:rPr>
              <a:t> provided frequency is in hertz and wavelength in metres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0757"/>
            <a:ext cx="8229600" cy="114300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11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latin typeface="Comic Sans MS" panose="030F0702030302020204" pitchFamily="66" charset="0"/>
              </a:rPr>
              <a:t>Complete</a:t>
            </a:r>
          </a:p>
        </p:txBody>
      </p:sp>
      <p:sp>
        <p:nvSpPr>
          <p:cNvPr id="234499" name="Rectangle 3"/>
          <p:cNvSpPr>
            <a:spLocks noChangeArrowheads="1"/>
          </p:cNvSpPr>
          <p:nvPr/>
        </p:nvSpPr>
        <p:spPr bwMode="auto">
          <a:xfrm>
            <a:off x="1619250" y="41830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234500" name="Rectangle 4"/>
          <p:cNvSpPr>
            <a:spLocks noChangeArrowheads="1"/>
          </p:cNvSpPr>
          <p:nvPr/>
        </p:nvSpPr>
        <p:spPr bwMode="auto">
          <a:xfrm>
            <a:off x="0" y="40036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  <p:graphicFrame>
        <p:nvGraphicFramePr>
          <p:cNvPr id="234501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666278"/>
              </p:ext>
            </p:extLst>
          </p:nvPr>
        </p:nvGraphicFramePr>
        <p:xfrm>
          <a:off x="395537" y="1484313"/>
          <a:ext cx="8137276" cy="3378201"/>
        </p:xfrm>
        <a:graphic>
          <a:graphicData uri="http://schemas.openxmlformats.org/drawingml/2006/table">
            <a:tbl>
              <a:tblPr/>
              <a:tblGrid>
                <a:gridCol w="2160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6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35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67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9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Wave speed</a:t>
                      </a: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Frequency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Wavelength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Period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600 m s</a:t>
                      </a:r>
                      <a:r>
                        <a:rPr kumimoji="0" lang="en-GB" alt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-1</a:t>
                      </a: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100 Hz</a:t>
                      </a: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6 m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0.01 s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10 m s</a:t>
                      </a:r>
                      <a:r>
                        <a:rPr kumimoji="0" lang="en-GB" alt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-1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2 kHz</a:t>
                      </a: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0.5 cm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0.5 </a:t>
                      </a:r>
                      <a:r>
                        <a:rPr kumimoji="0" lang="en-GB" alt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ms</a:t>
                      </a: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340 ms</a:t>
                      </a:r>
                      <a:r>
                        <a:rPr kumimoji="0" lang="en-GB" alt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-1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170 Hz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2 m</a:t>
                      </a: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5.88 </a:t>
                      </a:r>
                      <a:r>
                        <a:rPr kumimoji="0" lang="en-GB" alt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ms</a:t>
                      </a: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2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3 x 10</a:t>
                      </a:r>
                      <a:r>
                        <a:rPr kumimoji="0" lang="en-GB" alt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 ms</a:t>
                      </a:r>
                      <a:r>
                        <a:rPr kumimoji="0" lang="en-GB" alt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-1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200 kHz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1500 m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5 x 10</a:t>
                      </a:r>
                      <a:r>
                        <a:rPr kumimoji="0" lang="en-GB" alt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-6</a:t>
                      </a:r>
                      <a:r>
                        <a:rPr kumimoji="0" lang="en-GB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 s</a:t>
                      </a: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4533" name="Rectangle 37"/>
          <p:cNvSpPr>
            <a:spLocks noChangeArrowheads="1"/>
          </p:cNvSpPr>
          <p:nvPr/>
        </p:nvSpPr>
        <p:spPr bwMode="auto">
          <a:xfrm>
            <a:off x="0" y="4262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67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59804"/>
            <a:ext cx="7886700" cy="1325563"/>
          </a:xfrm>
        </p:spPr>
        <p:txBody>
          <a:bodyPr/>
          <a:lstStyle/>
          <a:p>
            <a:r>
              <a:rPr lang="en-GB" altLang="en-US" dirty="0">
                <a:latin typeface="Comic Sans MS" panose="030F0702030302020204" pitchFamily="66" charset="0"/>
              </a:rPr>
              <a:t>Answers</a:t>
            </a:r>
          </a:p>
        </p:txBody>
      </p:sp>
      <p:sp>
        <p:nvSpPr>
          <p:cNvPr id="228355" name="Rectangle 3"/>
          <p:cNvSpPr>
            <a:spLocks noChangeArrowheads="1"/>
          </p:cNvSpPr>
          <p:nvPr/>
        </p:nvSpPr>
        <p:spPr bwMode="auto">
          <a:xfrm>
            <a:off x="1619250" y="4477741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0" y="4298353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graphicFrame>
        <p:nvGraphicFramePr>
          <p:cNvPr id="228357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205001"/>
              </p:ext>
            </p:extLst>
          </p:nvPr>
        </p:nvGraphicFramePr>
        <p:xfrm>
          <a:off x="611188" y="1778991"/>
          <a:ext cx="7921625" cy="3378201"/>
        </p:xfrm>
        <a:graphic>
          <a:graphicData uri="http://schemas.openxmlformats.org/drawingml/2006/table">
            <a:tbl>
              <a:tblPr/>
              <a:tblGrid>
                <a:gridCol w="2160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8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2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9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Wave speed</a:t>
                      </a: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Frequency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Wavelength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Period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600 m s</a:t>
                      </a:r>
                      <a:r>
                        <a:rPr kumimoji="0" lang="en-GB" alt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-1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100 Hz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6 m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0.01 s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10 m s</a:t>
                      </a:r>
                      <a:r>
                        <a:rPr kumimoji="0" lang="en-GB" alt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-1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2 kHz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0.5 cm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0.5 ms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340 ms</a:t>
                      </a:r>
                      <a:r>
                        <a:rPr kumimoji="0" lang="en-GB" alt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-1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170 Hz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2 m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5.88 ms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2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3 x 10</a:t>
                      </a:r>
                      <a:r>
                        <a:rPr kumimoji="0" lang="en-GB" alt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en-GB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 ms</a:t>
                      </a:r>
                      <a:r>
                        <a:rPr kumimoji="0" lang="en-GB" alt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-1</a:t>
                      </a: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200 kHz</a:t>
                      </a: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1500 m</a:t>
                      </a:r>
                      <a:endParaRPr kumimoji="0" lang="en-GB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5 x 10</a:t>
                      </a:r>
                      <a:r>
                        <a:rPr kumimoji="0" lang="en-GB" alt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-6</a:t>
                      </a:r>
                      <a:r>
                        <a:rPr kumimoji="0" lang="en-GB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 s</a:t>
                      </a:r>
                      <a:endParaRPr kumimoji="0" lang="en-GB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28389" name="Rectangle 37"/>
          <p:cNvSpPr>
            <a:spLocks noChangeArrowheads="1"/>
          </p:cNvSpPr>
          <p:nvPr/>
        </p:nvSpPr>
        <p:spPr bwMode="auto">
          <a:xfrm>
            <a:off x="0" y="4557116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95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1097360"/>
            <a:ext cx="8207375" cy="576064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b="1">
                <a:solidFill>
                  <a:srgbClr val="FF0066"/>
                </a:solidFill>
                <a:latin typeface="Comic Sans MS" panose="030F0702030302020204" pitchFamily="66" charset="0"/>
              </a:rPr>
              <a:t>Phase, </a:t>
            </a:r>
            <a:r>
              <a:rPr lang="en-GB" altLang="en-US" b="1" i="1">
                <a:solidFill>
                  <a:srgbClr val="FF0066"/>
                </a:solidFill>
                <a:latin typeface="Comic Sans MS" panose="030F0702030302020204" pitchFamily="66" charset="0"/>
              </a:rPr>
              <a:t>φ</a:t>
            </a:r>
            <a:endParaRPr lang="en-GB" altLang="en-US" b="1">
              <a:solidFill>
                <a:srgbClr val="FF0066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800" b="1">
                <a:latin typeface="Comic Sans MS" panose="030F0702030302020204" pitchFamily="66" charset="0"/>
              </a:rPr>
              <a:t>This is the point that a particle is at within an oscillation. </a:t>
            </a:r>
            <a:endParaRPr lang="en-GB" altLang="en-US" sz="2800" b="1" i="1"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en-GB" altLang="en-US" sz="2800" b="1" i="1"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800" b="1" i="1">
                <a:latin typeface="Comic Sans MS" panose="030F0702030302020204" pitchFamily="66" charset="0"/>
              </a:rPr>
              <a:t>Examples: ‘top of peak’, ‘bottom of trough’</a:t>
            </a:r>
            <a:endParaRPr lang="en-GB" altLang="en-US" sz="2800" b="1"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en-GB" altLang="en-US" sz="2800" b="1"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800" b="1">
                <a:latin typeface="Comic Sans MS" panose="030F0702030302020204" pitchFamily="66" charset="0"/>
              </a:rPr>
              <a:t>Phase is sometimes expressed in terms of an angle up to 360</a:t>
            </a:r>
            <a:r>
              <a:rPr lang="en-US" altLang="en-US" sz="2800" b="1">
                <a:latin typeface="Comic Sans MS" panose="030F0702030302020204" pitchFamily="66" charset="0"/>
                <a:cs typeface="Arial" charset="0"/>
              </a:rPr>
              <a:t>°</a:t>
            </a:r>
            <a:r>
              <a:rPr lang="en-GB" altLang="en-US" sz="2800" b="1">
                <a:latin typeface="Comic Sans MS" panose="030F0702030302020204" pitchFamily="66" charset="0"/>
              </a:rPr>
              <a:t>. If the top of a peak is 0</a:t>
            </a:r>
            <a:r>
              <a:rPr lang="en-US" altLang="en-US" sz="2800" b="1">
                <a:latin typeface="Comic Sans MS" panose="030F0702030302020204" pitchFamily="66" charset="0"/>
                <a:cs typeface="Arial" charset="0"/>
              </a:rPr>
              <a:t>°</a:t>
            </a:r>
            <a:r>
              <a:rPr lang="en-GB" altLang="en-US" sz="2800" b="1">
                <a:latin typeface="Comic Sans MS" panose="030F0702030302020204" pitchFamily="66" charset="0"/>
              </a:rPr>
              <a:t> then the bottom of a trough will be 180</a:t>
            </a:r>
            <a:r>
              <a:rPr lang="en-US" altLang="en-US" sz="2800" b="1">
                <a:latin typeface="Comic Sans MS" panose="030F0702030302020204" pitchFamily="66" charset="0"/>
                <a:cs typeface="Arial" charset="0"/>
              </a:rPr>
              <a:t>°</a:t>
            </a:r>
            <a:r>
              <a:rPr lang="en-GB" altLang="en-US" sz="2800" b="1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53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552" y="836712"/>
            <a:ext cx="8208963" cy="576064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800" b="1" dirty="0">
                <a:solidFill>
                  <a:srgbClr val="FF0066"/>
                </a:solidFill>
                <a:latin typeface="Comic Sans MS" panose="030F0702030302020204" pitchFamily="66" charset="0"/>
              </a:rPr>
              <a:t>Phase difference, </a:t>
            </a:r>
            <a:r>
              <a:rPr lang="en-GB" altLang="en-US" sz="2800" b="1" i="1" dirty="0" err="1">
                <a:solidFill>
                  <a:srgbClr val="FF0066"/>
                </a:solidFill>
                <a:latin typeface="Comic Sans MS" panose="030F0702030302020204" pitchFamily="66" charset="0"/>
              </a:rPr>
              <a:t>Δφ</a:t>
            </a:r>
            <a:endParaRPr lang="en-GB" altLang="en-US" sz="2800" b="1" dirty="0">
              <a:solidFill>
                <a:srgbClr val="FF0066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 b="1" dirty="0">
                <a:latin typeface="Comic Sans MS" panose="030F0702030302020204" pitchFamily="66" charset="0"/>
              </a:rPr>
              <a:t>This is the fraction of a cycle between two particles within one or two waves.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 b="1" i="1" dirty="0">
                <a:latin typeface="Comic Sans MS" panose="030F0702030302020204" pitchFamily="66" charset="0"/>
              </a:rPr>
              <a:t>Example: the top of a peak has a phase difference of half of one cycle compared with the bottom of a trough.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en-GB" altLang="en-US" sz="2400" b="1" dirty="0"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 b="1" dirty="0">
                <a:latin typeface="Comic Sans MS" panose="030F0702030302020204" pitchFamily="66" charset="0"/>
              </a:rPr>
              <a:t>Phase difference is often expressed as an angle difference. So in the above case the phase difference is 180</a:t>
            </a:r>
            <a:r>
              <a:rPr lang="en-US" altLang="en-US" sz="2400" b="1" dirty="0">
                <a:latin typeface="Comic Sans MS" panose="030F0702030302020204" pitchFamily="66" charset="0"/>
                <a:cs typeface="Arial" charset="0"/>
              </a:rPr>
              <a:t>°</a:t>
            </a:r>
            <a:r>
              <a:rPr lang="en-GB" altLang="en-US" sz="2400" b="1" dirty="0">
                <a:latin typeface="Comic Sans MS" panose="030F0702030302020204" pitchFamily="66" charset="0"/>
              </a:rPr>
              <a:t>. Also with phase difference, angles are usually measured in radians.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 b="1" dirty="0">
                <a:latin typeface="Comic Sans MS" panose="030F0702030302020204" pitchFamily="66" charset="0"/>
              </a:rPr>
              <a:t>Where: 360</a:t>
            </a:r>
            <a:r>
              <a:rPr lang="en-US" altLang="en-US" sz="2400" b="1" dirty="0">
                <a:latin typeface="Comic Sans MS" panose="030F0702030302020204" pitchFamily="66" charset="0"/>
                <a:cs typeface="Arial" charset="0"/>
              </a:rPr>
              <a:t>°</a:t>
            </a:r>
            <a:r>
              <a:rPr lang="en-GB" altLang="en-US" sz="2400" b="1" dirty="0">
                <a:latin typeface="Comic Sans MS" panose="030F0702030302020204" pitchFamily="66" charset="0"/>
              </a:rPr>
              <a:t> = 2π radian; 180</a:t>
            </a:r>
            <a:r>
              <a:rPr lang="en-US" altLang="en-US" sz="2400" b="1" dirty="0">
                <a:latin typeface="Comic Sans MS" panose="030F0702030302020204" pitchFamily="66" charset="0"/>
                <a:cs typeface="Arial" charset="0"/>
              </a:rPr>
              <a:t>°</a:t>
            </a:r>
            <a:r>
              <a:rPr lang="en-GB" altLang="en-US" sz="2400" b="1" dirty="0">
                <a:latin typeface="Comic Sans MS" panose="030F0702030302020204" pitchFamily="66" charset="0"/>
              </a:rPr>
              <a:t> = π rad; 90</a:t>
            </a:r>
            <a:r>
              <a:rPr lang="en-US" altLang="en-US" sz="2400" b="1" dirty="0">
                <a:latin typeface="Comic Sans MS" panose="030F0702030302020204" pitchFamily="66" charset="0"/>
                <a:cs typeface="Arial" charset="0"/>
              </a:rPr>
              <a:t>°</a:t>
            </a:r>
            <a:r>
              <a:rPr lang="en-GB" altLang="en-US" sz="2400" b="1" dirty="0">
                <a:latin typeface="Comic Sans MS" panose="030F0702030302020204" pitchFamily="66" charset="0"/>
              </a:rPr>
              <a:t> = π/2 rad</a:t>
            </a:r>
          </a:p>
        </p:txBody>
      </p:sp>
    </p:spTree>
    <p:extLst>
      <p:ext uri="{BB962C8B-B14F-4D97-AF65-F5344CB8AC3E}">
        <p14:creationId xmlns:p14="http://schemas.microsoft.com/office/powerpoint/2010/main" val="128558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586</Words>
  <Application>Microsoft Office PowerPoint</Application>
  <PresentationFormat>On-screen Show (4:3)</PresentationFormat>
  <Paragraphs>109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Complete</vt:lpstr>
      <vt:lpstr>Answers</vt:lpstr>
      <vt:lpstr>PowerPoint Presentation</vt:lpstr>
      <vt:lpstr>PowerPoint Presentation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 Duddy</cp:lastModifiedBy>
  <cp:revision>9</cp:revision>
  <dcterms:created xsi:type="dcterms:W3CDTF">2016-05-16T13:02:05Z</dcterms:created>
  <dcterms:modified xsi:type="dcterms:W3CDTF">2018-10-02T11:43:23Z</dcterms:modified>
</cp:coreProperties>
</file>