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95990-E18D-4640-8B33-DCD5C62B284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01A7AC-2504-4D8C-8585-BFA69598712E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BB3426-6D14-46F3-98FA-EE0BBAE87B1B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ECE3E-3E40-4206-982A-7391478D7DFB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8F1B6B-A158-4D00-91DC-69715AD562E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D61888-D495-42BF-90BE-F623AEB8D69F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37104-7FEE-4FED-89EC-2EC31FF81955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29ADB-BA62-466B-8BEF-2185E428870C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FA730-C7C7-4EF0-BB2A-7FB731D0A7C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F1EEE-54F4-499C-A60F-B02DBB952130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E6C3C-EB10-4433-AADC-F40174E97B9B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A0AF4F-D951-4D48-8DB0-B775629E4A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952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37"/>
            <a:ext cx="8507413" cy="51847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(a)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The reflected sound wave undergoes superposition with the incident sound wave produced by the loudspeaker. 	[1 mark]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Nodes are formed when the peak of one wave superposes with the trough of the other, cancellation occurs. 			[1 mark]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Antinodes are formed when the peak of one wave superposes with the peak of the other, reinforcement occurs. 		[1 mark]</a:t>
            </a:r>
          </a:p>
        </p:txBody>
      </p:sp>
    </p:spTree>
    <p:extLst>
      <p:ext uri="{BB962C8B-B14F-4D97-AF65-F5344CB8AC3E}">
        <p14:creationId xmlns:p14="http://schemas.microsoft.com/office/powerpoint/2010/main" val="14088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6637"/>
            <a:ext cx="8435975" cy="54006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(b)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Wavelength equals twice the distance between nodes.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 err="1">
                <a:latin typeface="Comic Sans MS" panose="030F0702030302020204" pitchFamily="66" charset="0"/>
              </a:rPr>
              <a:t>Internodal</a:t>
            </a:r>
            <a:r>
              <a:rPr lang="en-GB" altLang="en-US" sz="2800" dirty="0">
                <a:latin typeface="Comic Sans MS" panose="030F0702030302020204" pitchFamily="66" charset="0"/>
              </a:rPr>
              <a:t> distance = 45 cm / 6 = 7.5 cm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Therefore sound wavelength = 15 cm  [2 marks]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i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>
                <a:solidFill>
                  <a:srgbClr val="FF0066"/>
                </a:solidFill>
                <a:latin typeface="Comic Sans MS" panose="030F0702030302020204" pitchFamily="66" charset="0"/>
              </a:rPr>
              <a:t>c = f x λ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= 2.2 kHz x 15 cm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= 2 200 Hz x 0.15 m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solidFill>
                  <a:srgbClr val="FF0066"/>
                </a:solidFill>
                <a:latin typeface="Comic Sans MS" panose="030F0702030302020204" pitchFamily="66" charset="0"/>
              </a:rPr>
              <a:t>speed of sound waves = 330 ms</a:t>
            </a:r>
            <a:r>
              <a:rPr lang="en-GB" altLang="en-US" sz="2800" baseline="30000" dirty="0">
                <a:solidFill>
                  <a:srgbClr val="FF0066"/>
                </a:solidFill>
                <a:latin typeface="Comic Sans MS" panose="030F0702030302020204" pitchFamily="66" charset="0"/>
              </a:rPr>
              <a:t>-1</a:t>
            </a:r>
            <a:r>
              <a:rPr lang="en-GB" altLang="en-US" sz="2800" dirty="0">
                <a:latin typeface="Comic Sans MS" panose="030F0702030302020204" pitchFamily="66" charset="0"/>
              </a:rPr>
              <a:t>  	[2 marks]</a:t>
            </a:r>
          </a:p>
        </p:txBody>
      </p:sp>
    </p:spTree>
    <p:extLst>
      <p:ext uri="{BB962C8B-B14F-4D97-AF65-F5344CB8AC3E}">
        <p14:creationId xmlns:p14="http://schemas.microsoft.com/office/powerpoint/2010/main" val="1538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3191"/>
            <a:ext cx="5256212" cy="5976169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(c)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The amplitude of a sound wave decreases with distance due to its energy spreading out.  		[1 mark]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The size of a peak just before reflection and that of a trough just after reflection will be similar and so almost perfect cancellation will occur and the consequent node produced will have a near zero amplitude. 		[1 mark]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The size of a peak just after production by the loudspeaker will, however, be much larger than that of a trough after reflection and travel back to the speaker. Therefore incomplete cancellation will occur and the consequent node produced will still have a significant amplitude. 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				[1 mark]</a:t>
            </a:r>
          </a:p>
        </p:txBody>
      </p:sp>
      <p:grpSp>
        <p:nvGrpSpPr>
          <p:cNvPr id="202757" name="Group 5"/>
          <p:cNvGrpSpPr>
            <a:grpSpLocks/>
          </p:cNvGrpSpPr>
          <p:nvPr/>
        </p:nvGrpSpPr>
        <p:grpSpPr bwMode="auto">
          <a:xfrm>
            <a:off x="5795963" y="2493416"/>
            <a:ext cx="2879725" cy="3146721"/>
            <a:chOff x="6421" y="11941"/>
            <a:chExt cx="3371" cy="3341"/>
          </a:xfrm>
        </p:grpSpPr>
        <p:sp>
          <p:nvSpPr>
            <p:cNvPr id="202758" name="Freeform 6"/>
            <p:cNvSpPr>
              <a:spLocks/>
            </p:cNvSpPr>
            <p:nvPr/>
          </p:nvSpPr>
          <p:spPr bwMode="auto">
            <a:xfrm flipV="1">
              <a:off x="7850" y="14099"/>
              <a:ext cx="715" cy="653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2759" name="Freeform 7"/>
            <p:cNvSpPr>
              <a:spLocks/>
            </p:cNvSpPr>
            <p:nvPr/>
          </p:nvSpPr>
          <p:spPr bwMode="auto">
            <a:xfrm>
              <a:off x="6421" y="11941"/>
              <a:ext cx="715" cy="1250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2760" name="Freeform 8"/>
            <p:cNvSpPr>
              <a:spLocks/>
            </p:cNvSpPr>
            <p:nvPr/>
          </p:nvSpPr>
          <p:spPr bwMode="auto">
            <a:xfrm flipV="1">
              <a:off x="7665" y="12107"/>
              <a:ext cx="715" cy="1122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2761" name="Freeform 9"/>
            <p:cNvSpPr>
              <a:spLocks/>
            </p:cNvSpPr>
            <p:nvPr/>
          </p:nvSpPr>
          <p:spPr bwMode="auto">
            <a:xfrm>
              <a:off x="6635" y="13658"/>
              <a:ext cx="715" cy="1624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grpSp>
          <p:nvGrpSpPr>
            <p:cNvPr id="202762" name="Group 10"/>
            <p:cNvGrpSpPr>
              <a:grpSpLocks/>
            </p:cNvGrpSpPr>
            <p:nvPr/>
          </p:nvGrpSpPr>
          <p:grpSpPr bwMode="auto">
            <a:xfrm>
              <a:off x="7381" y="14176"/>
              <a:ext cx="480" cy="480"/>
              <a:chOff x="9707" y="12683"/>
              <a:chExt cx="480" cy="480"/>
            </a:xfrm>
          </p:grpSpPr>
          <p:sp>
            <p:nvSpPr>
              <p:cNvPr id="202763" name="Line 11"/>
              <p:cNvSpPr>
                <a:spLocks noChangeShapeType="1"/>
              </p:cNvSpPr>
              <p:nvPr/>
            </p:nvSpPr>
            <p:spPr bwMode="auto">
              <a:xfrm>
                <a:off x="9941" y="12683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  <p:sp>
            <p:nvSpPr>
              <p:cNvPr id="202764" name="Line 12"/>
              <p:cNvSpPr>
                <a:spLocks noChangeShapeType="1"/>
              </p:cNvSpPr>
              <p:nvPr/>
            </p:nvSpPr>
            <p:spPr bwMode="auto">
              <a:xfrm>
                <a:off x="9707" y="12928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2765" name="Group 13"/>
            <p:cNvGrpSpPr>
              <a:grpSpLocks/>
            </p:cNvGrpSpPr>
            <p:nvPr/>
          </p:nvGrpSpPr>
          <p:grpSpPr bwMode="auto">
            <a:xfrm>
              <a:off x="7180" y="12379"/>
              <a:ext cx="480" cy="480"/>
              <a:chOff x="9707" y="12683"/>
              <a:chExt cx="480" cy="480"/>
            </a:xfrm>
          </p:grpSpPr>
          <p:sp>
            <p:nvSpPr>
              <p:cNvPr id="202766" name="Line 14"/>
              <p:cNvSpPr>
                <a:spLocks noChangeShapeType="1"/>
              </p:cNvSpPr>
              <p:nvPr/>
            </p:nvSpPr>
            <p:spPr bwMode="auto">
              <a:xfrm>
                <a:off x="9941" y="12683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  <p:sp>
            <p:nvSpPr>
              <p:cNvPr id="202767" name="Line 15"/>
              <p:cNvSpPr>
                <a:spLocks noChangeShapeType="1"/>
              </p:cNvSpPr>
              <p:nvPr/>
            </p:nvSpPr>
            <p:spPr bwMode="auto">
              <a:xfrm>
                <a:off x="9707" y="12928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202768" name="Line 16"/>
            <p:cNvSpPr>
              <a:spLocks noChangeShapeType="1"/>
            </p:cNvSpPr>
            <p:nvPr/>
          </p:nvSpPr>
          <p:spPr bwMode="auto">
            <a:xfrm>
              <a:off x="8426" y="12640"/>
              <a:ext cx="49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2769" name="Freeform 17"/>
            <p:cNvSpPr>
              <a:spLocks/>
            </p:cNvSpPr>
            <p:nvPr/>
          </p:nvSpPr>
          <p:spPr bwMode="auto">
            <a:xfrm>
              <a:off x="9045" y="12590"/>
              <a:ext cx="715" cy="77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2770" name="Freeform 18"/>
            <p:cNvSpPr>
              <a:spLocks/>
            </p:cNvSpPr>
            <p:nvPr/>
          </p:nvSpPr>
          <p:spPr bwMode="auto">
            <a:xfrm>
              <a:off x="9077" y="14057"/>
              <a:ext cx="715" cy="675"/>
            </a:xfrm>
            <a:custGeom>
              <a:avLst/>
              <a:gdLst>
                <a:gd name="T0" fmla="*/ 0 w 715"/>
                <a:gd name="T1" fmla="*/ 1250 h 1250"/>
                <a:gd name="T2" fmla="*/ 363 w 715"/>
                <a:gd name="T3" fmla="*/ 2 h 1250"/>
                <a:gd name="T4" fmla="*/ 715 w 715"/>
                <a:gd name="T5" fmla="*/ 1239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5" h="1250">
                  <a:moveTo>
                    <a:pt x="0" y="1250"/>
                  </a:moveTo>
                  <a:cubicBezTo>
                    <a:pt x="122" y="627"/>
                    <a:pt x="244" y="4"/>
                    <a:pt x="363" y="2"/>
                  </a:cubicBezTo>
                  <a:cubicBezTo>
                    <a:pt x="482" y="0"/>
                    <a:pt x="598" y="619"/>
                    <a:pt x="715" y="1239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2771" name="Line 19"/>
            <p:cNvSpPr>
              <a:spLocks noChangeShapeType="1"/>
            </p:cNvSpPr>
            <p:nvPr/>
          </p:nvSpPr>
          <p:spPr bwMode="auto">
            <a:xfrm>
              <a:off x="8565" y="14385"/>
              <a:ext cx="49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0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95536" y="836712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Comic Sans MS" panose="030F0702030302020204" pitchFamily="66" charset="0"/>
              </a:rPr>
              <a:t>What is the principle of superposition? Explain, using diagrams, how the processes of reinforcement and cancellation can occur </a:t>
            </a: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 smtClean="0">
                <a:latin typeface="Comic Sans MS" panose="030F0702030302020204" pitchFamily="66" charset="0"/>
              </a:rPr>
              <a:t>What </a:t>
            </a:r>
            <a:r>
              <a:rPr lang="en-GB" altLang="en-US" sz="2800" dirty="0">
                <a:latin typeface="Comic Sans MS" panose="030F0702030302020204" pitchFamily="66" charset="0"/>
              </a:rPr>
              <a:t>is a stationary wave? How is it different from a progressive wave? 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Define </a:t>
            </a:r>
            <a:r>
              <a:rPr lang="en-GB" altLang="en-US" sz="2800" dirty="0">
                <a:latin typeface="Comic Sans MS" panose="030F0702030302020204" pitchFamily="66" charset="0"/>
              </a:rPr>
              <a:t>in the context of wave motion: (a) amplitude; (b) frequency; (c) wavelength; &amp; (d) phase. You may wish to illustrate your answers with diagrams.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Comic Sans MS" panose="030F0702030302020204" pitchFamily="66" charset="0"/>
              </a:rPr>
              <a:t>What is a stationary wave? How is it different from a progressive wave? </a:t>
            </a:r>
          </a:p>
        </p:txBody>
      </p:sp>
    </p:spTree>
    <p:extLst>
      <p:ext uri="{BB962C8B-B14F-4D97-AF65-F5344CB8AC3E}">
        <p14:creationId xmlns:p14="http://schemas.microsoft.com/office/powerpoint/2010/main" val="225114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96193"/>
            <a:ext cx="8208962" cy="25193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Formation of a stationary wave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Consider two waves, </a:t>
            </a:r>
            <a:r>
              <a:rPr lang="en-GB" alt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800" dirty="0">
                <a:latin typeface="Comic Sans MS" panose="030F0702030302020204" pitchFamily="66" charset="0"/>
              </a:rPr>
              <a:t> and </a:t>
            </a:r>
            <a:r>
              <a:rPr lang="en-GB" altLang="en-US" sz="2800" dirty="0">
                <a:solidFill>
                  <a:schemeClr val="accent2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 sz="2800" dirty="0">
                <a:latin typeface="Comic Sans MS" panose="030F0702030302020204" pitchFamily="66" charset="0"/>
              </a:rPr>
              <a:t>, each of amplitude </a:t>
            </a:r>
            <a:r>
              <a:rPr lang="en-GB" altLang="en-US" sz="2800" i="1" dirty="0">
                <a:solidFill>
                  <a:srgbClr val="FF33CC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800" dirty="0">
                <a:latin typeface="Comic Sans MS" panose="030F0702030302020204" pitchFamily="66" charset="0"/>
              </a:rPr>
              <a:t>, frequency </a:t>
            </a:r>
            <a:r>
              <a:rPr lang="en-GB" altLang="en-US" sz="2800" i="1" dirty="0">
                <a:solidFill>
                  <a:srgbClr val="FF33CC"/>
                </a:solidFill>
                <a:latin typeface="Comic Sans MS" panose="030F0702030302020204" pitchFamily="66" charset="0"/>
              </a:rPr>
              <a:t>f</a:t>
            </a:r>
            <a:r>
              <a:rPr lang="en-GB" altLang="en-US" sz="2800" dirty="0">
                <a:solidFill>
                  <a:srgbClr val="FF0066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dirty="0">
                <a:latin typeface="Comic Sans MS" panose="030F0702030302020204" pitchFamily="66" charset="0"/>
              </a:rPr>
              <a:t>and period </a:t>
            </a:r>
            <a:r>
              <a:rPr lang="en-GB" altLang="en-US" sz="2800" i="1" dirty="0">
                <a:solidFill>
                  <a:srgbClr val="FF33CC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sz="2800" i="1" dirty="0">
                <a:latin typeface="Comic Sans MS" panose="030F0702030302020204" pitchFamily="66" charset="0"/>
              </a:rPr>
              <a:t> </a:t>
            </a:r>
            <a:r>
              <a:rPr lang="en-GB" altLang="en-US" sz="2800" dirty="0">
                <a:latin typeface="Comic Sans MS" panose="030F0702030302020204" pitchFamily="66" charset="0"/>
              </a:rPr>
              <a:t>travelling in opposite directions.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(1) At time, </a:t>
            </a:r>
            <a:r>
              <a:rPr lang="en-GB" altLang="en-US" sz="2800" i="1" dirty="0">
                <a:solidFill>
                  <a:srgbClr val="FF33CC"/>
                </a:solidFill>
                <a:latin typeface="Comic Sans MS" panose="030F0702030302020204" pitchFamily="66" charset="0"/>
              </a:rPr>
              <a:t>t = 0</a:t>
            </a:r>
            <a:r>
              <a:rPr lang="en-GB" altLang="en-US" sz="28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0" y="4566493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1546225" y="5393581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grpSp>
        <p:nvGrpSpPr>
          <p:cNvPr id="182279" name="Group 7"/>
          <p:cNvGrpSpPr>
            <a:grpSpLocks/>
          </p:cNvGrpSpPr>
          <p:nvPr/>
        </p:nvGrpSpPr>
        <p:grpSpPr bwMode="auto">
          <a:xfrm>
            <a:off x="1763713" y="6223843"/>
            <a:ext cx="1604962" cy="503238"/>
            <a:chOff x="5728" y="3825"/>
            <a:chExt cx="2048" cy="544"/>
          </a:xfrm>
        </p:grpSpPr>
        <p:sp>
          <p:nvSpPr>
            <p:cNvPr id="182280" name="Text Box 8"/>
            <p:cNvSpPr txBox="1">
              <a:spLocks noChangeArrowheads="1"/>
            </p:cNvSpPr>
            <p:nvPr/>
          </p:nvSpPr>
          <p:spPr bwMode="auto">
            <a:xfrm>
              <a:off x="6379" y="3825"/>
              <a:ext cx="1397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solidFill>
                    <a:srgbClr val="3366FF"/>
                  </a:solidFill>
                  <a:latin typeface="Comic Sans MS" panose="030F0702030302020204" pitchFamily="66" charset="0"/>
                </a:rPr>
                <a:t>Wave B</a:t>
              </a:r>
              <a:endParaRPr lang="en-GB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2281" name="Line 9"/>
            <p:cNvSpPr>
              <a:spLocks noChangeShapeType="1"/>
            </p:cNvSpPr>
            <p:nvPr/>
          </p:nvSpPr>
          <p:spPr bwMode="auto">
            <a:xfrm flipH="1" flipV="1">
              <a:off x="5728" y="4011"/>
              <a:ext cx="672" cy="1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5197475" y="6319093"/>
            <a:ext cx="20383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Amplitude = 2a</a:t>
            </a:r>
          </a:p>
        </p:txBody>
      </p:sp>
      <p:sp>
        <p:nvSpPr>
          <p:cNvPr id="182284" name="Freeform 12"/>
          <p:cNvSpPr>
            <a:spLocks/>
          </p:cNvSpPr>
          <p:nvPr/>
        </p:nvSpPr>
        <p:spPr bwMode="auto">
          <a:xfrm>
            <a:off x="1042988" y="4642693"/>
            <a:ext cx="3033712" cy="1635125"/>
          </a:xfrm>
          <a:custGeom>
            <a:avLst/>
            <a:gdLst>
              <a:gd name="T0" fmla="*/ 0 w 4918"/>
              <a:gd name="T1" fmla="*/ 908 h 1769"/>
              <a:gd name="T2" fmla="*/ 704 w 4918"/>
              <a:gd name="T3" fmla="*/ 119 h 1769"/>
              <a:gd name="T4" fmla="*/ 1376 w 4918"/>
              <a:gd name="T5" fmla="*/ 1623 h 1769"/>
              <a:gd name="T6" fmla="*/ 2102 w 4918"/>
              <a:gd name="T7" fmla="*/ 130 h 1769"/>
              <a:gd name="T8" fmla="*/ 2891 w 4918"/>
              <a:gd name="T9" fmla="*/ 1644 h 1769"/>
              <a:gd name="T10" fmla="*/ 3584 w 4918"/>
              <a:gd name="T11" fmla="*/ 162 h 1769"/>
              <a:gd name="T12" fmla="*/ 4427 w 4918"/>
              <a:gd name="T13" fmla="*/ 1666 h 1769"/>
              <a:gd name="T14" fmla="*/ 4918 w 4918"/>
              <a:gd name="T15" fmla="*/ 78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18" h="1769">
                <a:moveTo>
                  <a:pt x="0" y="908"/>
                </a:moveTo>
                <a:cubicBezTo>
                  <a:pt x="237" y="454"/>
                  <a:pt x="475" y="0"/>
                  <a:pt x="704" y="119"/>
                </a:cubicBezTo>
                <a:cubicBezTo>
                  <a:pt x="933" y="238"/>
                  <a:pt x="1143" y="1621"/>
                  <a:pt x="1376" y="1623"/>
                </a:cubicBezTo>
                <a:cubicBezTo>
                  <a:pt x="1609" y="1625"/>
                  <a:pt x="1850" y="127"/>
                  <a:pt x="2102" y="130"/>
                </a:cubicBezTo>
                <a:cubicBezTo>
                  <a:pt x="2354" y="133"/>
                  <a:pt x="2644" y="1639"/>
                  <a:pt x="2891" y="1644"/>
                </a:cubicBezTo>
                <a:cubicBezTo>
                  <a:pt x="3138" y="1649"/>
                  <a:pt x="3328" y="158"/>
                  <a:pt x="3584" y="162"/>
                </a:cubicBezTo>
                <a:cubicBezTo>
                  <a:pt x="3840" y="166"/>
                  <a:pt x="4205" y="1563"/>
                  <a:pt x="4427" y="1666"/>
                </a:cubicBezTo>
                <a:cubicBezTo>
                  <a:pt x="4649" y="1769"/>
                  <a:pt x="4783" y="1274"/>
                  <a:pt x="4918" y="78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2285" name="Freeform 13"/>
          <p:cNvSpPr>
            <a:spLocks/>
          </p:cNvSpPr>
          <p:nvPr/>
        </p:nvSpPr>
        <p:spPr bwMode="auto">
          <a:xfrm>
            <a:off x="1050925" y="4188668"/>
            <a:ext cx="3001963" cy="1635125"/>
          </a:xfrm>
          <a:custGeom>
            <a:avLst/>
            <a:gdLst>
              <a:gd name="T0" fmla="*/ 0 w 4918"/>
              <a:gd name="T1" fmla="*/ 908 h 1769"/>
              <a:gd name="T2" fmla="*/ 704 w 4918"/>
              <a:gd name="T3" fmla="*/ 119 h 1769"/>
              <a:gd name="T4" fmla="*/ 1376 w 4918"/>
              <a:gd name="T5" fmla="*/ 1623 h 1769"/>
              <a:gd name="T6" fmla="*/ 2102 w 4918"/>
              <a:gd name="T7" fmla="*/ 130 h 1769"/>
              <a:gd name="T8" fmla="*/ 2891 w 4918"/>
              <a:gd name="T9" fmla="*/ 1644 h 1769"/>
              <a:gd name="T10" fmla="*/ 3584 w 4918"/>
              <a:gd name="T11" fmla="*/ 162 h 1769"/>
              <a:gd name="T12" fmla="*/ 4427 w 4918"/>
              <a:gd name="T13" fmla="*/ 1666 h 1769"/>
              <a:gd name="T14" fmla="*/ 4918 w 4918"/>
              <a:gd name="T15" fmla="*/ 78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18" h="1769">
                <a:moveTo>
                  <a:pt x="0" y="908"/>
                </a:moveTo>
                <a:cubicBezTo>
                  <a:pt x="237" y="454"/>
                  <a:pt x="475" y="0"/>
                  <a:pt x="704" y="119"/>
                </a:cubicBezTo>
                <a:cubicBezTo>
                  <a:pt x="933" y="238"/>
                  <a:pt x="1143" y="1621"/>
                  <a:pt x="1376" y="1623"/>
                </a:cubicBezTo>
                <a:cubicBezTo>
                  <a:pt x="1609" y="1625"/>
                  <a:pt x="1850" y="127"/>
                  <a:pt x="2102" y="130"/>
                </a:cubicBezTo>
                <a:cubicBezTo>
                  <a:pt x="2354" y="133"/>
                  <a:pt x="2644" y="1639"/>
                  <a:pt x="2891" y="1644"/>
                </a:cubicBezTo>
                <a:cubicBezTo>
                  <a:pt x="3138" y="1649"/>
                  <a:pt x="3328" y="158"/>
                  <a:pt x="3584" y="162"/>
                </a:cubicBezTo>
                <a:cubicBezTo>
                  <a:pt x="3840" y="166"/>
                  <a:pt x="4205" y="1563"/>
                  <a:pt x="4427" y="1666"/>
                </a:cubicBezTo>
                <a:cubicBezTo>
                  <a:pt x="4649" y="1769"/>
                  <a:pt x="4783" y="1274"/>
                  <a:pt x="4918" y="78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2287" name="Text Box 15"/>
          <p:cNvSpPr txBox="1">
            <a:spLocks noChangeArrowheads="1"/>
          </p:cNvSpPr>
          <p:nvPr/>
        </p:nvSpPr>
        <p:spPr bwMode="auto">
          <a:xfrm>
            <a:off x="1862138" y="3879106"/>
            <a:ext cx="109378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solidFill>
                  <a:srgbClr val="FF0000"/>
                </a:solidFill>
                <a:latin typeface="Comic Sans MS" panose="030F0702030302020204" pitchFamily="66" charset="0"/>
              </a:rPr>
              <a:t>Wave A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2288" name="Line 16"/>
          <p:cNvSpPr>
            <a:spLocks noChangeShapeType="1"/>
          </p:cNvSpPr>
          <p:nvPr/>
        </p:nvSpPr>
        <p:spPr bwMode="auto">
          <a:xfrm flipV="1">
            <a:off x="2843213" y="4063256"/>
            <a:ext cx="466725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4645025" y="2983756"/>
            <a:ext cx="30670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>
                <a:solidFill>
                  <a:srgbClr val="FF00FF"/>
                </a:solidFill>
                <a:latin typeface="Comic Sans MS" panose="030F0702030302020204" pitchFamily="66" charset="0"/>
              </a:rPr>
              <a:t>RESULTANT WAVEFORM</a:t>
            </a:r>
          </a:p>
          <a:p>
            <a:pPr algn="ctr"/>
            <a:r>
              <a:rPr lang="en-GB" altLang="en-US">
                <a:solidFill>
                  <a:srgbClr val="800080"/>
                </a:solidFill>
                <a:latin typeface="Comic Sans MS" panose="030F0702030302020204" pitchFamily="66" charset="0"/>
              </a:rPr>
              <a:t>REINFORCEMENT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139952" y="4860181"/>
            <a:ext cx="5425306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   N  A  N  A  N  A  N  A  N  A  N</a:t>
            </a:r>
          </a:p>
        </p:txBody>
      </p:sp>
      <p:sp>
        <p:nvSpPr>
          <p:cNvPr id="182297" name="Freeform 25"/>
          <p:cNvSpPr>
            <a:spLocks/>
          </p:cNvSpPr>
          <p:nvPr/>
        </p:nvSpPr>
        <p:spPr bwMode="auto">
          <a:xfrm>
            <a:off x="4572000" y="3631456"/>
            <a:ext cx="3529013" cy="2689225"/>
          </a:xfrm>
          <a:custGeom>
            <a:avLst/>
            <a:gdLst>
              <a:gd name="T0" fmla="*/ 0 w 2223"/>
              <a:gd name="T1" fmla="*/ 869 h 1694"/>
              <a:gd name="T2" fmla="*/ 227 w 2223"/>
              <a:gd name="T3" fmla="*/ 7 h 1694"/>
              <a:gd name="T4" fmla="*/ 408 w 2223"/>
              <a:gd name="T5" fmla="*/ 914 h 1694"/>
              <a:gd name="T6" fmla="*/ 590 w 2223"/>
              <a:gd name="T7" fmla="*/ 1686 h 1694"/>
              <a:gd name="T8" fmla="*/ 771 w 2223"/>
              <a:gd name="T9" fmla="*/ 914 h 1694"/>
              <a:gd name="T10" fmla="*/ 953 w 2223"/>
              <a:gd name="T11" fmla="*/ 7 h 1694"/>
              <a:gd name="T12" fmla="*/ 1134 w 2223"/>
              <a:gd name="T13" fmla="*/ 914 h 1694"/>
              <a:gd name="T14" fmla="*/ 1270 w 2223"/>
              <a:gd name="T15" fmla="*/ 1686 h 1694"/>
              <a:gd name="T16" fmla="*/ 1497 w 2223"/>
              <a:gd name="T17" fmla="*/ 869 h 1694"/>
              <a:gd name="T18" fmla="*/ 1678 w 2223"/>
              <a:gd name="T19" fmla="*/ 7 h 1694"/>
              <a:gd name="T20" fmla="*/ 1860 w 2223"/>
              <a:gd name="T21" fmla="*/ 869 h 1694"/>
              <a:gd name="T22" fmla="*/ 2041 w 2223"/>
              <a:gd name="T23" fmla="*/ 1686 h 1694"/>
              <a:gd name="T24" fmla="*/ 2223 w 2223"/>
              <a:gd name="T25" fmla="*/ 914 h 1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23" h="1694">
                <a:moveTo>
                  <a:pt x="0" y="869"/>
                </a:moveTo>
                <a:cubicBezTo>
                  <a:pt x="79" y="434"/>
                  <a:pt x="159" y="0"/>
                  <a:pt x="227" y="7"/>
                </a:cubicBezTo>
                <a:cubicBezTo>
                  <a:pt x="295" y="14"/>
                  <a:pt x="348" y="634"/>
                  <a:pt x="408" y="914"/>
                </a:cubicBezTo>
                <a:cubicBezTo>
                  <a:pt x="468" y="1194"/>
                  <a:pt x="530" y="1686"/>
                  <a:pt x="590" y="1686"/>
                </a:cubicBezTo>
                <a:cubicBezTo>
                  <a:pt x="650" y="1686"/>
                  <a:pt x="711" y="1194"/>
                  <a:pt x="771" y="914"/>
                </a:cubicBezTo>
                <a:cubicBezTo>
                  <a:pt x="831" y="634"/>
                  <a:pt x="893" y="7"/>
                  <a:pt x="953" y="7"/>
                </a:cubicBezTo>
                <a:cubicBezTo>
                  <a:pt x="1013" y="7"/>
                  <a:pt x="1081" y="634"/>
                  <a:pt x="1134" y="914"/>
                </a:cubicBezTo>
                <a:cubicBezTo>
                  <a:pt x="1187" y="1194"/>
                  <a:pt x="1210" y="1694"/>
                  <a:pt x="1270" y="1686"/>
                </a:cubicBezTo>
                <a:cubicBezTo>
                  <a:pt x="1330" y="1678"/>
                  <a:pt x="1429" y="1149"/>
                  <a:pt x="1497" y="869"/>
                </a:cubicBezTo>
                <a:cubicBezTo>
                  <a:pt x="1565" y="589"/>
                  <a:pt x="1618" y="7"/>
                  <a:pt x="1678" y="7"/>
                </a:cubicBezTo>
                <a:cubicBezTo>
                  <a:pt x="1738" y="7"/>
                  <a:pt x="1800" y="589"/>
                  <a:pt x="1860" y="869"/>
                </a:cubicBezTo>
                <a:cubicBezTo>
                  <a:pt x="1920" y="1149"/>
                  <a:pt x="1980" y="1678"/>
                  <a:pt x="2041" y="1686"/>
                </a:cubicBezTo>
                <a:cubicBezTo>
                  <a:pt x="2102" y="1694"/>
                  <a:pt x="2162" y="1304"/>
                  <a:pt x="2223" y="914"/>
                </a:cubicBezTo>
              </a:path>
            </a:pathLst>
          </a:custGeom>
          <a:noFill/>
          <a:ln w="38100" cmpd="sng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78817"/>
            <a:ext cx="8002587" cy="1252538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>
                <a:latin typeface="Comic Sans MS" panose="030F0702030302020204" pitchFamily="66" charset="0"/>
              </a:rPr>
              <a:t>(2) One quarter of a cycle later, at time, </a:t>
            </a:r>
            <a:r>
              <a:rPr lang="en-GB" altLang="en-US" sz="2800" i="1">
                <a:solidFill>
                  <a:srgbClr val="FF33CC"/>
                </a:solidFill>
                <a:latin typeface="Comic Sans MS" panose="030F0702030302020204" pitchFamily="66" charset="0"/>
              </a:rPr>
              <a:t>t = T/4</a:t>
            </a:r>
            <a:r>
              <a:rPr lang="en-GB" altLang="en-US" sz="2800">
                <a:latin typeface="Comic Sans MS" panose="030F0702030302020204" pitchFamily="66" charset="0"/>
              </a:rPr>
              <a:t> both waves have moved by a quarter of a wavelength in opposite directions. 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2124075" y="4326855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0" y="4290342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4340" name="Line 20"/>
          <p:cNvSpPr>
            <a:spLocks noChangeShapeType="1"/>
          </p:cNvSpPr>
          <p:nvPr/>
        </p:nvSpPr>
        <p:spPr bwMode="auto">
          <a:xfrm>
            <a:off x="4821238" y="3960142"/>
            <a:ext cx="3468687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4341" name="Freeform 21"/>
          <p:cNvSpPr>
            <a:spLocks/>
          </p:cNvSpPr>
          <p:nvPr/>
        </p:nvSpPr>
        <p:spPr bwMode="auto">
          <a:xfrm>
            <a:off x="900113" y="3479130"/>
            <a:ext cx="3271837" cy="1855787"/>
          </a:xfrm>
          <a:custGeom>
            <a:avLst/>
            <a:gdLst>
              <a:gd name="T0" fmla="*/ 0 w 4918"/>
              <a:gd name="T1" fmla="*/ 908 h 1769"/>
              <a:gd name="T2" fmla="*/ 704 w 4918"/>
              <a:gd name="T3" fmla="*/ 119 h 1769"/>
              <a:gd name="T4" fmla="*/ 1376 w 4918"/>
              <a:gd name="T5" fmla="*/ 1623 h 1769"/>
              <a:gd name="T6" fmla="*/ 2102 w 4918"/>
              <a:gd name="T7" fmla="*/ 130 h 1769"/>
              <a:gd name="T8" fmla="*/ 2891 w 4918"/>
              <a:gd name="T9" fmla="*/ 1644 h 1769"/>
              <a:gd name="T10" fmla="*/ 3584 w 4918"/>
              <a:gd name="T11" fmla="*/ 162 h 1769"/>
              <a:gd name="T12" fmla="*/ 4427 w 4918"/>
              <a:gd name="T13" fmla="*/ 1666 h 1769"/>
              <a:gd name="T14" fmla="*/ 4918 w 4918"/>
              <a:gd name="T15" fmla="*/ 78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18" h="1769">
                <a:moveTo>
                  <a:pt x="0" y="908"/>
                </a:moveTo>
                <a:cubicBezTo>
                  <a:pt x="237" y="454"/>
                  <a:pt x="475" y="0"/>
                  <a:pt x="704" y="119"/>
                </a:cubicBezTo>
                <a:cubicBezTo>
                  <a:pt x="933" y="238"/>
                  <a:pt x="1143" y="1621"/>
                  <a:pt x="1376" y="1623"/>
                </a:cubicBezTo>
                <a:cubicBezTo>
                  <a:pt x="1609" y="1625"/>
                  <a:pt x="1850" y="127"/>
                  <a:pt x="2102" y="130"/>
                </a:cubicBezTo>
                <a:cubicBezTo>
                  <a:pt x="2354" y="133"/>
                  <a:pt x="2644" y="1639"/>
                  <a:pt x="2891" y="1644"/>
                </a:cubicBezTo>
                <a:cubicBezTo>
                  <a:pt x="3138" y="1649"/>
                  <a:pt x="3328" y="158"/>
                  <a:pt x="3584" y="162"/>
                </a:cubicBezTo>
                <a:cubicBezTo>
                  <a:pt x="3840" y="166"/>
                  <a:pt x="4205" y="1563"/>
                  <a:pt x="4427" y="1666"/>
                </a:cubicBezTo>
                <a:cubicBezTo>
                  <a:pt x="4649" y="1769"/>
                  <a:pt x="4783" y="1274"/>
                  <a:pt x="4918" y="78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4342" name="Freeform 22"/>
          <p:cNvSpPr>
            <a:spLocks/>
          </p:cNvSpPr>
          <p:nvPr/>
        </p:nvSpPr>
        <p:spPr bwMode="auto">
          <a:xfrm>
            <a:off x="1368425" y="3020342"/>
            <a:ext cx="3236913" cy="1854200"/>
          </a:xfrm>
          <a:custGeom>
            <a:avLst/>
            <a:gdLst>
              <a:gd name="T0" fmla="*/ 0 w 4918"/>
              <a:gd name="T1" fmla="*/ 908 h 1769"/>
              <a:gd name="T2" fmla="*/ 704 w 4918"/>
              <a:gd name="T3" fmla="*/ 119 h 1769"/>
              <a:gd name="T4" fmla="*/ 1376 w 4918"/>
              <a:gd name="T5" fmla="*/ 1623 h 1769"/>
              <a:gd name="T6" fmla="*/ 2102 w 4918"/>
              <a:gd name="T7" fmla="*/ 130 h 1769"/>
              <a:gd name="T8" fmla="*/ 2891 w 4918"/>
              <a:gd name="T9" fmla="*/ 1644 h 1769"/>
              <a:gd name="T10" fmla="*/ 3584 w 4918"/>
              <a:gd name="T11" fmla="*/ 162 h 1769"/>
              <a:gd name="T12" fmla="*/ 4427 w 4918"/>
              <a:gd name="T13" fmla="*/ 1666 h 1769"/>
              <a:gd name="T14" fmla="*/ 4918 w 4918"/>
              <a:gd name="T15" fmla="*/ 78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18" h="1769">
                <a:moveTo>
                  <a:pt x="0" y="908"/>
                </a:moveTo>
                <a:cubicBezTo>
                  <a:pt x="237" y="454"/>
                  <a:pt x="475" y="0"/>
                  <a:pt x="704" y="119"/>
                </a:cubicBezTo>
                <a:cubicBezTo>
                  <a:pt x="933" y="238"/>
                  <a:pt x="1143" y="1621"/>
                  <a:pt x="1376" y="1623"/>
                </a:cubicBezTo>
                <a:cubicBezTo>
                  <a:pt x="1609" y="1625"/>
                  <a:pt x="1850" y="127"/>
                  <a:pt x="2102" y="130"/>
                </a:cubicBezTo>
                <a:cubicBezTo>
                  <a:pt x="2354" y="133"/>
                  <a:pt x="2644" y="1639"/>
                  <a:pt x="2891" y="1644"/>
                </a:cubicBezTo>
                <a:cubicBezTo>
                  <a:pt x="3138" y="1649"/>
                  <a:pt x="3328" y="158"/>
                  <a:pt x="3584" y="162"/>
                </a:cubicBezTo>
                <a:cubicBezTo>
                  <a:pt x="3840" y="166"/>
                  <a:pt x="4205" y="1563"/>
                  <a:pt x="4427" y="1666"/>
                </a:cubicBezTo>
                <a:cubicBezTo>
                  <a:pt x="4649" y="1769"/>
                  <a:pt x="4783" y="1274"/>
                  <a:pt x="4918" y="78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grpSp>
        <p:nvGrpSpPr>
          <p:cNvPr id="184343" name="Group 23"/>
          <p:cNvGrpSpPr>
            <a:grpSpLocks/>
          </p:cNvGrpSpPr>
          <p:nvPr/>
        </p:nvGrpSpPr>
        <p:grpSpPr bwMode="auto">
          <a:xfrm>
            <a:off x="1828800" y="5379367"/>
            <a:ext cx="1730375" cy="569913"/>
            <a:chOff x="5728" y="3825"/>
            <a:chExt cx="2048" cy="544"/>
          </a:xfrm>
        </p:grpSpPr>
        <p:sp>
          <p:nvSpPr>
            <p:cNvPr id="184344" name="Text Box 24"/>
            <p:cNvSpPr txBox="1">
              <a:spLocks noChangeArrowheads="1"/>
            </p:cNvSpPr>
            <p:nvPr/>
          </p:nvSpPr>
          <p:spPr bwMode="auto">
            <a:xfrm>
              <a:off x="6379" y="3825"/>
              <a:ext cx="1397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solidFill>
                    <a:srgbClr val="3366FF"/>
                  </a:solidFill>
                  <a:latin typeface="Comic Sans MS" panose="030F0702030302020204" pitchFamily="66" charset="0"/>
                </a:rPr>
                <a:t>Wave B</a:t>
              </a:r>
              <a:endParaRPr lang="en-GB" altLang="en-US">
                <a:latin typeface="Comic Sans MS" panose="030F0702030302020204" pitchFamily="66" charset="0"/>
              </a:endParaRPr>
            </a:p>
          </p:txBody>
        </p:sp>
        <p:sp>
          <p:nvSpPr>
            <p:cNvPr id="184345" name="Line 25"/>
            <p:cNvSpPr>
              <a:spLocks noChangeShapeType="1"/>
            </p:cNvSpPr>
            <p:nvPr/>
          </p:nvSpPr>
          <p:spPr bwMode="auto">
            <a:xfrm flipH="1" flipV="1">
              <a:off x="5728" y="4011"/>
              <a:ext cx="672" cy="1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1971675" y="2636167"/>
            <a:ext cx="11811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solidFill>
                  <a:srgbClr val="FF0000"/>
                </a:solidFill>
                <a:latin typeface="Comic Sans MS" panose="030F0702030302020204" pitchFamily="66" charset="0"/>
              </a:rPr>
              <a:t>Wave A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4348" name="Line 28"/>
          <p:cNvSpPr>
            <a:spLocks noChangeShapeType="1"/>
          </p:cNvSpPr>
          <p:nvPr/>
        </p:nvSpPr>
        <p:spPr bwMode="auto">
          <a:xfrm flipV="1">
            <a:off x="2987675" y="2852067"/>
            <a:ext cx="504825" cy="111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4900613" y="2925092"/>
            <a:ext cx="330835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>
                <a:solidFill>
                  <a:srgbClr val="FF00FF"/>
                </a:solidFill>
                <a:latin typeface="Comic Sans MS" panose="030F0702030302020204" pitchFamily="66" charset="0"/>
              </a:rPr>
              <a:t>RESULTANT WAVEFORM</a:t>
            </a:r>
          </a:p>
          <a:p>
            <a:pPr algn="ctr"/>
            <a:r>
              <a:rPr lang="en-GB" altLang="en-US">
                <a:solidFill>
                  <a:srgbClr val="800080"/>
                </a:solidFill>
                <a:latin typeface="Comic Sans MS" panose="030F0702030302020204" pitchFamily="66" charset="0"/>
              </a:rPr>
              <a:t>CANCELLATION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5794375" y="4293517"/>
            <a:ext cx="18732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Amplitude = 0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4559300" y="3749005"/>
            <a:ext cx="3830638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   N  A  N  A  N  A  N  A  N  A  N  A </a:t>
            </a:r>
          </a:p>
        </p:txBody>
      </p:sp>
    </p:spTree>
    <p:extLst>
      <p:ext uri="{BB962C8B-B14F-4D97-AF65-F5344CB8AC3E}">
        <p14:creationId xmlns:p14="http://schemas.microsoft.com/office/powerpoint/2010/main" val="408875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894804"/>
            <a:ext cx="7632700" cy="125253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>
                <a:latin typeface="Comic Sans MS" panose="030F0702030302020204" pitchFamily="66" charset="0"/>
              </a:rPr>
              <a:t>(3) After another quarter of a cycle, at time, </a:t>
            </a:r>
            <a:r>
              <a:rPr lang="en-GB" altLang="en-US" sz="2800" i="1">
                <a:solidFill>
                  <a:srgbClr val="FF33CC"/>
                </a:solidFill>
                <a:latin typeface="Comic Sans MS" panose="030F0702030302020204" pitchFamily="66" charset="0"/>
              </a:rPr>
              <a:t>t = T/2</a:t>
            </a:r>
            <a:r>
              <a:rPr lang="en-GB" altLang="en-US" sz="2800">
                <a:latin typeface="Comic Sans MS" panose="030F0702030302020204" pitchFamily="66" charset="0"/>
              </a:rPr>
              <a:t> both waves have now moved by a half of a wavelength in opposite directions. 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1165225" y="4363492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0" y="4422229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6387" name="Freeform 19"/>
          <p:cNvSpPr>
            <a:spLocks/>
          </p:cNvSpPr>
          <p:nvPr/>
        </p:nvSpPr>
        <p:spPr bwMode="auto">
          <a:xfrm>
            <a:off x="877888" y="3796754"/>
            <a:ext cx="2844800" cy="1389063"/>
          </a:xfrm>
          <a:custGeom>
            <a:avLst/>
            <a:gdLst>
              <a:gd name="T0" fmla="*/ 0 w 4918"/>
              <a:gd name="T1" fmla="*/ 908 h 1769"/>
              <a:gd name="T2" fmla="*/ 704 w 4918"/>
              <a:gd name="T3" fmla="*/ 119 h 1769"/>
              <a:gd name="T4" fmla="*/ 1376 w 4918"/>
              <a:gd name="T5" fmla="*/ 1623 h 1769"/>
              <a:gd name="T6" fmla="*/ 2102 w 4918"/>
              <a:gd name="T7" fmla="*/ 130 h 1769"/>
              <a:gd name="T8" fmla="*/ 2891 w 4918"/>
              <a:gd name="T9" fmla="*/ 1644 h 1769"/>
              <a:gd name="T10" fmla="*/ 3584 w 4918"/>
              <a:gd name="T11" fmla="*/ 162 h 1769"/>
              <a:gd name="T12" fmla="*/ 4427 w 4918"/>
              <a:gd name="T13" fmla="*/ 1666 h 1769"/>
              <a:gd name="T14" fmla="*/ 4918 w 4918"/>
              <a:gd name="T15" fmla="*/ 78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18" h="1769">
                <a:moveTo>
                  <a:pt x="0" y="908"/>
                </a:moveTo>
                <a:cubicBezTo>
                  <a:pt x="237" y="454"/>
                  <a:pt x="475" y="0"/>
                  <a:pt x="704" y="119"/>
                </a:cubicBezTo>
                <a:cubicBezTo>
                  <a:pt x="933" y="238"/>
                  <a:pt x="1143" y="1621"/>
                  <a:pt x="1376" y="1623"/>
                </a:cubicBezTo>
                <a:cubicBezTo>
                  <a:pt x="1609" y="1625"/>
                  <a:pt x="1850" y="127"/>
                  <a:pt x="2102" y="130"/>
                </a:cubicBezTo>
                <a:cubicBezTo>
                  <a:pt x="2354" y="133"/>
                  <a:pt x="2644" y="1639"/>
                  <a:pt x="2891" y="1644"/>
                </a:cubicBezTo>
                <a:cubicBezTo>
                  <a:pt x="3138" y="1649"/>
                  <a:pt x="3328" y="158"/>
                  <a:pt x="3584" y="162"/>
                </a:cubicBezTo>
                <a:cubicBezTo>
                  <a:pt x="3840" y="166"/>
                  <a:pt x="4205" y="1563"/>
                  <a:pt x="4427" y="1666"/>
                </a:cubicBezTo>
                <a:cubicBezTo>
                  <a:pt x="4649" y="1769"/>
                  <a:pt x="4783" y="1274"/>
                  <a:pt x="4918" y="78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6388" name="Freeform 20"/>
          <p:cNvSpPr>
            <a:spLocks/>
          </p:cNvSpPr>
          <p:nvPr/>
        </p:nvSpPr>
        <p:spPr bwMode="auto">
          <a:xfrm>
            <a:off x="1763713" y="3487192"/>
            <a:ext cx="2813050" cy="1389062"/>
          </a:xfrm>
          <a:custGeom>
            <a:avLst/>
            <a:gdLst>
              <a:gd name="T0" fmla="*/ 0 w 4918"/>
              <a:gd name="T1" fmla="*/ 908 h 1769"/>
              <a:gd name="T2" fmla="*/ 704 w 4918"/>
              <a:gd name="T3" fmla="*/ 119 h 1769"/>
              <a:gd name="T4" fmla="*/ 1376 w 4918"/>
              <a:gd name="T5" fmla="*/ 1623 h 1769"/>
              <a:gd name="T6" fmla="*/ 2102 w 4918"/>
              <a:gd name="T7" fmla="*/ 130 h 1769"/>
              <a:gd name="T8" fmla="*/ 2891 w 4918"/>
              <a:gd name="T9" fmla="*/ 1644 h 1769"/>
              <a:gd name="T10" fmla="*/ 3584 w 4918"/>
              <a:gd name="T11" fmla="*/ 162 h 1769"/>
              <a:gd name="T12" fmla="*/ 4427 w 4918"/>
              <a:gd name="T13" fmla="*/ 1666 h 1769"/>
              <a:gd name="T14" fmla="*/ 4918 w 4918"/>
              <a:gd name="T15" fmla="*/ 78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18" h="1769">
                <a:moveTo>
                  <a:pt x="0" y="908"/>
                </a:moveTo>
                <a:cubicBezTo>
                  <a:pt x="237" y="454"/>
                  <a:pt x="475" y="0"/>
                  <a:pt x="704" y="119"/>
                </a:cubicBezTo>
                <a:cubicBezTo>
                  <a:pt x="933" y="238"/>
                  <a:pt x="1143" y="1621"/>
                  <a:pt x="1376" y="1623"/>
                </a:cubicBezTo>
                <a:cubicBezTo>
                  <a:pt x="1609" y="1625"/>
                  <a:pt x="1850" y="127"/>
                  <a:pt x="2102" y="130"/>
                </a:cubicBezTo>
                <a:cubicBezTo>
                  <a:pt x="2354" y="133"/>
                  <a:pt x="2644" y="1639"/>
                  <a:pt x="2891" y="1644"/>
                </a:cubicBezTo>
                <a:cubicBezTo>
                  <a:pt x="3138" y="1649"/>
                  <a:pt x="3328" y="158"/>
                  <a:pt x="3584" y="162"/>
                </a:cubicBezTo>
                <a:cubicBezTo>
                  <a:pt x="3840" y="166"/>
                  <a:pt x="4205" y="1563"/>
                  <a:pt x="4427" y="1666"/>
                </a:cubicBezTo>
                <a:cubicBezTo>
                  <a:pt x="4649" y="1769"/>
                  <a:pt x="4783" y="1274"/>
                  <a:pt x="4918" y="78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6390" name="Text Box 22"/>
          <p:cNvSpPr txBox="1">
            <a:spLocks noChangeArrowheads="1"/>
          </p:cNvSpPr>
          <p:nvPr/>
        </p:nvSpPr>
        <p:spPr bwMode="auto">
          <a:xfrm>
            <a:off x="2398713" y="5227092"/>
            <a:ext cx="10255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solidFill>
                  <a:srgbClr val="3366FF"/>
                </a:solidFill>
                <a:latin typeface="Comic Sans MS" panose="030F0702030302020204" pitchFamily="66" charset="0"/>
              </a:rPr>
              <a:t>Wave B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6391" name="Line 23"/>
          <p:cNvSpPr>
            <a:spLocks noChangeShapeType="1"/>
          </p:cNvSpPr>
          <p:nvPr/>
        </p:nvSpPr>
        <p:spPr bwMode="auto">
          <a:xfrm flipH="1" flipV="1">
            <a:off x="1920875" y="5373142"/>
            <a:ext cx="493713" cy="79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6393" name="Text Box 25"/>
          <p:cNvSpPr txBox="1">
            <a:spLocks noChangeArrowheads="1"/>
          </p:cNvSpPr>
          <p:nvPr/>
        </p:nvSpPr>
        <p:spPr bwMode="auto">
          <a:xfrm>
            <a:off x="2044700" y="3174454"/>
            <a:ext cx="10271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solidFill>
                  <a:srgbClr val="FF0000"/>
                </a:solidFill>
                <a:latin typeface="Comic Sans MS" panose="030F0702030302020204" pitchFamily="66" charset="0"/>
              </a:rPr>
              <a:t>Wave A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6394" name="Line 26"/>
          <p:cNvSpPr>
            <a:spLocks noChangeShapeType="1"/>
          </p:cNvSpPr>
          <p:nvPr/>
        </p:nvSpPr>
        <p:spPr bwMode="auto">
          <a:xfrm flipV="1">
            <a:off x="3059113" y="3342729"/>
            <a:ext cx="438150" cy="79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6399" name="Text Box 31"/>
          <p:cNvSpPr txBox="1">
            <a:spLocks noChangeArrowheads="1"/>
          </p:cNvSpPr>
          <p:nvPr/>
        </p:nvSpPr>
        <p:spPr bwMode="auto">
          <a:xfrm>
            <a:off x="5556250" y="5743029"/>
            <a:ext cx="20383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Amplitude = 2a</a:t>
            </a:r>
          </a:p>
        </p:txBody>
      </p:sp>
      <p:sp>
        <p:nvSpPr>
          <p:cNvPr id="186400" name="Text Box 32"/>
          <p:cNvSpPr txBox="1">
            <a:spLocks noChangeArrowheads="1"/>
          </p:cNvSpPr>
          <p:nvPr/>
        </p:nvSpPr>
        <p:spPr bwMode="auto">
          <a:xfrm>
            <a:off x="5003800" y="2407692"/>
            <a:ext cx="30670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>
                <a:solidFill>
                  <a:srgbClr val="FF00FF"/>
                </a:solidFill>
                <a:latin typeface="Comic Sans MS" panose="030F0702030302020204" pitchFamily="66" charset="0"/>
              </a:rPr>
              <a:t>RESULTANT WAVEFORM</a:t>
            </a:r>
          </a:p>
          <a:p>
            <a:pPr algn="ctr"/>
            <a:r>
              <a:rPr lang="en-GB" altLang="en-US">
                <a:solidFill>
                  <a:srgbClr val="800080"/>
                </a:solidFill>
                <a:latin typeface="Comic Sans MS" panose="030F0702030302020204" pitchFamily="66" charset="0"/>
              </a:rPr>
              <a:t>REINFORCEMENT</a:t>
            </a: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186401" name="Text Box 33"/>
          <p:cNvSpPr txBox="1">
            <a:spLocks noChangeArrowheads="1"/>
          </p:cNvSpPr>
          <p:nvPr/>
        </p:nvSpPr>
        <p:spPr bwMode="auto">
          <a:xfrm>
            <a:off x="4618038" y="4284117"/>
            <a:ext cx="427355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   N  A  N  A  N  A  N  A  N  A  N  A  N</a:t>
            </a:r>
          </a:p>
        </p:txBody>
      </p:sp>
      <p:sp>
        <p:nvSpPr>
          <p:cNvPr id="186402" name="Freeform 34"/>
          <p:cNvSpPr>
            <a:spLocks/>
          </p:cNvSpPr>
          <p:nvPr/>
        </p:nvSpPr>
        <p:spPr bwMode="auto">
          <a:xfrm flipV="1">
            <a:off x="4932363" y="3055392"/>
            <a:ext cx="3529012" cy="2689225"/>
          </a:xfrm>
          <a:custGeom>
            <a:avLst/>
            <a:gdLst>
              <a:gd name="T0" fmla="*/ 0 w 2223"/>
              <a:gd name="T1" fmla="*/ 869 h 1694"/>
              <a:gd name="T2" fmla="*/ 227 w 2223"/>
              <a:gd name="T3" fmla="*/ 7 h 1694"/>
              <a:gd name="T4" fmla="*/ 408 w 2223"/>
              <a:gd name="T5" fmla="*/ 914 h 1694"/>
              <a:gd name="T6" fmla="*/ 590 w 2223"/>
              <a:gd name="T7" fmla="*/ 1686 h 1694"/>
              <a:gd name="T8" fmla="*/ 771 w 2223"/>
              <a:gd name="T9" fmla="*/ 914 h 1694"/>
              <a:gd name="T10" fmla="*/ 953 w 2223"/>
              <a:gd name="T11" fmla="*/ 7 h 1694"/>
              <a:gd name="T12" fmla="*/ 1134 w 2223"/>
              <a:gd name="T13" fmla="*/ 914 h 1694"/>
              <a:gd name="T14" fmla="*/ 1270 w 2223"/>
              <a:gd name="T15" fmla="*/ 1686 h 1694"/>
              <a:gd name="T16" fmla="*/ 1497 w 2223"/>
              <a:gd name="T17" fmla="*/ 869 h 1694"/>
              <a:gd name="T18" fmla="*/ 1678 w 2223"/>
              <a:gd name="T19" fmla="*/ 7 h 1694"/>
              <a:gd name="T20" fmla="*/ 1860 w 2223"/>
              <a:gd name="T21" fmla="*/ 869 h 1694"/>
              <a:gd name="T22" fmla="*/ 2041 w 2223"/>
              <a:gd name="T23" fmla="*/ 1686 h 1694"/>
              <a:gd name="T24" fmla="*/ 2223 w 2223"/>
              <a:gd name="T25" fmla="*/ 914 h 1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23" h="1694">
                <a:moveTo>
                  <a:pt x="0" y="869"/>
                </a:moveTo>
                <a:cubicBezTo>
                  <a:pt x="79" y="434"/>
                  <a:pt x="159" y="0"/>
                  <a:pt x="227" y="7"/>
                </a:cubicBezTo>
                <a:cubicBezTo>
                  <a:pt x="295" y="14"/>
                  <a:pt x="348" y="634"/>
                  <a:pt x="408" y="914"/>
                </a:cubicBezTo>
                <a:cubicBezTo>
                  <a:pt x="468" y="1194"/>
                  <a:pt x="530" y="1686"/>
                  <a:pt x="590" y="1686"/>
                </a:cubicBezTo>
                <a:cubicBezTo>
                  <a:pt x="650" y="1686"/>
                  <a:pt x="711" y="1194"/>
                  <a:pt x="771" y="914"/>
                </a:cubicBezTo>
                <a:cubicBezTo>
                  <a:pt x="831" y="634"/>
                  <a:pt x="893" y="7"/>
                  <a:pt x="953" y="7"/>
                </a:cubicBezTo>
                <a:cubicBezTo>
                  <a:pt x="1013" y="7"/>
                  <a:pt x="1081" y="634"/>
                  <a:pt x="1134" y="914"/>
                </a:cubicBezTo>
                <a:cubicBezTo>
                  <a:pt x="1187" y="1194"/>
                  <a:pt x="1210" y="1694"/>
                  <a:pt x="1270" y="1686"/>
                </a:cubicBezTo>
                <a:cubicBezTo>
                  <a:pt x="1330" y="1678"/>
                  <a:pt x="1429" y="1149"/>
                  <a:pt x="1497" y="869"/>
                </a:cubicBezTo>
                <a:cubicBezTo>
                  <a:pt x="1565" y="589"/>
                  <a:pt x="1618" y="7"/>
                  <a:pt x="1678" y="7"/>
                </a:cubicBezTo>
                <a:cubicBezTo>
                  <a:pt x="1738" y="7"/>
                  <a:pt x="1800" y="589"/>
                  <a:pt x="1860" y="869"/>
                </a:cubicBezTo>
                <a:cubicBezTo>
                  <a:pt x="1920" y="1149"/>
                  <a:pt x="1980" y="1678"/>
                  <a:pt x="2041" y="1686"/>
                </a:cubicBezTo>
                <a:cubicBezTo>
                  <a:pt x="2102" y="1694"/>
                  <a:pt x="2162" y="1304"/>
                  <a:pt x="2223" y="914"/>
                </a:cubicBezTo>
              </a:path>
            </a:pathLst>
          </a:custGeom>
          <a:noFill/>
          <a:ln w="38100" cmpd="sng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1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3816350" cy="46085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(4) One quarter of a cycle later, at time,          </a:t>
            </a:r>
            <a:r>
              <a:rPr lang="en-GB" altLang="en-US" sz="2400" i="1">
                <a:solidFill>
                  <a:srgbClr val="FF33CC"/>
                </a:solidFill>
                <a:latin typeface="Comic Sans MS" panose="030F0702030302020204" pitchFamily="66" charset="0"/>
              </a:rPr>
              <a:t>t = 3T/4</a:t>
            </a:r>
            <a:r>
              <a:rPr lang="en-GB" altLang="en-US" sz="2400">
                <a:latin typeface="Comic Sans MS" panose="030F0702030302020204" pitchFamily="66" charset="0"/>
              </a:rPr>
              <a:t> both waves will undergo cancellation again.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(5) One quarter of a cycle later, at time, </a:t>
            </a:r>
            <a:r>
              <a:rPr lang="en-GB" altLang="en-US" sz="2400" i="1">
                <a:solidFill>
                  <a:srgbClr val="FF33CC"/>
                </a:solidFill>
                <a:latin typeface="Comic Sans MS" panose="030F0702030302020204" pitchFamily="66" charset="0"/>
              </a:rPr>
              <a:t>t = T</a:t>
            </a:r>
            <a:r>
              <a:rPr lang="en-GB" altLang="en-US" sz="2400" i="1">
                <a:latin typeface="Comic Sans MS" panose="030F0702030302020204" pitchFamily="66" charset="0"/>
              </a:rPr>
              <a:t> </a:t>
            </a:r>
            <a:r>
              <a:rPr lang="en-GB" altLang="en-US" sz="2400">
                <a:latin typeface="Comic Sans MS" panose="030F0702030302020204" pitchFamily="66" charset="0"/>
              </a:rPr>
              <a:t>the two waves will undergo superposition in the same way as at time, </a:t>
            </a:r>
            <a:r>
              <a:rPr lang="en-GB" altLang="en-US" sz="2400" i="1">
                <a:solidFill>
                  <a:srgbClr val="FF33CC"/>
                </a:solidFill>
                <a:latin typeface="Comic Sans MS" panose="030F0702030302020204" pitchFamily="66" charset="0"/>
              </a:rPr>
              <a:t>t = 0</a:t>
            </a:r>
            <a:r>
              <a:rPr lang="en-GB" altLang="en-US" sz="240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619250" y="475897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0" y="457959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88436" name="Freeform 20"/>
          <p:cNvSpPr>
            <a:spLocks/>
          </p:cNvSpPr>
          <p:nvPr/>
        </p:nvSpPr>
        <p:spPr bwMode="auto">
          <a:xfrm>
            <a:off x="4643438" y="2595215"/>
            <a:ext cx="3562350" cy="2668588"/>
          </a:xfrm>
          <a:custGeom>
            <a:avLst/>
            <a:gdLst>
              <a:gd name="T0" fmla="*/ 0 w 2244"/>
              <a:gd name="T1" fmla="*/ 791 h 1655"/>
              <a:gd name="T2" fmla="*/ 240 w 2244"/>
              <a:gd name="T3" fmla="*/ 1524 h 1655"/>
              <a:gd name="T4" fmla="*/ 669 w 2244"/>
              <a:gd name="T5" fmla="*/ 2 h 1655"/>
              <a:gd name="T6" fmla="*/ 1140 w 2244"/>
              <a:gd name="T7" fmla="*/ 1538 h 1655"/>
              <a:gd name="T8" fmla="*/ 1584 w 2244"/>
              <a:gd name="T9" fmla="*/ 15 h 1655"/>
              <a:gd name="T10" fmla="*/ 2007 w 2244"/>
              <a:gd name="T11" fmla="*/ 1524 h 1655"/>
              <a:gd name="T12" fmla="*/ 2244 w 2244"/>
              <a:gd name="T13" fmla="*/ 784 h 1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44" h="1655">
                <a:moveTo>
                  <a:pt x="0" y="791"/>
                </a:moveTo>
                <a:cubicBezTo>
                  <a:pt x="40" y="913"/>
                  <a:pt x="129" y="1655"/>
                  <a:pt x="240" y="1524"/>
                </a:cubicBezTo>
                <a:cubicBezTo>
                  <a:pt x="351" y="1393"/>
                  <a:pt x="519" y="0"/>
                  <a:pt x="669" y="2"/>
                </a:cubicBezTo>
                <a:cubicBezTo>
                  <a:pt x="819" y="4"/>
                  <a:pt x="988" y="1536"/>
                  <a:pt x="1140" y="1538"/>
                </a:cubicBezTo>
                <a:cubicBezTo>
                  <a:pt x="1292" y="1540"/>
                  <a:pt x="1440" y="17"/>
                  <a:pt x="1584" y="15"/>
                </a:cubicBezTo>
                <a:cubicBezTo>
                  <a:pt x="1728" y="13"/>
                  <a:pt x="1897" y="1396"/>
                  <a:pt x="2007" y="1524"/>
                </a:cubicBezTo>
                <a:cubicBezTo>
                  <a:pt x="2117" y="1652"/>
                  <a:pt x="2195" y="938"/>
                  <a:pt x="2244" y="784"/>
                </a:cubicBezTo>
              </a:path>
            </a:pathLst>
          </a:custGeom>
          <a:noFill/>
          <a:ln w="28575" cmpd="sng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8437" name="Line 21"/>
          <p:cNvSpPr>
            <a:spLocks noChangeShapeType="1"/>
          </p:cNvSpPr>
          <p:nvPr/>
        </p:nvSpPr>
        <p:spPr bwMode="auto">
          <a:xfrm>
            <a:off x="4614863" y="3876328"/>
            <a:ext cx="3862387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88438" name="Text Box 22"/>
          <p:cNvSpPr txBox="1">
            <a:spLocks noChangeArrowheads="1"/>
          </p:cNvSpPr>
          <p:nvPr/>
        </p:nvSpPr>
        <p:spPr bwMode="auto">
          <a:xfrm>
            <a:off x="4212853" y="3645024"/>
            <a:ext cx="431958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   </a:t>
            </a:r>
            <a:r>
              <a:rPr lang="en-GB" altLang="en-US" sz="1400" dirty="0">
                <a:latin typeface="Comic Sans MS" panose="030F0702030302020204" pitchFamily="66" charset="0"/>
              </a:rPr>
              <a:t>N   A   N   A   N   A   N   A   N   A   N </a:t>
            </a:r>
          </a:p>
        </p:txBody>
      </p:sp>
      <p:sp>
        <p:nvSpPr>
          <p:cNvPr id="188440" name="Text Box 24"/>
          <p:cNvSpPr txBox="1">
            <a:spLocks noChangeArrowheads="1"/>
          </p:cNvSpPr>
          <p:nvPr/>
        </p:nvSpPr>
        <p:spPr bwMode="auto">
          <a:xfrm>
            <a:off x="4643438" y="980728"/>
            <a:ext cx="4176712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(6) Placing all four resultant waveforms on top of each other gives:</a:t>
            </a:r>
          </a:p>
        </p:txBody>
      </p:sp>
      <p:sp>
        <p:nvSpPr>
          <p:cNvPr id="188443" name="Freeform 27"/>
          <p:cNvSpPr>
            <a:spLocks/>
          </p:cNvSpPr>
          <p:nvPr/>
        </p:nvSpPr>
        <p:spPr bwMode="auto">
          <a:xfrm flipV="1">
            <a:off x="4643438" y="2420590"/>
            <a:ext cx="3562350" cy="2659063"/>
          </a:xfrm>
          <a:custGeom>
            <a:avLst/>
            <a:gdLst>
              <a:gd name="T0" fmla="*/ 0 w 2244"/>
              <a:gd name="T1" fmla="*/ 791 h 1655"/>
              <a:gd name="T2" fmla="*/ 240 w 2244"/>
              <a:gd name="T3" fmla="*/ 1524 h 1655"/>
              <a:gd name="T4" fmla="*/ 669 w 2244"/>
              <a:gd name="T5" fmla="*/ 2 h 1655"/>
              <a:gd name="T6" fmla="*/ 1140 w 2244"/>
              <a:gd name="T7" fmla="*/ 1538 h 1655"/>
              <a:gd name="T8" fmla="*/ 1584 w 2244"/>
              <a:gd name="T9" fmla="*/ 15 h 1655"/>
              <a:gd name="T10" fmla="*/ 2007 w 2244"/>
              <a:gd name="T11" fmla="*/ 1524 h 1655"/>
              <a:gd name="T12" fmla="*/ 2244 w 2244"/>
              <a:gd name="T13" fmla="*/ 784 h 1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44" h="1655">
                <a:moveTo>
                  <a:pt x="0" y="791"/>
                </a:moveTo>
                <a:cubicBezTo>
                  <a:pt x="40" y="913"/>
                  <a:pt x="129" y="1655"/>
                  <a:pt x="240" y="1524"/>
                </a:cubicBezTo>
                <a:cubicBezTo>
                  <a:pt x="351" y="1393"/>
                  <a:pt x="519" y="0"/>
                  <a:pt x="669" y="2"/>
                </a:cubicBezTo>
                <a:cubicBezTo>
                  <a:pt x="819" y="4"/>
                  <a:pt x="988" y="1536"/>
                  <a:pt x="1140" y="1538"/>
                </a:cubicBezTo>
                <a:cubicBezTo>
                  <a:pt x="1292" y="1540"/>
                  <a:pt x="1440" y="17"/>
                  <a:pt x="1584" y="15"/>
                </a:cubicBezTo>
                <a:cubicBezTo>
                  <a:pt x="1728" y="13"/>
                  <a:pt x="1897" y="1396"/>
                  <a:pt x="2007" y="1524"/>
                </a:cubicBezTo>
                <a:cubicBezTo>
                  <a:pt x="2117" y="1652"/>
                  <a:pt x="2195" y="938"/>
                  <a:pt x="2244" y="784"/>
                </a:cubicBezTo>
              </a:path>
            </a:pathLst>
          </a:custGeom>
          <a:noFill/>
          <a:ln w="28575" cmpd="sng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20291"/>
            <a:ext cx="7886700" cy="1325563"/>
          </a:xfrm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Nodes (N) and Antinodes (A)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2056"/>
            <a:ext cx="8229600" cy="471328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GB" altLang="en-US" sz="2800" dirty="0">
                <a:solidFill>
                  <a:srgbClr val="FF0066"/>
                </a:solidFill>
                <a:latin typeface="Comic Sans MS" panose="030F0702030302020204" pitchFamily="66" charset="0"/>
              </a:rPr>
              <a:t>NODES </a:t>
            </a:r>
            <a:r>
              <a:rPr lang="en-GB" altLang="en-US" sz="2800" dirty="0">
                <a:latin typeface="Comic Sans MS" panose="030F0702030302020204" pitchFamily="66" charset="0"/>
              </a:rPr>
              <a:t>are points within a stationary wave that have the MINIMUM (usually zero) amplitude.</a:t>
            </a:r>
            <a:endParaRPr lang="en-GB" altLang="en-US" sz="2800" i="1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800" i="1" dirty="0">
                <a:latin typeface="Comic Sans MS" panose="030F0702030302020204" pitchFamily="66" charset="0"/>
              </a:rPr>
              <a:t>These have been marked by an ‘N’ in the previous waveforms.</a:t>
            </a:r>
            <a:endParaRPr lang="en-GB" altLang="en-US" sz="2800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800" dirty="0">
                <a:solidFill>
                  <a:srgbClr val="FF0066"/>
                </a:solidFill>
                <a:latin typeface="Comic Sans MS" panose="030F0702030302020204" pitchFamily="66" charset="0"/>
              </a:rPr>
              <a:t>ANTINODES</a:t>
            </a:r>
            <a:r>
              <a:rPr lang="en-GB" altLang="en-US" sz="2800" dirty="0">
                <a:latin typeface="Comic Sans MS" panose="030F0702030302020204" pitchFamily="66" charset="0"/>
              </a:rPr>
              <a:t> are points within a stationary wave that have the MAXIMUM amplitude.</a:t>
            </a:r>
            <a:endParaRPr lang="en-GB" altLang="en-US" sz="2800" i="1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800" i="1" dirty="0">
                <a:latin typeface="Comic Sans MS" panose="030F0702030302020204" pitchFamily="66" charset="0"/>
              </a:rPr>
              <a:t>These have been marked by an ‘A’ in the previous waveforms and have an amplitude equal to ‘2a’</a:t>
            </a:r>
          </a:p>
        </p:txBody>
      </p:sp>
    </p:spTree>
    <p:extLst>
      <p:ext uri="{BB962C8B-B14F-4D97-AF65-F5344CB8AC3E}">
        <p14:creationId xmlns:p14="http://schemas.microsoft.com/office/powerpoint/2010/main" val="397072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651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21882"/>
              </p:ext>
            </p:extLst>
          </p:nvPr>
        </p:nvGraphicFramePr>
        <p:xfrm>
          <a:off x="250825" y="908050"/>
          <a:ext cx="8642350" cy="5278120"/>
        </p:xfrm>
        <a:graphic>
          <a:graphicData uri="http://schemas.openxmlformats.org/drawingml/2006/table">
            <a:tbl>
              <a:tblPr/>
              <a:tblGrid>
                <a:gridCol w="1619250"/>
                <a:gridCol w="3705225"/>
                <a:gridCol w="3317875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Property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Stationary Wave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Progressive Wave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Energy &amp; Momentum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No net transfer from one point to another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Both move with speed:        c = f x λ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Amplitude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Varies from zero at NODES to a maximum at ANTINODES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Is the same for all particles within a wave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Frequency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All particles oscillate at the same frequency except those at nodes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All particles oscillate at the same frequency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Wavelength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This is equal to TWICE the distance between adjacent nodes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This is equal to the distance between particles at the same phase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Phase difference between two particles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Between nodes all particles are at the same phase. Any other two particles have phase difference equal to ‘mπ’ where ‘m’ is the number of nodes between the particles</a:t>
                      </a:r>
                      <a:endParaRPr kumimoji="0" lang="en-GB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Any two particles have phase difference equal to ‘2πd / λ’ where ‘d’ is the distance between the two particles</a:t>
                      </a: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2633" name="Rectangle 121"/>
          <p:cNvSpPr>
            <a:spLocks noChangeArrowheads="1"/>
          </p:cNvSpPr>
          <p:nvPr/>
        </p:nvSpPr>
        <p:spPr bwMode="auto">
          <a:xfrm>
            <a:off x="0" y="5359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1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Examination question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362950" cy="1468437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The diagram below shows a microphone being used to detect the nodes of the stationary sound wave formed between the loudspeaker and reflecting surface. The sound wave has a frequency of 2.2 kHz.</a:t>
            </a:r>
          </a:p>
        </p:txBody>
      </p:sp>
      <p:grpSp>
        <p:nvGrpSpPr>
          <p:cNvPr id="194577" name="Group 17"/>
          <p:cNvGrpSpPr>
            <a:grpSpLocks/>
          </p:cNvGrpSpPr>
          <p:nvPr/>
        </p:nvGrpSpPr>
        <p:grpSpPr bwMode="auto">
          <a:xfrm>
            <a:off x="1187450" y="3068638"/>
            <a:ext cx="6696075" cy="2592387"/>
            <a:chOff x="748" y="1933"/>
            <a:chExt cx="4218" cy="1633"/>
          </a:xfrm>
        </p:grpSpPr>
        <p:sp>
          <p:nvSpPr>
            <p:cNvPr id="194565" name="Line 5"/>
            <p:cNvSpPr>
              <a:spLocks noChangeShapeType="1"/>
            </p:cNvSpPr>
            <p:nvPr/>
          </p:nvSpPr>
          <p:spPr bwMode="auto">
            <a:xfrm>
              <a:off x="1871" y="2651"/>
              <a:ext cx="9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66" name="Rectangle 6"/>
            <p:cNvSpPr>
              <a:spLocks noChangeArrowheads="1"/>
            </p:cNvSpPr>
            <p:nvPr/>
          </p:nvSpPr>
          <p:spPr bwMode="auto">
            <a:xfrm>
              <a:off x="974" y="2368"/>
              <a:ext cx="74" cy="2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67" name="AutoShape 7"/>
            <p:cNvSpPr>
              <a:spLocks noChangeArrowheads="1"/>
            </p:cNvSpPr>
            <p:nvPr/>
          </p:nvSpPr>
          <p:spPr bwMode="auto">
            <a:xfrm rot="5400000">
              <a:off x="684" y="2440"/>
              <a:ext cx="897" cy="13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68" name="Oval 8"/>
            <p:cNvSpPr>
              <a:spLocks noChangeArrowheads="1"/>
            </p:cNvSpPr>
            <p:nvPr/>
          </p:nvSpPr>
          <p:spPr bwMode="auto">
            <a:xfrm>
              <a:off x="2283" y="2334"/>
              <a:ext cx="167" cy="145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69" name="Rectangle 9"/>
            <p:cNvSpPr>
              <a:spLocks noChangeArrowheads="1"/>
            </p:cNvSpPr>
            <p:nvPr/>
          </p:nvSpPr>
          <p:spPr bwMode="auto">
            <a:xfrm>
              <a:off x="2322" y="2458"/>
              <a:ext cx="74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94570" name="Freeform 10"/>
            <p:cNvSpPr>
              <a:spLocks/>
            </p:cNvSpPr>
            <p:nvPr/>
          </p:nvSpPr>
          <p:spPr bwMode="auto">
            <a:xfrm>
              <a:off x="2355" y="2893"/>
              <a:ext cx="668" cy="476"/>
            </a:xfrm>
            <a:custGeom>
              <a:avLst/>
              <a:gdLst>
                <a:gd name="T0" fmla="*/ 0 w 1280"/>
                <a:gd name="T1" fmla="*/ 0 h 736"/>
                <a:gd name="T2" fmla="*/ 96 w 1280"/>
                <a:gd name="T3" fmla="*/ 320 h 736"/>
                <a:gd name="T4" fmla="*/ 160 w 1280"/>
                <a:gd name="T5" fmla="*/ 416 h 736"/>
                <a:gd name="T6" fmla="*/ 341 w 1280"/>
                <a:gd name="T7" fmla="*/ 469 h 736"/>
                <a:gd name="T8" fmla="*/ 490 w 1280"/>
                <a:gd name="T9" fmla="*/ 480 h 736"/>
                <a:gd name="T10" fmla="*/ 1002 w 1280"/>
                <a:gd name="T11" fmla="*/ 491 h 736"/>
                <a:gd name="T12" fmla="*/ 1152 w 1280"/>
                <a:gd name="T13" fmla="*/ 608 h 736"/>
                <a:gd name="T14" fmla="*/ 1194 w 1280"/>
                <a:gd name="T15" fmla="*/ 640 h 736"/>
                <a:gd name="T16" fmla="*/ 1258 w 1280"/>
                <a:gd name="T17" fmla="*/ 683 h 736"/>
                <a:gd name="T18" fmla="*/ 1280 w 1280"/>
                <a:gd name="T19" fmla="*/ 736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0" h="736">
                  <a:moveTo>
                    <a:pt x="0" y="0"/>
                  </a:moveTo>
                  <a:cubicBezTo>
                    <a:pt x="34" y="108"/>
                    <a:pt x="52" y="216"/>
                    <a:pt x="96" y="320"/>
                  </a:cubicBezTo>
                  <a:cubicBezTo>
                    <a:pt x="112" y="357"/>
                    <a:pt x="123" y="391"/>
                    <a:pt x="160" y="416"/>
                  </a:cubicBezTo>
                  <a:cubicBezTo>
                    <a:pt x="213" y="451"/>
                    <a:pt x="281" y="458"/>
                    <a:pt x="341" y="469"/>
                  </a:cubicBezTo>
                  <a:cubicBezTo>
                    <a:pt x="390" y="478"/>
                    <a:pt x="440" y="478"/>
                    <a:pt x="490" y="480"/>
                  </a:cubicBezTo>
                  <a:cubicBezTo>
                    <a:pt x="661" y="486"/>
                    <a:pt x="831" y="487"/>
                    <a:pt x="1002" y="491"/>
                  </a:cubicBezTo>
                  <a:cubicBezTo>
                    <a:pt x="1054" y="525"/>
                    <a:pt x="1100" y="571"/>
                    <a:pt x="1152" y="608"/>
                  </a:cubicBezTo>
                  <a:cubicBezTo>
                    <a:pt x="1166" y="618"/>
                    <a:pt x="1180" y="630"/>
                    <a:pt x="1194" y="640"/>
                  </a:cubicBezTo>
                  <a:cubicBezTo>
                    <a:pt x="1215" y="655"/>
                    <a:pt x="1258" y="683"/>
                    <a:pt x="1258" y="683"/>
                  </a:cubicBezTo>
                  <a:cubicBezTo>
                    <a:pt x="1272" y="722"/>
                    <a:pt x="1264" y="705"/>
                    <a:pt x="1280" y="73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71" name="Line 11"/>
            <p:cNvSpPr>
              <a:spLocks noChangeShapeType="1"/>
            </p:cNvSpPr>
            <p:nvPr/>
          </p:nvSpPr>
          <p:spPr bwMode="auto">
            <a:xfrm>
              <a:off x="2883" y="3217"/>
              <a:ext cx="140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72" name="Rectangle 12"/>
            <p:cNvSpPr>
              <a:spLocks noChangeArrowheads="1"/>
            </p:cNvSpPr>
            <p:nvPr/>
          </p:nvSpPr>
          <p:spPr bwMode="auto">
            <a:xfrm>
              <a:off x="4040" y="1933"/>
              <a:ext cx="105" cy="117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4573" name="Text Box 13"/>
            <p:cNvSpPr txBox="1">
              <a:spLocks noChangeArrowheads="1"/>
            </p:cNvSpPr>
            <p:nvPr/>
          </p:nvSpPr>
          <p:spPr bwMode="auto">
            <a:xfrm>
              <a:off x="3006" y="3152"/>
              <a:ext cx="104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to oscilloscope</a:t>
              </a:r>
            </a:p>
          </p:txBody>
        </p:sp>
        <p:sp>
          <p:nvSpPr>
            <p:cNvPr id="194574" name="Text Box 14"/>
            <p:cNvSpPr txBox="1">
              <a:spLocks noChangeArrowheads="1"/>
            </p:cNvSpPr>
            <p:nvPr/>
          </p:nvSpPr>
          <p:spPr bwMode="auto">
            <a:xfrm>
              <a:off x="1927" y="2069"/>
              <a:ext cx="945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microphone</a:t>
              </a:r>
            </a:p>
          </p:txBody>
        </p:sp>
        <p:sp>
          <p:nvSpPr>
            <p:cNvPr id="194575" name="Text Box 15"/>
            <p:cNvSpPr txBox="1">
              <a:spLocks noChangeArrowheads="1"/>
            </p:cNvSpPr>
            <p:nvPr/>
          </p:nvSpPr>
          <p:spPr bwMode="auto">
            <a:xfrm>
              <a:off x="4132" y="2222"/>
              <a:ext cx="834" cy="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reflecting surface</a:t>
              </a:r>
            </a:p>
          </p:txBody>
        </p:sp>
        <p:sp>
          <p:nvSpPr>
            <p:cNvPr id="194576" name="Text Box 16"/>
            <p:cNvSpPr txBox="1">
              <a:spLocks noChangeArrowheads="1"/>
            </p:cNvSpPr>
            <p:nvPr/>
          </p:nvSpPr>
          <p:spPr bwMode="auto">
            <a:xfrm>
              <a:off x="748" y="2980"/>
              <a:ext cx="907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loudspeaker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1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148" y="932456"/>
            <a:ext cx="8496300" cy="300059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(a) Explain how a stationary is formed between the loudspeaker and reflecting surface.  		[3]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(b) When the microphone is moved left to right by 45 cm it covers six inter-nodal distances. Calculate the wavelength and speed of the progressive sound waves being used to form the stationary wave.       	[4]</a:t>
            </a: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(c) The nodes nearest to the reflecting surface have nearer zero amplitude compared with those nearer the loudspeaker. Why?   				[3]</a:t>
            </a:r>
          </a:p>
        </p:txBody>
      </p:sp>
      <p:grpSp>
        <p:nvGrpSpPr>
          <p:cNvPr id="196626" name="Group 18"/>
          <p:cNvGrpSpPr>
            <a:grpSpLocks/>
          </p:cNvGrpSpPr>
          <p:nvPr/>
        </p:nvGrpSpPr>
        <p:grpSpPr bwMode="auto">
          <a:xfrm>
            <a:off x="971748" y="4029670"/>
            <a:ext cx="6696075" cy="2279650"/>
            <a:chOff x="657" y="2478"/>
            <a:chExt cx="4218" cy="1436"/>
          </a:xfrm>
        </p:grpSpPr>
        <p:sp>
          <p:nvSpPr>
            <p:cNvPr id="196613" name="Line 5"/>
            <p:cNvSpPr>
              <a:spLocks noChangeShapeType="1"/>
            </p:cNvSpPr>
            <p:nvPr/>
          </p:nvSpPr>
          <p:spPr bwMode="auto">
            <a:xfrm>
              <a:off x="1780" y="3196"/>
              <a:ext cx="9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14" name="Rectangle 6"/>
            <p:cNvSpPr>
              <a:spLocks noChangeArrowheads="1"/>
            </p:cNvSpPr>
            <p:nvPr/>
          </p:nvSpPr>
          <p:spPr bwMode="auto">
            <a:xfrm>
              <a:off x="883" y="2913"/>
              <a:ext cx="74" cy="2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15" name="AutoShape 7"/>
            <p:cNvSpPr>
              <a:spLocks noChangeArrowheads="1"/>
            </p:cNvSpPr>
            <p:nvPr/>
          </p:nvSpPr>
          <p:spPr bwMode="auto">
            <a:xfrm rot="5400000">
              <a:off x="593" y="2985"/>
              <a:ext cx="897" cy="13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16" name="Oval 8"/>
            <p:cNvSpPr>
              <a:spLocks noChangeArrowheads="1"/>
            </p:cNvSpPr>
            <p:nvPr/>
          </p:nvSpPr>
          <p:spPr bwMode="auto">
            <a:xfrm>
              <a:off x="2192" y="2879"/>
              <a:ext cx="167" cy="145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17" name="Rectangle 9"/>
            <p:cNvSpPr>
              <a:spLocks noChangeArrowheads="1"/>
            </p:cNvSpPr>
            <p:nvPr/>
          </p:nvSpPr>
          <p:spPr bwMode="auto">
            <a:xfrm>
              <a:off x="2231" y="3003"/>
              <a:ext cx="74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18" name="Freeform 10"/>
            <p:cNvSpPr>
              <a:spLocks/>
            </p:cNvSpPr>
            <p:nvPr/>
          </p:nvSpPr>
          <p:spPr bwMode="auto">
            <a:xfrm>
              <a:off x="2264" y="3438"/>
              <a:ext cx="668" cy="476"/>
            </a:xfrm>
            <a:custGeom>
              <a:avLst/>
              <a:gdLst>
                <a:gd name="T0" fmla="*/ 0 w 1280"/>
                <a:gd name="T1" fmla="*/ 0 h 736"/>
                <a:gd name="T2" fmla="*/ 96 w 1280"/>
                <a:gd name="T3" fmla="*/ 320 h 736"/>
                <a:gd name="T4" fmla="*/ 160 w 1280"/>
                <a:gd name="T5" fmla="*/ 416 h 736"/>
                <a:gd name="T6" fmla="*/ 341 w 1280"/>
                <a:gd name="T7" fmla="*/ 469 h 736"/>
                <a:gd name="T8" fmla="*/ 490 w 1280"/>
                <a:gd name="T9" fmla="*/ 480 h 736"/>
                <a:gd name="T10" fmla="*/ 1002 w 1280"/>
                <a:gd name="T11" fmla="*/ 491 h 736"/>
                <a:gd name="T12" fmla="*/ 1152 w 1280"/>
                <a:gd name="T13" fmla="*/ 608 h 736"/>
                <a:gd name="T14" fmla="*/ 1194 w 1280"/>
                <a:gd name="T15" fmla="*/ 640 h 736"/>
                <a:gd name="T16" fmla="*/ 1258 w 1280"/>
                <a:gd name="T17" fmla="*/ 683 h 736"/>
                <a:gd name="T18" fmla="*/ 1280 w 1280"/>
                <a:gd name="T19" fmla="*/ 736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0" h="736">
                  <a:moveTo>
                    <a:pt x="0" y="0"/>
                  </a:moveTo>
                  <a:cubicBezTo>
                    <a:pt x="34" y="108"/>
                    <a:pt x="52" y="216"/>
                    <a:pt x="96" y="320"/>
                  </a:cubicBezTo>
                  <a:cubicBezTo>
                    <a:pt x="112" y="357"/>
                    <a:pt x="123" y="391"/>
                    <a:pt x="160" y="416"/>
                  </a:cubicBezTo>
                  <a:cubicBezTo>
                    <a:pt x="213" y="451"/>
                    <a:pt x="281" y="458"/>
                    <a:pt x="341" y="469"/>
                  </a:cubicBezTo>
                  <a:cubicBezTo>
                    <a:pt x="390" y="478"/>
                    <a:pt x="440" y="478"/>
                    <a:pt x="490" y="480"/>
                  </a:cubicBezTo>
                  <a:cubicBezTo>
                    <a:pt x="661" y="486"/>
                    <a:pt x="831" y="487"/>
                    <a:pt x="1002" y="491"/>
                  </a:cubicBezTo>
                  <a:cubicBezTo>
                    <a:pt x="1054" y="525"/>
                    <a:pt x="1100" y="571"/>
                    <a:pt x="1152" y="608"/>
                  </a:cubicBezTo>
                  <a:cubicBezTo>
                    <a:pt x="1166" y="618"/>
                    <a:pt x="1180" y="630"/>
                    <a:pt x="1194" y="640"/>
                  </a:cubicBezTo>
                  <a:cubicBezTo>
                    <a:pt x="1215" y="655"/>
                    <a:pt x="1258" y="683"/>
                    <a:pt x="1258" y="683"/>
                  </a:cubicBezTo>
                  <a:cubicBezTo>
                    <a:pt x="1272" y="722"/>
                    <a:pt x="1264" y="705"/>
                    <a:pt x="1280" y="73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19" name="Line 11"/>
            <p:cNvSpPr>
              <a:spLocks noChangeShapeType="1"/>
            </p:cNvSpPr>
            <p:nvPr/>
          </p:nvSpPr>
          <p:spPr bwMode="auto">
            <a:xfrm>
              <a:off x="2792" y="3762"/>
              <a:ext cx="140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20" name="Rectangle 12"/>
            <p:cNvSpPr>
              <a:spLocks noChangeArrowheads="1"/>
            </p:cNvSpPr>
            <p:nvPr/>
          </p:nvSpPr>
          <p:spPr bwMode="auto">
            <a:xfrm>
              <a:off x="3949" y="2478"/>
              <a:ext cx="105" cy="117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96621" name="Text Box 13"/>
            <p:cNvSpPr txBox="1">
              <a:spLocks noChangeArrowheads="1"/>
            </p:cNvSpPr>
            <p:nvPr/>
          </p:nvSpPr>
          <p:spPr bwMode="auto">
            <a:xfrm>
              <a:off x="2835" y="3430"/>
              <a:ext cx="104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to oscilloscope</a:t>
              </a:r>
            </a:p>
          </p:txBody>
        </p:sp>
        <p:sp>
          <p:nvSpPr>
            <p:cNvPr id="196622" name="Text Box 14"/>
            <p:cNvSpPr txBox="1">
              <a:spLocks noChangeArrowheads="1"/>
            </p:cNvSpPr>
            <p:nvPr/>
          </p:nvSpPr>
          <p:spPr bwMode="auto">
            <a:xfrm>
              <a:off x="1882" y="2614"/>
              <a:ext cx="945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microphone</a:t>
              </a:r>
            </a:p>
          </p:txBody>
        </p:sp>
        <p:sp>
          <p:nvSpPr>
            <p:cNvPr id="196623" name="Text Box 15"/>
            <p:cNvSpPr txBox="1">
              <a:spLocks noChangeArrowheads="1"/>
            </p:cNvSpPr>
            <p:nvPr/>
          </p:nvSpPr>
          <p:spPr bwMode="auto">
            <a:xfrm>
              <a:off x="4041" y="2767"/>
              <a:ext cx="834" cy="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reflecting surface</a:t>
              </a:r>
            </a:p>
          </p:txBody>
        </p:sp>
        <p:sp>
          <p:nvSpPr>
            <p:cNvPr id="196624" name="Text Box 16"/>
            <p:cNvSpPr txBox="1">
              <a:spLocks noChangeArrowheads="1"/>
            </p:cNvSpPr>
            <p:nvPr/>
          </p:nvSpPr>
          <p:spPr bwMode="auto">
            <a:xfrm>
              <a:off x="657" y="3525"/>
              <a:ext cx="90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loudspeaker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63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756</Words>
  <Application>Microsoft Office PowerPoint</Application>
  <PresentationFormat>On-screen Show (4:3)</PresentationFormat>
  <Paragraphs>111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Nodes (N) and Antinodes (A)</vt:lpstr>
      <vt:lpstr>PowerPoint Presentation</vt:lpstr>
      <vt:lpstr>Examination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7</cp:revision>
  <dcterms:created xsi:type="dcterms:W3CDTF">2016-05-16T13:02:05Z</dcterms:created>
  <dcterms:modified xsi:type="dcterms:W3CDTF">2016-05-24T13:27:39Z</dcterms:modified>
</cp:coreProperties>
</file>