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A8DEA-E9F8-41C1-A26D-B71EC79DDE9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21BAB3-F0D7-4D35-A29C-665734472A9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162E2E-1518-40BB-870B-DADEFDCFF8EC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4208A-50AE-4FFD-8FFD-8A6358AED18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19D7A2-6749-4C23-BAFC-C3221D5B4D65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76672"/>
            <a:ext cx="7886700" cy="1325563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Stationary waves on strings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24421"/>
            <a:ext cx="8569325" cy="259238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>
                <a:solidFill>
                  <a:srgbClr val="FF0066"/>
                </a:solidFill>
                <a:latin typeface="Comic Sans MS" panose="030F0702030302020204" pitchFamily="66" charset="0"/>
              </a:rPr>
              <a:t>Fundamental mode, </a:t>
            </a:r>
            <a:r>
              <a:rPr lang="en-GB" altLang="en-US" sz="2800" i="1">
                <a:solidFill>
                  <a:srgbClr val="FF0066"/>
                </a:solidFill>
                <a:latin typeface="Comic Sans MS" panose="030F0702030302020204" pitchFamily="66" charset="0"/>
              </a:rPr>
              <a:t>f</a:t>
            </a:r>
            <a:r>
              <a:rPr lang="en-GB" altLang="en-US" sz="2800" i="1" baseline="-25000">
                <a:solidFill>
                  <a:srgbClr val="FF0066"/>
                </a:solidFill>
                <a:latin typeface="Comic Sans MS" panose="030F0702030302020204" pitchFamily="66" charset="0"/>
              </a:rPr>
              <a:t>o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This is the lowest frequency that can produce a stationary wave.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The length of the loop,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L</a:t>
            </a:r>
            <a:r>
              <a:rPr lang="en-GB" altLang="en-US" sz="2400">
                <a:latin typeface="Comic Sans MS" panose="030F0702030302020204" pitchFamily="66" charset="0"/>
              </a:rPr>
              <a:t> is equal to half of a wavelength.</a:t>
            </a:r>
            <a:endParaRPr lang="en-GB" altLang="en-US" sz="2400" i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		</a:t>
            </a:r>
            <a:r>
              <a:rPr lang="en-GB" altLang="en-US" sz="2400">
                <a:latin typeface="Comic Sans MS" panose="030F0702030302020204" pitchFamily="66" charset="0"/>
              </a:rPr>
              <a:t>and so: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 λ = 2L</a:t>
            </a:r>
            <a:r>
              <a:rPr lang="en-GB" altLang="en-US" sz="2400">
                <a:solidFill>
                  <a:srgbClr val="FF0066"/>
                </a:solidFill>
                <a:latin typeface="Comic Sans MS" panose="030F0702030302020204" pitchFamily="66" charset="0"/>
              </a:rPr>
              <a:t>		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rgbClr val="FF0066"/>
                </a:solidFill>
                <a:latin typeface="Comic Sans MS" panose="030F0702030302020204" pitchFamily="66" charset="0"/>
              </a:rPr>
              <a:t>		</a:t>
            </a:r>
            <a:r>
              <a:rPr lang="en-GB" altLang="en-US" sz="2400">
                <a:latin typeface="Comic Sans MS" panose="030F0702030302020204" pitchFamily="66" charset="0"/>
              </a:rPr>
              <a:t>also: </a:t>
            </a:r>
            <a:r>
              <a:rPr lang="en-GB" altLang="en-US" sz="2400" i="1">
                <a:latin typeface="Comic Sans MS" panose="030F0702030302020204" pitchFamily="66" charset="0"/>
              </a:rPr>
              <a:t>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f</a:t>
            </a:r>
            <a:r>
              <a:rPr lang="en-GB" altLang="en-US" sz="2400" i="1" baseline="-25000">
                <a:solidFill>
                  <a:srgbClr val="FF0066"/>
                </a:solidFill>
                <a:latin typeface="Comic Sans MS" panose="030F0702030302020204" pitchFamily="66" charset="0"/>
              </a:rPr>
              <a:t>o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 = c / λ = c / 2L</a:t>
            </a:r>
          </a:p>
        </p:txBody>
      </p:sp>
      <p:grpSp>
        <p:nvGrpSpPr>
          <p:cNvPr id="205828" name="Group 4"/>
          <p:cNvGrpSpPr>
            <a:grpSpLocks/>
          </p:cNvGrpSpPr>
          <p:nvPr/>
        </p:nvGrpSpPr>
        <p:grpSpPr bwMode="auto">
          <a:xfrm>
            <a:off x="1042988" y="4332709"/>
            <a:ext cx="6840537" cy="2159000"/>
            <a:chOff x="629" y="1511"/>
            <a:chExt cx="6545" cy="1414"/>
          </a:xfrm>
        </p:grpSpPr>
        <p:sp>
          <p:nvSpPr>
            <p:cNvPr id="205829" name="Rectangle 5"/>
            <p:cNvSpPr>
              <a:spLocks noChangeArrowheads="1"/>
            </p:cNvSpPr>
            <p:nvPr/>
          </p:nvSpPr>
          <p:spPr bwMode="auto">
            <a:xfrm>
              <a:off x="629" y="1899"/>
              <a:ext cx="320" cy="50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5830" name="Rectangle 6"/>
            <p:cNvSpPr>
              <a:spLocks noChangeArrowheads="1"/>
            </p:cNvSpPr>
            <p:nvPr/>
          </p:nvSpPr>
          <p:spPr bwMode="auto">
            <a:xfrm>
              <a:off x="6729" y="1895"/>
              <a:ext cx="320" cy="50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5831" name="Oval 7" descr="Light horizontal"/>
            <p:cNvSpPr>
              <a:spLocks noChangeArrowheads="1"/>
            </p:cNvSpPr>
            <p:nvPr/>
          </p:nvSpPr>
          <p:spPr bwMode="auto">
            <a:xfrm>
              <a:off x="928" y="1962"/>
              <a:ext cx="5824" cy="352"/>
            </a:xfrm>
            <a:prstGeom prst="ellipse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05832" name="Text Box 8"/>
            <p:cNvSpPr txBox="1">
              <a:spLocks noChangeArrowheads="1"/>
            </p:cNvSpPr>
            <p:nvPr/>
          </p:nvSpPr>
          <p:spPr bwMode="auto">
            <a:xfrm>
              <a:off x="2764" y="2477"/>
              <a:ext cx="281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 i="1">
                  <a:solidFill>
                    <a:srgbClr val="FF0066"/>
                  </a:solidFill>
                  <a:latin typeface="Comic Sans MS" panose="030F0702030302020204" pitchFamily="66" charset="0"/>
                </a:rPr>
                <a:t>L</a:t>
              </a:r>
              <a:r>
                <a:rPr lang="en-GB" altLang="en-US">
                  <a:latin typeface="Comic Sans MS" panose="030F0702030302020204" pitchFamily="66" charset="0"/>
                </a:rPr>
                <a:t>= length of a loop</a:t>
              </a:r>
            </a:p>
          </p:txBody>
        </p:sp>
        <p:sp>
          <p:nvSpPr>
            <p:cNvPr id="205833" name="Text Box 9"/>
            <p:cNvSpPr txBox="1">
              <a:spLocks noChangeArrowheads="1"/>
            </p:cNvSpPr>
            <p:nvPr/>
          </p:nvSpPr>
          <p:spPr bwMode="auto">
            <a:xfrm>
              <a:off x="662" y="1528"/>
              <a:ext cx="821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node</a:t>
              </a:r>
            </a:p>
          </p:txBody>
        </p:sp>
        <p:sp>
          <p:nvSpPr>
            <p:cNvPr id="205834" name="Text Box 10"/>
            <p:cNvSpPr txBox="1">
              <a:spLocks noChangeArrowheads="1"/>
            </p:cNvSpPr>
            <p:nvPr/>
          </p:nvSpPr>
          <p:spPr bwMode="auto">
            <a:xfrm>
              <a:off x="6353" y="1511"/>
              <a:ext cx="821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node</a:t>
              </a:r>
            </a:p>
          </p:txBody>
        </p:sp>
        <p:sp>
          <p:nvSpPr>
            <p:cNvPr id="205835" name="Text Box 11"/>
            <p:cNvSpPr txBox="1">
              <a:spLocks noChangeArrowheads="1"/>
            </p:cNvSpPr>
            <p:nvPr/>
          </p:nvSpPr>
          <p:spPr bwMode="auto">
            <a:xfrm>
              <a:off x="3222" y="1575"/>
              <a:ext cx="1728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antinode</a:t>
              </a:r>
            </a:p>
          </p:txBody>
        </p:sp>
        <p:sp>
          <p:nvSpPr>
            <p:cNvPr id="205836" name="Line 12"/>
            <p:cNvSpPr>
              <a:spLocks noChangeShapeType="1"/>
            </p:cNvSpPr>
            <p:nvPr/>
          </p:nvSpPr>
          <p:spPr bwMode="auto">
            <a:xfrm flipV="1">
              <a:off x="939" y="2475"/>
              <a:ext cx="5770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309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661"/>
            <a:ext cx="8291512" cy="28797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>
                <a:solidFill>
                  <a:srgbClr val="FF0066"/>
                </a:solidFill>
                <a:latin typeface="Comic Sans MS" panose="030F0702030302020204" pitchFamily="66" charset="0"/>
              </a:rPr>
              <a:t>First Overtone, </a:t>
            </a:r>
            <a:r>
              <a:rPr lang="en-GB" altLang="en-US" i="1">
                <a:solidFill>
                  <a:srgbClr val="FF0066"/>
                </a:solidFill>
                <a:latin typeface="Comic Sans MS" panose="030F0702030302020204" pitchFamily="66" charset="0"/>
              </a:rPr>
              <a:t>2f</a:t>
            </a:r>
            <a:r>
              <a:rPr lang="en-GB" altLang="en-US" i="1" baseline="-25000">
                <a:solidFill>
                  <a:srgbClr val="FF0066"/>
                </a:solidFill>
                <a:latin typeface="Comic Sans MS" panose="030F0702030302020204" pitchFamily="66" charset="0"/>
              </a:rPr>
              <a:t>o</a:t>
            </a:r>
          </a:p>
          <a:p>
            <a:pPr marL="0" indent="0"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This is the second lowest frequency that can produce a stationary wave.</a:t>
            </a:r>
          </a:p>
          <a:p>
            <a:pPr marL="0" indent="0"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The length of two loops,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L</a:t>
            </a:r>
            <a:r>
              <a:rPr lang="en-GB" altLang="en-US" sz="2400">
                <a:latin typeface="Comic Sans MS" panose="030F0702030302020204" pitchFamily="66" charset="0"/>
              </a:rPr>
              <a:t> is equal to one wavelength.</a:t>
            </a:r>
            <a:endParaRPr lang="en-GB" altLang="en-US" sz="2400" i="1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		</a:t>
            </a:r>
            <a:r>
              <a:rPr lang="en-GB" altLang="en-US" sz="2400">
                <a:latin typeface="Comic Sans MS" panose="030F0702030302020204" pitchFamily="66" charset="0"/>
              </a:rPr>
              <a:t>and so: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 λ = L</a:t>
            </a:r>
            <a:r>
              <a:rPr lang="en-GB" altLang="en-US" sz="2400">
                <a:latin typeface="Comic Sans MS" panose="030F0702030302020204" pitchFamily="66" charset="0"/>
              </a:rPr>
              <a:t> 		</a:t>
            </a:r>
          </a:p>
          <a:p>
            <a:pPr marL="0" indent="0"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		also: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2 f</a:t>
            </a:r>
            <a:r>
              <a:rPr lang="en-GB" altLang="en-US" sz="2400" i="1" baseline="-25000">
                <a:solidFill>
                  <a:srgbClr val="FF0066"/>
                </a:solidFill>
                <a:latin typeface="Comic Sans MS" panose="030F0702030302020204" pitchFamily="66" charset="0"/>
              </a:rPr>
              <a:t>o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 = c / L</a:t>
            </a:r>
          </a:p>
        </p:txBody>
      </p:sp>
      <p:grpSp>
        <p:nvGrpSpPr>
          <p:cNvPr id="207886" name="Group 14"/>
          <p:cNvGrpSpPr>
            <a:grpSpLocks/>
          </p:cNvGrpSpPr>
          <p:nvPr/>
        </p:nvGrpSpPr>
        <p:grpSpPr bwMode="auto">
          <a:xfrm>
            <a:off x="827088" y="4221311"/>
            <a:ext cx="7200900" cy="2232025"/>
            <a:chOff x="799" y="5199"/>
            <a:chExt cx="6491" cy="1491"/>
          </a:xfrm>
        </p:grpSpPr>
        <p:sp>
          <p:nvSpPr>
            <p:cNvPr id="207887" name="Rectangle 15"/>
            <p:cNvSpPr>
              <a:spLocks noChangeArrowheads="1"/>
            </p:cNvSpPr>
            <p:nvPr/>
          </p:nvSpPr>
          <p:spPr bwMode="auto">
            <a:xfrm>
              <a:off x="799" y="5604"/>
              <a:ext cx="320" cy="50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7888" name="Rectangle 16"/>
            <p:cNvSpPr>
              <a:spLocks noChangeArrowheads="1"/>
            </p:cNvSpPr>
            <p:nvPr/>
          </p:nvSpPr>
          <p:spPr bwMode="auto">
            <a:xfrm>
              <a:off x="6899" y="5600"/>
              <a:ext cx="320" cy="50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7889" name="Oval 17" descr="Light horizontal"/>
            <p:cNvSpPr>
              <a:spLocks noChangeArrowheads="1"/>
            </p:cNvSpPr>
            <p:nvPr/>
          </p:nvSpPr>
          <p:spPr bwMode="auto">
            <a:xfrm>
              <a:off x="1098" y="5667"/>
              <a:ext cx="2934" cy="352"/>
            </a:xfrm>
            <a:prstGeom prst="ellipse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7890" name="Text Box 18"/>
            <p:cNvSpPr txBox="1">
              <a:spLocks noChangeArrowheads="1"/>
            </p:cNvSpPr>
            <p:nvPr/>
          </p:nvSpPr>
          <p:spPr bwMode="auto">
            <a:xfrm>
              <a:off x="2838" y="6242"/>
              <a:ext cx="3093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 i="1">
                  <a:solidFill>
                    <a:srgbClr val="FF0066"/>
                  </a:solidFill>
                  <a:latin typeface="Comic Sans MS" panose="030F0702030302020204" pitchFamily="66" charset="0"/>
                </a:rPr>
                <a:t>L</a:t>
              </a:r>
              <a:r>
                <a:rPr lang="en-GB" altLang="en-US" i="1">
                  <a:latin typeface="Comic Sans MS" panose="030F0702030302020204" pitchFamily="66" charset="0"/>
                </a:rPr>
                <a:t> </a:t>
              </a:r>
              <a:r>
                <a:rPr lang="en-GB" altLang="en-US">
                  <a:latin typeface="Comic Sans MS" panose="030F0702030302020204" pitchFamily="66" charset="0"/>
                </a:rPr>
                <a:t>= length of two loops = </a:t>
              </a:r>
              <a:r>
                <a:rPr lang="en-GB" altLang="en-US" i="1">
                  <a:solidFill>
                    <a:srgbClr val="FF0066"/>
                  </a:solidFill>
                  <a:latin typeface="Comic Sans MS" panose="030F0702030302020204" pitchFamily="66" charset="0"/>
                </a:rPr>
                <a:t>λ</a:t>
              </a:r>
              <a:endParaRPr lang="en-GB" altLang="en-US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7891" name="Line 19"/>
            <p:cNvSpPr>
              <a:spLocks noChangeShapeType="1"/>
            </p:cNvSpPr>
            <p:nvPr/>
          </p:nvSpPr>
          <p:spPr bwMode="auto">
            <a:xfrm flipV="1">
              <a:off x="1109" y="6180"/>
              <a:ext cx="5770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7892" name="Oval 20" descr="Light horizontal"/>
            <p:cNvSpPr>
              <a:spLocks noChangeArrowheads="1"/>
            </p:cNvSpPr>
            <p:nvPr/>
          </p:nvSpPr>
          <p:spPr bwMode="auto">
            <a:xfrm>
              <a:off x="4010" y="5673"/>
              <a:ext cx="2902" cy="352"/>
            </a:xfrm>
            <a:prstGeom prst="ellipse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7893" name="Text Box 21"/>
            <p:cNvSpPr txBox="1">
              <a:spLocks noChangeArrowheads="1"/>
            </p:cNvSpPr>
            <p:nvPr/>
          </p:nvSpPr>
          <p:spPr bwMode="auto">
            <a:xfrm>
              <a:off x="923" y="5199"/>
              <a:ext cx="6367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  N	            A                      N                       A                     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921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7579"/>
            <a:ext cx="8291512" cy="154146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800">
                <a:solidFill>
                  <a:srgbClr val="FF0066"/>
                </a:solidFill>
                <a:latin typeface="Comic Sans MS" panose="030F0702030302020204" pitchFamily="66" charset="0"/>
              </a:rPr>
              <a:t>Second Overtone, </a:t>
            </a:r>
            <a:r>
              <a:rPr lang="en-GB" altLang="en-US" sz="2800" i="1">
                <a:solidFill>
                  <a:srgbClr val="FF0066"/>
                </a:solidFill>
                <a:latin typeface="Comic Sans MS" panose="030F0702030302020204" pitchFamily="66" charset="0"/>
              </a:rPr>
              <a:t>3f</a:t>
            </a:r>
            <a:r>
              <a:rPr lang="en-GB" altLang="en-US" sz="2800" i="1" baseline="-25000">
                <a:solidFill>
                  <a:srgbClr val="FF0066"/>
                </a:solidFill>
                <a:latin typeface="Comic Sans MS" panose="030F0702030302020204" pitchFamily="66" charset="0"/>
              </a:rPr>
              <a:t>o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The length of three loops,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L</a:t>
            </a:r>
            <a:r>
              <a:rPr lang="en-GB" altLang="en-US" sz="2400">
                <a:latin typeface="Comic Sans MS" panose="030F0702030302020204" pitchFamily="66" charset="0"/>
              </a:rPr>
              <a:t> is equal to one and one half wavelengths.</a:t>
            </a:r>
            <a:endParaRPr lang="en-GB" altLang="en-US" sz="2400" i="1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		</a:t>
            </a:r>
            <a:r>
              <a:rPr lang="en-GB" altLang="en-US" sz="2400">
                <a:latin typeface="Comic Sans MS" panose="030F0702030302020204" pitchFamily="66" charset="0"/>
              </a:rPr>
              <a:t>and so: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 λ =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  <a:cs typeface="Arial" charset="0"/>
              </a:rPr>
              <a:t>⅔ L</a:t>
            </a:r>
            <a:endParaRPr lang="en-GB" altLang="en-US" sz="2400">
              <a:solidFill>
                <a:srgbClr val="FF0066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		also: 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3 f</a:t>
            </a:r>
            <a:r>
              <a:rPr lang="en-GB" altLang="en-US" sz="2400" i="1" baseline="-25000">
                <a:solidFill>
                  <a:srgbClr val="FF0066"/>
                </a:solidFill>
                <a:latin typeface="Comic Sans MS" panose="030F0702030302020204" pitchFamily="66" charset="0"/>
              </a:rPr>
              <a:t>o</a:t>
            </a:r>
            <a:r>
              <a:rPr lang="en-GB" altLang="en-US" sz="2400" i="1">
                <a:solidFill>
                  <a:srgbClr val="FF0066"/>
                </a:solidFill>
                <a:latin typeface="Comic Sans MS" panose="030F0702030302020204" pitchFamily="66" charset="0"/>
              </a:rPr>
              <a:t> = 3c / 2L</a:t>
            </a:r>
          </a:p>
        </p:txBody>
      </p:sp>
      <p:grpSp>
        <p:nvGrpSpPr>
          <p:cNvPr id="209931" name="Group 11"/>
          <p:cNvGrpSpPr>
            <a:grpSpLocks/>
          </p:cNvGrpSpPr>
          <p:nvPr/>
        </p:nvGrpSpPr>
        <p:grpSpPr bwMode="auto">
          <a:xfrm>
            <a:off x="900113" y="3068166"/>
            <a:ext cx="7272337" cy="2305050"/>
            <a:chOff x="799" y="8498"/>
            <a:chExt cx="6420" cy="1377"/>
          </a:xfrm>
        </p:grpSpPr>
        <p:sp>
          <p:nvSpPr>
            <p:cNvPr id="209932" name="Rectangle 12"/>
            <p:cNvSpPr>
              <a:spLocks noChangeArrowheads="1"/>
            </p:cNvSpPr>
            <p:nvPr/>
          </p:nvSpPr>
          <p:spPr bwMode="auto">
            <a:xfrm>
              <a:off x="799" y="8869"/>
              <a:ext cx="320" cy="50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9933" name="Rectangle 13"/>
            <p:cNvSpPr>
              <a:spLocks noChangeArrowheads="1"/>
            </p:cNvSpPr>
            <p:nvPr/>
          </p:nvSpPr>
          <p:spPr bwMode="auto">
            <a:xfrm>
              <a:off x="6899" y="8865"/>
              <a:ext cx="320" cy="501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9934" name="Oval 14" descr="Light horizontal"/>
            <p:cNvSpPr>
              <a:spLocks noChangeArrowheads="1"/>
            </p:cNvSpPr>
            <p:nvPr/>
          </p:nvSpPr>
          <p:spPr bwMode="auto">
            <a:xfrm>
              <a:off x="1098" y="8932"/>
              <a:ext cx="1955" cy="352"/>
            </a:xfrm>
            <a:prstGeom prst="ellipse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9935" name="Text Box 15"/>
            <p:cNvSpPr txBox="1">
              <a:spLocks noChangeArrowheads="1"/>
            </p:cNvSpPr>
            <p:nvPr/>
          </p:nvSpPr>
          <p:spPr bwMode="auto">
            <a:xfrm>
              <a:off x="2459" y="9427"/>
              <a:ext cx="3471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 i="1">
                  <a:solidFill>
                    <a:srgbClr val="FF0066"/>
                  </a:solidFill>
                  <a:latin typeface="Comic Sans MS" panose="030F0702030302020204" pitchFamily="66" charset="0"/>
                </a:rPr>
                <a:t>L </a:t>
              </a:r>
              <a:r>
                <a:rPr lang="en-GB" altLang="en-US">
                  <a:latin typeface="Comic Sans MS" panose="030F0702030302020204" pitchFamily="66" charset="0"/>
                </a:rPr>
                <a:t>= length of three loops = </a:t>
              </a:r>
              <a:r>
                <a:rPr lang="en-GB" altLang="en-US" i="1" baseline="30000">
                  <a:solidFill>
                    <a:srgbClr val="FF0066"/>
                  </a:solidFill>
                  <a:latin typeface="Comic Sans MS" panose="030F0702030302020204" pitchFamily="66" charset="0"/>
                </a:rPr>
                <a:t>3</a:t>
              </a:r>
              <a:r>
                <a:rPr lang="en-GB" altLang="en-US" i="1">
                  <a:solidFill>
                    <a:srgbClr val="FF0066"/>
                  </a:solidFill>
                  <a:latin typeface="Comic Sans MS" panose="030F0702030302020204" pitchFamily="66" charset="0"/>
                </a:rPr>
                <a:t>/</a:t>
              </a:r>
              <a:r>
                <a:rPr lang="en-GB" altLang="en-US" i="1" baseline="-25000">
                  <a:solidFill>
                    <a:srgbClr val="FF0066"/>
                  </a:solidFill>
                  <a:latin typeface="Comic Sans MS" panose="030F0702030302020204" pitchFamily="66" charset="0"/>
                </a:rPr>
                <a:t>2 </a:t>
              </a:r>
              <a:r>
                <a:rPr lang="en-GB" altLang="en-US" i="1">
                  <a:solidFill>
                    <a:srgbClr val="FF0066"/>
                  </a:solidFill>
                  <a:latin typeface="Comic Sans MS" panose="030F0702030302020204" pitchFamily="66" charset="0"/>
                </a:rPr>
                <a:t>λ</a:t>
              </a:r>
              <a:endParaRPr lang="en-GB" altLang="en-US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9936" name="Text Box 16"/>
            <p:cNvSpPr txBox="1">
              <a:spLocks noChangeArrowheads="1"/>
            </p:cNvSpPr>
            <p:nvPr/>
          </p:nvSpPr>
          <p:spPr bwMode="auto">
            <a:xfrm>
              <a:off x="832" y="8498"/>
              <a:ext cx="6367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altLang="en-US">
                  <a:latin typeface="Comic Sans MS" panose="030F0702030302020204" pitchFamily="66" charset="0"/>
                </a:rPr>
                <a:t>   N	     A              N               A              N               A             N</a:t>
              </a:r>
            </a:p>
          </p:txBody>
        </p:sp>
        <p:sp>
          <p:nvSpPr>
            <p:cNvPr id="209937" name="Line 17"/>
            <p:cNvSpPr>
              <a:spLocks noChangeShapeType="1"/>
            </p:cNvSpPr>
            <p:nvPr/>
          </p:nvSpPr>
          <p:spPr bwMode="auto">
            <a:xfrm flipV="1">
              <a:off x="1109" y="9446"/>
              <a:ext cx="5770" cy="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9938" name="Oval 18" descr="Light horizontal"/>
            <p:cNvSpPr>
              <a:spLocks noChangeArrowheads="1"/>
            </p:cNvSpPr>
            <p:nvPr/>
          </p:nvSpPr>
          <p:spPr bwMode="auto">
            <a:xfrm>
              <a:off x="4959" y="8937"/>
              <a:ext cx="1955" cy="352"/>
            </a:xfrm>
            <a:prstGeom prst="ellipse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09939" name="Oval 19" descr="Light horizontal"/>
            <p:cNvSpPr>
              <a:spLocks noChangeArrowheads="1"/>
            </p:cNvSpPr>
            <p:nvPr/>
          </p:nvSpPr>
          <p:spPr bwMode="auto">
            <a:xfrm>
              <a:off x="3033" y="8933"/>
              <a:ext cx="1955" cy="352"/>
            </a:xfrm>
            <a:prstGeom prst="ellipse">
              <a:avLst/>
            </a:prstGeom>
            <a:pattFill prst="lt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19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3819"/>
            <a:ext cx="8229600" cy="850900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Question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67594"/>
            <a:ext cx="8229600" cy="485775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A string of length 60 cm has fundamental frequency of 20 Hz. Calculate: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(a) the wavelength of the fundamental mode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(b) the speed of the progressive waves making up the stationary wave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(c) the number of loops formed if with the same string the length of the string was increased to 1.2m and the frequency to 30Hz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(a) In the fundamental mode there is one loop of length equal to </a:t>
            </a:r>
            <a:r>
              <a:rPr lang="en-GB" altLang="en-US" sz="2400" i="1">
                <a:solidFill>
                  <a:srgbClr val="FF3300"/>
                </a:solidFill>
                <a:latin typeface="Comic Sans MS" panose="030F0702030302020204" pitchFamily="66" charset="0"/>
              </a:rPr>
              <a:t>½ λ</a:t>
            </a:r>
            <a:r>
              <a:rPr lang="en-GB" altLang="en-US" sz="2400"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Therefore wavelength = 2 x 60 cm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= 1.2 m</a:t>
            </a:r>
          </a:p>
        </p:txBody>
      </p:sp>
    </p:spTree>
    <p:extLst>
      <p:ext uri="{BB962C8B-B14F-4D97-AF65-F5344CB8AC3E}">
        <p14:creationId xmlns:p14="http://schemas.microsoft.com/office/powerpoint/2010/main" val="230202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546"/>
            <a:ext cx="8229600" cy="51117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(b) </a:t>
            </a:r>
            <a:r>
              <a:rPr lang="en-GB" altLang="en-US" sz="2400" i="1">
                <a:solidFill>
                  <a:srgbClr val="FF3300"/>
                </a:solidFill>
                <a:latin typeface="Comic Sans MS" panose="030F0702030302020204" pitchFamily="66" charset="0"/>
              </a:rPr>
              <a:t>c = f x  λ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= 20 Hz x 1.2 m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Speed of the progressive waves = 24 ms</a:t>
            </a:r>
            <a:r>
              <a:rPr lang="en-GB" altLang="en-US" sz="2400" baseline="30000">
                <a:solidFill>
                  <a:srgbClr val="FF3300"/>
                </a:solidFill>
                <a:latin typeface="Comic Sans MS" panose="030F0702030302020204" pitchFamily="66" charset="0"/>
              </a:rPr>
              <a:t>-1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GB" altLang="en-US" sz="240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(c) If the frequency is increased to 30Hz the wavelength will now be given by: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 i="1">
                <a:solidFill>
                  <a:srgbClr val="FF3300"/>
                </a:solidFill>
                <a:latin typeface="Comic Sans MS" panose="030F0702030302020204" pitchFamily="66" charset="0"/>
              </a:rPr>
              <a:t>λ = c / f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= 24 / 30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= 0.8 m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but each loop length = </a:t>
            </a:r>
            <a:r>
              <a:rPr lang="en-GB" altLang="en-US" sz="2400" i="1">
                <a:solidFill>
                  <a:srgbClr val="FF3300"/>
                </a:solidFill>
                <a:latin typeface="Comic Sans MS" panose="030F0702030302020204" pitchFamily="66" charset="0"/>
              </a:rPr>
              <a:t>½ λ</a:t>
            </a:r>
            <a:r>
              <a:rPr lang="en-GB" altLang="en-US" sz="2400">
                <a:latin typeface="Comic Sans MS" panose="030F0702030302020204" pitchFamily="66" charset="0"/>
              </a:rPr>
              <a:t>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= 0.4 m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latin typeface="Comic Sans MS" panose="030F0702030302020204" pitchFamily="66" charset="0"/>
              </a:rPr>
              <a:t>there will therefore be: 1.2 / 0.4 loops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GB" altLang="en-US" sz="2400">
                <a:solidFill>
                  <a:srgbClr val="FF3300"/>
                </a:solidFill>
                <a:latin typeface="Comic Sans MS" panose="030F0702030302020204" pitchFamily="66" charset="0"/>
              </a:rPr>
              <a:t>Number of loops = 3</a:t>
            </a:r>
          </a:p>
        </p:txBody>
      </p:sp>
    </p:spTree>
    <p:extLst>
      <p:ext uri="{BB962C8B-B14F-4D97-AF65-F5344CB8AC3E}">
        <p14:creationId xmlns:p14="http://schemas.microsoft.com/office/powerpoint/2010/main" val="24406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310</Words>
  <Application>Microsoft Office PowerPoint</Application>
  <PresentationFormat>On-screen Show (4:3)</PresentationFormat>
  <Paragraphs>57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PowerPoint Presentation</vt:lpstr>
      <vt:lpstr>Stationary waves on strings</vt:lpstr>
      <vt:lpstr>PowerPoint Presentation</vt:lpstr>
      <vt:lpstr>PowerPoint Presentation</vt:lpstr>
      <vt:lpstr>Question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7</cp:revision>
  <dcterms:created xsi:type="dcterms:W3CDTF">2016-05-16T13:02:05Z</dcterms:created>
  <dcterms:modified xsi:type="dcterms:W3CDTF">2016-05-24T13:28:37Z</dcterms:modified>
</cp:coreProperties>
</file>