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F5A8CF-11DB-4635-AC36-1E7F00B410D0}" type="datetimeFigureOut">
              <a:rPr lang="en-GB" smtClean="0"/>
              <a:t>24/05/2016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D60F58-BC3B-4EAE-A1E9-06280DD29EAE}" type="slidenum">
              <a:rPr lang="en-GB" smtClean="0"/>
              <a:t>‹#›</a:t>
            </a:fld>
            <a:endParaRPr lang="en-GB"/>
          </a:p>
        </p:txBody>
      </p:sp>
    </p:spTree>
    <p:extLst>
      <p:ext uri="{BB962C8B-B14F-4D97-AF65-F5344CB8AC3E}">
        <p14:creationId xmlns:p14="http://schemas.microsoft.com/office/powerpoint/2010/main" val="2094377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7529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4176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83452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82841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24909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1213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22784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00454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61032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92336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44933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
        <p:nvSpPr>
          <p:cNvPr id="7" name="TextBox 6"/>
          <p:cNvSpPr txBox="1"/>
          <p:nvPr userDrawn="1"/>
        </p:nvSpPr>
        <p:spPr>
          <a:xfrm>
            <a:off x="0" y="0"/>
            <a:ext cx="9144000" cy="369332"/>
          </a:xfrm>
          <a:prstGeom prst="rect">
            <a:avLst/>
          </a:prstGeom>
          <a:solidFill>
            <a:srgbClr val="FFFF00"/>
          </a:solidFill>
        </p:spPr>
        <p:txBody>
          <a:bodyPr wrap="square" rtlCol="0">
            <a:spAutoFit/>
          </a:bodyPr>
          <a:lstStyle/>
          <a:p>
            <a:r>
              <a:rPr lang="en-GB" dirty="0">
                <a:solidFill>
                  <a:prstClr val="black"/>
                </a:solidFill>
                <a:latin typeface="Comic Sans MS" panose="030F0702030302020204" pitchFamily="66" charset="0"/>
              </a:rPr>
              <a:t>LO</a:t>
            </a:r>
          </a:p>
        </p:txBody>
      </p:sp>
      <p:sp>
        <p:nvSpPr>
          <p:cNvPr id="8" name="TextBox 7"/>
          <p:cNvSpPr txBox="1"/>
          <p:nvPr userDrawn="1"/>
        </p:nvSpPr>
        <p:spPr>
          <a:xfrm>
            <a:off x="0" y="365126"/>
            <a:ext cx="9144000" cy="369332"/>
          </a:xfrm>
          <a:prstGeom prst="rect">
            <a:avLst/>
          </a:prstGeom>
          <a:solidFill>
            <a:srgbClr val="00B0F0"/>
          </a:solidFill>
        </p:spPr>
        <p:txBody>
          <a:bodyPr wrap="square" rtlCol="0">
            <a:spAutoFit/>
          </a:bodyPr>
          <a:lstStyle/>
          <a:p>
            <a:r>
              <a:rPr lang="en-GB" dirty="0">
                <a:solidFill>
                  <a:prstClr val="black"/>
                </a:solidFill>
                <a:latin typeface="Comic Sans MS" panose="030F0702030302020204" pitchFamily="66" charset="0"/>
              </a:rPr>
              <a:t>Key Words:</a:t>
            </a:r>
          </a:p>
        </p:txBody>
      </p:sp>
    </p:spTree>
    <p:extLst>
      <p:ext uri="{BB962C8B-B14F-4D97-AF65-F5344CB8AC3E}">
        <p14:creationId xmlns:p14="http://schemas.microsoft.com/office/powerpoint/2010/main" val="34459335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5CC31813-D645-4F9D-BFD2-65F377D5AD62}" type="datetime4">
              <a:rPr lang="en-GB">
                <a:solidFill>
                  <a:prstClr val="black">
                    <a:tint val="75000"/>
                  </a:prstClr>
                </a:solidFill>
              </a:rPr>
              <a:pPr>
                <a:defRPr/>
              </a:pPr>
              <a:t>24 May 2016</a:t>
            </a:fld>
            <a:endParaRPr lang="en-GB">
              <a:solidFill>
                <a:prstClr val="black">
                  <a:tint val="75000"/>
                </a:prstClr>
              </a:solidFill>
            </a:endParaRPr>
          </a:p>
        </p:txBody>
      </p:sp>
      <p:sp>
        <p:nvSpPr>
          <p:cNvPr id="37891" name="Content Placeholder 2"/>
          <p:cNvSpPr>
            <a:spLocks noGrp="1"/>
          </p:cNvSpPr>
          <p:nvPr>
            <p:ph idx="1"/>
          </p:nvPr>
        </p:nvSpPr>
        <p:spPr>
          <a:xfrm>
            <a:off x="628650" y="5263769"/>
            <a:ext cx="7886700" cy="4351338"/>
          </a:xfrm>
        </p:spPr>
        <p:txBody>
          <a:bodyPr/>
          <a:lstStyle/>
          <a:p>
            <a:pPr>
              <a:buFont typeface="Arial" panose="020B0604020202020204" pitchFamily="34" charset="0"/>
              <a:buNone/>
            </a:pPr>
            <a:r>
              <a:rPr lang="en-GB" altLang="en-US" dirty="0" smtClean="0"/>
              <a:t>Objective</a:t>
            </a:r>
          </a:p>
        </p:txBody>
      </p:sp>
      <p:graphicFrame>
        <p:nvGraphicFramePr>
          <p:cNvPr id="30" name="Table 29"/>
          <p:cNvGraphicFramePr>
            <a:graphicFrameLocks noGrp="1"/>
          </p:cNvGraphicFramePr>
          <p:nvPr>
            <p:extLst>
              <p:ext uri="{D42A27DB-BD31-4B8C-83A1-F6EECF244321}">
                <p14:modId xmlns:p14="http://schemas.microsoft.com/office/powerpoint/2010/main" val="2600610895"/>
              </p:ext>
            </p:extLst>
          </p:nvPr>
        </p:nvGraphicFramePr>
        <p:xfrm>
          <a:off x="0" y="764704"/>
          <a:ext cx="9144000" cy="822325"/>
        </p:xfrm>
        <a:graphic>
          <a:graphicData uri="http://schemas.openxmlformats.org/drawingml/2006/table">
            <a:tbl>
              <a:tblPr firstRow="1" bandRow="1">
                <a:tableStyleId>{2D5ABB26-0587-4C30-8999-92F81FD0307C}</a:tableStyleId>
              </a:tblPr>
              <a:tblGrid>
                <a:gridCol w="2041236"/>
                <a:gridCol w="4618182"/>
                <a:gridCol w="2484582"/>
              </a:tblGrid>
              <a:tr h="822325">
                <a:tc>
                  <a:txBody>
                    <a:bodyPr/>
                    <a:lstStyle/>
                    <a:p>
                      <a:r>
                        <a:rPr lang="en-GB" sz="1800" b="1" u="sng" dirty="0" smtClean="0">
                          <a:latin typeface="Comic Sans MS" panose="030F0702030302020204" pitchFamily="66" charset="0"/>
                        </a:rPr>
                        <a:t>CW</a:t>
                      </a:r>
                      <a:endParaRPr lang="en-GB" sz="1800" b="1" u="sng" dirty="0">
                        <a:latin typeface="Comic Sans MS" panose="030F0702030302020204" pitchFamily="66" charset="0"/>
                      </a:endParaRPr>
                    </a:p>
                  </a:txBody>
                  <a:tcPr marL="91443" marR="91443" marT="45570" marB="45570"/>
                </a:tc>
                <a:tc>
                  <a:txBody>
                    <a:bodyPr/>
                    <a:lstStyle/>
                    <a:p>
                      <a:pPr algn="ctr"/>
                      <a:endParaRPr lang="en-GB" sz="2400" b="1" u="sng" dirty="0">
                        <a:latin typeface="Comic Sans MS" panose="030F0702030302020204" pitchFamily="66" charset="0"/>
                      </a:endParaRPr>
                    </a:p>
                  </a:txBody>
                  <a:tcPr marL="91443" marR="91443" marT="45570" marB="45570"/>
                </a:tc>
                <a:tc>
                  <a:txBody>
                    <a:bodyPr/>
                    <a:lstStyle/>
                    <a:p>
                      <a:pPr algn="r"/>
                      <a:fld id="{23DC5882-FF6C-467E-8072-EFA141FB0D08}" type="datetime1">
                        <a:rPr lang="en-GB" sz="1800" b="1" u="sng" smtClean="0">
                          <a:latin typeface="Comic Sans MS" panose="030F0702030302020204" pitchFamily="66" charset="0"/>
                        </a:rPr>
                        <a:t>24/05/2016</a:t>
                      </a:fld>
                      <a:endParaRPr lang="en-GB" sz="1800" b="1" u="sng" dirty="0">
                        <a:latin typeface="Comic Sans MS" panose="030F0702030302020204" pitchFamily="66" charset="0"/>
                      </a:endParaRPr>
                    </a:p>
                  </a:txBody>
                  <a:tcPr marL="91443" marR="91443" marT="45570" marB="45570"/>
                </a:tc>
              </a:tr>
            </a:tbl>
          </a:graphicData>
        </a:graphic>
      </p:graphicFrame>
      <p:graphicFrame>
        <p:nvGraphicFramePr>
          <p:cNvPr id="32" name="Table 31"/>
          <p:cNvGraphicFramePr>
            <a:graphicFrameLocks noGrp="1"/>
          </p:cNvGraphicFramePr>
          <p:nvPr>
            <p:extLst>
              <p:ext uri="{D42A27DB-BD31-4B8C-83A1-F6EECF244321}">
                <p14:modId xmlns:p14="http://schemas.microsoft.com/office/powerpoint/2010/main" val="221851880"/>
              </p:ext>
            </p:extLst>
          </p:nvPr>
        </p:nvGraphicFramePr>
        <p:xfrm>
          <a:off x="296846" y="5045933"/>
          <a:ext cx="8785225" cy="1656953"/>
        </p:xfrm>
        <a:graphic>
          <a:graphicData uri="http://schemas.openxmlformats.org/drawingml/2006/table">
            <a:tbl>
              <a:tblPr firstRow="1" bandRow="1">
                <a:tableStyleId>{5C22544A-7EE6-4342-B048-85BDC9FD1C3A}</a:tableStyleId>
              </a:tblPr>
              <a:tblGrid>
                <a:gridCol w="933057"/>
                <a:gridCol w="7852168"/>
              </a:tblGrid>
              <a:tr h="0">
                <a:tc gridSpan="2">
                  <a:txBody>
                    <a:bodyPr/>
                    <a:lstStyle/>
                    <a:p>
                      <a:r>
                        <a:rPr lang="en-GB" sz="1600" dirty="0" smtClean="0">
                          <a:latin typeface="Comic Sans MS" panose="030F0702030302020204" pitchFamily="66" charset="0"/>
                        </a:rPr>
                        <a:t>From</a:t>
                      </a:r>
                      <a:r>
                        <a:rPr lang="en-GB" sz="1600" baseline="0" dirty="0" smtClean="0">
                          <a:latin typeface="Comic Sans MS" panose="030F0702030302020204" pitchFamily="66" charset="0"/>
                        </a:rPr>
                        <a:t> my learning today I will be able to:</a:t>
                      </a:r>
                      <a:endParaRPr lang="en-GB" sz="1600" dirty="0">
                        <a:latin typeface="Comic Sans MS" panose="030F0702030302020204" pitchFamily="66" charset="0"/>
                      </a:endParaRPr>
                    </a:p>
                  </a:txBody>
                  <a:tcPr marL="91443" marR="91443" marT="45717" marB="45717"/>
                </a:tc>
                <a:tc hMerge="1">
                  <a:txBody>
                    <a:bodyPr/>
                    <a:lstStyle/>
                    <a:p>
                      <a:endParaRPr lang="en-GB"/>
                    </a:p>
                  </a:txBody>
                  <a:tcPr/>
                </a:tc>
              </a:tr>
              <a:tr h="457240">
                <a:tc>
                  <a:txBody>
                    <a:bodyPr/>
                    <a:lstStyle/>
                    <a:p>
                      <a:pPr algn="ctr"/>
                      <a:r>
                        <a:rPr lang="en-GB" sz="1600" b="1" dirty="0" smtClean="0">
                          <a:latin typeface="Comic Sans MS" panose="030F0702030302020204" pitchFamily="66" charset="0"/>
                        </a:rPr>
                        <a:t>Key:</a:t>
                      </a:r>
                      <a:endParaRPr lang="en-GB" sz="1600" b="1" dirty="0">
                        <a:latin typeface="Comic Sans MS" panose="030F0702030302020204" pitchFamily="66" charset="0"/>
                      </a:endParaRPr>
                    </a:p>
                  </a:txBody>
                  <a:tcPr marL="91443" marR="91443" marT="45717" marB="45717" anchor="ctr">
                    <a:solidFill>
                      <a:srgbClr val="92D050"/>
                    </a:solidFill>
                  </a:tcPr>
                </a:tc>
                <a:tc>
                  <a:txBody>
                    <a:bodyPr/>
                    <a:lstStyle/>
                    <a:p>
                      <a:endParaRPr lang="en-GB" sz="1600" dirty="0" smtClean="0">
                        <a:latin typeface="Comic Sans MS" pitchFamily="66" charset="0"/>
                      </a:endParaRPr>
                    </a:p>
                  </a:txBody>
                  <a:tcPr marL="91443" marR="91443" marT="45717" marB="45717">
                    <a:solidFill>
                      <a:srgbClr val="92D050"/>
                    </a:solidFill>
                  </a:tcPr>
                </a:tc>
              </a:tr>
              <a:tr h="529165">
                <a:tc>
                  <a:txBody>
                    <a:bodyPr/>
                    <a:lstStyle/>
                    <a:p>
                      <a:pPr algn="ctr"/>
                      <a:r>
                        <a:rPr lang="en-GB" sz="1600" b="1" dirty="0" smtClean="0">
                          <a:latin typeface="Comic Sans MS" panose="030F0702030302020204" pitchFamily="66" charset="0"/>
                        </a:rPr>
                        <a:t>Boost:</a:t>
                      </a:r>
                      <a:endParaRPr lang="en-GB" sz="1600" b="1" dirty="0">
                        <a:latin typeface="Comic Sans MS" panose="030F0702030302020204" pitchFamily="66" charset="0"/>
                      </a:endParaRPr>
                    </a:p>
                  </a:txBody>
                  <a:tcPr marL="91443" marR="91443" marT="45717" marB="45717" anchor="ctr">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GB" sz="1600" dirty="0" smtClean="0">
                        <a:latin typeface="Comic Sans MS" pitchFamily="66" charset="0"/>
                      </a:endParaRPr>
                    </a:p>
                  </a:txBody>
                  <a:tcPr marL="91443" marR="91443" marT="45717" marB="45717">
                    <a:solidFill>
                      <a:srgbClr val="FFC000"/>
                    </a:solidFill>
                  </a:tcPr>
                </a:tc>
              </a:tr>
              <a:tr h="140456">
                <a:tc>
                  <a:txBody>
                    <a:bodyPr/>
                    <a:lstStyle/>
                    <a:p>
                      <a:pPr algn="ctr"/>
                      <a:r>
                        <a:rPr lang="en-GB" sz="1600" b="1" dirty="0" smtClean="0">
                          <a:latin typeface="Comic Sans MS" panose="030F0702030302020204" pitchFamily="66" charset="0"/>
                        </a:rPr>
                        <a:t>Aspire:</a:t>
                      </a:r>
                      <a:endParaRPr lang="en-GB" sz="1600" b="1" dirty="0">
                        <a:latin typeface="Comic Sans MS" panose="030F0702030302020204" pitchFamily="66" charset="0"/>
                      </a:endParaRPr>
                    </a:p>
                  </a:txBody>
                  <a:tcPr marL="91443" marR="91443" marT="45717" marB="45717" anchor="ct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600" dirty="0" smtClean="0">
                        <a:latin typeface="Comic Sans MS" pitchFamily="66" charset="0"/>
                      </a:endParaRPr>
                    </a:p>
                  </a:txBody>
                  <a:tcPr marL="91443" marR="91443" marT="45717" marB="45717">
                    <a:solidFill>
                      <a:schemeClr val="accent2">
                        <a:lumMod val="40000"/>
                        <a:lumOff val="60000"/>
                      </a:schemeClr>
                    </a:solidFill>
                  </a:tcPr>
                </a:tc>
              </a:tr>
            </a:tbl>
          </a:graphicData>
        </a:graphic>
      </p:graphicFrame>
    </p:spTree>
    <p:extLst>
      <p:ext uri="{BB962C8B-B14F-4D97-AF65-F5344CB8AC3E}">
        <p14:creationId xmlns:p14="http://schemas.microsoft.com/office/powerpoint/2010/main" val="24883347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4" name="Text Box 4"/>
          <p:cNvSpPr txBox="1">
            <a:spLocks noChangeArrowheads="1"/>
          </p:cNvSpPr>
          <p:nvPr/>
        </p:nvSpPr>
        <p:spPr bwMode="auto">
          <a:xfrm>
            <a:off x="165100" y="3530600"/>
            <a:ext cx="84582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pPr>
            <a:r>
              <a:rPr lang="en-GB" altLang="en-US">
                <a:latin typeface="Comic Sans MS" pitchFamily="66" charset="0"/>
              </a:rPr>
              <a:t>The screen is marked with a cm grid. The time base of the oscilloscope was 2.0ms cm</a:t>
            </a:r>
            <a:r>
              <a:rPr lang="en-GB" altLang="en-US" baseline="30000">
                <a:latin typeface="Comic Sans MS" pitchFamily="66" charset="0"/>
              </a:rPr>
              <a:t>-1</a:t>
            </a:r>
            <a:r>
              <a:rPr lang="en-GB" altLang="en-US">
                <a:latin typeface="Comic Sans MS" pitchFamily="66" charset="0"/>
              </a:rPr>
              <a:t>. </a:t>
            </a:r>
          </a:p>
          <a:p>
            <a:pPr>
              <a:spcBef>
                <a:spcPct val="50000"/>
              </a:spcBef>
              <a:buFontTx/>
              <a:buAutoNum type="alphaLcPeriod"/>
            </a:pPr>
            <a:r>
              <a:rPr lang="en-GB" altLang="en-US">
                <a:latin typeface="Comic Sans MS" pitchFamily="66" charset="0"/>
              </a:rPr>
              <a:t>Calculate the time taken by each pulse to travel from the transmitter to the receiver.</a:t>
            </a:r>
          </a:p>
          <a:p>
            <a:pPr>
              <a:spcBef>
                <a:spcPct val="50000"/>
              </a:spcBef>
              <a:buFontTx/>
              <a:buAutoNum type="alphaLcPeriod"/>
            </a:pPr>
            <a:r>
              <a:rPr lang="en-GB" altLang="en-US">
                <a:latin typeface="Comic Sans MS" pitchFamily="66" charset="0"/>
              </a:rPr>
              <a:t>Calculate the speed of ultrasound if the distance between the receiver and the reflector is 1.53 m. </a:t>
            </a:r>
            <a:endParaRPr lang="en-US" altLang="en-US">
              <a:latin typeface="Comic Sans MS" pitchFamily="66" charset="0"/>
            </a:endParaRPr>
          </a:p>
        </p:txBody>
      </p:sp>
      <p:sp>
        <p:nvSpPr>
          <p:cNvPr id="450565" name="Text Box 5"/>
          <p:cNvSpPr txBox="1">
            <a:spLocks noChangeArrowheads="1"/>
          </p:cNvSpPr>
          <p:nvPr/>
        </p:nvSpPr>
        <p:spPr bwMode="auto">
          <a:xfrm>
            <a:off x="165100" y="5665788"/>
            <a:ext cx="8458200" cy="1192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buFontTx/>
              <a:buAutoNum type="alphaLcPeriod"/>
            </a:pPr>
            <a:r>
              <a:rPr lang="en-GB" altLang="en-US" dirty="0">
                <a:latin typeface="Comic Sans MS" pitchFamily="66" charset="0"/>
              </a:rPr>
              <a:t>Time = 2.0ms cm</a:t>
            </a:r>
            <a:r>
              <a:rPr lang="en-GB" altLang="en-US" baseline="30000" dirty="0">
                <a:latin typeface="Comic Sans MS" pitchFamily="66" charset="0"/>
              </a:rPr>
              <a:t>-1 </a:t>
            </a:r>
            <a:r>
              <a:rPr lang="en-GB" altLang="en-US" dirty="0">
                <a:latin typeface="Comic Sans MS" pitchFamily="66" charset="0"/>
              </a:rPr>
              <a:t>x 4.5cm = 9 </a:t>
            </a:r>
            <a:r>
              <a:rPr lang="en-GB" altLang="en-US" dirty="0" err="1">
                <a:latin typeface="Comic Sans MS" pitchFamily="66" charset="0"/>
              </a:rPr>
              <a:t>ms</a:t>
            </a:r>
            <a:r>
              <a:rPr lang="en-GB" altLang="en-US" dirty="0">
                <a:latin typeface="Comic Sans MS" pitchFamily="66" charset="0"/>
              </a:rPr>
              <a:t>  = 9x10</a:t>
            </a:r>
            <a:r>
              <a:rPr lang="en-GB" altLang="en-US" baseline="30000" dirty="0">
                <a:latin typeface="Comic Sans MS" pitchFamily="66" charset="0"/>
              </a:rPr>
              <a:t>-3 </a:t>
            </a:r>
            <a:r>
              <a:rPr lang="en-GB" altLang="en-US" dirty="0">
                <a:latin typeface="Comic Sans MS" pitchFamily="66" charset="0"/>
              </a:rPr>
              <a:t>s</a:t>
            </a:r>
          </a:p>
          <a:p>
            <a:pPr>
              <a:spcBef>
                <a:spcPct val="50000"/>
              </a:spcBef>
              <a:buFontTx/>
              <a:buAutoNum type="alphaLcPeriod"/>
            </a:pPr>
            <a:r>
              <a:rPr lang="en-GB" altLang="en-US" dirty="0">
                <a:latin typeface="Comic Sans MS" pitchFamily="66" charset="0"/>
              </a:rPr>
              <a:t>Speed = distance /time</a:t>
            </a:r>
          </a:p>
          <a:p>
            <a:pPr>
              <a:spcBef>
                <a:spcPct val="50000"/>
              </a:spcBef>
            </a:pPr>
            <a:r>
              <a:rPr lang="en-GB" altLang="en-US" dirty="0">
                <a:latin typeface="Comic Sans MS" pitchFamily="66" charset="0"/>
              </a:rPr>
              <a:t>     Speed = (1.53x2)/9x10</a:t>
            </a:r>
            <a:r>
              <a:rPr lang="en-GB" altLang="en-US" baseline="30000" dirty="0">
                <a:latin typeface="Comic Sans MS" pitchFamily="66" charset="0"/>
              </a:rPr>
              <a:t>-3 </a:t>
            </a:r>
            <a:r>
              <a:rPr lang="en-GB" altLang="en-US" dirty="0">
                <a:latin typeface="Comic Sans MS" pitchFamily="66" charset="0"/>
              </a:rPr>
              <a:t> = 340 ms</a:t>
            </a:r>
            <a:r>
              <a:rPr lang="en-GB" altLang="en-US" baseline="30000" dirty="0">
                <a:latin typeface="Comic Sans MS" pitchFamily="66" charset="0"/>
              </a:rPr>
              <a:t>-1</a:t>
            </a:r>
            <a:r>
              <a:rPr lang="en-GB" altLang="en-US" dirty="0">
                <a:latin typeface="Comic Sans MS" pitchFamily="66" charset="0"/>
              </a:rPr>
              <a:t> </a:t>
            </a:r>
            <a:endParaRPr lang="en-US" altLang="en-US" dirty="0">
              <a:latin typeface="Comic Sans MS" pitchFamily="66" charset="0"/>
            </a:endParaRPr>
          </a:p>
        </p:txBody>
      </p:sp>
      <p:grpSp>
        <p:nvGrpSpPr>
          <p:cNvPr id="450566" name="Group 6"/>
          <p:cNvGrpSpPr>
            <a:grpSpLocks/>
          </p:cNvGrpSpPr>
          <p:nvPr/>
        </p:nvGrpSpPr>
        <p:grpSpPr bwMode="auto">
          <a:xfrm>
            <a:off x="1176226" y="844649"/>
            <a:ext cx="6435948" cy="2685951"/>
            <a:chOff x="184" y="0"/>
            <a:chExt cx="5344" cy="2219"/>
          </a:xfrm>
        </p:grpSpPr>
        <p:pic>
          <p:nvPicPr>
            <p:cNvPr id="450567" name="Picture 7" descr="scan0001"/>
            <p:cNvPicPr>
              <a:picLocks noChangeAspect="1" noChangeArrowheads="1"/>
            </p:cNvPicPr>
            <p:nvPr/>
          </p:nvPicPr>
          <p:blipFill>
            <a:blip r:embed="rId2">
              <a:lum contrast="18000"/>
              <a:extLst>
                <a:ext uri="{28A0092B-C50C-407E-A947-70E740481C1C}">
                  <a14:useLocalDpi xmlns:a14="http://schemas.microsoft.com/office/drawing/2010/main" val="0"/>
                </a:ext>
              </a:extLst>
            </a:blip>
            <a:srcRect l="16428" t="14682" r="16534" b="64775"/>
            <a:stretch>
              <a:fillRect/>
            </a:stretch>
          </p:blipFill>
          <p:spPr bwMode="auto">
            <a:xfrm>
              <a:off x="184" y="0"/>
              <a:ext cx="5344" cy="2219"/>
            </a:xfrm>
            <a:prstGeom prst="rect">
              <a:avLst/>
            </a:prstGeom>
            <a:noFill/>
            <a:extLst>
              <a:ext uri="{909E8E84-426E-40DD-AFC4-6F175D3DCCD1}">
                <a14:hiddenFill xmlns:a14="http://schemas.microsoft.com/office/drawing/2010/main">
                  <a:solidFill>
                    <a:srgbClr val="FFFFFF"/>
                  </a:solidFill>
                </a14:hiddenFill>
              </a:ext>
            </a:extLst>
          </p:spPr>
        </p:pic>
        <p:sp>
          <p:nvSpPr>
            <p:cNvPr id="450568" name="Freeform 8"/>
            <p:cNvSpPr>
              <a:spLocks/>
            </p:cNvSpPr>
            <p:nvPr/>
          </p:nvSpPr>
          <p:spPr bwMode="auto">
            <a:xfrm>
              <a:off x="1328" y="608"/>
              <a:ext cx="1232" cy="568"/>
            </a:xfrm>
            <a:custGeom>
              <a:avLst/>
              <a:gdLst>
                <a:gd name="T0" fmla="*/ 0 w 1232"/>
                <a:gd name="T1" fmla="*/ 568 h 568"/>
                <a:gd name="T2" fmla="*/ 16 w 1232"/>
                <a:gd name="T3" fmla="*/ 0 h 568"/>
                <a:gd name="T4" fmla="*/ 48 w 1232"/>
                <a:gd name="T5" fmla="*/ 568 h 568"/>
                <a:gd name="T6" fmla="*/ 952 w 1232"/>
                <a:gd name="T7" fmla="*/ 568 h 568"/>
                <a:gd name="T8" fmla="*/ 968 w 1232"/>
                <a:gd name="T9" fmla="*/ 384 h 568"/>
                <a:gd name="T10" fmla="*/ 1000 w 1232"/>
                <a:gd name="T11" fmla="*/ 568 h 568"/>
                <a:gd name="T12" fmla="*/ 1232 w 1232"/>
                <a:gd name="T13" fmla="*/ 568 h 568"/>
              </a:gdLst>
              <a:ahLst/>
              <a:cxnLst>
                <a:cxn ang="0">
                  <a:pos x="T0" y="T1"/>
                </a:cxn>
                <a:cxn ang="0">
                  <a:pos x="T2" y="T3"/>
                </a:cxn>
                <a:cxn ang="0">
                  <a:pos x="T4" y="T5"/>
                </a:cxn>
                <a:cxn ang="0">
                  <a:pos x="T6" y="T7"/>
                </a:cxn>
                <a:cxn ang="0">
                  <a:pos x="T8" y="T9"/>
                </a:cxn>
                <a:cxn ang="0">
                  <a:pos x="T10" y="T11"/>
                </a:cxn>
                <a:cxn ang="0">
                  <a:pos x="T12" y="T13"/>
                </a:cxn>
              </a:cxnLst>
              <a:rect l="0" t="0" r="r" b="b"/>
              <a:pathLst>
                <a:path w="1232" h="568">
                  <a:moveTo>
                    <a:pt x="0" y="568"/>
                  </a:moveTo>
                  <a:lnTo>
                    <a:pt x="16" y="0"/>
                  </a:lnTo>
                  <a:lnTo>
                    <a:pt x="48" y="568"/>
                  </a:lnTo>
                  <a:lnTo>
                    <a:pt x="952" y="568"/>
                  </a:lnTo>
                  <a:lnTo>
                    <a:pt x="968" y="384"/>
                  </a:lnTo>
                  <a:lnTo>
                    <a:pt x="1000" y="568"/>
                  </a:lnTo>
                  <a:lnTo>
                    <a:pt x="1232" y="568"/>
                  </a:lnTo>
                </a:path>
              </a:pathLst>
            </a:custGeom>
            <a:noFill/>
            <a:ln w="28575" cap="flat" cmpd="sng">
              <a:solidFill>
                <a:srgbClr val="CC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50569" name="Rectangle 9"/>
            <p:cNvSpPr>
              <a:spLocks noChangeArrowheads="1"/>
            </p:cNvSpPr>
            <p:nvPr/>
          </p:nvSpPr>
          <p:spPr bwMode="auto">
            <a:xfrm>
              <a:off x="3128" y="1128"/>
              <a:ext cx="280" cy="144"/>
            </a:xfrm>
            <a:prstGeom prst="rect">
              <a:avLst/>
            </a:prstGeom>
            <a:solidFill>
              <a:srgbClr val="008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450570" name="Rectangle 10"/>
            <p:cNvSpPr>
              <a:spLocks noChangeArrowheads="1"/>
            </p:cNvSpPr>
            <p:nvPr/>
          </p:nvSpPr>
          <p:spPr bwMode="auto">
            <a:xfrm>
              <a:off x="3120" y="1384"/>
              <a:ext cx="280" cy="144"/>
            </a:xfrm>
            <a:prstGeom prst="rect">
              <a:avLst/>
            </a:prstGeom>
            <a:solidFill>
              <a:srgbClr val="660066"/>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450571" name="Rectangle 11"/>
            <p:cNvSpPr>
              <a:spLocks noChangeArrowheads="1"/>
            </p:cNvSpPr>
            <p:nvPr/>
          </p:nvSpPr>
          <p:spPr bwMode="auto">
            <a:xfrm>
              <a:off x="1328" y="552"/>
              <a:ext cx="1240" cy="1248"/>
            </a:xfrm>
            <a:prstGeom prst="rect">
              <a:avLst/>
            </a:prstGeom>
            <a:solidFill>
              <a:srgbClr val="99FF33">
                <a:alpha val="14000"/>
              </a:srgbClr>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grpSp>
    </p:spTree>
    <p:extLst>
      <p:ext uri="{BB962C8B-B14F-4D97-AF65-F5344CB8AC3E}">
        <p14:creationId xmlns:p14="http://schemas.microsoft.com/office/powerpoint/2010/main" val="4663701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5056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5056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5056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6" name="Text Box 4"/>
          <p:cNvSpPr txBox="1">
            <a:spLocks noChangeArrowheads="1"/>
          </p:cNvSpPr>
          <p:nvPr/>
        </p:nvSpPr>
        <p:spPr bwMode="auto">
          <a:xfrm>
            <a:off x="317500" y="999281"/>
            <a:ext cx="7632700" cy="174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buFontTx/>
              <a:buAutoNum type="arabicPeriod"/>
            </a:pPr>
            <a:r>
              <a:rPr lang="en-GB" altLang="en-US">
                <a:latin typeface="Comic Sans MS" pitchFamily="66" charset="0"/>
              </a:rPr>
              <a:t>The trace of an oscilloscope is displaced vertically by 0.9cm when a pd of 4.5 V is applied to the Y-input. Calculate:</a:t>
            </a:r>
          </a:p>
          <a:p>
            <a:pPr>
              <a:spcBef>
                <a:spcPct val="50000"/>
              </a:spcBef>
              <a:buFontTx/>
              <a:buAutoNum type="alphaLcPeriod"/>
            </a:pPr>
            <a:r>
              <a:rPr lang="en-GB" altLang="en-US">
                <a:latin typeface="Comic Sans MS" pitchFamily="66" charset="0"/>
              </a:rPr>
              <a:t>i. the Y-gain of the oscilloscope</a:t>
            </a:r>
          </a:p>
          <a:p>
            <a:pPr>
              <a:spcBef>
                <a:spcPct val="50000"/>
              </a:spcBef>
            </a:pPr>
            <a:r>
              <a:rPr lang="en-GB" altLang="en-US">
                <a:latin typeface="Comic Sans MS" pitchFamily="66" charset="0"/>
              </a:rPr>
              <a:t>     ii. The displacement of the spot when a pd of 12 V is applied to the Y-input</a:t>
            </a:r>
          </a:p>
        </p:txBody>
      </p:sp>
      <p:sp>
        <p:nvSpPr>
          <p:cNvPr id="443397" name="Text Box 5"/>
          <p:cNvSpPr txBox="1">
            <a:spLocks noChangeArrowheads="1"/>
          </p:cNvSpPr>
          <p:nvPr/>
        </p:nvSpPr>
        <p:spPr bwMode="auto">
          <a:xfrm>
            <a:off x="317500" y="3945681"/>
            <a:ext cx="76327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pPr>
            <a:r>
              <a:rPr lang="en-GB" altLang="en-US">
                <a:latin typeface="Comic Sans MS" pitchFamily="66" charset="0"/>
              </a:rPr>
              <a:t>a. i. the Y-gain of the oscilloscope = 4.5V/0.9cm  =    5.0 Vcm</a:t>
            </a:r>
            <a:r>
              <a:rPr lang="en-GB" altLang="en-US" baseline="30000">
                <a:latin typeface="Comic Sans MS" pitchFamily="66" charset="0"/>
              </a:rPr>
              <a:t>-1</a:t>
            </a:r>
          </a:p>
          <a:p>
            <a:pPr>
              <a:spcBef>
                <a:spcPct val="50000"/>
              </a:spcBef>
            </a:pPr>
            <a:r>
              <a:rPr lang="en-GB" altLang="en-US">
                <a:latin typeface="Comic Sans MS" pitchFamily="66" charset="0"/>
              </a:rPr>
              <a:t>     ii. When 12 V is applied, the displacement = 12V/5Vcm</a:t>
            </a:r>
            <a:r>
              <a:rPr lang="en-GB" altLang="en-US" baseline="30000">
                <a:latin typeface="Comic Sans MS" pitchFamily="66" charset="0"/>
              </a:rPr>
              <a:t>-1</a:t>
            </a:r>
            <a:r>
              <a:rPr lang="en-GB" altLang="en-US">
                <a:latin typeface="Comic Sans MS" pitchFamily="66" charset="0"/>
              </a:rPr>
              <a:t>   =  2.4cm</a:t>
            </a:r>
            <a:endParaRPr lang="en-GB" altLang="en-US" baseline="30000">
              <a:latin typeface="Comic Sans MS" pitchFamily="66" charset="0"/>
            </a:endParaRPr>
          </a:p>
        </p:txBody>
      </p:sp>
    </p:spTree>
    <p:extLst>
      <p:ext uri="{BB962C8B-B14F-4D97-AF65-F5344CB8AC3E}">
        <p14:creationId xmlns:p14="http://schemas.microsoft.com/office/powerpoint/2010/main" val="34409308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4339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4339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8" name="Text Box 2"/>
          <p:cNvSpPr txBox="1">
            <a:spLocks noChangeArrowheads="1"/>
          </p:cNvSpPr>
          <p:nvPr/>
        </p:nvSpPr>
        <p:spPr bwMode="auto">
          <a:xfrm>
            <a:off x="317500" y="1061367"/>
            <a:ext cx="7632700" cy="174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pPr>
            <a:r>
              <a:rPr lang="en-GB" altLang="en-US">
                <a:latin typeface="Comic Sans MS" pitchFamily="66" charset="0"/>
              </a:rPr>
              <a:t>b. An alternating pd is applied to the Y-input instead. The height of the waveform from the bottom to the top is 6.5 cm when the Y-gain is 0.5Vcm</a:t>
            </a:r>
            <a:r>
              <a:rPr lang="en-GB" altLang="en-US" baseline="30000">
                <a:latin typeface="Comic Sans MS" pitchFamily="66" charset="0"/>
              </a:rPr>
              <a:t>-1</a:t>
            </a:r>
            <a:r>
              <a:rPr lang="en-GB" altLang="en-US">
                <a:latin typeface="Comic Sans MS" pitchFamily="66" charset="0"/>
              </a:rPr>
              <a:t>.  Calculate: </a:t>
            </a:r>
          </a:p>
          <a:p>
            <a:pPr>
              <a:spcBef>
                <a:spcPct val="50000"/>
              </a:spcBef>
            </a:pPr>
            <a:r>
              <a:rPr lang="en-GB" altLang="en-US">
                <a:latin typeface="Comic Sans MS" pitchFamily="66" charset="0"/>
              </a:rPr>
              <a:t>i. the peak value of the alternating pd</a:t>
            </a:r>
          </a:p>
          <a:p>
            <a:pPr>
              <a:spcBef>
                <a:spcPct val="50000"/>
              </a:spcBef>
            </a:pPr>
            <a:r>
              <a:rPr lang="en-GB" altLang="en-US">
                <a:latin typeface="Comic Sans MS" pitchFamily="66" charset="0"/>
              </a:rPr>
              <a:t>ii. The rms pd</a:t>
            </a:r>
            <a:endParaRPr lang="en-US" altLang="en-US">
              <a:latin typeface="Comic Sans MS" pitchFamily="66" charset="0"/>
            </a:endParaRPr>
          </a:p>
        </p:txBody>
      </p:sp>
      <p:sp>
        <p:nvSpPr>
          <p:cNvPr id="444419" name="Text Box 3"/>
          <p:cNvSpPr txBox="1">
            <a:spLocks noChangeArrowheads="1"/>
          </p:cNvSpPr>
          <p:nvPr/>
        </p:nvSpPr>
        <p:spPr bwMode="auto">
          <a:xfrm>
            <a:off x="393700" y="3106067"/>
            <a:ext cx="7632700" cy="284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71475" indent="-371475">
              <a:spcBef>
                <a:spcPct val="0"/>
              </a:spcBef>
              <a:defRPr>
                <a:solidFill>
                  <a:schemeClr val="tx1"/>
                </a:solidFill>
                <a:latin typeface="Arial" charset="0"/>
              </a:defRPr>
            </a:lvl1pPr>
            <a:lvl2pPr marL="828675" indent="-371475">
              <a:spcBef>
                <a:spcPct val="0"/>
              </a:spcBef>
              <a:defRPr>
                <a:solidFill>
                  <a:schemeClr val="tx1"/>
                </a:solidFill>
                <a:latin typeface="Arial" charset="0"/>
              </a:defRPr>
            </a:lvl2pPr>
            <a:lvl3pPr marL="1285875" indent="-371475">
              <a:spcBef>
                <a:spcPct val="0"/>
              </a:spcBef>
              <a:defRPr>
                <a:solidFill>
                  <a:schemeClr val="tx1"/>
                </a:solidFill>
                <a:latin typeface="Arial" charset="0"/>
              </a:defRPr>
            </a:lvl3pPr>
            <a:lvl4pPr marL="1743075" indent="-371475">
              <a:spcBef>
                <a:spcPct val="0"/>
              </a:spcBef>
              <a:defRPr>
                <a:solidFill>
                  <a:schemeClr val="tx1"/>
                </a:solidFill>
                <a:latin typeface="Arial" charset="0"/>
              </a:defRPr>
            </a:lvl4pPr>
            <a:lvl5pPr marL="2200275" indent="-371475">
              <a:spcBef>
                <a:spcPct val="0"/>
              </a:spcBef>
              <a:defRPr>
                <a:solidFill>
                  <a:schemeClr val="tx1"/>
                </a:solidFill>
                <a:latin typeface="Arial" charset="0"/>
              </a:defRPr>
            </a:lvl5pPr>
            <a:lvl6pPr marL="2657475" indent="-371475" fontAlgn="base">
              <a:spcBef>
                <a:spcPct val="0"/>
              </a:spcBef>
              <a:spcAft>
                <a:spcPct val="0"/>
              </a:spcAft>
              <a:defRPr>
                <a:solidFill>
                  <a:schemeClr val="tx1"/>
                </a:solidFill>
                <a:latin typeface="Arial" charset="0"/>
              </a:defRPr>
            </a:lvl6pPr>
            <a:lvl7pPr marL="3114675" indent="-371475" fontAlgn="base">
              <a:spcBef>
                <a:spcPct val="0"/>
              </a:spcBef>
              <a:spcAft>
                <a:spcPct val="0"/>
              </a:spcAft>
              <a:defRPr>
                <a:solidFill>
                  <a:schemeClr val="tx1"/>
                </a:solidFill>
                <a:latin typeface="Arial" charset="0"/>
              </a:defRPr>
            </a:lvl7pPr>
            <a:lvl8pPr marL="3571875" indent="-371475" fontAlgn="base">
              <a:spcBef>
                <a:spcPct val="0"/>
              </a:spcBef>
              <a:spcAft>
                <a:spcPct val="0"/>
              </a:spcAft>
              <a:defRPr>
                <a:solidFill>
                  <a:schemeClr val="tx1"/>
                </a:solidFill>
                <a:latin typeface="Arial" charset="0"/>
              </a:defRPr>
            </a:lvl8pPr>
            <a:lvl9pPr marL="4029075" indent="-371475" fontAlgn="base">
              <a:spcBef>
                <a:spcPct val="0"/>
              </a:spcBef>
              <a:spcAft>
                <a:spcPct val="0"/>
              </a:spcAft>
              <a:defRPr>
                <a:solidFill>
                  <a:schemeClr val="tx1"/>
                </a:solidFill>
                <a:latin typeface="Arial" charset="0"/>
              </a:defRPr>
            </a:lvl9pPr>
          </a:lstStyle>
          <a:p>
            <a:pPr>
              <a:spcBef>
                <a:spcPct val="50000"/>
              </a:spcBef>
              <a:buFontTx/>
              <a:buAutoNum type="romanLcPeriod"/>
            </a:pPr>
            <a:r>
              <a:rPr lang="en-GB" altLang="en-US">
                <a:latin typeface="Comic Sans MS" pitchFamily="66" charset="0"/>
              </a:rPr>
              <a:t>the peak value of the alternating pd:</a:t>
            </a:r>
          </a:p>
          <a:p>
            <a:pPr>
              <a:spcBef>
                <a:spcPct val="50000"/>
              </a:spcBef>
            </a:pPr>
            <a:r>
              <a:rPr lang="en-GB" altLang="en-US">
                <a:latin typeface="Comic Sans MS" pitchFamily="66" charset="0"/>
              </a:rPr>
              <a:t>The amplitude of the wave = 6.5/2 = 3.25cm</a:t>
            </a:r>
          </a:p>
          <a:p>
            <a:pPr>
              <a:spcBef>
                <a:spcPct val="50000"/>
              </a:spcBef>
            </a:pPr>
            <a:r>
              <a:rPr lang="en-GB" altLang="en-US">
                <a:latin typeface="Comic Sans MS" pitchFamily="66" charset="0"/>
              </a:rPr>
              <a:t>The peak pd = 3.25cm x 0.5Vcm</a:t>
            </a:r>
            <a:r>
              <a:rPr lang="en-GB" altLang="en-US" baseline="30000">
                <a:latin typeface="Comic Sans MS" pitchFamily="66" charset="0"/>
              </a:rPr>
              <a:t>-1</a:t>
            </a:r>
            <a:r>
              <a:rPr lang="en-GB" altLang="en-US">
                <a:latin typeface="Comic Sans MS" pitchFamily="66" charset="0"/>
              </a:rPr>
              <a:t> =  1.63 V</a:t>
            </a:r>
          </a:p>
          <a:p>
            <a:pPr>
              <a:spcBef>
                <a:spcPct val="50000"/>
              </a:spcBef>
            </a:pPr>
            <a:endParaRPr lang="en-GB" altLang="en-US">
              <a:latin typeface="Comic Sans MS" pitchFamily="66" charset="0"/>
            </a:endParaRPr>
          </a:p>
          <a:p>
            <a:pPr>
              <a:spcBef>
                <a:spcPct val="50000"/>
              </a:spcBef>
            </a:pPr>
            <a:r>
              <a:rPr lang="en-GB" altLang="en-US">
                <a:latin typeface="Comic Sans MS" pitchFamily="66" charset="0"/>
              </a:rPr>
              <a:t>ii. The rms pd = </a:t>
            </a:r>
          </a:p>
          <a:p>
            <a:pPr>
              <a:spcBef>
                <a:spcPct val="50000"/>
              </a:spcBef>
            </a:pPr>
            <a:r>
              <a:rPr lang="en-GB" altLang="en-US">
                <a:latin typeface="Comic Sans MS" pitchFamily="66" charset="0"/>
              </a:rPr>
              <a:t> V</a:t>
            </a:r>
            <a:r>
              <a:rPr lang="en-GB" altLang="en-US" baseline="-25000">
                <a:latin typeface="Comic Sans MS" pitchFamily="66" charset="0"/>
              </a:rPr>
              <a:t>rms</a:t>
            </a:r>
            <a:r>
              <a:rPr lang="en-GB" altLang="en-US">
                <a:latin typeface="Comic Sans MS" pitchFamily="66" charset="0"/>
              </a:rPr>
              <a:t>= </a:t>
            </a:r>
            <a:r>
              <a:rPr lang="en-GB" altLang="en-US">
                <a:latin typeface="Comic Sans MS" pitchFamily="66" charset="0"/>
                <a:sym typeface="Symbol" pitchFamily="18" charset="2"/>
              </a:rPr>
              <a:t></a:t>
            </a:r>
            <a:r>
              <a:rPr lang="en-US" altLang="en-US">
                <a:latin typeface="Comic Sans MS" pitchFamily="66" charset="0"/>
              </a:rPr>
              <a:t> </a:t>
            </a:r>
            <a:r>
              <a:rPr lang="en-GB" altLang="en-US">
                <a:latin typeface="Comic Sans MS" pitchFamily="66" charset="0"/>
              </a:rPr>
              <a:t>½ V</a:t>
            </a:r>
            <a:r>
              <a:rPr lang="en-GB" altLang="en-US" baseline="-25000">
                <a:latin typeface="Comic Sans MS" pitchFamily="66" charset="0"/>
              </a:rPr>
              <a:t>o</a:t>
            </a:r>
          </a:p>
          <a:p>
            <a:pPr>
              <a:spcBef>
                <a:spcPct val="50000"/>
              </a:spcBef>
            </a:pPr>
            <a:r>
              <a:rPr lang="en-GB" altLang="en-US">
                <a:latin typeface="Comic Sans MS" pitchFamily="66" charset="0"/>
              </a:rPr>
              <a:t>V</a:t>
            </a:r>
            <a:r>
              <a:rPr lang="en-GB" altLang="en-US" baseline="-25000">
                <a:latin typeface="Comic Sans MS" pitchFamily="66" charset="0"/>
              </a:rPr>
              <a:t>rms</a:t>
            </a:r>
            <a:r>
              <a:rPr lang="en-GB" altLang="en-US">
                <a:latin typeface="Comic Sans MS" pitchFamily="66" charset="0"/>
              </a:rPr>
              <a:t>= </a:t>
            </a:r>
            <a:r>
              <a:rPr lang="en-GB" altLang="en-US">
                <a:latin typeface="Comic Sans MS" pitchFamily="66" charset="0"/>
                <a:sym typeface="Symbol" pitchFamily="18" charset="2"/>
              </a:rPr>
              <a:t></a:t>
            </a:r>
            <a:r>
              <a:rPr lang="en-US" altLang="en-US">
                <a:latin typeface="Comic Sans MS" pitchFamily="66" charset="0"/>
              </a:rPr>
              <a:t> </a:t>
            </a:r>
            <a:r>
              <a:rPr lang="en-GB" altLang="en-US">
                <a:latin typeface="Comic Sans MS" pitchFamily="66" charset="0"/>
              </a:rPr>
              <a:t>½ x 1.625   = 1.15V</a:t>
            </a:r>
            <a:endParaRPr lang="en-US" altLang="en-US" baseline="-25000">
              <a:latin typeface="Comic Sans MS" pitchFamily="66" charset="0"/>
            </a:endParaRPr>
          </a:p>
        </p:txBody>
      </p:sp>
    </p:spTree>
    <p:extLst>
      <p:ext uri="{BB962C8B-B14F-4D97-AF65-F5344CB8AC3E}">
        <p14:creationId xmlns:p14="http://schemas.microsoft.com/office/powerpoint/2010/main" val="27075398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444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444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444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4441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4441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444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Text Box 2"/>
          <p:cNvSpPr txBox="1">
            <a:spLocks noChangeArrowheads="1"/>
          </p:cNvSpPr>
          <p:nvPr/>
        </p:nvSpPr>
        <p:spPr bwMode="auto">
          <a:xfrm>
            <a:off x="317500" y="1056927"/>
            <a:ext cx="7632700" cy="215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pPr>
            <a:r>
              <a:rPr lang="en-GB" altLang="en-US">
                <a:latin typeface="Comic Sans MS" pitchFamily="66" charset="0"/>
              </a:rPr>
              <a:t>2. The time base control of an oscilloscope is set at 10ms cm</a:t>
            </a:r>
            <a:r>
              <a:rPr lang="en-GB" altLang="en-US" baseline="30000">
                <a:latin typeface="Comic Sans MS" pitchFamily="66" charset="0"/>
              </a:rPr>
              <a:t>-1</a:t>
            </a:r>
            <a:r>
              <a:rPr lang="en-GB" altLang="en-US">
                <a:latin typeface="Comic Sans MS" pitchFamily="66" charset="0"/>
              </a:rPr>
              <a:t> and an alternating pd is applied to the Y-input.  The horizontal distance across two complete cycles is observed to be 4.4 cm. Calculate:</a:t>
            </a:r>
          </a:p>
          <a:p>
            <a:pPr>
              <a:spcBef>
                <a:spcPct val="50000"/>
              </a:spcBef>
            </a:pPr>
            <a:endParaRPr lang="en-GB" altLang="en-US">
              <a:latin typeface="Comic Sans MS" pitchFamily="66" charset="0"/>
            </a:endParaRPr>
          </a:p>
          <a:p>
            <a:pPr>
              <a:spcBef>
                <a:spcPct val="50000"/>
              </a:spcBef>
              <a:buFontTx/>
              <a:buChar char="•"/>
            </a:pPr>
            <a:r>
              <a:rPr lang="en-GB" altLang="en-US">
                <a:latin typeface="Comic Sans MS" pitchFamily="66" charset="0"/>
              </a:rPr>
              <a:t>The time period of the alternating pd,</a:t>
            </a:r>
          </a:p>
          <a:p>
            <a:pPr>
              <a:spcBef>
                <a:spcPct val="50000"/>
              </a:spcBef>
              <a:buFontTx/>
              <a:buChar char="•"/>
            </a:pPr>
            <a:r>
              <a:rPr lang="en-GB" altLang="en-US">
                <a:latin typeface="Comic Sans MS" pitchFamily="66" charset="0"/>
              </a:rPr>
              <a:t>its frequency</a:t>
            </a:r>
            <a:endParaRPr lang="en-US" altLang="en-US">
              <a:latin typeface="Comic Sans MS" pitchFamily="66" charset="0"/>
            </a:endParaRPr>
          </a:p>
        </p:txBody>
      </p:sp>
      <p:sp>
        <p:nvSpPr>
          <p:cNvPr id="445444" name="Text Box 4"/>
          <p:cNvSpPr txBox="1">
            <a:spLocks noChangeArrowheads="1"/>
          </p:cNvSpPr>
          <p:nvPr/>
        </p:nvSpPr>
        <p:spPr bwMode="auto">
          <a:xfrm>
            <a:off x="330200" y="3571527"/>
            <a:ext cx="7632700" cy="201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pPr>
            <a:r>
              <a:rPr lang="en-GB" altLang="en-US">
                <a:latin typeface="Comic Sans MS" pitchFamily="66" charset="0"/>
              </a:rPr>
              <a:t>a. The horizontal distance across two complete cycles = 4.4 cm. </a:t>
            </a:r>
          </a:p>
          <a:p>
            <a:pPr>
              <a:spcBef>
                <a:spcPct val="50000"/>
              </a:spcBef>
            </a:pPr>
            <a:r>
              <a:rPr lang="en-GB" altLang="en-US">
                <a:latin typeface="Comic Sans MS" pitchFamily="66" charset="0"/>
              </a:rPr>
              <a:t>The horizontal distance across one complete cycles = 2.2 cm. </a:t>
            </a:r>
          </a:p>
          <a:p>
            <a:pPr>
              <a:spcBef>
                <a:spcPct val="50000"/>
              </a:spcBef>
            </a:pPr>
            <a:r>
              <a:rPr lang="en-GB" altLang="en-US">
                <a:latin typeface="Comic Sans MS" pitchFamily="66" charset="0"/>
              </a:rPr>
              <a:t>Time period = 10ms cm</a:t>
            </a:r>
            <a:r>
              <a:rPr lang="en-GB" altLang="en-US" baseline="30000">
                <a:latin typeface="Comic Sans MS" pitchFamily="66" charset="0"/>
              </a:rPr>
              <a:t>-1</a:t>
            </a:r>
            <a:r>
              <a:rPr lang="en-GB" altLang="en-US">
                <a:latin typeface="Comic Sans MS" pitchFamily="66" charset="0"/>
              </a:rPr>
              <a:t> x 2.2cm = 22ms   = 22x10</a:t>
            </a:r>
            <a:r>
              <a:rPr lang="en-GB" altLang="en-US" baseline="30000">
                <a:latin typeface="Comic Sans MS" pitchFamily="66" charset="0"/>
              </a:rPr>
              <a:t>-3</a:t>
            </a:r>
            <a:r>
              <a:rPr lang="en-GB" altLang="en-US">
                <a:latin typeface="Comic Sans MS" pitchFamily="66" charset="0"/>
              </a:rPr>
              <a:t> s</a:t>
            </a:r>
          </a:p>
          <a:p>
            <a:pPr>
              <a:spcBef>
                <a:spcPct val="50000"/>
              </a:spcBef>
              <a:buFontTx/>
              <a:buAutoNum type="alphaLcPeriod" startAt="2"/>
            </a:pPr>
            <a:r>
              <a:rPr lang="en-GB" altLang="en-US">
                <a:latin typeface="Comic Sans MS" pitchFamily="66" charset="0"/>
              </a:rPr>
              <a:t>frequency  = 1/T</a:t>
            </a:r>
          </a:p>
          <a:p>
            <a:pPr>
              <a:spcBef>
                <a:spcPct val="50000"/>
              </a:spcBef>
            </a:pPr>
            <a:r>
              <a:rPr lang="en-GB" altLang="en-US">
                <a:latin typeface="Comic Sans MS" pitchFamily="66" charset="0"/>
              </a:rPr>
              <a:t>     frequency = 1/22x10</a:t>
            </a:r>
            <a:r>
              <a:rPr lang="en-GB" altLang="en-US" baseline="30000">
                <a:latin typeface="Comic Sans MS" pitchFamily="66" charset="0"/>
              </a:rPr>
              <a:t>-3</a:t>
            </a:r>
            <a:r>
              <a:rPr lang="en-GB" altLang="en-US">
                <a:latin typeface="Comic Sans MS" pitchFamily="66" charset="0"/>
              </a:rPr>
              <a:t>   = 45.5 Hz</a:t>
            </a:r>
            <a:endParaRPr lang="en-US" altLang="en-US">
              <a:latin typeface="Comic Sans MS" pitchFamily="66" charset="0"/>
            </a:endParaRPr>
          </a:p>
        </p:txBody>
      </p:sp>
    </p:spTree>
    <p:extLst>
      <p:ext uri="{BB962C8B-B14F-4D97-AF65-F5344CB8AC3E}">
        <p14:creationId xmlns:p14="http://schemas.microsoft.com/office/powerpoint/2010/main" val="24590568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4544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4544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4544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4544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4544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6" name="Text Box 2"/>
          <p:cNvSpPr txBox="1">
            <a:spLocks noChangeArrowheads="1"/>
          </p:cNvSpPr>
          <p:nvPr/>
        </p:nvSpPr>
        <p:spPr bwMode="auto">
          <a:xfrm>
            <a:off x="317500" y="721369"/>
            <a:ext cx="7632700"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50000"/>
              </a:spcBef>
            </a:pPr>
            <a:r>
              <a:rPr lang="en-GB" altLang="en-US" dirty="0">
                <a:latin typeface="Comic Sans MS" pitchFamily="66" charset="0"/>
              </a:rPr>
              <a:t>3. The y-gain of the oscilloscope in the figure here is 5.0 Vcm</a:t>
            </a:r>
            <a:r>
              <a:rPr lang="en-GB" altLang="en-US" baseline="30000" dirty="0">
                <a:latin typeface="Comic Sans MS" pitchFamily="66" charset="0"/>
              </a:rPr>
              <a:t>-1</a:t>
            </a:r>
            <a:endParaRPr lang="en-GB" altLang="en-US" dirty="0">
              <a:latin typeface="Comic Sans MS" pitchFamily="66" charset="0"/>
            </a:endParaRPr>
          </a:p>
          <a:p>
            <a:pPr>
              <a:spcBef>
                <a:spcPct val="50000"/>
              </a:spcBef>
              <a:buFontTx/>
              <a:buChar char="•"/>
            </a:pPr>
            <a:r>
              <a:rPr lang="en-GB" altLang="en-US" dirty="0">
                <a:latin typeface="Comic Sans MS" pitchFamily="66" charset="0"/>
              </a:rPr>
              <a:t>Calculate the peak </a:t>
            </a:r>
            <a:r>
              <a:rPr lang="en-GB" altLang="en-US" dirty="0" err="1">
                <a:latin typeface="Comic Sans MS" pitchFamily="66" charset="0"/>
              </a:rPr>
              <a:t>pd</a:t>
            </a:r>
            <a:r>
              <a:rPr lang="en-GB" altLang="en-US" dirty="0">
                <a:latin typeface="Comic Sans MS" pitchFamily="66" charset="0"/>
              </a:rPr>
              <a:t> and the </a:t>
            </a:r>
            <a:r>
              <a:rPr lang="en-GB" altLang="en-US" dirty="0" err="1">
                <a:latin typeface="Comic Sans MS" pitchFamily="66" charset="0"/>
              </a:rPr>
              <a:t>rms</a:t>
            </a:r>
            <a:r>
              <a:rPr lang="en-GB" altLang="en-US" dirty="0">
                <a:latin typeface="Comic Sans MS" pitchFamily="66" charset="0"/>
              </a:rPr>
              <a:t> pd.</a:t>
            </a:r>
          </a:p>
          <a:p>
            <a:pPr>
              <a:spcBef>
                <a:spcPct val="50000"/>
              </a:spcBef>
              <a:buFontTx/>
              <a:buChar char="•"/>
            </a:pPr>
            <a:r>
              <a:rPr lang="en-GB" altLang="en-US" dirty="0">
                <a:latin typeface="Comic Sans MS" pitchFamily="66" charset="0"/>
              </a:rPr>
              <a:t>The time base setting of the oscilloscope was 5ms cm</a:t>
            </a:r>
            <a:r>
              <a:rPr lang="en-GB" altLang="en-US" baseline="30000" dirty="0">
                <a:latin typeface="Comic Sans MS" pitchFamily="66" charset="0"/>
              </a:rPr>
              <a:t>-1</a:t>
            </a:r>
            <a:r>
              <a:rPr lang="en-GB" altLang="en-US" dirty="0">
                <a:latin typeface="Comic Sans MS" pitchFamily="66" charset="0"/>
              </a:rPr>
              <a:t>. Calculate its time period and the frequency.</a:t>
            </a:r>
            <a:endParaRPr lang="en-US" altLang="en-US" dirty="0">
              <a:latin typeface="Comic Sans MS" pitchFamily="66" charset="0"/>
            </a:endParaRPr>
          </a:p>
        </p:txBody>
      </p:sp>
      <p:grpSp>
        <p:nvGrpSpPr>
          <p:cNvPr id="446495" name="Group 31"/>
          <p:cNvGrpSpPr>
            <a:grpSpLocks/>
          </p:cNvGrpSpPr>
          <p:nvPr/>
        </p:nvGrpSpPr>
        <p:grpSpPr bwMode="auto">
          <a:xfrm>
            <a:off x="152400" y="2092969"/>
            <a:ext cx="5715000" cy="4240213"/>
            <a:chOff x="984" y="1000"/>
            <a:chExt cx="3600" cy="2671"/>
          </a:xfrm>
        </p:grpSpPr>
        <p:sp>
          <p:nvSpPr>
            <p:cNvPr id="446470" name="Line 6"/>
            <p:cNvSpPr>
              <a:spLocks noChangeShapeType="1"/>
            </p:cNvSpPr>
            <p:nvPr/>
          </p:nvSpPr>
          <p:spPr bwMode="auto">
            <a:xfrm>
              <a:off x="984" y="1720"/>
              <a:ext cx="250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46471" name="Line 7"/>
            <p:cNvSpPr>
              <a:spLocks noChangeShapeType="1"/>
            </p:cNvSpPr>
            <p:nvPr/>
          </p:nvSpPr>
          <p:spPr bwMode="auto">
            <a:xfrm>
              <a:off x="984" y="2104"/>
              <a:ext cx="250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46472" name="Line 8"/>
            <p:cNvSpPr>
              <a:spLocks noChangeShapeType="1"/>
            </p:cNvSpPr>
            <p:nvPr/>
          </p:nvSpPr>
          <p:spPr bwMode="auto">
            <a:xfrm>
              <a:off x="1000" y="2488"/>
              <a:ext cx="250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46473" name="Line 9"/>
            <p:cNvSpPr>
              <a:spLocks noChangeShapeType="1"/>
            </p:cNvSpPr>
            <p:nvPr/>
          </p:nvSpPr>
          <p:spPr bwMode="auto">
            <a:xfrm>
              <a:off x="1000" y="2864"/>
              <a:ext cx="250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46475" name="Line 11"/>
            <p:cNvSpPr>
              <a:spLocks noChangeShapeType="1"/>
            </p:cNvSpPr>
            <p:nvPr/>
          </p:nvSpPr>
          <p:spPr bwMode="auto">
            <a:xfrm>
              <a:off x="1000" y="3232"/>
              <a:ext cx="250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46474" name="Line 10"/>
            <p:cNvSpPr>
              <a:spLocks noChangeShapeType="1"/>
            </p:cNvSpPr>
            <p:nvPr/>
          </p:nvSpPr>
          <p:spPr bwMode="auto">
            <a:xfrm>
              <a:off x="1400" y="1344"/>
              <a:ext cx="0" cy="22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46477" name="Line 13"/>
            <p:cNvSpPr>
              <a:spLocks noChangeShapeType="1"/>
            </p:cNvSpPr>
            <p:nvPr/>
          </p:nvSpPr>
          <p:spPr bwMode="auto">
            <a:xfrm>
              <a:off x="992" y="1336"/>
              <a:ext cx="0" cy="22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46478" name="Line 14"/>
            <p:cNvSpPr>
              <a:spLocks noChangeShapeType="1"/>
            </p:cNvSpPr>
            <p:nvPr/>
          </p:nvSpPr>
          <p:spPr bwMode="auto">
            <a:xfrm>
              <a:off x="2224" y="1361"/>
              <a:ext cx="0" cy="22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46479" name="Line 15"/>
            <p:cNvSpPr>
              <a:spLocks noChangeShapeType="1"/>
            </p:cNvSpPr>
            <p:nvPr/>
          </p:nvSpPr>
          <p:spPr bwMode="auto">
            <a:xfrm>
              <a:off x="1816" y="1353"/>
              <a:ext cx="0" cy="229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46480" name="Line 16"/>
            <p:cNvSpPr>
              <a:spLocks noChangeShapeType="1"/>
            </p:cNvSpPr>
            <p:nvPr/>
          </p:nvSpPr>
          <p:spPr bwMode="auto">
            <a:xfrm>
              <a:off x="3048" y="1346"/>
              <a:ext cx="0" cy="2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46481" name="Line 17"/>
            <p:cNvSpPr>
              <a:spLocks noChangeShapeType="1"/>
            </p:cNvSpPr>
            <p:nvPr/>
          </p:nvSpPr>
          <p:spPr bwMode="auto">
            <a:xfrm>
              <a:off x="2640" y="1369"/>
              <a:ext cx="0" cy="22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46482" name="Line 18"/>
            <p:cNvSpPr>
              <a:spLocks noChangeShapeType="1"/>
            </p:cNvSpPr>
            <p:nvPr/>
          </p:nvSpPr>
          <p:spPr bwMode="auto">
            <a:xfrm>
              <a:off x="3480" y="1354"/>
              <a:ext cx="0" cy="22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46484" name="Line 20"/>
            <p:cNvSpPr>
              <a:spLocks noChangeShapeType="1"/>
            </p:cNvSpPr>
            <p:nvPr/>
          </p:nvSpPr>
          <p:spPr bwMode="auto">
            <a:xfrm>
              <a:off x="992" y="1344"/>
              <a:ext cx="250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46485" name="Line 21"/>
            <p:cNvSpPr>
              <a:spLocks noChangeShapeType="1"/>
            </p:cNvSpPr>
            <p:nvPr/>
          </p:nvSpPr>
          <p:spPr bwMode="auto">
            <a:xfrm>
              <a:off x="1040" y="3616"/>
              <a:ext cx="246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46487" name="Text Box 23"/>
            <p:cNvSpPr txBox="1">
              <a:spLocks noChangeArrowheads="1"/>
            </p:cNvSpPr>
            <p:nvPr/>
          </p:nvSpPr>
          <p:spPr bwMode="auto">
            <a:xfrm>
              <a:off x="3640" y="1400"/>
              <a:ext cx="9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dirty="0">
                  <a:latin typeface="Comic Sans MS" panose="030F0702030302020204" pitchFamily="66" charset="0"/>
                </a:rPr>
                <a:t>1 cm</a:t>
              </a:r>
              <a:endParaRPr lang="en-US" altLang="en-US" dirty="0">
                <a:latin typeface="Comic Sans MS" panose="030F0702030302020204" pitchFamily="66" charset="0"/>
              </a:endParaRPr>
            </a:p>
          </p:txBody>
        </p:sp>
        <p:sp>
          <p:nvSpPr>
            <p:cNvPr id="446488" name="Text Box 24"/>
            <p:cNvSpPr txBox="1">
              <a:spLocks noChangeArrowheads="1"/>
            </p:cNvSpPr>
            <p:nvPr/>
          </p:nvSpPr>
          <p:spPr bwMode="auto">
            <a:xfrm>
              <a:off x="3080" y="1000"/>
              <a:ext cx="9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dirty="0">
                  <a:latin typeface="Comic Sans MS" panose="030F0702030302020204" pitchFamily="66" charset="0"/>
                </a:rPr>
                <a:t>1 cm</a:t>
              </a:r>
              <a:endParaRPr lang="en-US" altLang="en-US" dirty="0">
                <a:latin typeface="Comic Sans MS" panose="030F0702030302020204" pitchFamily="66" charset="0"/>
              </a:endParaRPr>
            </a:p>
          </p:txBody>
        </p:sp>
        <p:sp>
          <p:nvSpPr>
            <p:cNvPr id="446489" name="Line 25"/>
            <p:cNvSpPr>
              <a:spLocks noChangeShapeType="1"/>
            </p:cNvSpPr>
            <p:nvPr/>
          </p:nvSpPr>
          <p:spPr bwMode="auto">
            <a:xfrm flipH="1">
              <a:off x="3632" y="1352"/>
              <a:ext cx="0" cy="368"/>
            </a:xfrm>
            <a:prstGeom prst="line">
              <a:avLst/>
            </a:prstGeom>
            <a:noFill/>
            <a:ln w="952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46490" name="Line 26"/>
            <p:cNvSpPr>
              <a:spLocks noChangeShapeType="1"/>
            </p:cNvSpPr>
            <p:nvPr/>
          </p:nvSpPr>
          <p:spPr bwMode="auto">
            <a:xfrm>
              <a:off x="3040" y="1208"/>
              <a:ext cx="432" cy="0"/>
            </a:xfrm>
            <a:prstGeom prst="line">
              <a:avLst/>
            </a:prstGeom>
            <a:noFill/>
            <a:ln w="9525">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46491" name="Freeform 27"/>
            <p:cNvSpPr>
              <a:spLocks/>
            </p:cNvSpPr>
            <p:nvPr/>
          </p:nvSpPr>
          <p:spPr bwMode="auto">
            <a:xfrm>
              <a:off x="1016" y="1357"/>
              <a:ext cx="800" cy="2264"/>
            </a:xfrm>
            <a:custGeom>
              <a:avLst/>
              <a:gdLst>
                <a:gd name="T0" fmla="*/ 0 w 800"/>
                <a:gd name="T1" fmla="*/ 1131 h 2264"/>
                <a:gd name="T2" fmla="*/ 200 w 800"/>
                <a:gd name="T3" fmla="*/ 163 h 2264"/>
                <a:gd name="T4" fmla="*/ 560 w 800"/>
                <a:gd name="T5" fmla="*/ 2107 h 2264"/>
                <a:gd name="T6" fmla="*/ 800 w 800"/>
                <a:gd name="T7" fmla="*/ 1107 h 2264"/>
              </a:gdLst>
              <a:ahLst/>
              <a:cxnLst>
                <a:cxn ang="0">
                  <a:pos x="T0" y="T1"/>
                </a:cxn>
                <a:cxn ang="0">
                  <a:pos x="T2" y="T3"/>
                </a:cxn>
                <a:cxn ang="0">
                  <a:pos x="T4" y="T5"/>
                </a:cxn>
                <a:cxn ang="0">
                  <a:pos x="T6" y="T7"/>
                </a:cxn>
              </a:cxnLst>
              <a:rect l="0" t="0" r="r" b="b"/>
              <a:pathLst>
                <a:path w="800" h="2264">
                  <a:moveTo>
                    <a:pt x="0" y="1131"/>
                  </a:moveTo>
                  <a:cubicBezTo>
                    <a:pt x="53" y="565"/>
                    <a:pt x="107" y="0"/>
                    <a:pt x="200" y="163"/>
                  </a:cubicBezTo>
                  <a:cubicBezTo>
                    <a:pt x="293" y="326"/>
                    <a:pt x="460" y="1950"/>
                    <a:pt x="560" y="2107"/>
                  </a:cubicBezTo>
                  <a:cubicBezTo>
                    <a:pt x="660" y="2264"/>
                    <a:pt x="730" y="1685"/>
                    <a:pt x="800" y="1107"/>
                  </a:cubicBezTo>
                </a:path>
              </a:pathLst>
            </a:custGeom>
            <a:noFill/>
            <a:ln w="28575"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46492" name="Freeform 28"/>
            <p:cNvSpPr>
              <a:spLocks/>
            </p:cNvSpPr>
            <p:nvPr/>
          </p:nvSpPr>
          <p:spPr bwMode="auto">
            <a:xfrm>
              <a:off x="1816" y="1357"/>
              <a:ext cx="832" cy="2264"/>
            </a:xfrm>
            <a:custGeom>
              <a:avLst/>
              <a:gdLst>
                <a:gd name="T0" fmla="*/ 0 w 800"/>
                <a:gd name="T1" fmla="*/ 1131 h 2264"/>
                <a:gd name="T2" fmla="*/ 200 w 800"/>
                <a:gd name="T3" fmla="*/ 163 h 2264"/>
                <a:gd name="T4" fmla="*/ 560 w 800"/>
                <a:gd name="T5" fmla="*/ 2107 h 2264"/>
                <a:gd name="T6" fmla="*/ 800 w 800"/>
                <a:gd name="T7" fmla="*/ 1107 h 2264"/>
              </a:gdLst>
              <a:ahLst/>
              <a:cxnLst>
                <a:cxn ang="0">
                  <a:pos x="T0" y="T1"/>
                </a:cxn>
                <a:cxn ang="0">
                  <a:pos x="T2" y="T3"/>
                </a:cxn>
                <a:cxn ang="0">
                  <a:pos x="T4" y="T5"/>
                </a:cxn>
                <a:cxn ang="0">
                  <a:pos x="T6" y="T7"/>
                </a:cxn>
              </a:cxnLst>
              <a:rect l="0" t="0" r="r" b="b"/>
              <a:pathLst>
                <a:path w="800" h="2264">
                  <a:moveTo>
                    <a:pt x="0" y="1131"/>
                  </a:moveTo>
                  <a:cubicBezTo>
                    <a:pt x="53" y="565"/>
                    <a:pt x="107" y="0"/>
                    <a:pt x="200" y="163"/>
                  </a:cubicBezTo>
                  <a:cubicBezTo>
                    <a:pt x="293" y="326"/>
                    <a:pt x="460" y="1950"/>
                    <a:pt x="560" y="2107"/>
                  </a:cubicBezTo>
                  <a:cubicBezTo>
                    <a:pt x="660" y="2264"/>
                    <a:pt x="730" y="1685"/>
                    <a:pt x="800" y="1107"/>
                  </a:cubicBezTo>
                </a:path>
              </a:pathLst>
            </a:custGeom>
            <a:noFill/>
            <a:ln w="28575"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46493" name="Freeform 29"/>
            <p:cNvSpPr>
              <a:spLocks/>
            </p:cNvSpPr>
            <p:nvPr/>
          </p:nvSpPr>
          <p:spPr bwMode="auto">
            <a:xfrm>
              <a:off x="2648" y="1349"/>
              <a:ext cx="832" cy="2264"/>
            </a:xfrm>
            <a:custGeom>
              <a:avLst/>
              <a:gdLst>
                <a:gd name="T0" fmla="*/ 0 w 800"/>
                <a:gd name="T1" fmla="*/ 1131 h 2264"/>
                <a:gd name="T2" fmla="*/ 200 w 800"/>
                <a:gd name="T3" fmla="*/ 163 h 2264"/>
                <a:gd name="T4" fmla="*/ 560 w 800"/>
                <a:gd name="T5" fmla="*/ 2107 h 2264"/>
                <a:gd name="T6" fmla="*/ 800 w 800"/>
                <a:gd name="T7" fmla="*/ 1107 h 2264"/>
              </a:gdLst>
              <a:ahLst/>
              <a:cxnLst>
                <a:cxn ang="0">
                  <a:pos x="T0" y="T1"/>
                </a:cxn>
                <a:cxn ang="0">
                  <a:pos x="T2" y="T3"/>
                </a:cxn>
                <a:cxn ang="0">
                  <a:pos x="T4" y="T5"/>
                </a:cxn>
                <a:cxn ang="0">
                  <a:pos x="T6" y="T7"/>
                </a:cxn>
              </a:cxnLst>
              <a:rect l="0" t="0" r="r" b="b"/>
              <a:pathLst>
                <a:path w="800" h="2264">
                  <a:moveTo>
                    <a:pt x="0" y="1131"/>
                  </a:moveTo>
                  <a:cubicBezTo>
                    <a:pt x="53" y="565"/>
                    <a:pt x="107" y="0"/>
                    <a:pt x="200" y="163"/>
                  </a:cubicBezTo>
                  <a:cubicBezTo>
                    <a:pt x="293" y="326"/>
                    <a:pt x="460" y="1950"/>
                    <a:pt x="560" y="2107"/>
                  </a:cubicBezTo>
                  <a:cubicBezTo>
                    <a:pt x="660" y="2264"/>
                    <a:pt x="730" y="1685"/>
                    <a:pt x="800" y="1107"/>
                  </a:cubicBezTo>
                </a:path>
              </a:pathLst>
            </a:custGeom>
            <a:noFill/>
            <a:ln w="28575"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46494" name="Rectangle 30"/>
            <p:cNvSpPr>
              <a:spLocks noChangeArrowheads="1"/>
            </p:cNvSpPr>
            <p:nvPr/>
          </p:nvSpPr>
          <p:spPr bwMode="auto">
            <a:xfrm>
              <a:off x="1000" y="1336"/>
              <a:ext cx="2480" cy="2280"/>
            </a:xfrm>
            <a:prstGeom prst="rect">
              <a:avLst/>
            </a:prstGeom>
            <a:solidFill>
              <a:srgbClr val="008000">
                <a:alpha val="12000"/>
              </a:srgbClr>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grpSp>
      <p:sp>
        <p:nvSpPr>
          <p:cNvPr id="446496" name="Text Box 32"/>
          <p:cNvSpPr txBox="1">
            <a:spLocks noChangeArrowheads="1"/>
          </p:cNvSpPr>
          <p:nvPr/>
        </p:nvSpPr>
        <p:spPr bwMode="auto">
          <a:xfrm>
            <a:off x="4368800" y="3515369"/>
            <a:ext cx="449580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dirty="0">
                <a:latin typeface="Comic Sans MS" panose="030F0702030302020204" pitchFamily="66" charset="0"/>
              </a:rPr>
              <a:t>a. Amplitude = 2.5cm</a:t>
            </a:r>
          </a:p>
          <a:p>
            <a:r>
              <a:rPr lang="en-GB" altLang="en-US" dirty="0">
                <a:latin typeface="Comic Sans MS" panose="030F0702030302020204" pitchFamily="66" charset="0"/>
              </a:rPr>
              <a:t>V</a:t>
            </a:r>
            <a:r>
              <a:rPr lang="en-GB" altLang="en-US" baseline="-25000" dirty="0">
                <a:latin typeface="Comic Sans MS" panose="030F0702030302020204" pitchFamily="66" charset="0"/>
              </a:rPr>
              <a:t>o</a:t>
            </a:r>
            <a:r>
              <a:rPr lang="en-GB" altLang="en-US" dirty="0">
                <a:latin typeface="Comic Sans MS" panose="030F0702030302020204" pitchFamily="66" charset="0"/>
              </a:rPr>
              <a:t> = 2.5 cm x 5.0 Vcm</a:t>
            </a:r>
            <a:r>
              <a:rPr lang="en-GB" altLang="en-US" baseline="30000" dirty="0">
                <a:latin typeface="Comic Sans MS" panose="030F0702030302020204" pitchFamily="66" charset="0"/>
              </a:rPr>
              <a:t>-1 </a:t>
            </a:r>
            <a:r>
              <a:rPr lang="en-GB" altLang="en-US" dirty="0">
                <a:latin typeface="Comic Sans MS" panose="030F0702030302020204" pitchFamily="66" charset="0"/>
              </a:rPr>
              <a:t>= 12.5V</a:t>
            </a:r>
          </a:p>
          <a:p>
            <a:r>
              <a:rPr lang="en-GB" altLang="en-US" dirty="0" err="1">
                <a:latin typeface="Comic Sans MS" panose="030F0702030302020204" pitchFamily="66" charset="0"/>
              </a:rPr>
              <a:t>V</a:t>
            </a:r>
            <a:r>
              <a:rPr lang="en-GB" altLang="en-US" baseline="-25000" dirty="0" err="1">
                <a:latin typeface="Comic Sans MS" panose="030F0702030302020204" pitchFamily="66" charset="0"/>
              </a:rPr>
              <a:t>rms</a:t>
            </a:r>
            <a:r>
              <a:rPr lang="en-GB" altLang="en-US" dirty="0">
                <a:latin typeface="Comic Sans MS" panose="030F0702030302020204" pitchFamily="66" charset="0"/>
              </a:rPr>
              <a:t>= </a:t>
            </a:r>
            <a:r>
              <a:rPr lang="en-GB" altLang="en-US" dirty="0">
                <a:latin typeface="Comic Sans MS" panose="030F0702030302020204" pitchFamily="66" charset="0"/>
                <a:sym typeface="Symbol" pitchFamily="18" charset="2"/>
              </a:rPr>
              <a:t></a:t>
            </a:r>
            <a:r>
              <a:rPr lang="en-US" altLang="en-US" dirty="0">
                <a:latin typeface="Comic Sans MS" panose="030F0702030302020204" pitchFamily="66" charset="0"/>
              </a:rPr>
              <a:t> </a:t>
            </a:r>
            <a:r>
              <a:rPr lang="en-GB" altLang="en-US" dirty="0">
                <a:latin typeface="Comic Sans MS" panose="030F0702030302020204" pitchFamily="66" charset="0"/>
              </a:rPr>
              <a:t>½ V</a:t>
            </a:r>
            <a:r>
              <a:rPr lang="en-GB" altLang="en-US" baseline="-25000" dirty="0">
                <a:latin typeface="Comic Sans MS" panose="030F0702030302020204" pitchFamily="66" charset="0"/>
              </a:rPr>
              <a:t>o </a:t>
            </a:r>
            <a:endParaRPr lang="en-GB" altLang="en-US" dirty="0">
              <a:latin typeface="Comic Sans MS" panose="030F0702030302020204" pitchFamily="66" charset="0"/>
            </a:endParaRPr>
          </a:p>
          <a:p>
            <a:r>
              <a:rPr lang="en-GB" altLang="en-US" dirty="0" err="1">
                <a:latin typeface="Comic Sans MS" panose="030F0702030302020204" pitchFamily="66" charset="0"/>
              </a:rPr>
              <a:t>V</a:t>
            </a:r>
            <a:r>
              <a:rPr lang="en-GB" altLang="en-US" baseline="-25000" dirty="0" err="1">
                <a:latin typeface="Comic Sans MS" panose="030F0702030302020204" pitchFamily="66" charset="0"/>
              </a:rPr>
              <a:t>rms</a:t>
            </a:r>
            <a:r>
              <a:rPr lang="en-GB" altLang="en-US" dirty="0">
                <a:latin typeface="Comic Sans MS" panose="030F0702030302020204" pitchFamily="66" charset="0"/>
              </a:rPr>
              <a:t>= </a:t>
            </a:r>
            <a:r>
              <a:rPr lang="en-GB" altLang="en-US" dirty="0">
                <a:latin typeface="Comic Sans MS" panose="030F0702030302020204" pitchFamily="66" charset="0"/>
                <a:sym typeface="Symbol" pitchFamily="18" charset="2"/>
              </a:rPr>
              <a:t></a:t>
            </a:r>
            <a:r>
              <a:rPr lang="en-US" altLang="en-US" dirty="0">
                <a:latin typeface="Comic Sans MS" panose="030F0702030302020204" pitchFamily="66" charset="0"/>
              </a:rPr>
              <a:t> </a:t>
            </a:r>
            <a:r>
              <a:rPr lang="en-GB" altLang="en-US" dirty="0">
                <a:latin typeface="Comic Sans MS" panose="030F0702030302020204" pitchFamily="66" charset="0"/>
              </a:rPr>
              <a:t>½ x 12.5   </a:t>
            </a:r>
          </a:p>
          <a:p>
            <a:r>
              <a:rPr lang="en-GB" altLang="en-US" dirty="0" err="1">
                <a:latin typeface="Comic Sans MS" panose="030F0702030302020204" pitchFamily="66" charset="0"/>
              </a:rPr>
              <a:t>V</a:t>
            </a:r>
            <a:r>
              <a:rPr lang="en-GB" altLang="en-US" baseline="-25000" dirty="0" err="1">
                <a:latin typeface="Comic Sans MS" panose="030F0702030302020204" pitchFamily="66" charset="0"/>
              </a:rPr>
              <a:t>rms</a:t>
            </a:r>
            <a:r>
              <a:rPr lang="en-GB" altLang="en-US" dirty="0">
                <a:latin typeface="Comic Sans MS" panose="030F0702030302020204" pitchFamily="66" charset="0"/>
              </a:rPr>
              <a:t>= </a:t>
            </a:r>
            <a:r>
              <a:rPr lang="en-GB" altLang="en-US" dirty="0">
                <a:latin typeface="Comic Sans MS" panose="030F0702030302020204" pitchFamily="66" charset="0"/>
                <a:sym typeface="Symbol" pitchFamily="18" charset="2"/>
              </a:rPr>
              <a:t>8.8 V</a:t>
            </a:r>
            <a:endParaRPr lang="en-US" altLang="en-US" dirty="0">
              <a:latin typeface="Comic Sans MS" panose="030F0702030302020204" pitchFamily="66" charset="0"/>
            </a:endParaRPr>
          </a:p>
        </p:txBody>
      </p:sp>
      <p:sp>
        <p:nvSpPr>
          <p:cNvPr id="446497" name="Text Box 33"/>
          <p:cNvSpPr txBox="1">
            <a:spLocks noChangeArrowheads="1"/>
          </p:cNvSpPr>
          <p:nvPr/>
        </p:nvSpPr>
        <p:spPr bwMode="auto">
          <a:xfrm>
            <a:off x="4292600" y="5712469"/>
            <a:ext cx="48514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latin typeface="Comic Sans MS" panose="030F0702030302020204" pitchFamily="66" charset="0"/>
              </a:rPr>
              <a:t>b. length of one cycle is 2cm </a:t>
            </a:r>
          </a:p>
          <a:p>
            <a:r>
              <a:rPr lang="en-GB" altLang="en-US">
                <a:latin typeface="Comic Sans MS" panose="030F0702030302020204" pitchFamily="66" charset="0"/>
              </a:rPr>
              <a:t>    T = 2cm x 5ms cm</a:t>
            </a:r>
            <a:r>
              <a:rPr lang="en-GB" altLang="en-US" baseline="30000">
                <a:latin typeface="Comic Sans MS" panose="030F0702030302020204" pitchFamily="66" charset="0"/>
              </a:rPr>
              <a:t>-1 </a:t>
            </a:r>
            <a:r>
              <a:rPr lang="en-GB" altLang="en-US">
                <a:latin typeface="Comic Sans MS" panose="030F0702030302020204" pitchFamily="66" charset="0"/>
              </a:rPr>
              <a:t>= 10ms = 10x10</a:t>
            </a:r>
            <a:r>
              <a:rPr lang="en-GB" altLang="en-US" baseline="30000">
                <a:latin typeface="Comic Sans MS" panose="030F0702030302020204" pitchFamily="66" charset="0"/>
              </a:rPr>
              <a:t>-3</a:t>
            </a:r>
            <a:r>
              <a:rPr lang="en-GB" altLang="en-US">
                <a:latin typeface="Comic Sans MS" panose="030F0702030302020204" pitchFamily="66" charset="0"/>
              </a:rPr>
              <a:t> s</a:t>
            </a:r>
          </a:p>
          <a:p>
            <a:r>
              <a:rPr lang="en-GB" altLang="en-US">
                <a:latin typeface="Comic Sans MS" panose="030F0702030302020204" pitchFamily="66" charset="0"/>
              </a:rPr>
              <a:t>    f = 1/T </a:t>
            </a:r>
          </a:p>
          <a:p>
            <a:r>
              <a:rPr lang="en-GB" altLang="en-US">
                <a:latin typeface="Comic Sans MS" panose="030F0702030302020204" pitchFamily="66" charset="0"/>
              </a:rPr>
              <a:t>    f = 1/ 10x10</a:t>
            </a:r>
            <a:r>
              <a:rPr lang="en-GB" altLang="en-US" baseline="30000">
                <a:latin typeface="Comic Sans MS" panose="030F0702030302020204" pitchFamily="66" charset="0"/>
              </a:rPr>
              <a:t>-3   </a:t>
            </a:r>
            <a:r>
              <a:rPr lang="en-GB" altLang="en-US">
                <a:latin typeface="Comic Sans MS" panose="030F0702030302020204" pitchFamily="66" charset="0"/>
              </a:rPr>
              <a:t>=  100 Hz</a:t>
            </a:r>
          </a:p>
        </p:txBody>
      </p:sp>
    </p:spTree>
    <p:extLst>
      <p:ext uri="{BB962C8B-B14F-4D97-AF65-F5344CB8AC3E}">
        <p14:creationId xmlns:p14="http://schemas.microsoft.com/office/powerpoint/2010/main" val="35707656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4649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4649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4649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46496">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46496">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46497">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446497">
                                            <p:txEl>
                                              <p:pRg st="1" end="1"/>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446497">
                                            <p:txEl>
                                              <p:pRg st="2" end="2"/>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44649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ChangeArrowheads="1"/>
          </p:cNvSpPr>
          <p:nvPr/>
        </p:nvSpPr>
        <p:spPr bwMode="auto">
          <a:xfrm>
            <a:off x="1712020" y="793005"/>
            <a:ext cx="4508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GB" altLang="en-US" sz="2000" dirty="0">
                <a:latin typeface="Comic Sans MS" panose="030F0702030302020204" pitchFamily="66" charset="0"/>
              </a:rPr>
              <a:t>The Cathode Ray Oscilloscope (CRO)</a:t>
            </a:r>
            <a:endParaRPr lang="en-US" altLang="en-US" sz="2000" dirty="0">
              <a:latin typeface="Comic Sans MS" panose="030F0702030302020204" pitchFamily="66" charset="0"/>
            </a:endParaRPr>
          </a:p>
        </p:txBody>
      </p:sp>
      <p:sp>
        <p:nvSpPr>
          <p:cNvPr id="212011" name="Rectangle 43"/>
          <p:cNvSpPr>
            <a:spLocks noChangeArrowheads="1"/>
          </p:cNvSpPr>
          <p:nvPr/>
        </p:nvSpPr>
        <p:spPr bwMode="auto">
          <a:xfrm>
            <a:off x="251520" y="3601293"/>
            <a:ext cx="8705850"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0"/>
              </a:spcBef>
              <a:tabLst>
                <a:tab pos="457200" algn="l"/>
              </a:tabLst>
              <a:defRPr>
                <a:solidFill>
                  <a:schemeClr val="tx1"/>
                </a:solidFill>
                <a:latin typeface="Arial" charset="0"/>
              </a:defRPr>
            </a:lvl1pPr>
            <a:lvl2pPr>
              <a:spcBef>
                <a:spcPct val="0"/>
              </a:spcBef>
              <a:tabLst>
                <a:tab pos="457200" algn="l"/>
              </a:tabLst>
              <a:defRPr>
                <a:solidFill>
                  <a:schemeClr val="tx1"/>
                </a:solidFill>
                <a:latin typeface="Arial" charset="0"/>
              </a:defRPr>
            </a:lvl2pPr>
            <a:lvl3pPr>
              <a:spcBef>
                <a:spcPct val="0"/>
              </a:spcBef>
              <a:tabLst>
                <a:tab pos="457200" algn="l"/>
              </a:tabLst>
              <a:defRPr>
                <a:solidFill>
                  <a:schemeClr val="tx1"/>
                </a:solidFill>
                <a:latin typeface="Arial" charset="0"/>
              </a:defRPr>
            </a:lvl3pPr>
            <a:lvl4pPr>
              <a:spcBef>
                <a:spcPct val="0"/>
              </a:spcBef>
              <a:tabLst>
                <a:tab pos="457200" algn="l"/>
              </a:tabLst>
              <a:defRPr>
                <a:solidFill>
                  <a:schemeClr val="tx1"/>
                </a:solidFill>
                <a:latin typeface="Arial" charset="0"/>
              </a:defRPr>
            </a:lvl4pPr>
            <a:lvl5pPr>
              <a:spcBef>
                <a:spcPct val="0"/>
              </a:spcBef>
              <a:tabLst>
                <a:tab pos="457200" algn="l"/>
              </a:tabLst>
              <a:defRPr>
                <a:solidFill>
                  <a:schemeClr val="tx1"/>
                </a:solidFill>
                <a:latin typeface="Arial" charset="0"/>
              </a:defRPr>
            </a:lvl5pPr>
            <a:lvl6pPr fontAlgn="base">
              <a:spcBef>
                <a:spcPct val="0"/>
              </a:spcBef>
              <a:spcAft>
                <a:spcPct val="0"/>
              </a:spcAft>
              <a:tabLst>
                <a:tab pos="457200" algn="l"/>
              </a:tabLst>
              <a:defRPr>
                <a:solidFill>
                  <a:schemeClr val="tx1"/>
                </a:solidFill>
                <a:latin typeface="Arial" charset="0"/>
              </a:defRPr>
            </a:lvl6pPr>
            <a:lvl7pPr fontAlgn="base">
              <a:spcBef>
                <a:spcPct val="0"/>
              </a:spcBef>
              <a:spcAft>
                <a:spcPct val="0"/>
              </a:spcAft>
              <a:tabLst>
                <a:tab pos="457200" algn="l"/>
              </a:tabLst>
              <a:defRPr>
                <a:solidFill>
                  <a:schemeClr val="tx1"/>
                </a:solidFill>
                <a:latin typeface="Arial" charset="0"/>
              </a:defRPr>
            </a:lvl7pPr>
            <a:lvl8pPr fontAlgn="base">
              <a:spcBef>
                <a:spcPct val="0"/>
              </a:spcBef>
              <a:spcAft>
                <a:spcPct val="0"/>
              </a:spcAft>
              <a:tabLst>
                <a:tab pos="457200" algn="l"/>
              </a:tabLst>
              <a:defRPr>
                <a:solidFill>
                  <a:schemeClr val="tx1"/>
                </a:solidFill>
                <a:latin typeface="Arial" charset="0"/>
              </a:defRPr>
            </a:lvl8pPr>
            <a:lvl9pPr fontAlgn="base">
              <a:spcBef>
                <a:spcPct val="0"/>
              </a:spcBef>
              <a:spcAft>
                <a:spcPct val="0"/>
              </a:spcAft>
              <a:tabLst>
                <a:tab pos="457200" algn="l"/>
              </a:tabLst>
              <a:defRPr>
                <a:solidFill>
                  <a:schemeClr val="tx1"/>
                </a:solidFill>
                <a:latin typeface="Arial" charset="0"/>
              </a:defRPr>
            </a:lvl9pPr>
          </a:lstStyle>
          <a:p>
            <a:pPr>
              <a:buFontTx/>
              <a:buChar char="•"/>
            </a:pPr>
            <a:r>
              <a:rPr lang="en-GB" altLang="en-US" sz="2000" dirty="0">
                <a:latin typeface="Comic Sans MS" pitchFamily="66" charset="0"/>
              </a:rPr>
              <a:t>An electron gun at the left end of a glass tube emits a beam of electrons towards a fluorescent screen at the other end of the tube.</a:t>
            </a:r>
          </a:p>
          <a:p>
            <a:pPr>
              <a:buFontTx/>
              <a:buChar char="•"/>
            </a:pPr>
            <a:r>
              <a:rPr lang="en-GB" altLang="en-US" sz="2000" dirty="0">
                <a:latin typeface="Comic Sans MS" pitchFamily="66" charset="0"/>
              </a:rPr>
              <a:t>Wherever the electron beam hits the screen, light is emitted from that spot.</a:t>
            </a:r>
          </a:p>
          <a:p>
            <a:pPr>
              <a:buFontTx/>
              <a:buChar char="•"/>
            </a:pPr>
            <a:r>
              <a:rPr lang="en-GB" altLang="en-US" sz="2000" dirty="0">
                <a:latin typeface="Comic Sans MS" pitchFamily="66" charset="0"/>
              </a:rPr>
              <a:t>The electron beam can be deflected by either the X plates or the Y plates if there was a potential difference across them.</a:t>
            </a:r>
          </a:p>
          <a:p>
            <a:pPr>
              <a:buFontTx/>
              <a:buChar char="•"/>
            </a:pPr>
            <a:r>
              <a:rPr lang="en-GB" altLang="en-US" sz="2000" dirty="0">
                <a:latin typeface="Comic Sans MS" pitchFamily="66" charset="0"/>
              </a:rPr>
              <a:t>With no potential difference across the deflection plates, the spot on the screen stays in the same position.</a:t>
            </a:r>
          </a:p>
          <a:p>
            <a:pPr>
              <a:buFontTx/>
              <a:buChar char="•"/>
            </a:pPr>
            <a:r>
              <a:rPr lang="en-GB" altLang="en-US" sz="2000" dirty="0">
                <a:latin typeface="Comic Sans MS" pitchFamily="66" charset="0"/>
              </a:rPr>
              <a:t>If a </a:t>
            </a:r>
            <a:r>
              <a:rPr lang="en-GB" altLang="en-US" sz="2000" dirty="0" err="1">
                <a:latin typeface="Comic Sans MS" pitchFamily="66" charset="0"/>
              </a:rPr>
              <a:t>pd</a:t>
            </a:r>
            <a:r>
              <a:rPr lang="en-GB" altLang="en-US" sz="2000" dirty="0">
                <a:latin typeface="Comic Sans MS" pitchFamily="66" charset="0"/>
              </a:rPr>
              <a:t> is applied across the X plates, the spot deflects horizontally.  A </a:t>
            </a:r>
            <a:r>
              <a:rPr lang="en-GB" altLang="en-US" sz="2000" dirty="0" err="1">
                <a:latin typeface="Comic Sans MS" pitchFamily="66" charset="0"/>
              </a:rPr>
              <a:t>pd</a:t>
            </a:r>
            <a:r>
              <a:rPr lang="en-GB" altLang="en-US" sz="2000" dirty="0">
                <a:latin typeface="Comic Sans MS" pitchFamily="66" charset="0"/>
              </a:rPr>
              <a:t> across the Y plates makes the spot deflect vertically.</a:t>
            </a:r>
          </a:p>
        </p:txBody>
      </p:sp>
      <p:grpSp>
        <p:nvGrpSpPr>
          <p:cNvPr id="212012" name="Group 44"/>
          <p:cNvGrpSpPr>
            <a:grpSpLocks/>
          </p:cNvGrpSpPr>
          <p:nvPr/>
        </p:nvGrpSpPr>
        <p:grpSpPr bwMode="auto">
          <a:xfrm>
            <a:off x="1900933" y="1331168"/>
            <a:ext cx="5359400" cy="2000250"/>
            <a:chOff x="2060" y="3700"/>
            <a:chExt cx="8440" cy="3151"/>
          </a:xfrm>
        </p:grpSpPr>
        <p:grpSp>
          <p:nvGrpSpPr>
            <p:cNvPr id="212013" name="Group 45"/>
            <p:cNvGrpSpPr>
              <a:grpSpLocks/>
            </p:cNvGrpSpPr>
            <p:nvPr/>
          </p:nvGrpSpPr>
          <p:grpSpPr bwMode="auto">
            <a:xfrm>
              <a:off x="2261" y="3700"/>
              <a:ext cx="6421" cy="3151"/>
              <a:chOff x="1681" y="2900"/>
              <a:chExt cx="7989" cy="3920"/>
            </a:xfrm>
          </p:grpSpPr>
          <p:grpSp>
            <p:nvGrpSpPr>
              <p:cNvPr id="212014" name="Group 46"/>
              <p:cNvGrpSpPr>
                <a:grpSpLocks/>
              </p:cNvGrpSpPr>
              <p:nvPr/>
            </p:nvGrpSpPr>
            <p:grpSpPr bwMode="auto">
              <a:xfrm>
                <a:off x="5145" y="3585"/>
                <a:ext cx="1005" cy="2520"/>
                <a:chOff x="5145" y="3585"/>
                <a:chExt cx="1005" cy="2520"/>
              </a:xfrm>
            </p:grpSpPr>
            <p:sp>
              <p:nvSpPr>
                <p:cNvPr id="212015" name="Line 47"/>
                <p:cNvSpPr>
                  <a:spLocks noChangeShapeType="1"/>
                </p:cNvSpPr>
                <p:nvPr/>
              </p:nvSpPr>
              <p:spPr bwMode="auto">
                <a:xfrm flipV="1">
                  <a:off x="5655" y="5130"/>
                  <a:ext cx="0" cy="97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212016" name="Group 48"/>
                <p:cNvGrpSpPr>
                  <a:grpSpLocks/>
                </p:cNvGrpSpPr>
                <p:nvPr/>
              </p:nvGrpSpPr>
              <p:grpSpPr bwMode="auto">
                <a:xfrm>
                  <a:off x="5145" y="4485"/>
                  <a:ext cx="1005" cy="690"/>
                  <a:chOff x="5445" y="4485"/>
                  <a:chExt cx="1260" cy="690"/>
                </a:xfrm>
              </p:grpSpPr>
              <p:sp>
                <p:nvSpPr>
                  <p:cNvPr id="212017" name="AutoShape 49"/>
                  <p:cNvSpPr>
                    <a:spLocks noChangeArrowheads="1"/>
                  </p:cNvSpPr>
                  <p:nvPr/>
                </p:nvSpPr>
                <p:spPr bwMode="auto">
                  <a:xfrm rot="10800000">
                    <a:off x="5520" y="4485"/>
                    <a:ext cx="1185" cy="120"/>
                  </a:xfrm>
                  <a:prstGeom prst="parallelogram">
                    <a:avLst>
                      <a:gd name="adj" fmla="val 199146"/>
                    </a:avLst>
                  </a:prstGeom>
                  <a:solidFill>
                    <a:srgbClr val="C0C0C0"/>
                  </a:solidFill>
                  <a:ln w="9525">
                    <a:solidFill>
                      <a:srgbClr val="000000"/>
                    </a:solidFill>
                    <a:miter lim="800000"/>
                    <a:headEnd/>
                    <a:tailEnd/>
                  </a:ln>
                </p:spPr>
                <p:txBody>
                  <a:bodyPr/>
                  <a:lstStyle/>
                  <a:p>
                    <a:endParaRPr lang="en-GB"/>
                  </a:p>
                </p:txBody>
              </p:sp>
              <p:sp>
                <p:nvSpPr>
                  <p:cNvPr id="212018" name="AutoShape 50"/>
                  <p:cNvSpPr>
                    <a:spLocks noChangeArrowheads="1"/>
                  </p:cNvSpPr>
                  <p:nvPr/>
                </p:nvSpPr>
                <p:spPr bwMode="auto">
                  <a:xfrm rot="10800000">
                    <a:off x="5445" y="5055"/>
                    <a:ext cx="1185" cy="120"/>
                  </a:xfrm>
                  <a:prstGeom prst="parallelogram">
                    <a:avLst>
                      <a:gd name="adj" fmla="val 199146"/>
                    </a:avLst>
                  </a:prstGeom>
                  <a:solidFill>
                    <a:srgbClr val="969696"/>
                  </a:solidFill>
                  <a:ln w="9525">
                    <a:solidFill>
                      <a:srgbClr val="000000"/>
                    </a:solidFill>
                    <a:miter lim="800000"/>
                    <a:headEnd/>
                    <a:tailEnd/>
                  </a:ln>
                </p:spPr>
                <p:txBody>
                  <a:bodyPr/>
                  <a:lstStyle/>
                  <a:p>
                    <a:endParaRPr lang="en-GB"/>
                  </a:p>
                </p:txBody>
              </p:sp>
            </p:grpSp>
            <p:sp>
              <p:nvSpPr>
                <p:cNvPr id="212019" name="Line 51"/>
                <p:cNvSpPr>
                  <a:spLocks noChangeShapeType="1"/>
                </p:cNvSpPr>
                <p:nvPr/>
              </p:nvSpPr>
              <p:spPr bwMode="auto">
                <a:xfrm flipV="1">
                  <a:off x="5655" y="3585"/>
                  <a:ext cx="0" cy="97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grpSp>
          <p:grpSp>
            <p:nvGrpSpPr>
              <p:cNvPr id="212020" name="Group 52"/>
              <p:cNvGrpSpPr>
                <a:grpSpLocks/>
              </p:cNvGrpSpPr>
              <p:nvPr/>
            </p:nvGrpSpPr>
            <p:grpSpPr bwMode="auto">
              <a:xfrm>
                <a:off x="1681" y="2900"/>
                <a:ext cx="7989" cy="3920"/>
                <a:chOff x="1681" y="2900"/>
                <a:chExt cx="7989" cy="3920"/>
              </a:xfrm>
            </p:grpSpPr>
            <p:sp>
              <p:nvSpPr>
                <p:cNvPr id="212021" name="Oval 53"/>
                <p:cNvSpPr>
                  <a:spLocks noChangeArrowheads="1"/>
                </p:cNvSpPr>
                <p:nvPr/>
              </p:nvSpPr>
              <p:spPr bwMode="auto">
                <a:xfrm>
                  <a:off x="8136" y="2900"/>
                  <a:ext cx="1534" cy="3920"/>
                </a:xfrm>
                <a:prstGeom prst="ellipse">
                  <a:avLst/>
                </a:prstGeom>
                <a:solidFill>
                  <a:srgbClr val="FFFFFF"/>
                </a:solidFill>
                <a:ln w="19050">
                  <a:solidFill>
                    <a:srgbClr val="000000"/>
                  </a:solidFill>
                  <a:round/>
                  <a:headEnd/>
                  <a:tailEnd/>
                </a:ln>
              </p:spPr>
              <p:txBody>
                <a:bodyPr/>
                <a:lstStyle/>
                <a:p>
                  <a:endParaRPr lang="en-GB"/>
                </a:p>
              </p:txBody>
            </p:sp>
            <p:grpSp>
              <p:nvGrpSpPr>
                <p:cNvPr id="212022" name="Group 54"/>
                <p:cNvGrpSpPr>
                  <a:grpSpLocks/>
                </p:cNvGrpSpPr>
                <p:nvPr/>
              </p:nvGrpSpPr>
              <p:grpSpPr bwMode="auto">
                <a:xfrm>
                  <a:off x="1681" y="2908"/>
                  <a:ext cx="7354" cy="3902"/>
                  <a:chOff x="1681" y="2908"/>
                  <a:chExt cx="7354" cy="3902"/>
                </a:xfrm>
              </p:grpSpPr>
              <p:grpSp>
                <p:nvGrpSpPr>
                  <p:cNvPr id="212023" name="Group 55"/>
                  <p:cNvGrpSpPr>
                    <a:grpSpLocks/>
                  </p:cNvGrpSpPr>
                  <p:nvPr/>
                </p:nvGrpSpPr>
                <p:grpSpPr bwMode="auto">
                  <a:xfrm>
                    <a:off x="1770" y="2908"/>
                    <a:ext cx="7265" cy="3902"/>
                    <a:chOff x="1770" y="2908"/>
                    <a:chExt cx="7265" cy="3902"/>
                  </a:xfrm>
                </p:grpSpPr>
                <p:grpSp>
                  <p:nvGrpSpPr>
                    <p:cNvPr id="212024" name="Group 56"/>
                    <p:cNvGrpSpPr>
                      <a:grpSpLocks/>
                    </p:cNvGrpSpPr>
                    <p:nvPr/>
                  </p:nvGrpSpPr>
                  <p:grpSpPr bwMode="auto">
                    <a:xfrm>
                      <a:off x="1770" y="2908"/>
                      <a:ext cx="7265" cy="3902"/>
                      <a:chOff x="1770" y="2908"/>
                      <a:chExt cx="7265" cy="3902"/>
                    </a:xfrm>
                  </p:grpSpPr>
                  <p:grpSp>
                    <p:nvGrpSpPr>
                      <p:cNvPr id="212025" name="Group 57"/>
                      <p:cNvGrpSpPr>
                        <a:grpSpLocks/>
                      </p:cNvGrpSpPr>
                      <p:nvPr/>
                    </p:nvGrpSpPr>
                    <p:grpSpPr bwMode="auto">
                      <a:xfrm>
                        <a:off x="2077" y="2908"/>
                        <a:ext cx="6958" cy="3902"/>
                        <a:chOff x="2077" y="2908"/>
                        <a:chExt cx="6958" cy="3902"/>
                      </a:xfrm>
                    </p:grpSpPr>
                    <p:grpSp>
                      <p:nvGrpSpPr>
                        <p:cNvPr id="212026" name="Group 58"/>
                        <p:cNvGrpSpPr>
                          <a:grpSpLocks/>
                        </p:cNvGrpSpPr>
                        <p:nvPr/>
                      </p:nvGrpSpPr>
                      <p:grpSpPr bwMode="auto">
                        <a:xfrm>
                          <a:off x="2077" y="2908"/>
                          <a:ext cx="6958" cy="3902"/>
                          <a:chOff x="2077" y="2908"/>
                          <a:chExt cx="6958" cy="3902"/>
                        </a:xfrm>
                      </p:grpSpPr>
                      <p:sp>
                        <p:nvSpPr>
                          <p:cNvPr id="212027" name="Freeform 59"/>
                          <p:cNvSpPr>
                            <a:spLocks/>
                          </p:cNvSpPr>
                          <p:nvPr/>
                        </p:nvSpPr>
                        <p:spPr bwMode="auto">
                          <a:xfrm>
                            <a:off x="2077" y="2908"/>
                            <a:ext cx="6740" cy="3902"/>
                          </a:xfrm>
                          <a:custGeom>
                            <a:avLst/>
                            <a:gdLst>
                              <a:gd name="T0" fmla="*/ 6708 w 6740"/>
                              <a:gd name="T1" fmla="*/ 0 h 3902"/>
                              <a:gd name="T2" fmla="*/ 3837 w 6740"/>
                              <a:gd name="T3" fmla="*/ 1005 h 3902"/>
                              <a:gd name="T4" fmla="*/ 451 w 6740"/>
                              <a:gd name="T5" fmla="*/ 1005 h 3902"/>
                              <a:gd name="T6" fmla="*/ 377 w 6740"/>
                              <a:gd name="T7" fmla="*/ 1018 h 3902"/>
                              <a:gd name="T8" fmla="*/ 313 w 6740"/>
                              <a:gd name="T9" fmla="*/ 1045 h 3902"/>
                              <a:gd name="T10" fmla="*/ 201 w 6740"/>
                              <a:gd name="T11" fmla="*/ 1153 h 3902"/>
                              <a:gd name="T12" fmla="*/ 123 w 6740"/>
                              <a:gd name="T13" fmla="*/ 1285 h 3902"/>
                              <a:gd name="T14" fmla="*/ 78 w 6740"/>
                              <a:gd name="T15" fmla="*/ 1402 h 3902"/>
                              <a:gd name="T16" fmla="*/ 22 w 6740"/>
                              <a:gd name="T17" fmla="*/ 1666 h 3902"/>
                              <a:gd name="T18" fmla="*/ 0 w 6740"/>
                              <a:gd name="T19" fmla="*/ 1918 h 3902"/>
                              <a:gd name="T20" fmla="*/ 7 w 6740"/>
                              <a:gd name="T21" fmla="*/ 2059 h 3902"/>
                              <a:gd name="T22" fmla="*/ 30 w 6740"/>
                              <a:gd name="T23" fmla="*/ 2212 h 3902"/>
                              <a:gd name="T24" fmla="*/ 52 w 6740"/>
                              <a:gd name="T25" fmla="*/ 2320 h 3902"/>
                              <a:gd name="T26" fmla="*/ 90 w 6740"/>
                              <a:gd name="T27" fmla="*/ 2461 h 3902"/>
                              <a:gd name="T28" fmla="*/ 131 w 6740"/>
                              <a:gd name="T29" fmla="*/ 2560 h 3902"/>
                              <a:gd name="T30" fmla="*/ 201 w 6740"/>
                              <a:gd name="T31" fmla="*/ 2671 h 3902"/>
                              <a:gd name="T32" fmla="*/ 295 w 6740"/>
                              <a:gd name="T33" fmla="*/ 2770 h 3902"/>
                              <a:gd name="T34" fmla="*/ 362 w 6740"/>
                              <a:gd name="T35" fmla="*/ 2803 h 3902"/>
                              <a:gd name="T36" fmla="*/ 451 w 6740"/>
                              <a:gd name="T37" fmla="*/ 2820 h 3902"/>
                              <a:gd name="T38" fmla="*/ 3818 w 6740"/>
                              <a:gd name="T39" fmla="*/ 2820 h 3902"/>
                              <a:gd name="T40" fmla="*/ 6740 w 6740"/>
                              <a:gd name="T41" fmla="*/ 3902 h 39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740" h="3902">
                                <a:moveTo>
                                  <a:pt x="6708" y="0"/>
                                </a:moveTo>
                                <a:lnTo>
                                  <a:pt x="3837" y="1005"/>
                                </a:lnTo>
                                <a:lnTo>
                                  <a:pt x="451" y="1005"/>
                                </a:lnTo>
                                <a:lnTo>
                                  <a:pt x="377" y="1018"/>
                                </a:lnTo>
                                <a:lnTo>
                                  <a:pt x="313" y="1045"/>
                                </a:lnTo>
                                <a:lnTo>
                                  <a:pt x="201" y="1153"/>
                                </a:lnTo>
                                <a:lnTo>
                                  <a:pt x="123" y="1285"/>
                                </a:lnTo>
                                <a:lnTo>
                                  <a:pt x="78" y="1402"/>
                                </a:lnTo>
                                <a:cubicBezTo>
                                  <a:pt x="62" y="1465"/>
                                  <a:pt x="36" y="1580"/>
                                  <a:pt x="22" y="1666"/>
                                </a:cubicBezTo>
                                <a:cubicBezTo>
                                  <a:pt x="9" y="1752"/>
                                  <a:pt x="2" y="1853"/>
                                  <a:pt x="0" y="1918"/>
                                </a:cubicBezTo>
                                <a:lnTo>
                                  <a:pt x="7" y="2059"/>
                                </a:lnTo>
                                <a:lnTo>
                                  <a:pt x="30" y="2212"/>
                                </a:lnTo>
                                <a:lnTo>
                                  <a:pt x="52" y="2320"/>
                                </a:lnTo>
                                <a:lnTo>
                                  <a:pt x="90" y="2461"/>
                                </a:lnTo>
                                <a:lnTo>
                                  <a:pt x="131" y="2560"/>
                                </a:lnTo>
                                <a:lnTo>
                                  <a:pt x="201" y="2671"/>
                                </a:lnTo>
                                <a:lnTo>
                                  <a:pt x="295" y="2770"/>
                                </a:lnTo>
                                <a:lnTo>
                                  <a:pt x="362" y="2803"/>
                                </a:lnTo>
                                <a:lnTo>
                                  <a:pt x="451" y="2820"/>
                                </a:lnTo>
                                <a:lnTo>
                                  <a:pt x="3818" y="2820"/>
                                </a:lnTo>
                                <a:lnTo>
                                  <a:pt x="6740" y="3902"/>
                                </a:lnTo>
                              </a:path>
                            </a:pathLst>
                          </a:custGeom>
                          <a:noFill/>
                          <a:ln w="1905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nvGrpSpPr>
                          <p:cNvPr id="212028" name="Group 60"/>
                          <p:cNvGrpSpPr>
                            <a:grpSpLocks/>
                          </p:cNvGrpSpPr>
                          <p:nvPr/>
                        </p:nvGrpSpPr>
                        <p:grpSpPr bwMode="auto">
                          <a:xfrm>
                            <a:off x="2526" y="4365"/>
                            <a:ext cx="6509" cy="930"/>
                            <a:chOff x="2526" y="4365"/>
                            <a:chExt cx="6509" cy="930"/>
                          </a:xfrm>
                        </p:grpSpPr>
                        <p:grpSp>
                          <p:nvGrpSpPr>
                            <p:cNvPr id="212029" name="Group 61"/>
                            <p:cNvGrpSpPr>
                              <a:grpSpLocks/>
                            </p:cNvGrpSpPr>
                            <p:nvPr/>
                          </p:nvGrpSpPr>
                          <p:grpSpPr bwMode="auto">
                            <a:xfrm>
                              <a:off x="2526" y="4365"/>
                              <a:ext cx="6474" cy="930"/>
                              <a:chOff x="2526" y="4365"/>
                              <a:chExt cx="6474" cy="930"/>
                            </a:xfrm>
                          </p:grpSpPr>
                          <p:grpSp>
                            <p:nvGrpSpPr>
                              <p:cNvPr id="212030" name="Group 62"/>
                              <p:cNvGrpSpPr>
                                <a:grpSpLocks/>
                              </p:cNvGrpSpPr>
                              <p:nvPr/>
                            </p:nvGrpSpPr>
                            <p:grpSpPr bwMode="auto">
                              <a:xfrm>
                                <a:off x="2526" y="4365"/>
                                <a:ext cx="5604" cy="930"/>
                                <a:chOff x="2526" y="4365"/>
                                <a:chExt cx="5604" cy="930"/>
                              </a:xfrm>
                            </p:grpSpPr>
                            <p:sp>
                              <p:nvSpPr>
                                <p:cNvPr id="212031" name="Oval 63"/>
                                <p:cNvSpPr>
                                  <a:spLocks noChangeArrowheads="1"/>
                                </p:cNvSpPr>
                                <p:nvPr/>
                              </p:nvSpPr>
                              <p:spPr bwMode="auto">
                                <a:xfrm>
                                  <a:off x="2526" y="4482"/>
                                  <a:ext cx="369" cy="804"/>
                                </a:xfrm>
                                <a:prstGeom prst="ellipse">
                                  <a:avLst/>
                                </a:prstGeom>
                                <a:solidFill>
                                  <a:srgbClr val="FFFF00"/>
                                </a:solidFill>
                                <a:ln w="19050">
                                  <a:solidFill>
                                    <a:srgbClr val="000000"/>
                                  </a:solidFill>
                                  <a:round/>
                                  <a:headEnd/>
                                  <a:tailEnd/>
                                </a:ln>
                              </p:spPr>
                              <p:txBody>
                                <a:bodyPr/>
                                <a:lstStyle/>
                                <a:p>
                                  <a:endParaRPr lang="en-GB"/>
                                </a:p>
                              </p:txBody>
                            </p:sp>
                            <p:sp>
                              <p:nvSpPr>
                                <p:cNvPr id="212032" name="AutoShape 64"/>
                                <p:cNvSpPr>
                                  <a:spLocks noChangeArrowheads="1"/>
                                </p:cNvSpPr>
                                <p:nvPr/>
                              </p:nvSpPr>
                              <p:spPr bwMode="auto">
                                <a:xfrm rot="5400000">
                                  <a:off x="2850" y="4380"/>
                                  <a:ext cx="825" cy="975"/>
                                </a:xfrm>
                                <a:prstGeom prst="can">
                                  <a:avLst>
                                    <a:gd name="adj" fmla="val 29545"/>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w="9525">
                                  <a:solidFill>
                                    <a:srgbClr val="000000"/>
                                  </a:solidFill>
                                  <a:round/>
                                  <a:headEnd/>
                                  <a:tailEnd/>
                                </a:ln>
                              </p:spPr>
                              <p:txBody>
                                <a:bodyPr/>
                                <a:lstStyle/>
                                <a:p>
                                  <a:endParaRPr lang="en-GB"/>
                                </a:p>
                              </p:txBody>
                            </p:sp>
                            <p:grpSp>
                              <p:nvGrpSpPr>
                                <p:cNvPr id="212033" name="Group 65"/>
                                <p:cNvGrpSpPr>
                                  <a:grpSpLocks/>
                                </p:cNvGrpSpPr>
                                <p:nvPr/>
                              </p:nvGrpSpPr>
                              <p:grpSpPr bwMode="auto">
                                <a:xfrm>
                                  <a:off x="3510" y="4365"/>
                                  <a:ext cx="4620" cy="930"/>
                                  <a:chOff x="3510" y="4365"/>
                                  <a:chExt cx="4620" cy="930"/>
                                </a:xfrm>
                              </p:grpSpPr>
                              <p:sp>
                                <p:nvSpPr>
                                  <p:cNvPr id="212034" name="Rectangle 66"/>
                                  <p:cNvSpPr>
                                    <a:spLocks noChangeArrowheads="1"/>
                                  </p:cNvSpPr>
                                  <p:nvPr/>
                                </p:nvSpPr>
                                <p:spPr bwMode="auto">
                                  <a:xfrm>
                                    <a:off x="4395" y="4365"/>
                                    <a:ext cx="645" cy="780"/>
                                  </a:xfrm>
                                  <a:prstGeom prst="rect">
                                    <a:avLst/>
                                  </a:prstGeom>
                                  <a:solidFill>
                                    <a:srgbClr val="969696"/>
                                  </a:solidFill>
                                  <a:ln w="9525">
                                    <a:solidFill>
                                      <a:srgbClr val="000000"/>
                                    </a:solidFill>
                                    <a:miter lim="800000"/>
                                    <a:headEnd/>
                                    <a:tailEnd/>
                                  </a:ln>
                                </p:spPr>
                                <p:txBody>
                                  <a:bodyPr/>
                                  <a:lstStyle/>
                                  <a:p>
                                    <a:endParaRPr lang="en-GB"/>
                                  </a:p>
                                </p:txBody>
                              </p:sp>
                              <p:sp>
                                <p:nvSpPr>
                                  <p:cNvPr id="212035" name="Line 67"/>
                                  <p:cNvSpPr>
                                    <a:spLocks noChangeShapeType="1"/>
                                  </p:cNvSpPr>
                                  <p:nvPr/>
                                </p:nvSpPr>
                                <p:spPr bwMode="auto">
                                  <a:xfrm flipV="1">
                                    <a:off x="3510" y="4845"/>
                                    <a:ext cx="4620" cy="0"/>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12036" name="Rectangle 68"/>
                                  <p:cNvSpPr>
                                    <a:spLocks noChangeArrowheads="1"/>
                                  </p:cNvSpPr>
                                  <p:nvPr/>
                                </p:nvSpPr>
                                <p:spPr bwMode="auto">
                                  <a:xfrm>
                                    <a:off x="4200" y="4515"/>
                                    <a:ext cx="645" cy="780"/>
                                  </a:xfrm>
                                  <a:prstGeom prst="rect">
                                    <a:avLst/>
                                  </a:prstGeom>
                                  <a:solidFill>
                                    <a:srgbClr val="C0C0C0"/>
                                  </a:solidFill>
                                  <a:ln w="9525">
                                    <a:solidFill>
                                      <a:srgbClr val="000000"/>
                                    </a:solidFill>
                                    <a:miter lim="800000"/>
                                    <a:headEnd/>
                                    <a:tailEnd/>
                                  </a:ln>
                                </p:spPr>
                                <p:txBody>
                                  <a:bodyPr/>
                                  <a:lstStyle/>
                                  <a:p>
                                    <a:endParaRPr lang="en-GB"/>
                                  </a:p>
                                </p:txBody>
                              </p:sp>
                            </p:grpSp>
                          </p:grpSp>
                          <p:sp>
                            <p:nvSpPr>
                              <p:cNvPr id="212037" name="Line 69"/>
                              <p:cNvSpPr>
                                <a:spLocks noChangeShapeType="1"/>
                              </p:cNvSpPr>
                              <p:nvPr/>
                            </p:nvSpPr>
                            <p:spPr bwMode="auto">
                              <a:xfrm>
                                <a:off x="8085" y="4845"/>
                                <a:ext cx="915" cy="0"/>
                              </a:xfrm>
                              <a:prstGeom prst="line">
                                <a:avLst/>
                              </a:prstGeom>
                              <a:noFill/>
                              <a:ln w="19050">
                                <a:solidFill>
                                  <a:srgbClr val="0000FF"/>
                                </a:solidFill>
                                <a:prstDash val="dash"/>
                                <a:round/>
                                <a:headEnd/>
                                <a:tailEnd/>
                              </a:ln>
                              <a:extLst>
                                <a:ext uri="{909E8E84-426E-40DD-AFC4-6F175D3DCCD1}">
                                  <a14:hiddenFill xmlns:a14="http://schemas.microsoft.com/office/drawing/2010/main">
                                    <a:noFill/>
                                  </a14:hiddenFill>
                                </a:ext>
                              </a:extLst>
                            </p:spPr>
                            <p:txBody>
                              <a:bodyPr/>
                              <a:lstStyle/>
                              <a:p>
                                <a:endParaRPr lang="en-GB"/>
                              </a:p>
                            </p:txBody>
                          </p:sp>
                        </p:grpSp>
                        <p:sp>
                          <p:nvSpPr>
                            <p:cNvPr id="212038" name="Oval 70"/>
                            <p:cNvSpPr>
                              <a:spLocks noChangeArrowheads="1"/>
                            </p:cNvSpPr>
                            <p:nvPr/>
                          </p:nvSpPr>
                          <p:spPr bwMode="auto">
                            <a:xfrm>
                              <a:off x="8964" y="4803"/>
                              <a:ext cx="71" cy="71"/>
                            </a:xfrm>
                            <a:prstGeom prst="ellipse">
                              <a:avLst/>
                            </a:pr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sp>
                      <p:nvSpPr>
                        <p:cNvPr id="212039" name="Line 71"/>
                        <p:cNvSpPr>
                          <a:spLocks noChangeShapeType="1"/>
                        </p:cNvSpPr>
                        <p:nvPr/>
                      </p:nvSpPr>
                      <p:spPr bwMode="auto">
                        <a:xfrm flipV="1">
                          <a:off x="4696" y="3615"/>
                          <a:ext cx="0" cy="75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12040" name="Line 72"/>
                        <p:cNvSpPr>
                          <a:spLocks noChangeShapeType="1"/>
                        </p:cNvSpPr>
                        <p:nvPr/>
                      </p:nvSpPr>
                      <p:spPr bwMode="auto">
                        <a:xfrm flipV="1">
                          <a:off x="4508" y="5287"/>
                          <a:ext cx="0" cy="75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grpSp>
                  <p:sp>
                    <p:nvSpPr>
                      <p:cNvPr id="212041" name="Freeform 73"/>
                      <p:cNvSpPr>
                        <a:spLocks/>
                      </p:cNvSpPr>
                      <p:nvPr/>
                    </p:nvSpPr>
                    <p:spPr bwMode="auto">
                      <a:xfrm>
                        <a:off x="1770" y="4673"/>
                        <a:ext cx="653" cy="330"/>
                      </a:xfrm>
                      <a:custGeom>
                        <a:avLst/>
                        <a:gdLst>
                          <a:gd name="T0" fmla="*/ 0 w 653"/>
                          <a:gd name="T1" fmla="*/ 0 h 330"/>
                          <a:gd name="T2" fmla="*/ 630 w 653"/>
                          <a:gd name="T3" fmla="*/ 0 h 330"/>
                          <a:gd name="T4" fmla="*/ 608 w 653"/>
                          <a:gd name="T5" fmla="*/ 90 h 330"/>
                          <a:gd name="T6" fmla="*/ 653 w 653"/>
                          <a:gd name="T7" fmla="*/ 157 h 330"/>
                          <a:gd name="T8" fmla="*/ 608 w 653"/>
                          <a:gd name="T9" fmla="*/ 217 h 330"/>
                          <a:gd name="T10" fmla="*/ 630 w 653"/>
                          <a:gd name="T11" fmla="*/ 330 h 330"/>
                          <a:gd name="T12" fmla="*/ 15 w 653"/>
                          <a:gd name="T13" fmla="*/ 330 h 330"/>
                        </a:gdLst>
                        <a:ahLst/>
                        <a:cxnLst>
                          <a:cxn ang="0">
                            <a:pos x="T0" y="T1"/>
                          </a:cxn>
                          <a:cxn ang="0">
                            <a:pos x="T2" y="T3"/>
                          </a:cxn>
                          <a:cxn ang="0">
                            <a:pos x="T4" y="T5"/>
                          </a:cxn>
                          <a:cxn ang="0">
                            <a:pos x="T6" y="T7"/>
                          </a:cxn>
                          <a:cxn ang="0">
                            <a:pos x="T8" y="T9"/>
                          </a:cxn>
                          <a:cxn ang="0">
                            <a:pos x="T10" y="T11"/>
                          </a:cxn>
                          <a:cxn ang="0">
                            <a:pos x="T12" y="T13"/>
                          </a:cxn>
                        </a:cxnLst>
                        <a:rect l="0" t="0" r="r" b="b"/>
                        <a:pathLst>
                          <a:path w="653" h="330">
                            <a:moveTo>
                              <a:pt x="0" y="0"/>
                            </a:moveTo>
                            <a:lnTo>
                              <a:pt x="630" y="0"/>
                            </a:lnTo>
                            <a:lnTo>
                              <a:pt x="608" y="90"/>
                            </a:lnTo>
                            <a:lnTo>
                              <a:pt x="653" y="157"/>
                            </a:lnTo>
                            <a:lnTo>
                              <a:pt x="608" y="217"/>
                            </a:lnTo>
                            <a:lnTo>
                              <a:pt x="630" y="330"/>
                            </a:lnTo>
                            <a:lnTo>
                              <a:pt x="15" y="330"/>
                            </a:lnTo>
                          </a:path>
                        </a:pathLst>
                      </a:custGeom>
                      <a:noFill/>
                      <a:ln w="19050" cmpd="sng">
                        <a:solidFill>
                          <a:srgbClr val="FF0000"/>
                        </a:solidFill>
                        <a:round/>
                        <a:headEnd/>
                        <a:tailEnd/>
                      </a:ln>
                      <a:extLst>
                        <a:ext uri="{909E8E84-426E-40DD-AFC4-6F175D3DCCD1}">
                          <a14:hiddenFill xmlns:a14="http://schemas.microsoft.com/office/drawing/2010/main">
                            <a:solidFill>
                              <a:srgbClr val="FF0000"/>
                            </a:solidFill>
                          </a14:hiddenFill>
                        </a:ext>
                      </a:extLst>
                    </p:spPr>
                    <p:txBody>
                      <a:bodyPr/>
                      <a:lstStyle/>
                      <a:p>
                        <a:endParaRPr lang="en-GB"/>
                      </a:p>
                    </p:txBody>
                  </p:sp>
                </p:grpSp>
                <p:sp>
                  <p:nvSpPr>
                    <p:cNvPr id="212042" name="Line 74"/>
                    <p:cNvSpPr>
                      <a:spLocks noChangeShapeType="1"/>
                    </p:cNvSpPr>
                    <p:nvPr/>
                  </p:nvSpPr>
                  <p:spPr bwMode="auto">
                    <a:xfrm>
                      <a:off x="3233" y="3608"/>
                      <a:ext cx="0" cy="8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12043" name="Line 75"/>
                    <p:cNvSpPr>
                      <a:spLocks noChangeShapeType="1"/>
                    </p:cNvSpPr>
                    <p:nvPr/>
                  </p:nvSpPr>
                  <p:spPr bwMode="auto">
                    <a:xfrm>
                      <a:off x="2708" y="3601"/>
                      <a:ext cx="0" cy="90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grpSp>
              <p:grpSp>
                <p:nvGrpSpPr>
                  <p:cNvPr id="212044" name="Group 76"/>
                  <p:cNvGrpSpPr>
                    <a:grpSpLocks/>
                  </p:cNvGrpSpPr>
                  <p:nvPr/>
                </p:nvGrpSpPr>
                <p:grpSpPr bwMode="auto">
                  <a:xfrm>
                    <a:off x="1681" y="3488"/>
                    <a:ext cx="4029" cy="2650"/>
                    <a:chOff x="1681" y="3488"/>
                    <a:chExt cx="4029" cy="2650"/>
                  </a:xfrm>
                </p:grpSpPr>
                <p:sp>
                  <p:nvSpPr>
                    <p:cNvPr id="212045" name="Oval 77"/>
                    <p:cNvSpPr>
                      <a:spLocks noChangeArrowheads="1"/>
                    </p:cNvSpPr>
                    <p:nvPr/>
                  </p:nvSpPr>
                  <p:spPr bwMode="auto">
                    <a:xfrm>
                      <a:off x="2655" y="3503"/>
                      <a:ext cx="106" cy="106"/>
                    </a:xfrm>
                    <a:prstGeom prst="ellipse">
                      <a:avLst/>
                    </a:prstGeom>
                    <a:solidFill>
                      <a:srgbClr val="FFFFFF"/>
                    </a:solidFill>
                    <a:ln w="19050">
                      <a:solidFill>
                        <a:srgbClr val="000000"/>
                      </a:solidFill>
                      <a:round/>
                      <a:headEnd/>
                      <a:tailEnd/>
                    </a:ln>
                  </p:spPr>
                  <p:txBody>
                    <a:bodyPr/>
                    <a:lstStyle/>
                    <a:p>
                      <a:endParaRPr lang="en-GB"/>
                    </a:p>
                  </p:txBody>
                </p:sp>
                <p:sp>
                  <p:nvSpPr>
                    <p:cNvPr id="212046" name="Oval 78"/>
                    <p:cNvSpPr>
                      <a:spLocks noChangeArrowheads="1"/>
                    </p:cNvSpPr>
                    <p:nvPr/>
                  </p:nvSpPr>
                  <p:spPr bwMode="auto">
                    <a:xfrm>
                      <a:off x="3181" y="3510"/>
                      <a:ext cx="106" cy="106"/>
                    </a:xfrm>
                    <a:prstGeom prst="ellipse">
                      <a:avLst/>
                    </a:prstGeom>
                    <a:solidFill>
                      <a:srgbClr val="FFFFFF"/>
                    </a:solidFill>
                    <a:ln w="19050">
                      <a:solidFill>
                        <a:srgbClr val="000000"/>
                      </a:solidFill>
                      <a:round/>
                      <a:headEnd/>
                      <a:tailEnd/>
                    </a:ln>
                  </p:spPr>
                  <p:txBody>
                    <a:bodyPr/>
                    <a:lstStyle/>
                    <a:p>
                      <a:endParaRPr lang="en-GB"/>
                    </a:p>
                  </p:txBody>
                </p:sp>
                <p:sp>
                  <p:nvSpPr>
                    <p:cNvPr id="212047" name="Oval 79"/>
                    <p:cNvSpPr>
                      <a:spLocks noChangeArrowheads="1"/>
                    </p:cNvSpPr>
                    <p:nvPr/>
                  </p:nvSpPr>
                  <p:spPr bwMode="auto">
                    <a:xfrm>
                      <a:off x="5604" y="3488"/>
                      <a:ext cx="106" cy="106"/>
                    </a:xfrm>
                    <a:prstGeom prst="ellipse">
                      <a:avLst/>
                    </a:prstGeom>
                    <a:solidFill>
                      <a:srgbClr val="FFFFFF"/>
                    </a:solidFill>
                    <a:ln w="19050">
                      <a:solidFill>
                        <a:srgbClr val="000000"/>
                      </a:solidFill>
                      <a:round/>
                      <a:headEnd/>
                      <a:tailEnd/>
                    </a:ln>
                  </p:spPr>
                  <p:txBody>
                    <a:bodyPr/>
                    <a:lstStyle/>
                    <a:p>
                      <a:endParaRPr lang="en-GB"/>
                    </a:p>
                  </p:txBody>
                </p:sp>
                <p:sp>
                  <p:nvSpPr>
                    <p:cNvPr id="212048" name="Oval 80"/>
                    <p:cNvSpPr>
                      <a:spLocks noChangeArrowheads="1"/>
                    </p:cNvSpPr>
                    <p:nvPr/>
                  </p:nvSpPr>
                  <p:spPr bwMode="auto">
                    <a:xfrm>
                      <a:off x="4635" y="3511"/>
                      <a:ext cx="106" cy="106"/>
                    </a:xfrm>
                    <a:prstGeom prst="ellipse">
                      <a:avLst/>
                    </a:prstGeom>
                    <a:solidFill>
                      <a:srgbClr val="FFFFFF"/>
                    </a:solidFill>
                    <a:ln w="19050">
                      <a:solidFill>
                        <a:srgbClr val="000000"/>
                      </a:solidFill>
                      <a:round/>
                      <a:headEnd/>
                      <a:tailEnd/>
                    </a:ln>
                  </p:spPr>
                  <p:txBody>
                    <a:bodyPr/>
                    <a:lstStyle/>
                    <a:p>
                      <a:endParaRPr lang="en-GB"/>
                    </a:p>
                  </p:txBody>
                </p:sp>
                <p:sp>
                  <p:nvSpPr>
                    <p:cNvPr id="212049" name="Oval 81"/>
                    <p:cNvSpPr>
                      <a:spLocks noChangeArrowheads="1"/>
                    </p:cNvSpPr>
                    <p:nvPr/>
                  </p:nvSpPr>
                  <p:spPr bwMode="auto">
                    <a:xfrm>
                      <a:off x="1682" y="4614"/>
                      <a:ext cx="106" cy="106"/>
                    </a:xfrm>
                    <a:prstGeom prst="ellipse">
                      <a:avLst/>
                    </a:prstGeom>
                    <a:solidFill>
                      <a:srgbClr val="FFFFFF"/>
                    </a:solidFill>
                    <a:ln w="19050">
                      <a:solidFill>
                        <a:srgbClr val="FF0000"/>
                      </a:solidFill>
                      <a:round/>
                      <a:headEnd/>
                      <a:tailEnd/>
                    </a:ln>
                  </p:spPr>
                  <p:txBody>
                    <a:bodyPr/>
                    <a:lstStyle/>
                    <a:p>
                      <a:endParaRPr lang="en-GB"/>
                    </a:p>
                  </p:txBody>
                </p:sp>
                <p:sp>
                  <p:nvSpPr>
                    <p:cNvPr id="212050" name="Oval 82"/>
                    <p:cNvSpPr>
                      <a:spLocks noChangeArrowheads="1"/>
                    </p:cNvSpPr>
                    <p:nvPr/>
                  </p:nvSpPr>
                  <p:spPr bwMode="auto">
                    <a:xfrm>
                      <a:off x="5602" y="6030"/>
                      <a:ext cx="106" cy="106"/>
                    </a:xfrm>
                    <a:prstGeom prst="ellipse">
                      <a:avLst/>
                    </a:prstGeom>
                    <a:solidFill>
                      <a:srgbClr val="FFFFFF"/>
                    </a:solidFill>
                    <a:ln w="19050">
                      <a:solidFill>
                        <a:srgbClr val="000000"/>
                      </a:solidFill>
                      <a:round/>
                      <a:headEnd/>
                      <a:tailEnd/>
                    </a:ln>
                  </p:spPr>
                  <p:txBody>
                    <a:bodyPr/>
                    <a:lstStyle/>
                    <a:p>
                      <a:endParaRPr lang="en-GB"/>
                    </a:p>
                  </p:txBody>
                </p:sp>
                <p:sp>
                  <p:nvSpPr>
                    <p:cNvPr id="212051" name="Oval 83"/>
                    <p:cNvSpPr>
                      <a:spLocks noChangeArrowheads="1"/>
                    </p:cNvSpPr>
                    <p:nvPr/>
                  </p:nvSpPr>
                  <p:spPr bwMode="auto">
                    <a:xfrm>
                      <a:off x="1681" y="4950"/>
                      <a:ext cx="106" cy="106"/>
                    </a:xfrm>
                    <a:prstGeom prst="ellipse">
                      <a:avLst/>
                    </a:prstGeom>
                    <a:solidFill>
                      <a:srgbClr val="FFFFFF"/>
                    </a:solidFill>
                    <a:ln w="19050">
                      <a:solidFill>
                        <a:srgbClr val="FF0000"/>
                      </a:solidFill>
                      <a:round/>
                      <a:headEnd/>
                      <a:tailEnd/>
                    </a:ln>
                  </p:spPr>
                  <p:txBody>
                    <a:bodyPr/>
                    <a:lstStyle/>
                    <a:p>
                      <a:endParaRPr lang="en-GB"/>
                    </a:p>
                  </p:txBody>
                </p:sp>
                <p:sp>
                  <p:nvSpPr>
                    <p:cNvPr id="212052" name="Oval 84"/>
                    <p:cNvSpPr>
                      <a:spLocks noChangeArrowheads="1"/>
                    </p:cNvSpPr>
                    <p:nvPr/>
                  </p:nvSpPr>
                  <p:spPr bwMode="auto">
                    <a:xfrm>
                      <a:off x="4455" y="6032"/>
                      <a:ext cx="106" cy="106"/>
                    </a:xfrm>
                    <a:prstGeom prst="ellipse">
                      <a:avLst/>
                    </a:prstGeom>
                    <a:solidFill>
                      <a:srgbClr val="FFFFFF"/>
                    </a:solidFill>
                    <a:ln w="19050">
                      <a:solidFill>
                        <a:srgbClr val="000000"/>
                      </a:solidFill>
                      <a:round/>
                      <a:headEnd/>
                      <a:tailEnd/>
                    </a:ln>
                  </p:spPr>
                  <p:txBody>
                    <a:bodyPr/>
                    <a:lstStyle/>
                    <a:p>
                      <a:endParaRPr lang="en-GB"/>
                    </a:p>
                  </p:txBody>
                </p:sp>
              </p:grpSp>
            </p:grpSp>
          </p:grpSp>
        </p:grpSp>
        <p:sp>
          <p:nvSpPr>
            <p:cNvPr id="212053" name="Text Box 85"/>
            <p:cNvSpPr txBox="1">
              <a:spLocks noChangeArrowheads="1"/>
            </p:cNvSpPr>
            <p:nvPr/>
          </p:nvSpPr>
          <p:spPr bwMode="auto">
            <a:xfrm>
              <a:off x="8000" y="4820"/>
              <a:ext cx="2500" cy="6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sz="1000">
                  <a:latin typeface="Arial" charset="0"/>
                </a:rPr>
                <a:t>fluorescent screen</a:t>
              </a:r>
              <a:endParaRPr lang="en-US" altLang="en-US" sz="2000"/>
            </a:p>
          </p:txBody>
        </p:sp>
        <p:sp>
          <p:nvSpPr>
            <p:cNvPr id="212054" name="Text Box 86"/>
            <p:cNvSpPr txBox="1">
              <a:spLocks noChangeArrowheads="1"/>
            </p:cNvSpPr>
            <p:nvPr/>
          </p:nvSpPr>
          <p:spPr bwMode="auto">
            <a:xfrm>
              <a:off x="5200" y="3720"/>
              <a:ext cx="1700"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sz="1000">
                  <a:latin typeface="Arial" charset="0"/>
                </a:rPr>
                <a:t>Y plates</a:t>
              </a:r>
              <a:endParaRPr lang="en-US" altLang="en-US" sz="2000"/>
            </a:p>
          </p:txBody>
        </p:sp>
        <p:sp>
          <p:nvSpPr>
            <p:cNvPr id="212055" name="Text Box 87"/>
            <p:cNvSpPr txBox="1">
              <a:spLocks noChangeArrowheads="1"/>
            </p:cNvSpPr>
            <p:nvPr/>
          </p:nvSpPr>
          <p:spPr bwMode="auto">
            <a:xfrm>
              <a:off x="3980" y="6240"/>
              <a:ext cx="1180" cy="48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sz="1000">
                  <a:latin typeface="Arial" charset="0"/>
                </a:rPr>
                <a:t>X plates</a:t>
              </a:r>
              <a:endParaRPr lang="en-US" altLang="en-US" sz="2000"/>
            </a:p>
          </p:txBody>
        </p:sp>
        <p:sp>
          <p:nvSpPr>
            <p:cNvPr id="212056" name="Text Box 88"/>
            <p:cNvSpPr txBox="1">
              <a:spLocks noChangeArrowheads="1"/>
            </p:cNvSpPr>
            <p:nvPr/>
          </p:nvSpPr>
          <p:spPr bwMode="auto">
            <a:xfrm>
              <a:off x="2520" y="3820"/>
              <a:ext cx="1780" cy="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sz="1000">
                  <a:latin typeface="Arial" charset="0"/>
                </a:rPr>
                <a:t>electron gun</a:t>
              </a:r>
              <a:endParaRPr lang="en-US" altLang="en-US" sz="2000"/>
            </a:p>
          </p:txBody>
        </p:sp>
        <p:sp>
          <p:nvSpPr>
            <p:cNvPr id="212057" name="Text Box 89"/>
            <p:cNvSpPr txBox="1">
              <a:spLocks noChangeArrowheads="1"/>
            </p:cNvSpPr>
            <p:nvPr/>
          </p:nvSpPr>
          <p:spPr bwMode="auto">
            <a:xfrm>
              <a:off x="3080" y="5600"/>
              <a:ext cx="960" cy="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sz="1000">
                  <a:latin typeface="Arial" charset="0"/>
                </a:rPr>
                <a:t>anode</a:t>
              </a:r>
              <a:endParaRPr lang="en-US" altLang="en-US" sz="2000"/>
            </a:p>
          </p:txBody>
        </p:sp>
        <p:sp>
          <p:nvSpPr>
            <p:cNvPr id="212058" name="Text Box 90"/>
            <p:cNvSpPr txBox="1">
              <a:spLocks noChangeArrowheads="1"/>
            </p:cNvSpPr>
            <p:nvPr/>
          </p:nvSpPr>
          <p:spPr bwMode="auto">
            <a:xfrm>
              <a:off x="2060" y="4620"/>
              <a:ext cx="1080" cy="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sz="1000">
                  <a:latin typeface="Arial" charset="0"/>
                </a:rPr>
                <a:t>cathode</a:t>
              </a:r>
              <a:endParaRPr lang="en-US" altLang="en-US" sz="2000"/>
            </a:p>
          </p:txBody>
        </p:sp>
        <p:sp>
          <p:nvSpPr>
            <p:cNvPr id="212059" name="Text Box 91"/>
            <p:cNvSpPr txBox="1">
              <a:spLocks noChangeArrowheads="1"/>
            </p:cNvSpPr>
            <p:nvPr/>
          </p:nvSpPr>
          <p:spPr bwMode="auto">
            <a:xfrm>
              <a:off x="5823" y="5357"/>
              <a:ext cx="1540" cy="2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0" rIns="18000" bIns="0"/>
            <a:lstStyle/>
            <a:p>
              <a:pPr algn="ctr">
                <a:spcBef>
                  <a:spcPct val="0"/>
                </a:spcBef>
              </a:pPr>
              <a:r>
                <a:rPr lang="en-US" altLang="en-US" sz="1000">
                  <a:latin typeface="Arial" charset="0"/>
                </a:rPr>
                <a:t>electron beam</a:t>
              </a:r>
              <a:endParaRPr lang="en-US" altLang="en-US" sz="2000"/>
            </a:p>
          </p:txBody>
        </p:sp>
      </p:grpSp>
    </p:spTree>
    <p:extLst>
      <p:ext uri="{BB962C8B-B14F-4D97-AF65-F5344CB8AC3E}">
        <p14:creationId xmlns:p14="http://schemas.microsoft.com/office/powerpoint/2010/main" val="1398096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120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120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1201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1201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120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ChangeArrowheads="1"/>
          </p:cNvSpPr>
          <p:nvPr/>
        </p:nvSpPr>
        <p:spPr bwMode="auto">
          <a:xfrm>
            <a:off x="1898650" y="851172"/>
            <a:ext cx="4508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GB" altLang="en-US" sz="2000" dirty="0">
                <a:latin typeface="Comic Sans MS" panose="030F0702030302020204" pitchFamily="66" charset="0"/>
              </a:rPr>
              <a:t>The Cathode Ray Oscilloscope (CRO)</a:t>
            </a:r>
            <a:endParaRPr lang="en-US" altLang="en-US" sz="2000" dirty="0">
              <a:latin typeface="Comic Sans MS" panose="030F0702030302020204" pitchFamily="66" charset="0"/>
            </a:endParaRPr>
          </a:p>
        </p:txBody>
      </p:sp>
      <p:sp>
        <p:nvSpPr>
          <p:cNvPr id="353283" name="Rectangle 3"/>
          <p:cNvSpPr>
            <a:spLocks noChangeArrowheads="1"/>
          </p:cNvSpPr>
          <p:nvPr/>
        </p:nvSpPr>
        <p:spPr bwMode="auto">
          <a:xfrm>
            <a:off x="249238" y="3529285"/>
            <a:ext cx="8705850"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0"/>
              </a:spcBef>
              <a:tabLst>
                <a:tab pos="457200" algn="l"/>
              </a:tabLst>
              <a:defRPr>
                <a:solidFill>
                  <a:schemeClr val="tx1"/>
                </a:solidFill>
                <a:latin typeface="Arial" charset="0"/>
              </a:defRPr>
            </a:lvl1pPr>
            <a:lvl2pPr>
              <a:spcBef>
                <a:spcPct val="0"/>
              </a:spcBef>
              <a:tabLst>
                <a:tab pos="457200" algn="l"/>
              </a:tabLst>
              <a:defRPr>
                <a:solidFill>
                  <a:schemeClr val="tx1"/>
                </a:solidFill>
                <a:latin typeface="Arial" charset="0"/>
              </a:defRPr>
            </a:lvl2pPr>
            <a:lvl3pPr>
              <a:spcBef>
                <a:spcPct val="0"/>
              </a:spcBef>
              <a:tabLst>
                <a:tab pos="457200" algn="l"/>
              </a:tabLst>
              <a:defRPr>
                <a:solidFill>
                  <a:schemeClr val="tx1"/>
                </a:solidFill>
                <a:latin typeface="Arial" charset="0"/>
              </a:defRPr>
            </a:lvl3pPr>
            <a:lvl4pPr>
              <a:spcBef>
                <a:spcPct val="0"/>
              </a:spcBef>
              <a:tabLst>
                <a:tab pos="457200" algn="l"/>
              </a:tabLst>
              <a:defRPr>
                <a:solidFill>
                  <a:schemeClr val="tx1"/>
                </a:solidFill>
                <a:latin typeface="Arial" charset="0"/>
              </a:defRPr>
            </a:lvl4pPr>
            <a:lvl5pPr>
              <a:spcBef>
                <a:spcPct val="0"/>
              </a:spcBef>
              <a:tabLst>
                <a:tab pos="457200" algn="l"/>
              </a:tabLst>
              <a:defRPr>
                <a:solidFill>
                  <a:schemeClr val="tx1"/>
                </a:solidFill>
                <a:latin typeface="Arial" charset="0"/>
              </a:defRPr>
            </a:lvl5pPr>
            <a:lvl6pPr fontAlgn="base">
              <a:spcBef>
                <a:spcPct val="0"/>
              </a:spcBef>
              <a:spcAft>
                <a:spcPct val="0"/>
              </a:spcAft>
              <a:tabLst>
                <a:tab pos="457200" algn="l"/>
              </a:tabLst>
              <a:defRPr>
                <a:solidFill>
                  <a:schemeClr val="tx1"/>
                </a:solidFill>
                <a:latin typeface="Arial" charset="0"/>
              </a:defRPr>
            </a:lvl6pPr>
            <a:lvl7pPr fontAlgn="base">
              <a:spcBef>
                <a:spcPct val="0"/>
              </a:spcBef>
              <a:spcAft>
                <a:spcPct val="0"/>
              </a:spcAft>
              <a:tabLst>
                <a:tab pos="457200" algn="l"/>
              </a:tabLst>
              <a:defRPr>
                <a:solidFill>
                  <a:schemeClr val="tx1"/>
                </a:solidFill>
                <a:latin typeface="Arial" charset="0"/>
              </a:defRPr>
            </a:lvl7pPr>
            <a:lvl8pPr fontAlgn="base">
              <a:spcBef>
                <a:spcPct val="0"/>
              </a:spcBef>
              <a:spcAft>
                <a:spcPct val="0"/>
              </a:spcAft>
              <a:tabLst>
                <a:tab pos="457200" algn="l"/>
              </a:tabLst>
              <a:defRPr>
                <a:solidFill>
                  <a:schemeClr val="tx1"/>
                </a:solidFill>
                <a:latin typeface="Arial" charset="0"/>
              </a:defRPr>
            </a:lvl8pPr>
            <a:lvl9pPr fontAlgn="base">
              <a:spcBef>
                <a:spcPct val="0"/>
              </a:spcBef>
              <a:spcAft>
                <a:spcPct val="0"/>
              </a:spcAft>
              <a:tabLst>
                <a:tab pos="457200" algn="l"/>
              </a:tabLst>
              <a:defRPr>
                <a:solidFill>
                  <a:schemeClr val="tx1"/>
                </a:solidFill>
                <a:latin typeface="Arial" charset="0"/>
              </a:defRPr>
            </a:lvl9pPr>
          </a:lstStyle>
          <a:p>
            <a:r>
              <a:rPr lang="en-GB" altLang="en-US" sz="2000">
                <a:latin typeface="Comic Sans MS" pitchFamily="66" charset="0"/>
              </a:rPr>
              <a:t>To display a wave:</a:t>
            </a:r>
          </a:p>
          <a:p>
            <a:endParaRPr lang="en-GB" altLang="en-US" sz="2000">
              <a:latin typeface="Comic Sans MS" pitchFamily="66" charset="0"/>
            </a:endParaRPr>
          </a:p>
          <a:p>
            <a:pPr>
              <a:buFontTx/>
              <a:buChar char="•"/>
            </a:pPr>
            <a:r>
              <a:rPr lang="en-GB" altLang="en-US" sz="2000">
                <a:latin typeface="Comic Sans MS" pitchFamily="66" charset="0"/>
              </a:rPr>
              <a:t>The X plates are connected to the oscilloscope’s time base circuit, which means it moves at constant speed horizontally across the screen.  It can be calibrated (adjusted) so for example it moves one centimetre every millisecond.  </a:t>
            </a:r>
          </a:p>
          <a:p>
            <a:pPr>
              <a:buFontTx/>
              <a:buChar char="•"/>
            </a:pPr>
            <a:r>
              <a:rPr lang="en-GB" altLang="en-US" sz="2000">
                <a:latin typeface="Comic Sans MS" pitchFamily="66" charset="0"/>
              </a:rPr>
              <a:t>The Y plates are connected to the input pd (the pd to be measured).  The vertical displacement of the spot is proportional to the pd applied to the Y plates, the Y input can be calibrated in volts per centimetre or volts per division using the Y-sensitivity or the Y-gain button.</a:t>
            </a:r>
          </a:p>
        </p:txBody>
      </p:sp>
      <p:grpSp>
        <p:nvGrpSpPr>
          <p:cNvPr id="353284" name="Group 4"/>
          <p:cNvGrpSpPr>
            <a:grpSpLocks/>
          </p:cNvGrpSpPr>
          <p:nvPr/>
        </p:nvGrpSpPr>
        <p:grpSpPr bwMode="auto">
          <a:xfrm>
            <a:off x="2087563" y="1389335"/>
            <a:ext cx="5359400" cy="2000250"/>
            <a:chOff x="2060" y="3700"/>
            <a:chExt cx="8440" cy="3151"/>
          </a:xfrm>
        </p:grpSpPr>
        <p:grpSp>
          <p:nvGrpSpPr>
            <p:cNvPr id="353285" name="Group 5"/>
            <p:cNvGrpSpPr>
              <a:grpSpLocks/>
            </p:cNvGrpSpPr>
            <p:nvPr/>
          </p:nvGrpSpPr>
          <p:grpSpPr bwMode="auto">
            <a:xfrm>
              <a:off x="2261" y="3700"/>
              <a:ext cx="6421" cy="3151"/>
              <a:chOff x="1681" y="2900"/>
              <a:chExt cx="7989" cy="3920"/>
            </a:xfrm>
          </p:grpSpPr>
          <p:grpSp>
            <p:nvGrpSpPr>
              <p:cNvPr id="353286" name="Group 6"/>
              <p:cNvGrpSpPr>
                <a:grpSpLocks/>
              </p:cNvGrpSpPr>
              <p:nvPr/>
            </p:nvGrpSpPr>
            <p:grpSpPr bwMode="auto">
              <a:xfrm>
                <a:off x="5145" y="3585"/>
                <a:ext cx="1005" cy="2520"/>
                <a:chOff x="5145" y="3585"/>
                <a:chExt cx="1005" cy="2520"/>
              </a:xfrm>
            </p:grpSpPr>
            <p:sp>
              <p:nvSpPr>
                <p:cNvPr id="353287" name="Line 7"/>
                <p:cNvSpPr>
                  <a:spLocks noChangeShapeType="1"/>
                </p:cNvSpPr>
                <p:nvPr/>
              </p:nvSpPr>
              <p:spPr bwMode="auto">
                <a:xfrm flipV="1">
                  <a:off x="5655" y="5130"/>
                  <a:ext cx="0" cy="97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grpSp>
              <p:nvGrpSpPr>
                <p:cNvPr id="353288" name="Group 8"/>
                <p:cNvGrpSpPr>
                  <a:grpSpLocks/>
                </p:cNvGrpSpPr>
                <p:nvPr/>
              </p:nvGrpSpPr>
              <p:grpSpPr bwMode="auto">
                <a:xfrm>
                  <a:off x="5145" y="4485"/>
                  <a:ext cx="1005" cy="690"/>
                  <a:chOff x="5445" y="4485"/>
                  <a:chExt cx="1260" cy="690"/>
                </a:xfrm>
              </p:grpSpPr>
              <p:sp>
                <p:nvSpPr>
                  <p:cNvPr id="353289" name="AutoShape 9"/>
                  <p:cNvSpPr>
                    <a:spLocks noChangeArrowheads="1"/>
                  </p:cNvSpPr>
                  <p:nvPr/>
                </p:nvSpPr>
                <p:spPr bwMode="auto">
                  <a:xfrm rot="10800000">
                    <a:off x="5520" y="4485"/>
                    <a:ext cx="1185" cy="120"/>
                  </a:xfrm>
                  <a:prstGeom prst="parallelogram">
                    <a:avLst>
                      <a:gd name="adj" fmla="val 199146"/>
                    </a:avLst>
                  </a:prstGeom>
                  <a:solidFill>
                    <a:srgbClr val="C0C0C0"/>
                  </a:solidFill>
                  <a:ln w="9525">
                    <a:solidFill>
                      <a:srgbClr val="000000"/>
                    </a:solidFill>
                    <a:miter lim="800000"/>
                    <a:headEnd/>
                    <a:tailEnd/>
                  </a:ln>
                </p:spPr>
                <p:txBody>
                  <a:bodyPr/>
                  <a:lstStyle/>
                  <a:p>
                    <a:endParaRPr lang="en-GB"/>
                  </a:p>
                </p:txBody>
              </p:sp>
              <p:sp>
                <p:nvSpPr>
                  <p:cNvPr id="353290" name="AutoShape 10"/>
                  <p:cNvSpPr>
                    <a:spLocks noChangeArrowheads="1"/>
                  </p:cNvSpPr>
                  <p:nvPr/>
                </p:nvSpPr>
                <p:spPr bwMode="auto">
                  <a:xfrm rot="10800000">
                    <a:off x="5445" y="5055"/>
                    <a:ext cx="1185" cy="120"/>
                  </a:xfrm>
                  <a:prstGeom prst="parallelogram">
                    <a:avLst>
                      <a:gd name="adj" fmla="val 199146"/>
                    </a:avLst>
                  </a:prstGeom>
                  <a:solidFill>
                    <a:srgbClr val="969696"/>
                  </a:solidFill>
                  <a:ln w="9525">
                    <a:solidFill>
                      <a:srgbClr val="000000"/>
                    </a:solidFill>
                    <a:miter lim="800000"/>
                    <a:headEnd/>
                    <a:tailEnd/>
                  </a:ln>
                </p:spPr>
                <p:txBody>
                  <a:bodyPr/>
                  <a:lstStyle/>
                  <a:p>
                    <a:endParaRPr lang="en-GB"/>
                  </a:p>
                </p:txBody>
              </p:sp>
            </p:grpSp>
            <p:sp>
              <p:nvSpPr>
                <p:cNvPr id="353291" name="Line 11"/>
                <p:cNvSpPr>
                  <a:spLocks noChangeShapeType="1"/>
                </p:cNvSpPr>
                <p:nvPr/>
              </p:nvSpPr>
              <p:spPr bwMode="auto">
                <a:xfrm flipV="1">
                  <a:off x="5655" y="3585"/>
                  <a:ext cx="0" cy="975"/>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grpSp>
          <p:grpSp>
            <p:nvGrpSpPr>
              <p:cNvPr id="353292" name="Group 12"/>
              <p:cNvGrpSpPr>
                <a:grpSpLocks/>
              </p:cNvGrpSpPr>
              <p:nvPr/>
            </p:nvGrpSpPr>
            <p:grpSpPr bwMode="auto">
              <a:xfrm>
                <a:off x="1681" y="2900"/>
                <a:ext cx="7989" cy="3920"/>
                <a:chOff x="1681" y="2900"/>
                <a:chExt cx="7989" cy="3920"/>
              </a:xfrm>
            </p:grpSpPr>
            <p:sp>
              <p:nvSpPr>
                <p:cNvPr id="353293" name="Oval 13"/>
                <p:cNvSpPr>
                  <a:spLocks noChangeArrowheads="1"/>
                </p:cNvSpPr>
                <p:nvPr/>
              </p:nvSpPr>
              <p:spPr bwMode="auto">
                <a:xfrm>
                  <a:off x="8136" y="2900"/>
                  <a:ext cx="1534" cy="3920"/>
                </a:xfrm>
                <a:prstGeom prst="ellipse">
                  <a:avLst/>
                </a:prstGeom>
                <a:solidFill>
                  <a:srgbClr val="FFFFFF"/>
                </a:solidFill>
                <a:ln w="19050">
                  <a:solidFill>
                    <a:srgbClr val="000000"/>
                  </a:solidFill>
                  <a:round/>
                  <a:headEnd/>
                  <a:tailEnd/>
                </a:ln>
              </p:spPr>
              <p:txBody>
                <a:bodyPr/>
                <a:lstStyle/>
                <a:p>
                  <a:endParaRPr lang="en-GB"/>
                </a:p>
              </p:txBody>
            </p:sp>
            <p:grpSp>
              <p:nvGrpSpPr>
                <p:cNvPr id="353294" name="Group 14"/>
                <p:cNvGrpSpPr>
                  <a:grpSpLocks/>
                </p:cNvGrpSpPr>
                <p:nvPr/>
              </p:nvGrpSpPr>
              <p:grpSpPr bwMode="auto">
                <a:xfrm>
                  <a:off x="1681" y="2908"/>
                  <a:ext cx="7354" cy="3902"/>
                  <a:chOff x="1681" y="2908"/>
                  <a:chExt cx="7354" cy="3902"/>
                </a:xfrm>
              </p:grpSpPr>
              <p:grpSp>
                <p:nvGrpSpPr>
                  <p:cNvPr id="353295" name="Group 15"/>
                  <p:cNvGrpSpPr>
                    <a:grpSpLocks/>
                  </p:cNvGrpSpPr>
                  <p:nvPr/>
                </p:nvGrpSpPr>
                <p:grpSpPr bwMode="auto">
                  <a:xfrm>
                    <a:off x="1770" y="2908"/>
                    <a:ext cx="7265" cy="3902"/>
                    <a:chOff x="1770" y="2908"/>
                    <a:chExt cx="7265" cy="3902"/>
                  </a:xfrm>
                </p:grpSpPr>
                <p:grpSp>
                  <p:nvGrpSpPr>
                    <p:cNvPr id="353296" name="Group 16"/>
                    <p:cNvGrpSpPr>
                      <a:grpSpLocks/>
                    </p:cNvGrpSpPr>
                    <p:nvPr/>
                  </p:nvGrpSpPr>
                  <p:grpSpPr bwMode="auto">
                    <a:xfrm>
                      <a:off x="1770" y="2908"/>
                      <a:ext cx="7265" cy="3902"/>
                      <a:chOff x="1770" y="2908"/>
                      <a:chExt cx="7265" cy="3902"/>
                    </a:xfrm>
                  </p:grpSpPr>
                  <p:grpSp>
                    <p:nvGrpSpPr>
                      <p:cNvPr id="353297" name="Group 17"/>
                      <p:cNvGrpSpPr>
                        <a:grpSpLocks/>
                      </p:cNvGrpSpPr>
                      <p:nvPr/>
                    </p:nvGrpSpPr>
                    <p:grpSpPr bwMode="auto">
                      <a:xfrm>
                        <a:off x="2077" y="2908"/>
                        <a:ext cx="6958" cy="3902"/>
                        <a:chOff x="2077" y="2908"/>
                        <a:chExt cx="6958" cy="3902"/>
                      </a:xfrm>
                    </p:grpSpPr>
                    <p:grpSp>
                      <p:nvGrpSpPr>
                        <p:cNvPr id="353298" name="Group 18"/>
                        <p:cNvGrpSpPr>
                          <a:grpSpLocks/>
                        </p:cNvGrpSpPr>
                        <p:nvPr/>
                      </p:nvGrpSpPr>
                      <p:grpSpPr bwMode="auto">
                        <a:xfrm>
                          <a:off x="2077" y="2908"/>
                          <a:ext cx="6958" cy="3902"/>
                          <a:chOff x="2077" y="2908"/>
                          <a:chExt cx="6958" cy="3902"/>
                        </a:xfrm>
                      </p:grpSpPr>
                      <p:sp>
                        <p:nvSpPr>
                          <p:cNvPr id="353299" name="Freeform 19"/>
                          <p:cNvSpPr>
                            <a:spLocks/>
                          </p:cNvSpPr>
                          <p:nvPr/>
                        </p:nvSpPr>
                        <p:spPr bwMode="auto">
                          <a:xfrm>
                            <a:off x="2077" y="2908"/>
                            <a:ext cx="6740" cy="3902"/>
                          </a:xfrm>
                          <a:custGeom>
                            <a:avLst/>
                            <a:gdLst>
                              <a:gd name="T0" fmla="*/ 6708 w 6740"/>
                              <a:gd name="T1" fmla="*/ 0 h 3902"/>
                              <a:gd name="T2" fmla="*/ 3837 w 6740"/>
                              <a:gd name="T3" fmla="*/ 1005 h 3902"/>
                              <a:gd name="T4" fmla="*/ 451 w 6740"/>
                              <a:gd name="T5" fmla="*/ 1005 h 3902"/>
                              <a:gd name="T6" fmla="*/ 377 w 6740"/>
                              <a:gd name="T7" fmla="*/ 1018 h 3902"/>
                              <a:gd name="T8" fmla="*/ 313 w 6740"/>
                              <a:gd name="T9" fmla="*/ 1045 h 3902"/>
                              <a:gd name="T10" fmla="*/ 201 w 6740"/>
                              <a:gd name="T11" fmla="*/ 1153 h 3902"/>
                              <a:gd name="T12" fmla="*/ 123 w 6740"/>
                              <a:gd name="T13" fmla="*/ 1285 h 3902"/>
                              <a:gd name="T14" fmla="*/ 78 w 6740"/>
                              <a:gd name="T15" fmla="*/ 1402 h 3902"/>
                              <a:gd name="T16" fmla="*/ 22 w 6740"/>
                              <a:gd name="T17" fmla="*/ 1666 h 3902"/>
                              <a:gd name="T18" fmla="*/ 0 w 6740"/>
                              <a:gd name="T19" fmla="*/ 1918 h 3902"/>
                              <a:gd name="T20" fmla="*/ 7 w 6740"/>
                              <a:gd name="T21" fmla="*/ 2059 h 3902"/>
                              <a:gd name="T22" fmla="*/ 30 w 6740"/>
                              <a:gd name="T23" fmla="*/ 2212 h 3902"/>
                              <a:gd name="T24" fmla="*/ 52 w 6740"/>
                              <a:gd name="T25" fmla="*/ 2320 h 3902"/>
                              <a:gd name="T26" fmla="*/ 90 w 6740"/>
                              <a:gd name="T27" fmla="*/ 2461 h 3902"/>
                              <a:gd name="T28" fmla="*/ 131 w 6740"/>
                              <a:gd name="T29" fmla="*/ 2560 h 3902"/>
                              <a:gd name="T30" fmla="*/ 201 w 6740"/>
                              <a:gd name="T31" fmla="*/ 2671 h 3902"/>
                              <a:gd name="T32" fmla="*/ 295 w 6740"/>
                              <a:gd name="T33" fmla="*/ 2770 h 3902"/>
                              <a:gd name="T34" fmla="*/ 362 w 6740"/>
                              <a:gd name="T35" fmla="*/ 2803 h 3902"/>
                              <a:gd name="T36" fmla="*/ 451 w 6740"/>
                              <a:gd name="T37" fmla="*/ 2820 h 3902"/>
                              <a:gd name="T38" fmla="*/ 3818 w 6740"/>
                              <a:gd name="T39" fmla="*/ 2820 h 3902"/>
                              <a:gd name="T40" fmla="*/ 6740 w 6740"/>
                              <a:gd name="T41" fmla="*/ 3902 h 39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740" h="3902">
                                <a:moveTo>
                                  <a:pt x="6708" y="0"/>
                                </a:moveTo>
                                <a:lnTo>
                                  <a:pt x="3837" y="1005"/>
                                </a:lnTo>
                                <a:lnTo>
                                  <a:pt x="451" y="1005"/>
                                </a:lnTo>
                                <a:lnTo>
                                  <a:pt x="377" y="1018"/>
                                </a:lnTo>
                                <a:lnTo>
                                  <a:pt x="313" y="1045"/>
                                </a:lnTo>
                                <a:lnTo>
                                  <a:pt x="201" y="1153"/>
                                </a:lnTo>
                                <a:lnTo>
                                  <a:pt x="123" y="1285"/>
                                </a:lnTo>
                                <a:lnTo>
                                  <a:pt x="78" y="1402"/>
                                </a:lnTo>
                                <a:cubicBezTo>
                                  <a:pt x="62" y="1465"/>
                                  <a:pt x="36" y="1580"/>
                                  <a:pt x="22" y="1666"/>
                                </a:cubicBezTo>
                                <a:cubicBezTo>
                                  <a:pt x="9" y="1752"/>
                                  <a:pt x="2" y="1853"/>
                                  <a:pt x="0" y="1918"/>
                                </a:cubicBezTo>
                                <a:lnTo>
                                  <a:pt x="7" y="2059"/>
                                </a:lnTo>
                                <a:lnTo>
                                  <a:pt x="30" y="2212"/>
                                </a:lnTo>
                                <a:lnTo>
                                  <a:pt x="52" y="2320"/>
                                </a:lnTo>
                                <a:lnTo>
                                  <a:pt x="90" y="2461"/>
                                </a:lnTo>
                                <a:lnTo>
                                  <a:pt x="131" y="2560"/>
                                </a:lnTo>
                                <a:lnTo>
                                  <a:pt x="201" y="2671"/>
                                </a:lnTo>
                                <a:lnTo>
                                  <a:pt x="295" y="2770"/>
                                </a:lnTo>
                                <a:lnTo>
                                  <a:pt x="362" y="2803"/>
                                </a:lnTo>
                                <a:lnTo>
                                  <a:pt x="451" y="2820"/>
                                </a:lnTo>
                                <a:lnTo>
                                  <a:pt x="3818" y="2820"/>
                                </a:lnTo>
                                <a:lnTo>
                                  <a:pt x="6740" y="3902"/>
                                </a:lnTo>
                              </a:path>
                            </a:pathLst>
                          </a:custGeom>
                          <a:noFill/>
                          <a:ln w="19050" cmpd="sng">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grpSp>
                        <p:nvGrpSpPr>
                          <p:cNvPr id="353300" name="Group 20"/>
                          <p:cNvGrpSpPr>
                            <a:grpSpLocks/>
                          </p:cNvGrpSpPr>
                          <p:nvPr/>
                        </p:nvGrpSpPr>
                        <p:grpSpPr bwMode="auto">
                          <a:xfrm>
                            <a:off x="2526" y="4365"/>
                            <a:ext cx="6509" cy="930"/>
                            <a:chOff x="2526" y="4365"/>
                            <a:chExt cx="6509" cy="930"/>
                          </a:xfrm>
                        </p:grpSpPr>
                        <p:grpSp>
                          <p:nvGrpSpPr>
                            <p:cNvPr id="353301" name="Group 21"/>
                            <p:cNvGrpSpPr>
                              <a:grpSpLocks/>
                            </p:cNvGrpSpPr>
                            <p:nvPr/>
                          </p:nvGrpSpPr>
                          <p:grpSpPr bwMode="auto">
                            <a:xfrm>
                              <a:off x="2526" y="4365"/>
                              <a:ext cx="6474" cy="930"/>
                              <a:chOff x="2526" y="4365"/>
                              <a:chExt cx="6474" cy="930"/>
                            </a:xfrm>
                          </p:grpSpPr>
                          <p:grpSp>
                            <p:nvGrpSpPr>
                              <p:cNvPr id="353302" name="Group 22"/>
                              <p:cNvGrpSpPr>
                                <a:grpSpLocks/>
                              </p:cNvGrpSpPr>
                              <p:nvPr/>
                            </p:nvGrpSpPr>
                            <p:grpSpPr bwMode="auto">
                              <a:xfrm>
                                <a:off x="2526" y="4365"/>
                                <a:ext cx="5604" cy="930"/>
                                <a:chOff x="2526" y="4365"/>
                                <a:chExt cx="5604" cy="930"/>
                              </a:xfrm>
                            </p:grpSpPr>
                            <p:sp>
                              <p:nvSpPr>
                                <p:cNvPr id="353303" name="Oval 23"/>
                                <p:cNvSpPr>
                                  <a:spLocks noChangeArrowheads="1"/>
                                </p:cNvSpPr>
                                <p:nvPr/>
                              </p:nvSpPr>
                              <p:spPr bwMode="auto">
                                <a:xfrm>
                                  <a:off x="2526" y="4482"/>
                                  <a:ext cx="369" cy="804"/>
                                </a:xfrm>
                                <a:prstGeom prst="ellipse">
                                  <a:avLst/>
                                </a:prstGeom>
                                <a:solidFill>
                                  <a:srgbClr val="FFFF00"/>
                                </a:solidFill>
                                <a:ln w="19050">
                                  <a:solidFill>
                                    <a:srgbClr val="000000"/>
                                  </a:solidFill>
                                  <a:round/>
                                  <a:headEnd/>
                                  <a:tailEnd/>
                                </a:ln>
                              </p:spPr>
                              <p:txBody>
                                <a:bodyPr/>
                                <a:lstStyle/>
                                <a:p>
                                  <a:endParaRPr lang="en-GB"/>
                                </a:p>
                              </p:txBody>
                            </p:sp>
                            <p:sp>
                              <p:nvSpPr>
                                <p:cNvPr id="353304" name="AutoShape 24"/>
                                <p:cNvSpPr>
                                  <a:spLocks noChangeArrowheads="1"/>
                                </p:cNvSpPr>
                                <p:nvPr/>
                              </p:nvSpPr>
                              <p:spPr bwMode="auto">
                                <a:xfrm rot="5400000">
                                  <a:off x="2850" y="4380"/>
                                  <a:ext cx="825" cy="975"/>
                                </a:xfrm>
                                <a:prstGeom prst="can">
                                  <a:avLst>
                                    <a:gd name="adj" fmla="val 29545"/>
                                  </a:avLst>
                                </a:prstGeom>
                                <a:gradFill rotWithShape="0">
                                  <a:gsLst>
                                    <a:gs pos="0">
                                      <a:srgbClr val="FFFFFF">
                                        <a:gamma/>
                                        <a:shade val="46275"/>
                                        <a:invGamma/>
                                      </a:srgbClr>
                                    </a:gs>
                                    <a:gs pos="50000">
                                      <a:srgbClr val="FFFFFF"/>
                                    </a:gs>
                                    <a:gs pos="100000">
                                      <a:srgbClr val="FFFFFF">
                                        <a:gamma/>
                                        <a:shade val="46275"/>
                                        <a:invGamma/>
                                      </a:srgbClr>
                                    </a:gs>
                                  </a:gsLst>
                                  <a:lin ang="5400000" scaled="1"/>
                                </a:gradFill>
                                <a:ln w="9525">
                                  <a:solidFill>
                                    <a:srgbClr val="000000"/>
                                  </a:solidFill>
                                  <a:round/>
                                  <a:headEnd/>
                                  <a:tailEnd/>
                                </a:ln>
                              </p:spPr>
                              <p:txBody>
                                <a:bodyPr/>
                                <a:lstStyle/>
                                <a:p>
                                  <a:endParaRPr lang="en-GB"/>
                                </a:p>
                              </p:txBody>
                            </p:sp>
                            <p:grpSp>
                              <p:nvGrpSpPr>
                                <p:cNvPr id="353305" name="Group 25"/>
                                <p:cNvGrpSpPr>
                                  <a:grpSpLocks/>
                                </p:cNvGrpSpPr>
                                <p:nvPr/>
                              </p:nvGrpSpPr>
                              <p:grpSpPr bwMode="auto">
                                <a:xfrm>
                                  <a:off x="3510" y="4365"/>
                                  <a:ext cx="4620" cy="930"/>
                                  <a:chOff x="3510" y="4365"/>
                                  <a:chExt cx="4620" cy="930"/>
                                </a:xfrm>
                              </p:grpSpPr>
                              <p:sp>
                                <p:nvSpPr>
                                  <p:cNvPr id="353306" name="Rectangle 26"/>
                                  <p:cNvSpPr>
                                    <a:spLocks noChangeArrowheads="1"/>
                                  </p:cNvSpPr>
                                  <p:nvPr/>
                                </p:nvSpPr>
                                <p:spPr bwMode="auto">
                                  <a:xfrm>
                                    <a:off x="4395" y="4365"/>
                                    <a:ext cx="645" cy="780"/>
                                  </a:xfrm>
                                  <a:prstGeom prst="rect">
                                    <a:avLst/>
                                  </a:prstGeom>
                                  <a:solidFill>
                                    <a:srgbClr val="969696"/>
                                  </a:solidFill>
                                  <a:ln w="9525">
                                    <a:solidFill>
                                      <a:srgbClr val="000000"/>
                                    </a:solidFill>
                                    <a:miter lim="800000"/>
                                    <a:headEnd/>
                                    <a:tailEnd/>
                                  </a:ln>
                                </p:spPr>
                                <p:txBody>
                                  <a:bodyPr/>
                                  <a:lstStyle/>
                                  <a:p>
                                    <a:endParaRPr lang="en-GB"/>
                                  </a:p>
                                </p:txBody>
                              </p:sp>
                              <p:sp>
                                <p:nvSpPr>
                                  <p:cNvPr id="353307" name="Line 27"/>
                                  <p:cNvSpPr>
                                    <a:spLocks noChangeShapeType="1"/>
                                  </p:cNvSpPr>
                                  <p:nvPr/>
                                </p:nvSpPr>
                                <p:spPr bwMode="auto">
                                  <a:xfrm flipV="1">
                                    <a:off x="3510" y="4845"/>
                                    <a:ext cx="4620" cy="0"/>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53308" name="Rectangle 28"/>
                                  <p:cNvSpPr>
                                    <a:spLocks noChangeArrowheads="1"/>
                                  </p:cNvSpPr>
                                  <p:nvPr/>
                                </p:nvSpPr>
                                <p:spPr bwMode="auto">
                                  <a:xfrm>
                                    <a:off x="4200" y="4515"/>
                                    <a:ext cx="645" cy="780"/>
                                  </a:xfrm>
                                  <a:prstGeom prst="rect">
                                    <a:avLst/>
                                  </a:prstGeom>
                                  <a:solidFill>
                                    <a:srgbClr val="C0C0C0"/>
                                  </a:solidFill>
                                  <a:ln w="9525">
                                    <a:solidFill>
                                      <a:srgbClr val="000000"/>
                                    </a:solidFill>
                                    <a:miter lim="800000"/>
                                    <a:headEnd/>
                                    <a:tailEnd/>
                                  </a:ln>
                                </p:spPr>
                                <p:txBody>
                                  <a:bodyPr/>
                                  <a:lstStyle/>
                                  <a:p>
                                    <a:endParaRPr lang="en-GB"/>
                                  </a:p>
                                </p:txBody>
                              </p:sp>
                            </p:grpSp>
                          </p:grpSp>
                          <p:sp>
                            <p:nvSpPr>
                              <p:cNvPr id="353309" name="Line 29"/>
                              <p:cNvSpPr>
                                <a:spLocks noChangeShapeType="1"/>
                              </p:cNvSpPr>
                              <p:nvPr/>
                            </p:nvSpPr>
                            <p:spPr bwMode="auto">
                              <a:xfrm>
                                <a:off x="8085" y="4845"/>
                                <a:ext cx="915" cy="0"/>
                              </a:xfrm>
                              <a:prstGeom prst="line">
                                <a:avLst/>
                              </a:prstGeom>
                              <a:noFill/>
                              <a:ln w="19050">
                                <a:solidFill>
                                  <a:srgbClr val="0000FF"/>
                                </a:solidFill>
                                <a:prstDash val="dash"/>
                                <a:round/>
                                <a:headEnd/>
                                <a:tailEnd/>
                              </a:ln>
                              <a:extLst>
                                <a:ext uri="{909E8E84-426E-40DD-AFC4-6F175D3DCCD1}">
                                  <a14:hiddenFill xmlns:a14="http://schemas.microsoft.com/office/drawing/2010/main">
                                    <a:noFill/>
                                  </a14:hiddenFill>
                                </a:ext>
                              </a:extLst>
                            </p:spPr>
                            <p:txBody>
                              <a:bodyPr/>
                              <a:lstStyle/>
                              <a:p>
                                <a:endParaRPr lang="en-GB"/>
                              </a:p>
                            </p:txBody>
                          </p:sp>
                        </p:grpSp>
                        <p:sp>
                          <p:nvSpPr>
                            <p:cNvPr id="353310" name="Oval 30"/>
                            <p:cNvSpPr>
                              <a:spLocks noChangeArrowheads="1"/>
                            </p:cNvSpPr>
                            <p:nvPr/>
                          </p:nvSpPr>
                          <p:spPr bwMode="auto">
                            <a:xfrm>
                              <a:off x="8964" y="4803"/>
                              <a:ext cx="71" cy="71"/>
                            </a:xfrm>
                            <a:prstGeom prst="ellipse">
                              <a:avLst/>
                            </a:pr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sp>
                      <p:nvSpPr>
                        <p:cNvPr id="353311" name="Line 31"/>
                        <p:cNvSpPr>
                          <a:spLocks noChangeShapeType="1"/>
                        </p:cNvSpPr>
                        <p:nvPr/>
                      </p:nvSpPr>
                      <p:spPr bwMode="auto">
                        <a:xfrm flipV="1">
                          <a:off x="4696" y="3615"/>
                          <a:ext cx="0" cy="75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53312" name="Line 32"/>
                        <p:cNvSpPr>
                          <a:spLocks noChangeShapeType="1"/>
                        </p:cNvSpPr>
                        <p:nvPr/>
                      </p:nvSpPr>
                      <p:spPr bwMode="auto">
                        <a:xfrm flipV="1">
                          <a:off x="4508" y="5287"/>
                          <a:ext cx="0" cy="75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grpSp>
                  <p:sp>
                    <p:nvSpPr>
                      <p:cNvPr id="353313" name="Freeform 33"/>
                      <p:cNvSpPr>
                        <a:spLocks/>
                      </p:cNvSpPr>
                      <p:nvPr/>
                    </p:nvSpPr>
                    <p:spPr bwMode="auto">
                      <a:xfrm>
                        <a:off x="1770" y="4673"/>
                        <a:ext cx="653" cy="330"/>
                      </a:xfrm>
                      <a:custGeom>
                        <a:avLst/>
                        <a:gdLst>
                          <a:gd name="T0" fmla="*/ 0 w 653"/>
                          <a:gd name="T1" fmla="*/ 0 h 330"/>
                          <a:gd name="T2" fmla="*/ 630 w 653"/>
                          <a:gd name="T3" fmla="*/ 0 h 330"/>
                          <a:gd name="T4" fmla="*/ 608 w 653"/>
                          <a:gd name="T5" fmla="*/ 90 h 330"/>
                          <a:gd name="T6" fmla="*/ 653 w 653"/>
                          <a:gd name="T7" fmla="*/ 157 h 330"/>
                          <a:gd name="T8" fmla="*/ 608 w 653"/>
                          <a:gd name="T9" fmla="*/ 217 h 330"/>
                          <a:gd name="T10" fmla="*/ 630 w 653"/>
                          <a:gd name="T11" fmla="*/ 330 h 330"/>
                          <a:gd name="T12" fmla="*/ 15 w 653"/>
                          <a:gd name="T13" fmla="*/ 330 h 330"/>
                        </a:gdLst>
                        <a:ahLst/>
                        <a:cxnLst>
                          <a:cxn ang="0">
                            <a:pos x="T0" y="T1"/>
                          </a:cxn>
                          <a:cxn ang="0">
                            <a:pos x="T2" y="T3"/>
                          </a:cxn>
                          <a:cxn ang="0">
                            <a:pos x="T4" y="T5"/>
                          </a:cxn>
                          <a:cxn ang="0">
                            <a:pos x="T6" y="T7"/>
                          </a:cxn>
                          <a:cxn ang="0">
                            <a:pos x="T8" y="T9"/>
                          </a:cxn>
                          <a:cxn ang="0">
                            <a:pos x="T10" y="T11"/>
                          </a:cxn>
                          <a:cxn ang="0">
                            <a:pos x="T12" y="T13"/>
                          </a:cxn>
                        </a:cxnLst>
                        <a:rect l="0" t="0" r="r" b="b"/>
                        <a:pathLst>
                          <a:path w="653" h="330">
                            <a:moveTo>
                              <a:pt x="0" y="0"/>
                            </a:moveTo>
                            <a:lnTo>
                              <a:pt x="630" y="0"/>
                            </a:lnTo>
                            <a:lnTo>
                              <a:pt x="608" y="90"/>
                            </a:lnTo>
                            <a:lnTo>
                              <a:pt x="653" y="157"/>
                            </a:lnTo>
                            <a:lnTo>
                              <a:pt x="608" y="217"/>
                            </a:lnTo>
                            <a:lnTo>
                              <a:pt x="630" y="330"/>
                            </a:lnTo>
                            <a:lnTo>
                              <a:pt x="15" y="330"/>
                            </a:lnTo>
                          </a:path>
                        </a:pathLst>
                      </a:custGeom>
                      <a:noFill/>
                      <a:ln w="19050" cmpd="sng">
                        <a:solidFill>
                          <a:srgbClr val="FF0000"/>
                        </a:solidFill>
                        <a:round/>
                        <a:headEnd/>
                        <a:tailEnd/>
                      </a:ln>
                      <a:extLst>
                        <a:ext uri="{909E8E84-426E-40DD-AFC4-6F175D3DCCD1}">
                          <a14:hiddenFill xmlns:a14="http://schemas.microsoft.com/office/drawing/2010/main">
                            <a:solidFill>
                              <a:srgbClr val="FF0000"/>
                            </a:solidFill>
                          </a14:hiddenFill>
                        </a:ext>
                      </a:extLst>
                    </p:spPr>
                    <p:txBody>
                      <a:bodyPr/>
                      <a:lstStyle/>
                      <a:p>
                        <a:endParaRPr lang="en-GB"/>
                      </a:p>
                    </p:txBody>
                  </p:sp>
                </p:grpSp>
                <p:sp>
                  <p:nvSpPr>
                    <p:cNvPr id="353314" name="Line 34"/>
                    <p:cNvSpPr>
                      <a:spLocks noChangeShapeType="1"/>
                    </p:cNvSpPr>
                    <p:nvPr/>
                  </p:nvSpPr>
                  <p:spPr bwMode="auto">
                    <a:xfrm>
                      <a:off x="3233" y="3608"/>
                      <a:ext cx="0" cy="8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53315" name="Line 35"/>
                    <p:cNvSpPr>
                      <a:spLocks noChangeShapeType="1"/>
                    </p:cNvSpPr>
                    <p:nvPr/>
                  </p:nvSpPr>
                  <p:spPr bwMode="auto">
                    <a:xfrm>
                      <a:off x="2708" y="3601"/>
                      <a:ext cx="0" cy="90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grpSp>
              <p:grpSp>
                <p:nvGrpSpPr>
                  <p:cNvPr id="353316" name="Group 36"/>
                  <p:cNvGrpSpPr>
                    <a:grpSpLocks/>
                  </p:cNvGrpSpPr>
                  <p:nvPr/>
                </p:nvGrpSpPr>
                <p:grpSpPr bwMode="auto">
                  <a:xfrm>
                    <a:off x="1681" y="3488"/>
                    <a:ext cx="4029" cy="2650"/>
                    <a:chOff x="1681" y="3488"/>
                    <a:chExt cx="4029" cy="2650"/>
                  </a:xfrm>
                </p:grpSpPr>
                <p:sp>
                  <p:nvSpPr>
                    <p:cNvPr id="353317" name="Oval 37"/>
                    <p:cNvSpPr>
                      <a:spLocks noChangeArrowheads="1"/>
                    </p:cNvSpPr>
                    <p:nvPr/>
                  </p:nvSpPr>
                  <p:spPr bwMode="auto">
                    <a:xfrm>
                      <a:off x="2655" y="3503"/>
                      <a:ext cx="106" cy="106"/>
                    </a:xfrm>
                    <a:prstGeom prst="ellipse">
                      <a:avLst/>
                    </a:prstGeom>
                    <a:solidFill>
                      <a:srgbClr val="FFFFFF"/>
                    </a:solidFill>
                    <a:ln w="19050">
                      <a:solidFill>
                        <a:srgbClr val="000000"/>
                      </a:solidFill>
                      <a:round/>
                      <a:headEnd/>
                      <a:tailEnd/>
                    </a:ln>
                  </p:spPr>
                  <p:txBody>
                    <a:bodyPr/>
                    <a:lstStyle/>
                    <a:p>
                      <a:endParaRPr lang="en-GB"/>
                    </a:p>
                  </p:txBody>
                </p:sp>
                <p:sp>
                  <p:nvSpPr>
                    <p:cNvPr id="353318" name="Oval 38"/>
                    <p:cNvSpPr>
                      <a:spLocks noChangeArrowheads="1"/>
                    </p:cNvSpPr>
                    <p:nvPr/>
                  </p:nvSpPr>
                  <p:spPr bwMode="auto">
                    <a:xfrm>
                      <a:off x="3181" y="3510"/>
                      <a:ext cx="106" cy="106"/>
                    </a:xfrm>
                    <a:prstGeom prst="ellipse">
                      <a:avLst/>
                    </a:prstGeom>
                    <a:solidFill>
                      <a:srgbClr val="FFFFFF"/>
                    </a:solidFill>
                    <a:ln w="19050">
                      <a:solidFill>
                        <a:srgbClr val="000000"/>
                      </a:solidFill>
                      <a:round/>
                      <a:headEnd/>
                      <a:tailEnd/>
                    </a:ln>
                  </p:spPr>
                  <p:txBody>
                    <a:bodyPr/>
                    <a:lstStyle/>
                    <a:p>
                      <a:endParaRPr lang="en-GB"/>
                    </a:p>
                  </p:txBody>
                </p:sp>
                <p:sp>
                  <p:nvSpPr>
                    <p:cNvPr id="353319" name="Oval 39"/>
                    <p:cNvSpPr>
                      <a:spLocks noChangeArrowheads="1"/>
                    </p:cNvSpPr>
                    <p:nvPr/>
                  </p:nvSpPr>
                  <p:spPr bwMode="auto">
                    <a:xfrm>
                      <a:off x="5604" y="3488"/>
                      <a:ext cx="106" cy="106"/>
                    </a:xfrm>
                    <a:prstGeom prst="ellipse">
                      <a:avLst/>
                    </a:prstGeom>
                    <a:solidFill>
                      <a:srgbClr val="FFFFFF"/>
                    </a:solidFill>
                    <a:ln w="19050">
                      <a:solidFill>
                        <a:srgbClr val="000000"/>
                      </a:solidFill>
                      <a:round/>
                      <a:headEnd/>
                      <a:tailEnd/>
                    </a:ln>
                  </p:spPr>
                  <p:txBody>
                    <a:bodyPr/>
                    <a:lstStyle/>
                    <a:p>
                      <a:endParaRPr lang="en-GB"/>
                    </a:p>
                  </p:txBody>
                </p:sp>
                <p:sp>
                  <p:nvSpPr>
                    <p:cNvPr id="353320" name="Oval 40"/>
                    <p:cNvSpPr>
                      <a:spLocks noChangeArrowheads="1"/>
                    </p:cNvSpPr>
                    <p:nvPr/>
                  </p:nvSpPr>
                  <p:spPr bwMode="auto">
                    <a:xfrm>
                      <a:off x="4635" y="3511"/>
                      <a:ext cx="106" cy="106"/>
                    </a:xfrm>
                    <a:prstGeom prst="ellipse">
                      <a:avLst/>
                    </a:prstGeom>
                    <a:solidFill>
                      <a:srgbClr val="FFFFFF"/>
                    </a:solidFill>
                    <a:ln w="19050">
                      <a:solidFill>
                        <a:srgbClr val="000000"/>
                      </a:solidFill>
                      <a:round/>
                      <a:headEnd/>
                      <a:tailEnd/>
                    </a:ln>
                  </p:spPr>
                  <p:txBody>
                    <a:bodyPr/>
                    <a:lstStyle/>
                    <a:p>
                      <a:endParaRPr lang="en-GB"/>
                    </a:p>
                  </p:txBody>
                </p:sp>
                <p:sp>
                  <p:nvSpPr>
                    <p:cNvPr id="353321" name="Oval 41"/>
                    <p:cNvSpPr>
                      <a:spLocks noChangeArrowheads="1"/>
                    </p:cNvSpPr>
                    <p:nvPr/>
                  </p:nvSpPr>
                  <p:spPr bwMode="auto">
                    <a:xfrm>
                      <a:off x="1682" y="4614"/>
                      <a:ext cx="106" cy="106"/>
                    </a:xfrm>
                    <a:prstGeom prst="ellipse">
                      <a:avLst/>
                    </a:prstGeom>
                    <a:solidFill>
                      <a:srgbClr val="FFFFFF"/>
                    </a:solidFill>
                    <a:ln w="19050">
                      <a:solidFill>
                        <a:srgbClr val="FF0000"/>
                      </a:solidFill>
                      <a:round/>
                      <a:headEnd/>
                      <a:tailEnd/>
                    </a:ln>
                  </p:spPr>
                  <p:txBody>
                    <a:bodyPr/>
                    <a:lstStyle/>
                    <a:p>
                      <a:endParaRPr lang="en-GB"/>
                    </a:p>
                  </p:txBody>
                </p:sp>
                <p:sp>
                  <p:nvSpPr>
                    <p:cNvPr id="353322" name="Oval 42"/>
                    <p:cNvSpPr>
                      <a:spLocks noChangeArrowheads="1"/>
                    </p:cNvSpPr>
                    <p:nvPr/>
                  </p:nvSpPr>
                  <p:spPr bwMode="auto">
                    <a:xfrm>
                      <a:off x="5602" y="6030"/>
                      <a:ext cx="106" cy="106"/>
                    </a:xfrm>
                    <a:prstGeom prst="ellipse">
                      <a:avLst/>
                    </a:prstGeom>
                    <a:solidFill>
                      <a:srgbClr val="FFFFFF"/>
                    </a:solidFill>
                    <a:ln w="19050">
                      <a:solidFill>
                        <a:srgbClr val="000000"/>
                      </a:solidFill>
                      <a:round/>
                      <a:headEnd/>
                      <a:tailEnd/>
                    </a:ln>
                  </p:spPr>
                  <p:txBody>
                    <a:bodyPr/>
                    <a:lstStyle/>
                    <a:p>
                      <a:endParaRPr lang="en-GB"/>
                    </a:p>
                  </p:txBody>
                </p:sp>
                <p:sp>
                  <p:nvSpPr>
                    <p:cNvPr id="353323" name="Oval 43"/>
                    <p:cNvSpPr>
                      <a:spLocks noChangeArrowheads="1"/>
                    </p:cNvSpPr>
                    <p:nvPr/>
                  </p:nvSpPr>
                  <p:spPr bwMode="auto">
                    <a:xfrm>
                      <a:off x="1681" y="4950"/>
                      <a:ext cx="106" cy="106"/>
                    </a:xfrm>
                    <a:prstGeom prst="ellipse">
                      <a:avLst/>
                    </a:prstGeom>
                    <a:solidFill>
                      <a:srgbClr val="FFFFFF"/>
                    </a:solidFill>
                    <a:ln w="19050">
                      <a:solidFill>
                        <a:srgbClr val="FF0000"/>
                      </a:solidFill>
                      <a:round/>
                      <a:headEnd/>
                      <a:tailEnd/>
                    </a:ln>
                  </p:spPr>
                  <p:txBody>
                    <a:bodyPr/>
                    <a:lstStyle/>
                    <a:p>
                      <a:endParaRPr lang="en-GB"/>
                    </a:p>
                  </p:txBody>
                </p:sp>
                <p:sp>
                  <p:nvSpPr>
                    <p:cNvPr id="353324" name="Oval 44"/>
                    <p:cNvSpPr>
                      <a:spLocks noChangeArrowheads="1"/>
                    </p:cNvSpPr>
                    <p:nvPr/>
                  </p:nvSpPr>
                  <p:spPr bwMode="auto">
                    <a:xfrm>
                      <a:off x="4455" y="6032"/>
                      <a:ext cx="106" cy="106"/>
                    </a:xfrm>
                    <a:prstGeom prst="ellipse">
                      <a:avLst/>
                    </a:prstGeom>
                    <a:solidFill>
                      <a:srgbClr val="FFFFFF"/>
                    </a:solidFill>
                    <a:ln w="19050">
                      <a:solidFill>
                        <a:srgbClr val="000000"/>
                      </a:solidFill>
                      <a:round/>
                      <a:headEnd/>
                      <a:tailEnd/>
                    </a:ln>
                  </p:spPr>
                  <p:txBody>
                    <a:bodyPr/>
                    <a:lstStyle/>
                    <a:p>
                      <a:endParaRPr lang="en-GB"/>
                    </a:p>
                  </p:txBody>
                </p:sp>
              </p:grpSp>
            </p:grpSp>
          </p:grpSp>
        </p:grpSp>
        <p:sp>
          <p:nvSpPr>
            <p:cNvPr id="353325" name="Text Box 45"/>
            <p:cNvSpPr txBox="1">
              <a:spLocks noChangeArrowheads="1"/>
            </p:cNvSpPr>
            <p:nvPr/>
          </p:nvSpPr>
          <p:spPr bwMode="auto">
            <a:xfrm>
              <a:off x="8000" y="4820"/>
              <a:ext cx="2500" cy="6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sz="1000">
                  <a:latin typeface="Arial" charset="0"/>
                </a:rPr>
                <a:t>fluorescent screen</a:t>
              </a:r>
              <a:endParaRPr lang="en-US" altLang="en-US" sz="2000"/>
            </a:p>
          </p:txBody>
        </p:sp>
        <p:sp>
          <p:nvSpPr>
            <p:cNvPr id="353326" name="Text Box 46"/>
            <p:cNvSpPr txBox="1">
              <a:spLocks noChangeArrowheads="1"/>
            </p:cNvSpPr>
            <p:nvPr/>
          </p:nvSpPr>
          <p:spPr bwMode="auto">
            <a:xfrm>
              <a:off x="5200" y="3720"/>
              <a:ext cx="1700"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sz="1000">
                  <a:latin typeface="Arial" charset="0"/>
                </a:rPr>
                <a:t>Y plates</a:t>
              </a:r>
              <a:endParaRPr lang="en-US" altLang="en-US" sz="2000"/>
            </a:p>
          </p:txBody>
        </p:sp>
        <p:sp>
          <p:nvSpPr>
            <p:cNvPr id="353327" name="Text Box 47"/>
            <p:cNvSpPr txBox="1">
              <a:spLocks noChangeArrowheads="1"/>
            </p:cNvSpPr>
            <p:nvPr/>
          </p:nvSpPr>
          <p:spPr bwMode="auto">
            <a:xfrm>
              <a:off x="3980" y="6240"/>
              <a:ext cx="1180" cy="48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sz="1000">
                  <a:latin typeface="Arial" charset="0"/>
                </a:rPr>
                <a:t>X plates</a:t>
              </a:r>
              <a:endParaRPr lang="en-US" altLang="en-US" sz="2000"/>
            </a:p>
          </p:txBody>
        </p:sp>
        <p:sp>
          <p:nvSpPr>
            <p:cNvPr id="353328" name="Text Box 48"/>
            <p:cNvSpPr txBox="1">
              <a:spLocks noChangeArrowheads="1"/>
            </p:cNvSpPr>
            <p:nvPr/>
          </p:nvSpPr>
          <p:spPr bwMode="auto">
            <a:xfrm>
              <a:off x="2520" y="3820"/>
              <a:ext cx="1780" cy="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sz="1000">
                  <a:latin typeface="Arial" charset="0"/>
                </a:rPr>
                <a:t>electron gun</a:t>
              </a:r>
              <a:endParaRPr lang="en-US" altLang="en-US" sz="2000"/>
            </a:p>
          </p:txBody>
        </p:sp>
        <p:sp>
          <p:nvSpPr>
            <p:cNvPr id="353329" name="Text Box 49"/>
            <p:cNvSpPr txBox="1">
              <a:spLocks noChangeArrowheads="1"/>
            </p:cNvSpPr>
            <p:nvPr/>
          </p:nvSpPr>
          <p:spPr bwMode="auto">
            <a:xfrm>
              <a:off x="3080" y="5600"/>
              <a:ext cx="960" cy="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sz="1000">
                  <a:latin typeface="Arial" charset="0"/>
                </a:rPr>
                <a:t>anode</a:t>
              </a:r>
              <a:endParaRPr lang="en-US" altLang="en-US" sz="2000"/>
            </a:p>
          </p:txBody>
        </p:sp>
        <p:sp>
          <p:nvSpPr>
            <p:cNvPr id="353330" name="Text Box 50"/>
            <p:cNvSpPr txBox="1">
              <a:spLocks noChangeArrowheads="1"/>
            </p:cNvSpPr>
            <p:nvPr/>
          </p:nvSpPr>
          <p:spPr bwMode="auto">
            <a:xfrm>
              <a:off x="2060" y="4620"/>
              <a:ext cx="1080" cy="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sz="1000">
                  <a:latin typeface="Arial" charset="0"/>
                </a:rPr>
                <a:t>cathode</a:t>
              </a:r>
              <a:endParaRPr lang="en-US" altLang="en-US" sz="2000"/>
            </a:p>
          </p:txBody>
        </p:sp>
        <p:sp>
          <p:nvSpPr>
            <p:cNvPr id="353331" name="Text Box 51"/>
            <p:cNvSpPr txBox="1">
              <a:spLocks noChangeArrowheads="1"/>
            </p:cNvSpPr>
            <p:nvPr/>
          </p:nvSpPr>
          <p:spPr bwMode="auto">
            <a:xfrm>
              <a:off x="5823" y="5357"/>
              <a:ext cx="1540" cy="26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8000" tIns="0" rIns="18000" bIns="0"/>
            <a:lstStyle/>
            <a:p>
              <a:pPr algn="ctr">
                <a:spcBef>
                  <a:spcPct val="0"/>
                </a:spcBef>
              </a:pPr>
              <a:r>
                <a:rPr lang="en-US" altLang="en-US" sz="1000">
                  <a:latin typeface="Arial" charset="0"/>
                </a:rPr>
                <a:t>electron beam</a:t>
              </a:r>
              <a:endParaRPr lang="en-US" altLang="en-US" sz="2000"/>
            </a:p>
          </p:txBody>
        </p:sp>
      </p:grpSp>
    </p:spTree>
    <p:extLst>
      <p:ext uri="{BB962C8B-B14F-4D97-AF65-F5344CB8AC3E}">
        <p14:creationId xmlns:p14="http://schemas.microsoft.com/office/powerpoint/2010/main" val="32040083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32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5328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532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441" name="Line 65"/>
          <p:cNvSpPr>
            <a:spLocks noChangeShapeType="1"/>
          </p:cNvSpPr>
          <p:nvPr/>
        </p:nvSpPr>
        <p:spPr bwMode="auto">
          <a:xfrm flipV="1">
            <a:off x="1244600" y="2628156"/>
            <a:ext cx="0" cy="198278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357442" name="Line 66"/>
          <p:cNvSpPr>
            <a:spLocks noChangeShapeType="1"/>
          </p:cNvSpPr>
          <p:nvPr/>
        </p:nvSpPr>
        <p:spPr bwMode="auto">
          <a:xfrm>
            <a:off x="1244600" y="4610943"/>
            <a:ext cx="16017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357443" name="Text Box 67"/>
          <p:cNvSpPr txBox="1">
            <a:spLocks noChangeArrowheads="1"/>
          </p:cNvSpPr>
          <p:nvPr/>
        </p:nvSpPr>
        <p:spPr bwMode="auto">
          <a:xfrm>
            <a:off x="3046413" y="4391868"/>
            <a:ext cx="5408612" cy="660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sz="1400">
                <a:latin typeface="Comic Sans MS" panose="030F0702030302020204" pitchFamily="66" charset="0"/>
              </a:rPr>
              <a:t>X-axis (timebase) setting: 50 ms per division</a:t>
            </a:r>
            <a:endParaRPr lang="en-US" altLang="en-US" sz="2800">
              <a:latin typeface="Comic Sans MS" panose="030F0702030302020204" pitchFamily="66" charset="0"/>
            </a:endParaRPr>
          </a:p>
        </p:txBody>
      </p:sp>
      <p:sp>
        <p:nvSpPr>
          <p:cNvPr id="357444" name="Text Box 68"/>
          <p:cNvSpPr txBox="1">
            <a:spLocks noChangeArrowheads="1"/>
          </p:cNvSpPr>
          <p:nvPr/>
        </p:nvSpPr>
        <p:spPr bwMode="auto">
          <a:xfrm>
            <a:off x="604838" y="842153"/>
            <a:ext cx="1201737" cy="129614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dirty="0">
                <a:latin typeface="Comic Sans MS" panose="030F0702030302020204" pitchFamily="66" charset="0"/>
              </a:rPr>
              <a:t>Y-axis</a:t>
            </a:r>
          </a:p>
          <a:p>
            <a:pPr>
              <a:spcBef>
                <a:spcPct val="0"/>
              </a:spcBef>
            </a:pPr>
            <a:r>
              <a:rPr lang="en-US" altLang="en-US" dirty="0">
                <a:latin typeface="Comic Sans MS" panose="030F0702030302020204" pitchFamily="66" charset="0"/>
              </a:rPr>
              <a:t>setting: </a:t>
            </a:r>
          </a:p>
          <a:p>
            <a:pPr>
              <a:spcBef>
                <a:spcPct val="0"/>
              </a:spcBef>
            </a:pPr>
            <a:r>
              <a:rPr lang="en-US" altLang="en-US" dirty="0">
                <a:latin typeface="Comic Sans MS" panose="030F0702030302020204" pitchFamily="66" charset="0"/>
              </a:rPr>
              <a:t>5.0 V per division</a:t>
            </a:r>
            <a:endParaRPr lang="en-US" altLang="en-US" sz="3600" dirty="0">
              <a:latin typeface="Comic Sans MS" panose="030F0702030302020204" pitchFamily="66" charset="0"/>
            </a:endParaRPr>
          </a:p>
        </p:txBody>
      </p:sp>
      <p:sp>
        <p:nvSpPr>
          <p:cNvPr id="357446" name="Rectangle 70"/>
          <p:cNvSpPr>
            <a:spLocks noChangeArrowheads="1"/>
          </p:cNvSpPr>
          <p:nvPr/>
        </p:nvSpPr>
        <p:spPr bwMode="auto">
          <a:xfrm>
            <a:off x="604838" y="5684093"/>
            <a:ext cx="180975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spcBef>
                <a:spcPct val="0"/>
              </a:spcBef>
            </a:pPr>
            <a:r>
              <a:rPr lang="en-GB" altLang="en-US" sz="2000">
                <a:latin typeface="Comic Sans MS" panose="030F0702030302020204" pitchFamily="66" charset="0"/>
              </a:rPr>
              <a:t>Amplitude = </a:t>
            </a:r>
          </a:p>
          <a:p>
            <a:pPr>
              <a:spcBef>
                <a:spcPct val="0"/>
              </a:spcBef>
            </a:pPr>
            <a:r>
              <a:rPr lang="en-GB" altLang="en-US" sz="2000">
                <a:latin typeface="Comic Sans MS" panose="030F0702030302020204" pitchFamily="66" charset="0"/>
              </a:rPr>
              <a:t>Period T =</a:t>
            </a:r>
            <a:endParaRPr lang="en-US" altLang="en-US" sz="2000">
              <a:latin typeface="Comic Sans MS" panose="030F0702030302020204" pitchFamily="66" charset="0"/>
            </a:endParaRPr>
          </a:p>
          <a:p>
            <a:pPr>
              <a:spcBef>
                <a:spcPct val="0"/>
              </a:spcBef>
            </a:pPr>
            <a:r>
              <a:rPr lang="en-GB" altLang="en-US" sz="2000">
                <a:latin typeface="Comic Sans MS" panose="030F0702030302020204" pitchFamily="66" charset="0"/>
              </a:rPr>
              <a:t>Frequency f =</a:t>
            </a:r>
          </a:p>
        </p:txBody>
      </p:sp>
      <p:sp>
        <p:nvSpPr>
          <p:cNvPr id="357447" name="Rectangle 71"/>
          <p:cNvSpPr>
            <a:spLocks noChangeArrowheads="1"/>
          </p:cNvSpPr>
          <p:nvPr/>
        </p:nvSpPr>
        <p:spPr bwMode="auto">
          <a:xfrm>
            <a:off x="304800" y="4964956"/>
            <a:ext cx="82994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GB" altLang="en-US" sz="2000">
                <a:latin typeface="Comic Sans MS" panose="030F0702030302020204" pitchFamily="66" charset="0"/>
              </a:rPr>
              <a:t>Find the amplitude, the period and the frequency of the above trace</a:t>
            </a:r>
            <a:endParaRPr lang="en-US" altLang="en-US" sz="2000">
              <a:latin typeface="Comic Sans MS" panose="030F0702030302020204" pitchFamily="66" charset="0"/>
            </a:endParaRPr>
          </a:p>
        </p:txBody>
      </p:sp>
      <p:sp>
        <p:nvSpPr>
          <p:cNvPr id="357448" name="Rectangle 72"/>
          <p:cNvSpPr>
            <a:spLocks noChangeArrowheads="1"/>
          </p:cNvSpPr>
          <p:nvPr/>
        </p:nvSpPr>
        <p:spPr bwMode="auto">
          <a:xfrm>
            <a:off x="2424113" y="5661868"/>
            <a:ext cx="24431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GB" altLang="en-US" sz="2000">
                <a:latin typeface="Comic Sans MS" panose="030F0702030302020204" pitchFamily="66" charset="0"/>
              </a:rPr>
              <a:t>one division = 5.0 V</a:t>
            </a:r>
            <a:endParaRPr lang="en-US" altLang="en-US" sz="2000">
              <a:latin typeface="Comic Sans MS" panose="030F0702030302020204" pitchFamily="66" charset="0"/>
            </a:endParaRPr>
          </a:p>
        </p:txBody>
      </p:sp>
      <p:sp>
        <p:nvSpPr>
          <p:cNvPr id="357449" name="Rectangle 73"/>
          <p:cNvSpPr>
            <a:spLocks noChangeArrowheads="1"/>
          </p:cNvSpPr>
          <p:nvPr/>
        </p:nvSpPr>
        <p:spPr bwMode="auto">
          <a:xfrm>
            <a:off x="2220913" y="5968256"/>
            <a:ext cx="34210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GB" altLang="en-US" sz="2000">
                <a:latin typeface="Comic Sans MS" panose="030F0702030302020204" pitchFamily="66" charset="0"/>
              </a:rPr>
              <a:t>4 divisions = 200 ms = 0.2 s</a:t>
            </a:r>
            <a:endParaRPr lang="en-US" altLang="en-US" sz="2000">
              <a:latin typeface="Comic Sans MS" panose="030F0702030302020204" pitchFamily="66" charset="0"/>
            </a:endParaRPr>
          </a:p>
        </p:txBody>
      </p:sp>
      <p:sp>
        <p:nvSpPr>
          <p:cNvPr id="357450" name="Rectangle 74"/>
          <p:cNvSpPr>
            <a:spLocks noChangeArrowheads="1"/>
          </p:cNvSpPr>
          <p:nvPr/>
        </p:nvSpPr>
        <p:spPr bwMode="auto">
          <a:xfrm>
            <a:off x="2452688" y="6344493"/>
            <a:ext cx="3041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GB" altLang="en-US" sz="2000">
                <a:latin typeface="Comic Sans MS" panose="030F0702030302020204" pitchFamily="66" charset="0"/>
              </a:rPr>
              <a:t>1 / T = 1 / (0.2 s) = 5 Hz</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1124744"/>
            <a:ext cx="5176457" cy="2850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58799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74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744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744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74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7446" grpId="0"/>
      <p:bldP spid="357448" grpId="0"/>
      <p:bldP spid="357449" grpId="0"/>
      <p:bldP spid="35745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Text Box 2"/>
          <p:cNvSpPr txBox="1">
            <a:spLocks noChangeArrowheads="1"/>
          </p:cNvSpPr>
          <p:nvPr/>
        </p:nvSpPr>
        <p:spPr bwMode="auto">
          <a:xfrm>
            <a:off x="0" y="764704"/>
            <a:ext cx="9144000" cy="6408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altLang="en-US" dirty="0">
                <a:latin typeface="Comic Sans MS" panose="030F0702030302020204" pitchFamily="66" charset="0"/>
              </a:rPr>
              <a:t>To </a:t>
            </a:r>
            <a:r>
              <a:rPr lang="en-US" altLang="en-US" dirty="0" err="1">
                <a:latin typeface="Comic Sans MS" panose="030F0702030302020204" pitchFamily="66" charset="0"/>
              </a:rPr>
              <a:t>familiarise</a:t>
            </a:r>
            <a:r>
              <a:rPr lang="en-US" altLang="en-US" dirty="0">
                <a:latin typeface="Comic Sans MS" panose="030F0702030302020204" pitchFamily="66" charset="0"/>
              </a:rPr>
              <a:t> </a:t>
            </a:r>
            <a:r>
              <a:rPr lang="en-GB" altLang="en-US" dirty="0">
                <a:latin typeface="Comic Sans MS" panose="030F0702030302020204" pitchFamily="66" charset="0"/>
              </a:rPr>
              <a:t>yourself with the CRO, carry out the following experiment.  You will need: </a:t>
            </a:r>
            <a:r>
              <a:rPr lang="en-US" altLang="en-US" dirty="0">
                <a:latin typeface="Comic Sans MS" panose="030F0702030302020204" pitchFamily="66" charset="0"/>
              </a:rPr>
              <a:t> a CR0, a battery pack, a high current power supply, and a microphone and leads.</a:t>
            </a:r>
            <a:endParaRPr lang="en-GB" altLang="en-US" b="1" dirty="0">
              <a:latin typeface="Comic Sans MS" panose="030F0702030302020204" pitchFamily="66" charset="0"/>
            </a:endParaRPr>
          </a:p>
          <a:p>
            <a:pPr>
              <a:spcBef>
                <a:spcPct val="0"/>
              </a:spcBef>
            </a:pPr>
            <a:r>
              <a:rPr lang="en-GB" altLang="en-US" dirty="0" smtClean="0">
                <a:latin typeface="Comic Sans MS" panose="030F0702030302020204" pitchFamily="66" charset="0"/>
              </a:rPr>
              <a:t>Switch </a:t>
            </a:r>
            <a:r>
              <a:rPr lang="en-GB" altLang="en-US" dirty="0">
                <a:latin typeface="Comic Sans MS" panose="030F0702030302020204" pitchFamily="66" charset="0"/>
              </a:rPr>
              <a:t>on your oscilloscope and adjust the controls to give a straight line across the centre of the screen.</a:t>
            </a:r>
            <a:endParaRPr lang="en-US" altLang="en-US" dirty="0">
              <a:latin typeface="Comic Sans MS" panose="030F0702030302020204" pitchFamily="66" charset="0"/>
            </a:endParaRPr>
          </a:p>
          <a:p>
            <a:pPr>
              <a:spcBef>
                <a:spcPct val="0"/>
              </a:spcBef>
            </a:pPr>
            <a:r>
              <a:rPr lang="en-US" altLang="en-US" dirty="0">
                <a:latin typeface="Comic Sans MS" panose="030F0702030302020204" pitchFamily="66" charset="0"/>
              </a:rPr>
              <a:t>The Y gain should be set at 1V / division and the time base set at 1 </a:t>
            </a:r>
            <a:r>
              <a:rPr lang="en-US" altLang="en-US" dirty="0" err="1">
                <a:latin typeface="Comic Sans MS" panose="030F0702030302020204" pitchFamily="66" charset="0"/>
              </a:rPr>
              <a:t>ms</a:t>
            </a:r>
            <a:r>
              <a:rPr lang="en-US" altLang="en-US" dirty="0">
                <a:latin typeface="Comic Sans MS" panose="030F0702030302020204" pitchFamily="66" charset="0"/>
              </a:rPr>
              <a:t> / division,</a:t>
            </a:r>
          </a:p>
          <a:p>
            <a:pPr>
              <a:spcBef>
                <a:spcPct val="0"/>
              </a:spcBef>
            </a:pPr>
            <a:r>
              <a:rPr lang="en-US" altLang="en-US" dirty="0">
                <a:latin typeface="Comic Sans MS" panose="030F0702030302020204" pitchFamily="66" charset="0"/>
              </a:rPr>
              <a:t>1. Connect one 1.5 V cell to the Y inputs and adjust the Y gain, if necessary, so that the line moves up 1.5 divisions. After this do not alter the Y gain.</a:t>
            </a:r>
          </a:p>
          <a:p>
            <a:pPr>
              <a:spcBef>
                <a:spcPct val="0"/>
              </a:spcBef>
            </a:pPr>
            <a:r>
              <a:rPr lang="en-US" altLang="en-US" dirty="0">
                <a:latin typeface="Comic Sans MS" panose="030F0702030302020204" pitchFamily="66" charset="0"/>
              </a:rPr>
              <a:t>2. Now connect two cells and then three cells. Record the line deflection each time.</a:t>
            </a:r>
          </a:p>
          <a:p>
            <a:pPr>
              <a:spcBef>
                <a:spcPct val="0"/>
              </a:spcBef>
            </a:pPr>
            <a:r>
              <a:rPr lang="en-US" altLang="en-US" dirty="0">
                <a:latin typeface="Comic Sans MS" panose="030F0702030302020204" pitchFamily="66" charset="0"/>
              </a:rPr>
              <a:t>3</a:t>
            </a:r>
            <a:r>
              <a:rPr lang="en-US" altLang="en-US" i="1" dirty="0">
                <a:latin typeface="Comic Sans MS" panose="030F0702030302020204" pitchFamily="66" charset="0"/>
              </a:rPr>
              <a:t>. </a:t>
            </a:r>
            <a:r>
              <a:rPr lang="en-US" altLang="en-US" dirty="0">
                <a:latin typeface="Comic Sans MS" panose="030F0702030302020204" pitchFamily="66" charset="0"/>
              </a:rPr>
              <a:t>Reverse the leads and repeat number two.</a:t>
            </a:r>
          </a:p>
          <a:p>
            <a:pPr>
              <a:spcBef>
                <a:spcPct val="0"/>
              </a:spcBef>
            </a:pPr>
            <a:r>
              <a:rPr lang="en-US" altLang="en-US" dirty="0">
                <a:latin typeface="Comic Sans MS" panose="030F0702030302020204" pitchFamily="66" charset="0"/>
              </a:rPr>
              <a:t>4.  Now connect the 1 V ac supply from the high current power supply to the Y</a:t>
            </a:r>
            <a:r>
              <a:rPr lang="en-US" altLang="en-US" i="1" dirty="0">
                <a:latin typeface="Comic Sans MS" panose="030F0702030302020204" pitchFamily="66" charset="0"/>
              </a:rPr>
              <a:t> </a:t>
            </a:r>
            <a:r>
              <a:rPr lang="en-US" altLang="en-US" dirty="0">
                <a:latin typeface="Comic Sans MS" panose="030F0702030302020204" pitchFamily="66" charset="0"/>
              </a:rPr>
              <a:t>inputs.</a:t>
            </a:r>
            <a:endParaRPr lang="en-GB" altLang="en-US" b="1" dirty="0">
              <a:latin typeface="Comic Sans MS" panose="030F0702030302020204" pitchFamily="66" charset="0"/>
            </a:endParaRPr>
          </a:p>
          <a:p>
            <a:pPr>
              <a:spcBef>
                <a:spcPct val="0"/>
              </a:spcBef>
            </a:pPr>
            <a:r>
              <a:rPr lang="en-GB" altLang="en-US" b="1" dirty="0">
                <a:latin typeface="Comic Sans MS" panose="030F0702030302020204" pitchFamily="66" charset="0"/>
              </a:rPr>
              <a:t>If the signal source and oscilloscope both have earthed terminals make sure that the earthed lead of the oscilloscope (often black) is connected to the earthed terminal of the supply (often yellow), or you will short out the signal generator through the CRO</a:t>
            </a:r>
            <a:r>
              <a:rPr lang="en-GB" altLang="en-US" dirty="0">
                <a:latin typeface="Comic Sans MS" panose="030F0702030302020204" pitchFamily="66" charset="0"/>
              </a:rPr>
              <a:t>.</a:t>
            </a:r>
            <a:r>
              <a:rPr lang="en-GB" altLang="en-US" b="1" dirty="0">
                <a:latin typeface="Comic Sans MS" panose="030F0702030302020204" pitchFamily="66" charset="0"/>
              </a:rPr>
              <a:t> </a:t>
            </a:r>
            <a:endParaRPr lang="en-US" altLang="en-US" dirty="0">
              <a:latin typeface="Comic Sans MS" panose="030F0702030302020204" pitchFamily="66" charset="0"/>
            </a:endParaRPr>
          </a:p>
          <a:p>
            <a:pPr>
              <a:spcBef>
                <a:spcPct val="0"/>
              </a:spcBef>
            </a:pPr>
            <a:r>
              <a:rPr lang="en-US" altLang="en-US" dirty="0">
                <a:latin typeface="Comic Sans MS" panose="030F0702030302020204" pitchFamily="66" charset="0"/>
              </a:rPr>
              <a:t>Record the size and shape of the trace. Repeat with the 2 V ac input and then the dc input, recording the trace each time. You must have a steady trace for each experiment.</a:t>
            </a:r>
          </a:p>
          <a:p>
            <a:pPr>
              <a:spcBef>
                <a:spcPct val="0"/>
              </a:spcBef>
            </a:pPr>
            <a:r>
              <a:rPr lang="en-US" altLang="en-US" dirty="0">
                <a:latin typeface="Comic Sans MS" panose="030F0702030302020204" pitchFamily="66" charset="0"/>
              </a:rPr>
              <a:t>5. With the 2 V ac connected try increasing the Y gain. Then try varying the variable-control. Record the results.</a:t>
            </a:r>
          </a:p>
          <a:p>
            <a:pPr>
              <a:spcBef>
                <a:spcPct val="0"/>
              </a:spcBef>
            </a:pPr>
            <a:r>
              <a:rPr lang="en-US" altLang="en-US" dirty="0">
                <a:latin typeface="Comic Sans MS" panose="030F0702030302020204" pitchFamily="66" charset="0"/>
              </a:rPr>
              <a:t>6. Now connect a microphone to the Y inputs and talk into it.</a:t>
            </a:r>
          </a:p>
        </p:txBody>
      </p:sp>
    </p:spTree>
    <p:extLst>
      <p:ext uri="{BB962C8B-B14F-4D97-AF65-F5344CB8AC3E}">
        <p14:creationId xmlns:p14="http://schemas.microsoft.com/office/powerpoint/2010/main" val="4696502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1094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1094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1094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10946">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10946">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10946">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10946">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10946">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10946">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210946">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21094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Text Box 2"/>
          <p:cNvSpPr txBox="1">
            <a:spLocks noChangeArrowheads="1"/>
          </p:cNvSpPr>
          <p:nvPr/>
        </p:nvSpPr>
        <p:spPr bwMode="auto">
          <a:xfrm>
            <a:off x="725488" y="725488"/>
            <a:ext cx="7939087" cy="557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GB" altLang="en-US" sz="2000">
                <a:latin typeface="Comic Sans MS" panose="030F0702030302020204" pitchFamily="66" charset="0"/>
              </a:rPr>
              <a:t>Answer the following questions:</a:t>
            </a:r>
          </a:p>
          <a:p>
            <a:pPr>
              <a:spcBef>
                <a:spcPct val="0"/>
              </a:spcBef>
            </a:pPr>
            <a:endParaRPr lang="en-GB" altLang="en-US" sz="2000">
              <a:latin typeface="Comic Sans MS" panose="030F0702030302020204" pitchFamily="66" charset="0"/>
            </a:endParaRPr>
          </a:p>
          <a:p>
            <a:pPr>
              <a:spcBef>
                <a:spcPct val="0"/>
              </a:spcBef>
            </a:pPr>
            <a:r>
              <a:rPr lang="en-GB" altLang="en-US" sz="2000">
                <a:latin typeface="Comic Sans MS" panose="030F0702030302020204" pitchFamily="66" charset="0"/>
              </a:rPr>
              <a:t>1. In what ways is an oscilloscope a voltmeter?</a:t>
            </a:r>
          </a:p>
          <a:p>
            <a:pPr>
              <a:spcBef>
                <a:spcPct val="0"/>
              </a:spcBef>
            </a:pPr>
            <a:r>
              <a:rPr lang="en-GB" altLang="en-US" sz="2000">
                <a:latin typeface="Comic Sans MS" panose="030F0702030302020204" pitchFamily="66" charset="0"/>
              </a:rPr>
              <a:t>2. What does an oscilloscope offer which a voltmeter does not?</a:t>
            </a:r>
          </a:p>
          <a:p>
            <a:pPr>
              <a:spcBef>
                <a:spcPct val="0"/>
              </a:spcBef>
            </a:pPr>
            <a:r>
              <a:rPr lang="en-GB" altLang="en-US" sz="2000">
                <a:latin typeface="Comic Sans MS" panose="030F0702030302020204" pitchFamily="66" charset="0"/>
              </a:rPr>
              <a:t>3. An oscilloscope is set to 0.5 V / cm vertically and 1 s / cm horizontally. </a:t>
            </a:r>
          </a:p>
          <a:p>
            <a:pPr>
              <a:spcBef>
                <a:spcPct val="0"/>
              </a:spcBef>
            </a:pPr>
            <a:r>
              <a:rPr lang="en-GB" altLang="en-US" sz="2000">
                <a:latin typeface="Comic Sans MS" panose="030F0702030302020204" pitchFamily="66" charset="0"/>
              </a:rPr>
              <a:t>(a) Sketch the trace that would be seen if a 1.5 V cell was connected to the y-input.</a:t>
            </a:r>
          </a:p>
          <a:p>
            <a:pPr>
              <a:spcBef>
                <a:spcPct val="0"/>
              </a:spcBef>
            </a:pPr>
            <a:r>
              <a:rPr lang="en-GB" altLang="en-US" sz="2000">
                <a:latin typeface="Comic Sans MS" panose="030F0702030302020204" pitchFamily="66" charset="0"/>
              </a:rPr>
              <a:t>(b) Sketch the trace that would be seen if a square wave signal of frequency 1 Hz and amplitude 0.5 V (positive and negative) is connected to the input.</a:t>
            </a:r>
          </a:p>
          <a:p>
            <a:pPr>
              <a:spcBef>
                <a:spcPct val="0"/>
              </a:spcBef>
            </a:pPr>
            <a:r>
              <a:rPr lang="en-GB" altLang="en-US" sz="2000">
                <a:latin typeface="Comic Sans MS" panose="030F0702030302020204" pitchFamily="66" charset="0"/>
              </a:rPr>
              <a:t>4. With the timebase switched off an alternating voltage moves the spot on the screen up and down once in 0.20 s. Its range of movement is 4.0 cm and the y-gain is set at 20 mV / cm</a:t>
            </a:r>
          </a:p>
          <a:p>
            <a:pPr>
              <a:spcBef>
                <a:spcPct val="0"/>
              </a:spcBef>
            </a:pPr>
            <a:r>
              <a:rPr lang="en-GB" altLang="en-US" sz="2000">
                <a:latin typeface="Comic Sans MS" panose="030F0702030302020204" pitchFamily="66" charset="0"/>
              </a:rPr>
              <a:t>(a) What is the amplitude of the signal?</a:t>
            </a:r>
          </a:p>
          <a:p>
            <a:pPr>
              <a:spcBef>
                <a:spcPct val="0"/>
              </a:spcBef>
            </a:pPr>
            <a:r>
              <a:rPr lang="en-GB" altLang="en-US" sz="2000">
                <a:latin typeface="Comic Sans MS" panose="030F0702030302020204" pitchFamily="66" charset="0"/>
              </a:rPr>
              <a:t>(b) What is the frequency of the signal?</a:t>
            </a:r>
          </a:p>
          <a:p>
            <a:pPr>
              <a:spcBef>
                <a:spcPct val="0"/>
              </a:spcBef>
            </a:pPr>
            <a:r>
              <a:rPr lang="en-GB" altLang="en-US" sz="2000">
                <a:latin typeface="Comic Sans MS" panose="030F0702030302020204" pitchFamily="66" charset="0"/>
              </a:rPr>
              <a:t/>
            </a:r>
            <a:br>
              <a:rPr lang="en-GB" altLang="en-US" sz="2000">
                <a:latin typeface="Comic Sans MS" panose="030F0702030302020204" pitchFamily="66" charset="0"/>
              </a:rPr>
            </a:br>
            <a:endParaRPr lang="en-US" altLang="en-US" sz="2000">
              <a:latin typeface="Comic Sans MS" panose="030F0702030302020204" pitchFamily="66" charset="0"/>
            </a:endParaRPr>
          </a:p>
        </p:txBody>
      </p:sp>
    </p:spTree>
    <p:extLst>
      <p:ext uri="{BB962C8B-B14F-4D97-AF65-F5344CB8AC3E}">
        <p14:creationId xmlns:p14="http://schemas.microsoft.com/office/powerpoint/2010/main" val="4251613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7" name="Text Box 3"/>
          <p:cNvSpPr txBox="1">
            <a:spLocks noChangeArrowheads="1"/>
          </p:cNvSpPr>
          <p:nvPr/>
        </p:nvSpPr>
        <p:spPr bwMode="auto">
          <a:xfrm>
            <a:off x="187325" y="639763"/>
            <a:ext cx="8085138"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0"/>
              </a:spcBef>
              <a:defRPr>
                <a:solidFill>
                  <a:schemeClr val="tx1"/>
                </a:solidFill>
                <a:latin typeface="Arial" charset="0"/>
              </a:defRPr>
            </a:lvl1pPr>
            <a:lvl2pPr marL="800100" indent="-342900">
              <a:spcBef>
                <a:spcPct val="0"/>
              </a:spcBef>
              <a:defRPr>
                <a:solidFill>
                  <a:schemeClr val="tx1"/>
                </a:solidFill>
                <a:latin typeface="Arial" charset="0"/>
              </a:defRPr>
            </a:lvl2pPr>
            <a:lvl3pPr marL="1257300" indent="-342900">
              <a:spcBef>
                <a:spcPct val="0"/>
              </a:spcBef>
              <a:defRPr>
                <a:solidFill>
                  <a:schemeClr val="tx1"/>
                </a:solidFill>
                <a:latin typeface="Arial" charset="0"/>
              </a:defRPr>
            </a:lvl3pPr>
            <a:lvl4pPr marL="1714500" indent="-342900">
              <a:spcBef>
                <a:spcPct val="0"/>
              </a:spcBef>
              <a:defRPr>
                <a:solidFill>
                  <a:schemeClr val="tx1"/>
                </a:solidFill>
                <a:latin typeface="Arial" charset="0"/>
              </a:defRPr>
            </a:lvl4pPr>
            <a:lvl5pPr marL="2171700" indent="-342900">
              <a:spcBef>
                <a:spcPct val="0"/>
              </a:spcBef>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r>
              <a:rPr lang="en-GB" altLang="en-US" sz="2000" b="1">
                <a:latin typeface="Comic Sans MS" pitchFamily="66" charset="0"/>
              </a:rPr>
              <a:t>Answers</a:t>
            </a:r>
          </a:p>
          <a:p>
            <a:endParaRPr lang="en-GB" altLang="en-US" sz="2000">
              <a:latin typeface="Comic Sans MS" pitchFamily="66" charset="0"/>
            </a:endParaRPr>
          </a:p>
          <a:p>
            <a:pPr>
              <a:buFontTx/>
              <a:buAutoNum type="arabicPlain"/>
            </a:pPr>
            <a:r>
              <a:rPr lang="en-GB" altLang="en-US" sz="2000">
                <a:latin typeface="Comic Sans MS" pitchFamily="66" charset="0"/>
              </a:rPr>
              <a:t>For an oscilloscope deflection is proportional to potential difference.</a:t>
            </a:r>
          </a:p>
          <a:p>
            <a:pPr>
              <a:buFontTx/>
              <a:buAutoNum type="arabicPlain"/>
            </a:pPr>
            <a:endParaRPr lang="en-GB" altLang="en-US" sz="2000">
              <a:latin typeface="Comic Sans MS" pitchFamily="66" charset="0"/>
            </a:endParaRPr>
          </a:p>
          <a:p>
            <a:pPr>
              <a:buFontTx/>
              <a:buAutoNum type="arabicPlain"/>
            </a:pPr>
            <a:r>
              <a:rPr lang="en-GB" altLang="en-US" sz="2000">
                <a:latin typeface="Comic Sans MS" pitchFamily="66" charset="0"/>
              </a:rPr>
              <a:t> Can display variation of potential difference with time, giving a graphical display. It can do this even with very rapid variations. With many oscilloscopes two signals can be displayed at the same time, on separate voltage against time graphs. Often the two signals can be plotted against each, as an “X-Y” plot.</a:t>
            </a:r>
          </a:p>
          <a:p>
            <a:pPr>
              <a:buFontTx/>
              <a:buAutoNum type="arabicPlain"/>
            </a:pPr>
            <a:endParaRPr lang="en-GB" altLang="en-US" sz="2000">
              <a:latin typeface="Comic Sans MS" pitchFamily="66" charset="0"/>
            </a:endParaRPr>
          </a:p>
          <a:p>
            <a:pPr>
              <a:buFontTx/>
              <a:buAutoNum type="arabicPlain"/>
            </a:pPr>
            <a:r>
              <a:rPr lang="en-GB" altLang="en-US" sz="2000">
                <a:latin typeface="Comic Sans MS" pitchFamily="66" charset="0"/>
              </a:rPr>
              <a:t>Sketch</a:t>
            </a:r>
          </a:p>
          <a:p>
            <a:pPr>
              <a:buFontTx/>
              <a:buAutoNum type="arabicPlain"/>
            </a:pPr>
            <a:endParaRPr lang="en-GB" altLang="en-US" sz="2000">
              <a:latin typeface="Comic Sans MS" pitchFamily="66" charset="0"/>
            </a:endParaRPr>
          </a:p>
          <a:p>
            <a:r>
              <a:rPr lang="en-GB" altLang="en-US" sz="2000">
                <a:latin typeface="Comic Sans MS" pitchFamily="66" charset="0"/>
              </a:rPr>
              <a:t>4 20 mV cm-1 x 4 cm = 80 mV. Amplitude is half this so 40 mV. Time for one oscillation is 0.2 s so f= 1 / 0.2 s = 5 Hz</a:t>
            </a:r>
            <a:endParaRPr lang="en-US" altLang="en-US" sz="2000">
              <a:latin typeface="Comic Sans MS" pitchFamily="66" charset="0"/>
            </a:endParaRPr>
          </a:p>
        </p:txBody>
      </p:sp>
    </p:spTree>
    <p:extLst>
      <p:ext uri="{BB962C8B-B14F-4D97-AF65-F5344CB8AC3E}">
        <p14:creationId xmlns:p14="http://schemas.microsoft.com/office/powerpoint/2010/main" val="39089301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6" name="Text Box 4"/>
          <p:cNvSpPr txBox="1">
            <a:spLocks noChangeArrowheads="1"/>
          </p:cNvSpPr>
          <p:nvPr/>
        </p:nvSpPr>
        <p:spPr bwMode="auto">
          <a:xfrm>
            <a:off x="1639888" y="761901"/>
            <a:ext cx="59055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sz="2400">
                <a:latin typeface="Comic Sans MS" panose="030F0702030302020204" pitchFamily="66" charset="0"/>
              </a:rPr>
              <a:t>Using an Oscilloscope to measure the speed of ultrasound</a:t>
            </a:r>
            <a:endParaRPr lang="en-US" altLang="en-US" sz="2400">
              <a:latin typeface="Comic Sans MS" panose="030F0702030302020204" pitchFamily="66" charset="0"/>
            </a:endParaRPr>
          </a:p>
        </p:txBody>
      </p:sp>
      <p:sp>
        <p:nvSpPr>
          <p:cNvPr id="356358" name="Text Box 6"/>
          <p:cNvSpPr txBox="1">
            <a:spLocks noChangeArrowheads="1"/>
          </p:cNvSpPr>
          <p:nvPr/>
        </p:nvSpPr>
        <p:spPr bwMode="auto">
          <a:xfrm>
            <a:off x="203200" y="1820763"/>
            <a:ext cx="8721725"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latin typeface="Comic Sans MS" panose="030F0702030302020204" pitchFamily="66" charset="0"/>
              </a:rPr>
              <a:t>The oscilloscope is attached to an ultrasound transmitter and an ultrasound receiver.</a:t>
            </a:r>
          </a:p>
          <a:p>
            <a:r>
              <a:rPr lang="en-GB" altLang="en-US" sz="2000">
                <a:latin typeface="Comic Sans MS" panose="030F0702030302020204" pitchFamily="66" charset="0"/>
              </a:rPr>
              <a:t>The oscilloscope can be used to trigger the transmitter to produce a short pulse of ultrasonic waves. The ultrasound receiver can be used to detect the transmitted pulse.</a:t>
            </a:r>
          </a:p>
          <a:p>
            <a:r>
              <a:rPr lang="en-GB" altLang="en-US" sz="2000">
                <a:latin typeface="Comic Sans MS" panose="030F0702030302020204" pitchFamily="66" charset="0"/>
              </a:rPr>
              <a:t>The oscilloscope will show both pulses on its screen with a time difference between them.</a:t>
            </a:r>
          </a:p>
          <a:p>
            <a:r>
              <a:rPr lang="en-GB" altLang="en-US" sz="2000">
                <a:latin typeface="Comic Sans MS" panose="030F0702030302020204" pitchFamily="66" charset="0"/>
              </a:rPr>
              <a:t>The time difference is the time taken for the pulse to travel the distance between the transmitter and the receiver.</a:t>
            </a:r>
            <a:endParaRPr lang="en-US" altLang="en-US" sz="2000">
              <a:latin typeface="Comic Sans MS" panose="030F0702030302020204" pitchFamily="66" charset="0"/>
            </a:endParaRPr>
          </a:p>
        </p:txBody>
      </p:sp>
      <p:sp>
        <p:nvSpPr>
          <p:cNvPr id="356359" name="Rectangle 7"/>
          <p:cNvSpPr>
            <a:spLocks noChangeArrowheads="1"/>
          </p:cNvSpPr>
          <p:nvPr/>
        </p:nvSpPr>
        <p:spPr bwMode="auto">
          <a:xfrm>
            <a:off x="422275" y="5624413"/>
            <a:ext cx="8188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GB" altLang="en-US" sz="2000" i="1">
                <a:latin typeface="Comic Sans MS" panose="030F0702030302020204" pitchFamily="66" charset="0"/>
              </a:rPr>
              <a:t>Demonstration: speed of sound in air, Focus Educational Software, </a:t>
            </a:r>
            <a:endParaRPr lang="en-US" altLang="en-US" sz="2000" i="1">
              <a:latin typeface="Comic Sans MS" panose="030F0702030302020204" pitchFamily="66" charset="0"/>
            </a:endParaRPr>
          </a:p>
        </p:txBody>
      </p:sp>
    </p:spTree>
    <p:extLst>
      <p:ext uri="{BB962C8B-B14F-4D97-AF65-F5344CB8AC3E}">
        <p14:creationId xmlns:p14="http://schemas.microsoft.com/office/powerpoint/2010/main" val="4278512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7" name="Text Box 5"/>
          <p:cNvSpPr txBox="1">
            <a:spLocks noChangeArrowheads="1"/>
          </p:cNvSpPr>
          <p:nvPr/>
        </p:nvSpPr>
        <p:spPr bwMode="auto">
          <a:xfrm>
            <a:off x="152400" y="4300061"/>
            <a:ext cx="8721725"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dirty="0">
                <a:latin typeface="Comic Sans MS" panose="030F0702030302020204" pitchFamily="66" charset="0"/>
              </a:rPr>
              <a:t>The oscilloscope is attached to an ultrasound transmitter and an ultrasound receiver.</a:t>
            </a:r>
          </a:p>
          <a:p>
            <a:r>
              <a:rPr lang="en-GB" altLang="en-US" dirty="0">
                <a:latin typeface="Comic Sans MS" panose="030F0702030302020204" pitchFamily="66" charset="0"/>
              </a:rPr>
              <a:t>The oscilloscope can be used to trigger the transmitter to produce a short pulse of ultrasonic waves. The ultrasound receiver can be used to detect the reflected pulse.</a:t>
            </a:r>
          </a:p>
          <a:p>
            <a:r>
              <a:rPr lang="en-GB" altLang="en-US" dirty="0">
                <a:latin typeface="Comic Sans MS" panose="030F0702030302020204" pitchFamily="66" charset="0"/>
              </a:rPr>
              <a:t>The oscilloscope will show both pulses on its screen with a time difference between them.</a:t>
            </a:r>
          </a:p>
          <a:p>
            <a:r>
              <a:rPr lang="en-GB" altLang="en-US" dirty="0">
                <a:latin typeface="Comic Sans MS" panose="030F0702030302020204" pitchFamily="66" charset="0"/>
              </a:rPr>
              <a:t>The time difference is the time taken for the pulse to travel the distance between the transmitter and the receiver.</a:t>
            </a:r>
            <a:endParaRPr lang="en-US" altLang="en-US" dirty="0">
              <a:latin typeface="Comic Sans MS" panose="030F0702030302020204" pitchFamily="66" charset="0"/>
            </a:endParaRPr>
          </a:p>
        </p:txBody>
      </p:sp>
      <p:grpSp>
        <p:nvGrpSpPr>
          <p:cNvPr id="448523" name="Group 11"/>
          <p:cNvGrpSpPr>
            <a:grpSpLocks/>
          </p:cNvGrpSpPr>
          <p:nvPr/>
        </p:nvGrpSpPr>
        <p:grpSpPr bwMode="auto">
          <a:xfrm>
            <a:off x="292100" y="734536"/>
            <a:ext cx="8483600" cy="3522663"/>
            <a:chOff x="184" y="0"/>
            <a:chExt cx="5344" cy="2219"/>
          </a:xfrm>
        </p:grpSpPr>
        <p:pic>
          <p:nvPicPr>
            <p:cNvPr id="448516" name="Picture 4" descr="scan0001"/>
            <p:cNvPicPr>
              <a:picLocks noChangeAspect="1" noChangeArrowheads="1"/>
            </p:cNvPicPr>
            <p:nvPr/>
          </p:nvPicPr>
          <p:blipFill>
            <a:blip r:embed="rId2">
              <a:lum contrast="18000"/>
              <a:extLst>
                <a:ext uri="{28A0092B-C50C-407E-A947-70E740481C1C}">
                  <a14:useLocalDpi xmlns:a14="http://schemas.microsoft.com/office/drawing/2010/main" val="0"/>
                </a:ext>
              </a:extLst>
            </a:blip>
            <a:srcRect l="16428" t="14682" r="16534" b="64775"/>
            <a:stretch>
              <a:fillRect/>
            </a:stretch>
          </p:blipFill>
          <p:spPr bwMode="auto">
            <a:xfrm>
              <a:off x="184" y="0"/>
              <a:ext cx="5344" cy="2219"/>
            </a:xfrm>
            <a:prstGeom prst="rect">
              <a:avLst/>
            </a:prstGeom>
            <a:noFill/>
            <a:extLst>
              <a:ext uri="{909E8E84-426E-40DD-AFC4-6F175D3DCCD1}">
                <a14:hiddenFill xmlns:a14="http://schemas.microsoft.com/office/drawing/2010/main">
                  <a:solidFill>
                    <a:srgbClr val="FFFFFF"/>
                  </a:solidFill>
                </a14:hiddenFill>
              </a:ext>
            </a:extLst>
          </p:spPr>
        </p:pic>
        <p:sp>
          <p:nvSpPr>
            <p:cNvPr id="448519" name="Freeform 7"/>
            <p:cNvSpPr>
              <a:spLocks/>
            </p:cNvSpPr>
            <p:nvPr/>
          </p:nvSpPr>
          <p:spPr bwMode="auto">
            <a:xfrm>
              <a:off x="1328" y="608"/>
              <a:ext cx="1232" cy="568"/>
            </a:xfrm>
            <a:custGeom>
              <a:avLst/>
              <a:gdLst>
                <a:gd name="T0" fmla="*/ 0 w 1232"/>
                <a:gd name="T1" fmla="*/ 568 h 568"/>
                <a:gd name="T2" fmla="*/ 16 w 1232"/>
                <a:gd name="T3" fmla="*/ 0 h 568"/>
                <a:gd name="T4" fmla="*/ 48 w 1232"/>
                <a:gd name="T5" fmla="*/ 568 h 568"/>
                <a:gd name="T6" fmla="*/ 952 w 1232"/>
                <a:gd name="T7" fmla="*/ 568 h 568"/>
                <a:gd name="T8" fmla="*/ 968 w 1232"/>
                <a:gd name="T9" fmla="*/ 384 h 568"/>
                <a:gd name="T10" fmla="*/ 1000 w 1232"/>
                <a:gd name="T11" fmla="*/ 568 h 568"/>
                <a:gd name="T12" fmla="*/ 1232 w 1232"/>
                <a:gd name="T13" fmla="*/ 568 h 568"/>
              </a:gdLst>
              <a:ahLst/>
              <a:cxnLst>
                <a:cxn ang="0">
                  <a:pos x="T0" y="T1"/>
                </a:cxn>
                <a:cxn ang="0">
                  <a:pos x="T2" y="T3"/>
                </a:cxn>
                <a:cxn ang="0">
                  <a:pos x="T4" y="T5"/>
                </a:cxn>
                <a:cxn ang="0">
                  <a:pos x="T6" y="T7"/>
                </a:cxn>
                <a:cxn ang="0">
                  <a:pos x="T8" y="T9"/>
                </a:cxn>
                <a:cxn ang="0">
                  <a:pos x="T10" y="T11"/>
                </a:cxn>
                <a:cxn ang="0">
                  <a:pos x="T12" y="T13"/>
                </a:cxn>
              </a:cxnLst>
              <a:rect l="0" t="0" r="r" b="b"/>
              <a:pathLst>
                <a:path w="1232" h="568">
                  <a:moveTo>
                    <a:pt x="0" y="568"/>
                  </a:moveTo>
                  <a:lnTo>
                    <a:pt x="16" y="0"/>
                  </a:lnTo>
                  <a:lnTo>
                    <a:pt x="48" y="568"/>
                  </a:lnTo>
                  <a:lnTo>
                    <a:pt x="952" y="568"/>
                  </a:lnTo>
                  <a:lnTo>
                    <a:pt x="968" y="384"/>
                  </a:lnTo>
                  <a:lnTo>
                    <a:pt x="1000" y="568"/>
                  </a:lnTo>
                  <a:lnTo>
                    <a:pt x="1232" y="568"/>
                  </a:lnTo>
                </a:path>
              </a:pathLst>
            </a:custGeom>
            <a:noFill/>
            <a:ln w="28575" cap="flat" cmpd="sng">
              <a:solidFill>
                <a:srgbClr val="CC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sp>
          <p:nvSpPr>
            <p:cNvPr id="448520" name="Rectangle 8"/>
            <p:cNvSpPr>
              <a:spLocks noChangeArrowheads="1"/>
            </p:cNvSpPr>
            <p:nvPr/>
          </p:nvSpPr>
          <p:spPr bwMode="auto">
            <a:xfrm>
              <a:off x="3128" y="1128"/>
              <a:ext cx="280" cy="144"/>
            </a:xfrm>
            <a:prstGeom prst="rect">
              <a:avLst/>
            </a:prstGeom>
            <a:solidFill>
              <a:srgbClr val="008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448521" name="Rectangle 9"/>
            <p:cNvSpPr>
              <a:spLocks noChangeArrowheads="1"/>
            </p:cNvSpPr>
            <p:nvPr/>
          </p:nvSpPr>
          <p:spPr bwMode="auto">
            <a:xfrm>
              <a:off x="3120" y="1384"/>
              <a:ext cx="280" cy="144"/>
            </a:xfrm>
            <a:prstGeom prst="rect">
              <a:avLst/>
            </a:prstGeom>
            <a:solidFill>
              <a:srgbClr val="660066"/>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sp>
          <p:nvSpPr>
            <p:cNvPr id="448522" name="Rectangle 10"/>
            <p:cNvSpPr>
              <a:spLocks noChangeArrowheads="1"/>
            </p:cNvSpPr>
            <p:nvPr/>
          </p:nvSpPr>
          <p:spPr bwMode="auto">
            <a:xfrm>
              <a:off x="1328" y="552"/>
              <a:ext cx="1240" cy="1248"/>
            </a:xfrm>
            <a:prstGeom prst="rect">
              <a:avLst/>
            </a:prstGeom>
            <a:solidFill>
              <a:srgbClr val="99FF33">
                <a:alpha val="14000"/>
              </a:srgbClr>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grpSp>
    </p:spTree>
    <p:extLst>
      <p:ext uri="{BB962C8B-B14F-4D97-AF65-F5344CB8AC3E}">
        <p14:creationId xmlns:p14="http://schemas.microsoft.com/office/powerpoint/2010/main" val="2083256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4851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4851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4851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4851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1540</Words>
  <Application>Microsoft Office PowerPoint</Application>
  <PresentationFormat>On-screen Show (4:3)</PresentationFormat>
  <Paragraphs>129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City of London of Academy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Joshua Duddy</dc:creator>
  <cp:lastModifiedBy>Joshua Duddy</cp:lastModifiedBy>
  <cp:revision>6</cp:revision>
  <dcterms:created xsi:type="dcterms:W3CDTF">2016-05-16T13:02:05Z</dcterms:created>
  <dcterms:modified xsi:type="dcterms:W3CDTF">2016-05-24T13:04:54Z</dcterms:modified>
</cp:coreProperties>
</file>