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6" r:id="rId5"/>
    <p:sldMasterId id="2147483708" r:id="rId6"/>
  </p:sldMasterIdLst>
  <p:notesMasterIdLst>
    <p:notesMasterId r:id="rId22"/>
  </p:notesMasterIdLst>
  <p:sldIdLst>
    <p:sldId id="256" r:id="rId7"/>
    <p:sldId id="257" r:id="rId8"/>
    <p:sldId id="258" r:id="rId9"/>
    <p:sldId id="259" r:id="rId10"/>
    <p:sldId id="260" r:id="rId11"/>
    <p:sldId id="262" r:id="rId12"/>
    <p:sldId id="26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51" d="100"/>
          <a:sy n="51" d="100"/>
        </p:scale>
        <p:origin x="48" y="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79D9D-A0D8-424C-A1C9-30892A47E923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ADD98-AE34-4042-9F04-48CE1BA4A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35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29A40E2-791F-4A49-B4FC-F11D32856AA7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 smtClean="0"/>
              <a:t>In all cases, you will see that I have given the quarks inside baryons the colors red, green, and blue.</a:t>
            </a:r>
            <a:br>
              <a:rPr lang="en-US" altLang="en-US" smtClean="0"/>
            </a:br>
            <a:r>
              <a:rPr lang="en-US" altLang="en-US" smtClean="0"/>
              <a:t>This is because quarks also have an intrinsic “color charge”, or simply “color” for short. We will</a:t>
            </a:r>
            <a:br>
              <a:rPr lang="en-US" altLang="en-US" smtClean="0"/>
            </a:br>
            <a:r>
              <a:rPr lang="en-US" altLang="en-US" smtClean="0"/>
              <a:t>get into this in more detail later when we discuss the strong interaction.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For now, assume that all baryons must have 1 RED, 1 GREEN and 1 BLUE quark.</a:t>
            </a:r>
          </a:p>
          <a:p>
            <a:pPr eaLnBrk="1" hangingPunct="1"/>
            <a:r>
              <a:rPr lang="en-US" altLang="en-US" smtClean="0"/>
              <a:t>Taken together, the RED, GREEN, and BLUE produce an object which has no color</a:t>
            </a:r>
            <a:br>
              <a:rPr lang="en-US" altLang="en-US" smtClean="0"/>
            </a:br>
            <a:r>
              <a:rPr lang="en-US" altLang="en-US" smtClean="0"/>
              <a:t>(ie., it’s colorless). This is the same idea as the visible light be composed of the</a:t>
            </a:r>
            <a:br>
              <a:rPr lang="en-US" altLang="en-US" smtClean="0"/>
            </a:br>
            <a:r>
              <a:rPr lang="en-US" altLang="en-US" smtClean="0"/>
              <a:t>full spectrum of colors in the rainbow.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836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409FE92-75E1-4602-82F7-65A9C6E440C5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 smtClean="0"/>
              <a:t>Here, Q means “the value of the electric charge”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Note that the Lambda and Sigma_0 have the same quark content, but have different masses.</a:t>
            </a:r>
          </a:p>
          <a:p>
            <a:pPr eaLnBrk="1" hangingPunct="1"/>
            <a:r>
              <a:rPr lang="en-US" altLang="en-US" smtClean="0"/>
              <a:t>How can this be?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answer is  beyond the scope of this course. If you would like a deeper explanation, I encourage you to talk </a:t>
            </a:r>
            <a:br>
              <a:rPr lang="en-US" altLang="en-US" smtClean="0"/>
            </a:br>
            <a:r>
              <a:rPr lang="en-US" altLang="en-US" smtClean="0"/>
              <a:t>to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3974039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B326361-A3A5-47F1-B48A-0D3A5FD66893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 smtClean="0"/>
              <a:t>I DO NOT EXPECT YOU TO MEMORIZE THESE TABLES !!!!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But, you should know how to read them, and understand </a:t>
            </a:r>
            <a:br>
              <a:rPr lang="en-US" altLang="en-US" smtClean="0"/>
            </a:br>
            <a:r>
              <a:rPr lang="en-US" altLang="en-US" smtClean="0"/>
              <a:t>what the items are.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 do expect that you understand what the various columns mean, so that you</a:t>
            </a:r>
            <a:br>
              <a:rPr lang="en-US" altLang="en-US" smtClean="0"/>
            </a:br>
            <a:r>
              <a:rPr lang="en-US" altLang="en-US" smtClean="0"/>
              <a:t>can read the table and extract information from it if so asked.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For example, you might be asked for the quark content of a Xi-, or the</a:t>
            </a:r>
            <a:br>
              <a:rPr lang="en-US" altLang="en-US" smtClean="0"/>
            </a:br>
            <a:r>
              <a:rPr lang="en-US" altLang="en-US" smtClean="0"/>
              <a:t>lifetime of the proton, or the mass of a Lambda particle. You should be able to</a:t>
            </a:r>
            <a:br>
              <a:rPr lang="en-US" altLang="en-US" smtClean="0"/>
            </a:br>
            <a:r>
              <a:rPr lang="en-US" altLang="en-US" smtClean="0"/>
              <a:t>extract this information from this (or a similar) table.</a:t>
            </a:r>
          </a:p>
        </p:txBody>
      </p:sp>
    </p:spTree>
    <p:extLst>
      <p:ext uri="{BB962C8B-B14F-4D97-AF65-F5344CB8AC3E}">
        <p14:creationId xmlns:p14="http://schemas.microsoft.com/office/powerpoint/2010/main" val="2679371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5D2876C-5A45-40EF-809B-094CA47092D7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I DO NOT EXPECT YOU TO MEMORIZE THESE TABLES !!!!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But, you should know how to read them, and understand </a:t>
            </a:r>
            <a:br>
              <a:rPr lang="en-US" altLang="en-US" smtClean="0"/>
            </a:br>
            <a:r>
              <a:rPr lang="en-US" altLang="en-US" smtClean="0"/>
              <a:t>what the items are.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129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308AB77-B489-4262-971D-A7791EF3396C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 smtClean="0"/>
              <a:t>It is difficult to show here, but the two quarks inside mesons must have opposite color.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quark can be either RED, GREEN, or BLUE. Choose one..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If we choose GREEN, then the anti-quark’s color is “ANTI-GREEN”. How do</a:t>
            </a:r>
            <a:br>
              <a:rPr lang="en-US" altLang="en-US" smtClean="0"/>
            </a:br>
            <a:r>
              <a:rPr lang="en-US" altLang="en-US" smtClean="0"/>
              <a:t>we draw anti-green? Sorry, I’m not sure how, but try and keep in mind that the</a:t>
            </a:r>
            <a:br>
              <a:rPr lang="en-US" altLang="en-US" smtClean="0"/>
            </a:br>
            <a:r>
              <a:rPr lang="en-US" altLang="en-US" smtClean="0"/>
              <a:t>quark and antiquark in a a meson are one of (or some combination) of these  </a:t>
            </a:r>
            <a:br>
              <a:rPr lang="en-US" altLang="en-US" smtClean="0"/>
            </a:br>
            <a:r>
              <a:rPr lang="en-US" altLang="en-US" smtClean="0"/>
              <a:t>colors combinations: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Quark  +     Antiquark</a:t>
            </a:r>
          </a:p>
          <a:p>
            <a:pPr eaLnBrk="1" hangingPunct="1"/>
            <a:r>
              <a:rPr lang="en-US" altLang="en-US" smtClean="0"/>
              <a:t>------         ------------</a:t>
            </a:r>
          </a:p>
          <a:p>
            <a:pPr eaLnBrk="1" hangingPunct="1"/>
            <a:r>
              <a:rPr lang="en-US" altLang="en-US" smtClean="0"/>
              <a:t>RED     +    ANTIRED</a:t>
            </a:r>
          </a:p>
          <a:p>
            <a:pPr eaLnBrk="1" hangingPunct="1"/>
            <a:r>
              <a:rPr lang="en-US" altLang="en-US" smtClean="0"/>
              <a:t>BLUE    +   ANTIBLUE</a:t>
            </a:r>
          </a:p>
          <a:p>
            <a:pPr eaLnBrk="1" hangingPunct="1"/>
            <a:r>
              <a:rPr lang="en-US" altLang="en-US" smtClean="0"/>
              <a:t>GREEN  +  ANTIGREEN</a:t>
            </a:r>
          </a:p>
        </p:txBody>
      </p:sp>
    </p:spTree>
    <p:extLst>
      <p:ext uri="{BB962C8B-B14F-4D97-AF65-F5344CB8AC3E}">
        <p14:creationId xmlns:p14="http://schemas.microsoft.com/office/powerpoint/2010/main" val="2814058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5ED2FBA-A070-4E28-8DEA-9F1BC3ED849F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 smtClean="0"/>
              <a:t>I DO NOT EXPECT YOU TO MEMORIZE THESE TABLES !!!!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But, you should know how to read them, and understand </a:t>
            </a:r>
            <a:br>
              <a:rPr lang="en-US" altLang="en-US" smtClean="0"/>
            </a:br>
            <a:r>
              <a:rPr lang="en-US" altLang="en-US" smtClean="0"/>
              <a:t>what the items are.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You can see that the Pion-0 and Eta-0 have lifetimes which are extremely short</a:t>
            </a:r>
            <a:br>
              <a:rPr lang="en-US" altLang="en-US" smtClean="0"/>
            </a:br>
            <a:r>
              <a:rPr lang="en-US" altLang="en-US" smtClean="0"/>
              <a:t>compared to the other particles (about a factor of 10 billion times shorter).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This is because these particles decay through the electromagnetic interaction,</a:t>
            </a:r>
          </a:p>
          <a:p>
            <a:pPr eaLnBrk="1" hangingPunct="1"/>
            <a:r>
              <a:rPr lang="en-US" altLang="en-US" smtClean="0"/>
              <a:t>whereas the others decay through the weak interaction.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We will discuss interactions and particle decays in more detail later…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8328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6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33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56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E6D83-9828-430E-A33E-AD50B2B6CEB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31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596CC-2228-4BF9-9DC7-2F5583D9C1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01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A4F52-3091-4316-9079-CBA286C2D3F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140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C3225-8ADC-4D6C-A71D-F889CA3621B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5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AE4A2C-67E3-4975-B6DB-EE22226F4E8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0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28870-B9D3-4457-ACE1-E718679D26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78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60A2C-0C6D-47CF-9AC4-2EF3F977ED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263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CFD6E-045E-4A3D-8B44-CB17AE835C8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4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98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D7A7F-0489-4819-824A-2B055476FF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86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B557A-0EE4-464A-B19C-2125AD658B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56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491EE-5120-4D80-914F-19D13972CBD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2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E6D83-9828-430E-A33E-AD50B2B6CEB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786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596CC-2228-4BF9-9DC7-2F5583D9C17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6884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A4F52-3091-4316-9079-CBA286C2D3F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722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C3225-8ADC-4D6C-A71D-F889CA3621B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278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AE4A2C-67E3-4975-B6DB-EE22226F4E8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14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28870-B9D3-4457-ACE1-E718679D26B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24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60A2C-0C6D-47CF-9AC4-2EF3F977EDD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61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184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5CFD6E-045E-4A3D-8B44-CB17AE835C8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1066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8D7A7F-0489-4819-824A-2B055476FF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3292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B557A-0EE4-464A-B19C-2125AD658BD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281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4491EE-5120-4D80-914F-19D13972CBD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6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498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28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75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99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6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75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B15F4-5F30-4962-8347-34EBAC8A2FB8}" type="datetimeFigureOut">
              <a:rPr lang="en-GB" smtClean="0"/>
              <a:t>30/01/2015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5BDFE-3E13-449E-A5CB-18F8783D40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2254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ECFCE7-9B3C-4C82-920E-22F9905A812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7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ECFCE7-9B3C-4C82-920E-22F9905A812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4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Particle Zoo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AQA particle Physics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120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2895600"/>
            <a:ext cx="8545513" cy="3802063"/>
            <a:chOff x="144" y="1824"/>
            <a:chExt cx="5383" cy="2395"/>
          </a:xfrm>
        </p:grpSpPr>
        <p:sp>
          <p:nvSpPr>
            <p:cNvPr id="14382" name="Rectangle 3"/>
            <p:cNvSpPr>
              <a:spLocks noChangeArrowheads="1"/>
            </p:cNvSpPr>
            <p:nvPr/>
          </p:nvSpPr>
          <p:spPr bwMode="auto">
            <a:xfrm>
              <a:off x="3120" y="1824"/>
              <a:ext cx="1872" cy="172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solidFill>
                  <a:schemeClr val="bg1"/>
                </a:solidFill>
              </a:endParaRPr>
            </a:p>
          </p:txBody>
        </p:sp>
        <p:sp>
          <p:nvSpPr>
            <p:cNvPr id="14383" name="Rectangle 4"/>
            <p:cNvSpPr>
              <a:spLocks noChangeArrowheads="1"/>
            </p:cNvSpPr>
            <p:nvPr/>
          </p:nvSpPr>
          <p:spPr bwMode="auto">
            <a:xfrm>
              <a:off x="864" y="1824"/>
              <a:ext cx="1872" cy="172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solidFill>
                  <a:schemeClr val="bg1"/>
                </a:solidFill>
              </a:endParaRPr>
            </a:p>
          </p:txBody>
        </p:sp>
        <p:sp>
          <p:nvSpPr>
            <p:cNvPr id="14384" name="Text Box 5"/>
            <p:cNvSpPr txBox="1">
              <a:spLocks noChangeArrowheads="1"/>
            </p:cNvSpPr>
            <p:nvPr/>
          </p:nvSpPr>
          <p:spPr bwMode="auto">
            <a:xfrm>
              <a:off x="144" y="3696"/>
              <a:ext cx="5383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dirty="0"/>
                <a:t>Note: The neutron can be turned into a proton by simply replacing a</a:t>
              </a:r>
              <a:br>
                <a:rPr lang="en-US" altLang="en-US" dirty="0"/>
              </a:br>
              <a:r>
                <a:rPr lang="en-US" altLang="en-US" dirty="0"/>
                <a:t>“</a:t>
              </a:r>
              <a:r>
                <a:rPr lang="en-US" altLang="en-US" b="1" dirty="0"/>
                <a:t>d</a:t>
              </a:r>
              <a:r>
                <a:rPr lang="en-US" altLang="en-US" dirty="0"/>
                <a:t>” quark by a “</a:t>
              </a:r>
              <a:r>
                <a:rPr lang="en-US" altLang="en-US" b="1" dirty="0"/>
                <a:t>u</a:t>
              </a:r>
              <a:r>
                <a:rPr lang="en-US" altLang="en-US" dirty="0"/>
                <a:t>” quark!</a:t>
              </a:r>
            </a:p>
          </p:txBody>
        </p:sp>
      </p:grpSp>
      <p:sp>
        <p:nvSpPr>
          <p:cNvPr id="14339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Let’s make baryons!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228600" y="838200"/>
            <a:ext cx="8686800" cy="1905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GB" altLang="en-US">
              <a:solidFill>
                <a:schemeClr val="bg1"/>
              </a:solidFill>
            </a:endParaRP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381000" y="1295400"/>
            <a:ext cx="1462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1"/>
                </a:solidFill>
              </a:rPr>
              <a:t>Charge Q</a:t>
            </a: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457200" y="1752600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Mass</a:t>
            </a: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2627313" y="1295400"/>
            <a:ext cx="74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+2/3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4802188" y="1295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1"/>
                </a:solidFill>
              </a:rPr>
              <a:t>-1/3</a:t>
            </a:r>
          </a:p>
        </p:txBody>
      </p:sp>
      <p:sp>
        <p:nvSpPr>
          <p:cNvPr id="14348" name="Text Box 16"/>
          <p:cNvSpPr txBox="1">
            <a:spLocks noChangeArrowheads="1"/>
          </p:cNvSpPr>
          <p:nvPr/>
        </p:nvSpPr>
        <p:spPr bwMode="auto">
          <a:xfrm>
            <a:off x="7250113" y="1295400"/>
            <a:ext cx="67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-1/3</a:t>
            </a:r>
          </a:p>
        </p:txBody>
      </p:sp>
      <p:sp>
        <p:nvSpPr>
          <p:cNvPr id="14349" name="Text Box 17"/>
          <p:cNvSpPr txBox="1">
            <a:spLocks noChangeArrowheads="1"/>
          </p:cNvSpPr>
          <p:nvPr/>
        </p:nvSpPr>
        <p:spPr bwMode="auto">
          <a:xfrm>
            <a:off x="2224088" y="1752600"/>
            <a:ext cx="1738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~5 [MeV/</a:t>
            </a:r>
            <a:r>
              <a:rPr lang="en-US" altLang="en-US" b="1" i="1">
                <a:solidFill>
                  <a:schemeClr val="bg1"/>
                </a:solidFill>
              </a:rPr>
              <a:t>c</a:t>
            </a:r>
            <a:r>
              <a:rPr lang="en-US" altLang="en-US" b="1" baseline="30000">
                <a:solidFill>
                  <a:schemeClr val="bg1"/>
                </a:solidFill>
              </a:rPr>
              <a:t>2</a:t>
            </a:r>
            <a:r>
              <a:rPr lang="en-US" altLang="en-US" b="1">
                <a:solidFill>
                  <a:schemeClr val="bg1"/>
                </a:solidFill>
              </a:rPr>
              <a:t>]</a:t>
            </a:r>
            <a:endParaRPr lang="en-US" altLang="en-US" b="1" baseline="30000">
              <a:solidFill>
                <a:schemeClr val="bg1"/>
              </a:solidFill>
            </a:endParaRPr>
          </a:p>
        </p:txBody>
      </p:sp>
      <p:sp>
        <p:nvSpPr>
          <p:cNvPr id="14350" name="Text Box 18"/>
          <p:cNvSpPr txBox="1">
            <a:spLocks noChangeArrowheads="1"/>
          </p:cNvSpPr>
          <p:nvPr/>
        </p:nvSpPr>
        <p:spPr bwMode="auto">
          <a:xfrm>
            <a:off x="4500563" y="1752600"/>
            <a:ext cx="1890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~10 [MeV/</a:t>
            </a:r>
            <a:r>
              <a:rPr lang="en-US" altLang="en-US" b="1" i="1">
                <a:solidFill>
                  <a:schemeClr val="bg1"/>
                </a:solidFill>
              </a:rPr>
              <a:t>c</a:t>
            </a:r>
            <a:r>
              <a:rPr lang="en-US" altLang="en-US" b="1" baseline="30000">
                <a:solidFill>
                  <a:schemeClr val="bg1"/>
                </a:solidFill>
              </a:rPr>
              <a:t>2</a:t>
            </a:r>
            <a:r>
              <a:rPr lang="en-US" altLang="en-US" b="1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14351" name="Text Box 19"/>
          <p:cNvSpPr txBox="1">
            <a:spLocks noChangeArrowheads="1"/>
          </p:cNvSpPr>
          <p:nvPr/>
        </p:nvSpPr>
        <p:spPr bwMode="auto">
          <a:xfrm>
            <a:off x="6858000" y="1752600"/>
            <a:ext cx="204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~200 [MeV/</a:t>
            </a:r>
            <a:r>
              <a:rPr lang="en-US" altLang="en-US" b="1" i="1">
                <a:solidFill>
                  <a:schemeClr val="bg1"/>
                </a:solidFill>
              </a:rPr>
              <a:t>c</a:t>
            </a:r>
            <a:r>
              <a:rPr lang="en-US" altLang="en-US" b="1" baseline="30000">
                <a:solidFill>
                  <a:schemeClr val="bg1"/>
                </a:solidFill>
              </a:rPr>
              <a:t>2</a:t>
            </a:r>
            <a:r>
              <a:rPr lang="en-US" altLang="en-US" b="1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14352" name="Text Box 20"/>
          <p:cNvSpPr txBox="1">
            <a:spLocks noChangeArrowheads="1"/>
          </p:cNvSpPr>
          <p:nvPr/>
        </p:nvSpPr>
        <p:spPr bwMode="auto">
          <a:xfrm>
            <a:off x="381000" y="8382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chemeClr val="bg1"/>
                </a:solidFill>
              </a:rPr>
              <a:t>Quark</a:t>
            </a:r>
          </a:p>
        </p:txBody>
      </p:sp>
      <p:sp>
        <p:nvSpPr>
          <p:cNvPr id="14353" name="Text Box 21"/>
          <p:cNvSpPr txBox="1">
            <a:spLocks noChangeArrowheads="1"/>
          </p:cNvSpPr>
          <p:nvPr/>
        </p:nvSpPr>
        <p:spPr bwMode="auto">
          <a:xfrm>
            <a:off x="2727325" y="838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up</a:t>
            </a:r>
          </a:p>
        </p:txBody>
      </p:sp>
      <p:sp>
        <p:nvSpPr>
          <p:cNvPr id="14354" name="Text Box 22"/>
          <p:cNvSpPr txBox="1">
            <a:spLocks noChangeArrowheads="1"/>
          </p:cNvSpPr>
          <p:nvPr/>
        </p:nvSpPr>
        <p:spPr bwMode="auto">
          <a:xfrm>
            <a:off x="4851400" y="838200"/>
            <a:ext cx="89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down</a:t>
            </a:r>
          </a:p>
        </p:txBody>
      </p:sp>
      <p:sp>
        <p:nvSpPr>
          <p:cNvPr id="14355" name="Text Box 23"/>
          <p:cNvSpPr txBox="1">
            <a:spLocks noChangeArrowheads="1"/>
          </p:cNvSpPr>
          <p:nvPr/>
        </p:nvSpPr>
        <p:spPr bwMode="auto">
          <a:xfrm>
            <a:off x="7162800" y="838200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strange</a:t>
            </a:r>
          </a:p>
        </p:txBody>
      </p:sp>
      <p:sp>
        <p:nvSpPr>
          <p:cNvPr id="14356" name="Line 24"/>
          <p:cNvSpPr>
            <a:spLocks noChangeShapeType="1"/>
          </p:cNvSpPr>
          <p:nvPr/>
        </p:nvSpPr>
        <p:spPr bwMode="auto">
          <a:xfrm>
            <a:off x="228600" y="12954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14357" name="Line 25"/>
          <p:cNvSpPr>
            <a:spLocks noChangeShapeType="1"/>
          </p:cNvSpPr>
          <p:nvPr/>
        </p:nvSpPr>
        <p:spPr bwMode="auto">
          <a:xfrm>
            <a:off x="228600" y="22098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14358" name="Line 26"/>
          <p:cNvSpPr>
            <a:spLocks noChangeShapeType="1"/>
          </p:cNvSpPr>
          <p:nvPr/>
        </p:nvSpPr>
        <p:spPr bwMode="auto">
          <a:xfrm>
            <a:off x="228600" y="1752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359" name="Line 27"/>
          <p:cNvSpPr>
            <a:spLocks noChangeShapeType="1"/>
          </p:cNvSpPr>
          <p:nvPr/>
        </p:nvSpPr>
        <p:spPr bwMode="auto">
          <a:xfrm>
            <a:off x="1905000" y="838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14360" name="Line 28"/>
          <p:cNvSpPr>
            <a:spLocks noChangeShapeType="1"/>
          </p:cNvSpPr>
          <p:nvPr/>
        </p:nvSpPr>
        <p:spPr bwMode="auto">
          <a:xfrm>
            <a:off x="4038600" y="838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14361" name="Line 29"/>
          <p:cNvSpPr>
            <a:spLocks noChangeShapeType="1"/>
          </p:cNvSpPr>
          <p:nvPr/>
        </p:nvSpPr>
        <p:spPr bwMode="auto">
          <a:xfrm>
            <a:off x="6553200" y="838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schemeClr val="bg1"/>
              </a:solidFill>
            </a:endParaRPr>
          </a:p>
        </p:txBody>
      </p:sp>
      <p:sp>
        <p:nvSpPr>
          <p:cNvPr id="8228" name="Oval 36"/>
          <p:cNvSpPr>
            <a:spLocks noChangeArrowheads="1"/>
          </p:cNvSpPr>
          <p:nvPr/>
        </p:nvSpPr>
        <p:spPr bwMode="auto">
          <a:xfrm>
            <a:off x="2376488" y="3657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8229" name="Oval 37"/>
          <p:cNvSpPr>
            <a:spLocks noChangeArrowheads="1"/>
          </p:cNvSpPr>
          <p:nvPr/>
        </p:nvSpPr>
        <p:spPr bwMode="auto">
          <a:xfrm>
            <a:off x="2528888" y="3276600"/>
            <a:ext cx="381000" cy="3810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8230" name="Oval 38"/>
          <p:cNvSpPr>
            <a:spLocks noChangeArrowheads="1"/>
          </p:cNvSpPr>
          <p:nvPr/>
        </p:nvSpPr>
        <p:spPr bwMode="auto">
          <a:xfrm>
            <a:off x="2833688" y="3581400"/>
            <a:ext cx="381000" cy="3810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2224088" y="3124200"/>
            <a:ext cx="1143000" cy="1600200"/>
            <a:chOff x="576" y="2256"/>
            <a:chExt cx="720" cy="1008"/>
          </a:xfrm>
        </p:grpSpPr>
        <p:sp>
          <p:nvSpPr>
            <p:cNvPr id="14380" name="Oval 40"/>
            <p:cNvSpPr>
              <a:spLocks noChangeArrowheads="1"/>
            </p:cNvSpPr>
            <p:nvPr/>
          </p:nvSpPr>
          <p:spPr bwMode="auto">
            <a:xfrm>
              <a:off x="576" y="2256"/>
              <a:ext cx="720" cy="7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solidFill>
                  <a:schemeClr val="bg1"/>
                </a:solidFill>
              </a:endParaRPr>
            </a:p>
          </p:txBody>
        </p:sp>
        <p:sp>
          <p:nvSpPr>
            <p:cNvPr id="14381" name="Text Box 41"/>
            <p:cNvSpPr txBox="1">
              <a:spLocks noChangeArrowheads="1"/>
            </p:cNvSpPr>
            <p:nvPr/>
          </p:nvSpPr>
          <p:spPr bwMode="auto">
            <a:xfrm>
              <a:off x="576" y="2976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bg1"/>
                  </a:solidFill>
                </a:rPr>
                <a:t>Proton</a:t>
              </a:r>
            </a:p>
          </p:txBody>
        </p:sp>
      </p:grp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1910268" y="4697413"/>
            <a:ext cx="18325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bg1"/>
                </a:solidFill>
              </a:rPr>
              <a:t>Q = +1</a:t>
            </a:r>
            <a:br>
              <a:rPr lang="en-US" altLang="en-US" sz="2000" b="1">
                <a:solidFill>
                  <a:schemeClr val="bg1"/>
                </a:solidFill>
              </a:rPr>
            </a:br>
            <a:r>
              <a:rPr lang="en-US" altLang="en-US" sz="2000" b="1">
                <a:solidFill>
                  <a:schemeClr val="bg1"/>
                </a:solidFill>
              </a:rPr>
              <a:t>M=938 MeV/</a:t>
            </a:r>
            <a:r>
              <a:rPr lang="en-US" altLang="en-US" sz="2000" b="1" i="1">
                <a:solidFill>
                  <a:schemeClr val="bg1"/>
                </a:solidFill>
              </a:rPr>
              <a:t>c</a:t>
            </a:r>
            <a:r>
              <a:rPr lang="en-US" altLang="en-US" sz="2000" b="1" baseline="30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235" name="Oval 43"/>
          <p:cNvSpPr>
            <a:spLocks noChangeArrowheads="1"/>
          </p:cNvSpPr>
          <p:nvPr/>
        </p:nvSpPr>
        <p:spPr bwMode="auto">
          <a:xfrm>
            <a:off x="6110288" y="36576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8236" name="Oval 44"/>
          <p:cNvSpPr>
            <a:spLocks noChangeArrowheads="1"/>
          </p:cNvSpPr>
          <p:nvPr/>
        </p:nvSpPr>
        <p:spPr bwMode="auto">
          <a:xfrm>
            <a:off x="6262688" y="3276600"/>
            <a:ext cx="381000" cy="3810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8237" name="Oval 45"/>
          <p:cNvSpPr>
            <a:spLocks noChangeArrowheads="1"/>
          </p:cNvSpPr>
          <p:nvPr/>
        </p:nvSpPr>
        <p:spPr bwMode="auto">
          <a:xfrm>
            <a:off x="6567488" y="3581400"/>
            <a:ext cx="381000" cy="3810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chemeClr val="bg1"/>
                </a:solidFill>
              </a:rPr>
              <a:t>d</a:t>
            </a: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5957888" y="3124200"/>
            <a:ext cx="1268412" cy="1600200"/>
            <a:chOff x="576" y="2256"/>
            <a:chExt cx="799" cy="1008"/>
          </a:xfrm>
        </p:grpSpPr>
        <p:sp>
          <p:nvSpPr>
            <p:cNvPr id="14378" name="Oval 47"/>
            <p:cNvSpPr>
              <a:spLocks noChangeArrowheads="1"/>
            </p:cNvSpPr>
            <p:nvPr/>
          </p:nvSpPr>
          <p:spPr bwMode="auto">
            <a:xfrm>
              <a:off x="576" y="2256"/>
              <a:ext cx="720" cy="7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>
                <a:solidFill>
                  <a:schemeClr val="bg1"/>
                </a:solidFill>
              </a:endParaRPr>
            </a:p>
          </p:txBody>
        </p:sp>
        <p:sp>
          <p:nvSpPr>
            <p:cNvPr id="14379" name="Text Box 48"/>
            <p:cNvSpPr txBox="1">
              <a:spLocks noChangeArrowheads="1"/>
            </p:cNvSpPr>
            <p:nvPr/>
          </p:nvSpPr>
          <p:spPr bwMode="auto">
            <a:xfrm>
              <a:off x="576" y="2976"/>
              <a:ext cx="7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bg1"/>
                  </a:solidFill>
                </a:rPr>
                <a:t>Neutron</a:t>
              </a:r>
            </a:p>
          </p:txBody>
        </p:sp>
      </p:grp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5644068" y="4697413"/>
            <a:ext cx="18325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Q = 0</a:t>
            </a:r>
            <a:br>
              <a:rPr lang="en-US" altLang="en-US" sz="2000" b="1" dirty="0">
                <a:solidFill>
                  <a:schemeClr val="bg1"/>
                </a:solidFill>
              </a:rPr>
            </a:br>
            <a:r>
              <a:rPr lang="en-US" altLang="en-US" sz="2000" b="1" dirty="0">
                <a:solidFill>
                  <a:schemeClr val="bg1"/>
                </a:solidFill>
              </a:rPr>
              <a:t>M=940 MeV/</a:t>
            </a:r>
            <a:r>
              <a:rPr lang="en-US" altLang="en-US" sz="2000" b="1" i="1" dirty="0">
                <a:solidFill>
                  <a:schemeClr val="bg1"/>
                </a:solidFill>
              </a:rPr>
              <a:t>c</a:t>
            </a:r>
            <a:r>
              <a:rPr lang="en-US" altLang="en-US" sz="2000" b="1" baseline="30000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987618414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8" grpId="0" animBg="1" autoUpdateAnimBg="0"/>
      <p:bldP spid="8229" grpId="0" animBg="1" autoUpdateAnimBg="0"/>
      <p:bldP spid="8230" grpId="0" animBg="1" autoUpdateAnimBg="0"/>
      <p:bldP spid="8234" grpId="0" autoUpdateAnimBg="0"/>
      <p:bldP spid="8235" grpId="0" animBg="1" autoUpdateAnimBg="0"/>
      <p:bldP spid="8236" grpId="0" animBg="1" autoUpdateAnimBg="0"/>
      <p:bldP spid="8237" grpId="0" animBg="1" autoUpdateAnimBg="0"/>
      <p:bldP spid="824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2400" y="3505200"/>
            <a:ext cx="8839200" cy="2667000"/>
            <a:chOff x="96" y="2064"/>
            <a:chExt cx="5568" cy="1680"/>
          </a:xfrm>
        </p:grpSpPr>
        <p:sp>
          <p:nvSpPr>
            <p:cNvPr id="15421" name="Rectangle 3"/>
            <p:cNvSpPr>
              <a:spLocks noChangeArrowheads="1"/>
            </p:cNvSpPr>
            <p:nvPr/>
          </p:nvSpPr>
          <p:spPr bwMode="auto">
            <a:xfrm>
              <a:off x="96" y="2064"/>
              <a:ext cx="1392" cy="168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422" name="Rectangle 4"/>
            <p:cNvSpPr>
              <a:spLocks noChangeArrowheads="1"/>
            </p:cNvSpPr>
            <p:nvPr/>
          </p:nvSpPr>
          <p:spPr bwMode="auto">
            <a:xfrm>
              <a:off x="1680" y="2064"/>
              <a:ext cx="3984" cy="1680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536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Let’s make some more baryons !</a:t>
            </a:r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49300" y="43434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901700" y="3962400"/>
            <a:ext cx="381000" cy="3810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1206500" y="4267200"/>
            <a:ext cx="381000" cy="3810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31788" y="3810000"/>
            <a:ext cx="1774825" cy="1593850"/>
            <a:chOff x="946" y="2256"/>
            <a:chExt cx="1118" cy="1004"/>
          </a:xfrm>
        </p:grpSpPr>
        <p:sp>
          <p:nvSpPr>
            <p:cNvPr id="15419" name="Oval 39"/>
            <p:cNvSpPr>
              <a:spLocks noChangeArrowheads="1"/>
            </p:cNvSpPr>
            <p:nvPr/>
          </p:nvSpPr>
          <p:spPr bwMode="auto">
            <a:xfrm>
              <a:off x="1104" y="2256"/>
              <a:ext cx="720" cy="7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420" name="Text Box 40"/>
            <p:cNvSpPr txBox="1">
              <a:spLocks noChangeArrowheads="1"/>
            </p:cNvSpPr>
            <p:nvPr/>
          </p:nvSpPr>
          <p:spPr bwMode="auto">
            <a:xfrm>
              <a:off x="946" y="2972"/>
              <a:ext cx="11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Lambda (</a:t>
              </a:r>
              <a:r>
                <a:rPr lang="en-US" altLang="en-US" b="1" smtClean="0">
                  <a:solidFill>
                    <a:srgbClr val="000000"/>
                  </a:solidFill>
                  <a:latin typeface="Symbol" panose="05050102010706020507" pitchFamily="18" charset="2"/>
                </a:rPr>
                <a:t>L</a:t>
              </a:r>
              <a:r>
                <a:rPr lang="en-US" altLang="en-US" b="1" smtClean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228600" y="5383213"/>
            <a:ext cx="19415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0000"/>
                </a:solidFill>
              </a:rPr>
              <a:t>Q = 0</a:t>
            </a:r>
            <a:br>
              <a:rPr lang="en-US" altLang="en-US" sz="2000" b="1" smtClean="0">
                <a:solidFill>
                  <a:srgbClr val="000000"/>
                </a:solidFill>
              </a:rPr>
            </a:br>
            <a:r>
              <a:rPr lang="en-US" altLang="en-US" sz="2000" b="1" smtClean="0">
                <a:solidFill>
                  <a:srgbClr val="000000"/>
                </a:solidFill>
              </a:rPr>
              <a:t>M=1116 MeV/</a:t>
            </a:r>
            <a:r>
              <a:rPr lang="en-US" altLang="en-US" sz="2000" b="1" i="1" smtClean="0">
                <a:solidFill>
                  <a:srgbClr val="000000"/>
                </a:solidFill>
              </a:rPr>
              <a:t>c</a:t>
            </a:r>
            <a:r>
              <a:rPr lang="en-US" altLang="en-US" sz="2000" b="1" baseline="300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306" name="Oval 42"/>
          <p:cNvSpPr>
            <a:spLocks noChangeArrowheads="1"/>
          </p:cNvSpPr>
          <p:nvPr/>
        </p:nvSpPr>
        <p:spPr bwMode="auto">
          <a:xfrm>
            <a:off x="3379788" y="4343400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1307" name="Oval 43"/>
          <p:cNvSpPr>
            <a:spLocks noChangeArrowheads="1"/>
          </p:cNvSpPr>
          <p:nvPr/>
        </p:nvSpPr>
        <p:spPr bwMode="auto">
          <a:xfrm>
            <a:off x="3532188" y="3962400"/>
            <a:ext cx="381000" cy="3810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1308" name="Oval 44"/>
          <p:cNvSpPr>
            <a:spLocks noChangeArrowheads="1"/>
          </p:cNvSpPr>
          <p:nvPr/>
        </p:nvSpPr>
        <p:spPr bwMode="auto">
          <a:xfrm>
            <a:off x="3836988" y="4267200"/>
            <a:ext cx="381000" cy="3810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u</a:t>
            </a: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2962275" y="3810000"/>
            <a:ext cx="1568450" cy="1593850"/>
            <a:chOff x="946" y="2256"/>
            <a:chExt cx="988" cy="1004"/>
          </a:xfrm>
        </p:grpSpPr>
        <p:sp>
          <p:nvSpPr>
            <p:cNvPr id="15417" name="Oval 46"/>
            <p:cNvSpPr>
              <a:spLocks noChangeArrowheads="1"/>
            </p:cNvSpPr>
            <p:nvPr/>
          </p:nvSpPr>
          <p:spPr bwMode="auto">
            <a:xfrm>
              <a:off x="1104" y="2256"/>
              <a:ext cx="720" cy="7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418" name="Text Box 47"/>
            <p:cNvSpPr txBox="1">
              <a:spLocks noChangeArrowheads="1"/>
            </p:cNvSpPr>
            <p:nvPr/>
          </p:nvSpPr>
          <p:spPr bwMode="auto">
            <a:xfrm>
              <a:off x="946" y="2972"/>
              <a:ext cx="9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Sigma (</a:t>
              </a:r>
              <a:r>
                <a:rPr lang="en-US" altLang="en-US" b="1" smtClean="0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en-US" altLang="en-US" b="1" baseline="30000" smtClean="0">
                  <a:solidFill>
                    <a:srgbClr val="000000"/>
                  </a:solidFill>
                  <a:latin typeface="Symbol" panose="05050102010706020507" pitchFamily="18" charset="2"/>
                </a:rPr>
                <a:t>+</a:t>
              </a:r>
              <a:r>
                <a:rPr lang="en-US" altLang="en-US" b="1" smtClean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2859088" y="5383213"/>
            <a:ext cx="1941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0000"/>
                </a:solidFill>
              </a:rPr>
              <a:t>Q = +1</a:t>
            </a:r>
            <a:br>
              <a:rPr lang="en-US" altLang="en-US" sz="2000" b="1" smtClean="0">
                <a:solidFill>
                  <a:srgbClr val="000000"/>
                </a:solidFill>
              </a:rPr>
            </a:br>
            <a:r>
              <a:rPr lang="en-US" altLang="en-US" sz="2000" b="1" smtClean="0">
                <a:solidFill>
                  <a:srgbClr val="000000"/>
                </a:solidFill>
              </a:rPr>
              <a:t>M=1189 MeV/</a:t>
            </a:r>
            <a:r>
              <a:rPr lang="en-US" altLang="en-US" sz="2000" b="1" i="1" smtClean="0">
                <a:solidFill>
                  <a:srgbClr val="000000"/>
                </a:solidFill>
              </a:rPr>
              <a:t>c</a:t>
            </a:r>
            <a:r>
              <a:rPr lang="en-US" altLang="en-US" sz="2000" b="1" baseline="300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5397500" y="4354513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1314" name="Oval 50"/>
          <p:cNvSpPr>
            <a:spLocks noChangeArrowheads="1"/>
          </p:cNvSpPr>
          <p:nvPr/>
        </p:nvSpPr>
        <p:spPr bwMode="auto">
          <a:xfrm>
            <a:off x="5549900" y="3973513"/>
            <a:ext cx="381000" cy="3810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5854700" y="4278313"/>
            <a:ext cx="381000" cy="3810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5" name="Group 52"/>
          <p:cNvGrpSpPr>
            <a:grpSpLocks/>
          </p:cNvGrpSpPr>
          <p:nvPr/>
        </p:nvGrpSpPr>
        <p:grpSpPr bwMode="auto">
          <a:xfrm>
            <a:off x="4979988" y="3821113"/>
            <a:ext cx="1558925" cy="1593850"/>
            <a:chOff x="946" y="2256"/>
            <a:chExt cx="982" cy="1004"/>
          </a:xfrm>
        </p:grpSpPr>
        <p:sp>
          <p:nvSpPr>
            <p:cNvPr id="15415" name="Oval 53"/>
            <p:cNvSpPr>
              <a:spLocks noChangeArrowheads="1"/>
            </p:cNvSpPr>
            <p:nvPr/>
          </p:nvSpPr>
          <p:spPr bwMode="auto">
            <a:xfrm>
              <a:off x="1104" y="2256"/>
              <a:ext cx="720" cy="7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416" name="Text Box 54"/>
            <p:cNvSpPr txBox="1">
              <a:spLocks noChangeArrowheads="1"/>
            </p:cNvSpPr>
            <p:nvPr/>
          </p:nvSpPr>
          <p:spPr bwMode="auto">
            <a:xfrm>
              <a:off x="946" y="2972"/>
              <a:ext cx="9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Sigma (</a:t>
              </a:r>
              <a:r>
                <a:rPr lang="en-US" altLang="en-US" b="1" smtClean="0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en-US" altLang="en-US" b="1" baseline="30000" smtClean="0">
                  <a:solidFill>
                    <a:srgbClr val="000000"/>
                  </a:solidFill>
                  <a:latin typeface="Symbol" panose="05050102010706020507" pitchFamily="18" charset="2"/>
                </a:rPr>
                <a:t>0</a:t>
              </a:r>
              <a:r>
                <a:rPr lang="en-US" altLang="en-US" b="1" smtClean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4876800" y="5394325"/>
            <a:ext cx="19415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0000"/>
                </a:solidFill>
              </a:rPr>
              <a:t>Q = 0</a:t>
            </a:r>
            <a:br>
              <a:rPr lang="en-US" altLang="en-US" sz="2000" b="1" smtClean="0">
                <a:solidFill>
                  <a:srgbClr val="000000"/>
                </a:solidFill>
              </a:rPr>
            </a:br>
            <a:r>
              <a:rPr lang="en-US" altLang="en-US" sz="2000" b="1" smtClean="0">
                <a:solidFill>
                  <a:srgbClr val="000000"/>
                </a:solidFill>
              </a:rPr>
              <a:t>M=1192 MeV/</a:t>
            </a:r>
            <a:r>
              <a:rPr lang="en-US" altLang="en-US" sz="2000" b="1" i="1" smtClean="0">
                <a:solidFill>
                  <a:srgbClr val="000000"/>
                </a:solidFill>
              </a:rPr>
              <a:t>c</a:t>
            </a:r>
            <a:r>
              <a:rPr lang="en-US" altLang="en-US" sz="2000" b="1" baseline="30000" smtClean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320" name="Oval 56"/>
          <p:cNvSpPr>
            <a:spLocks noChangeArrowheads="1"/>
          </p:cNvSpPr>
          <p:nvPr/>
        </p:nvSpPr>
        <p:spPr bwMode="auto">
          <a:xfrm>
            <a:off x="7418388" y="4354513"/>
            <a:ext cx="381000" cy="381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11321" name="Oval 57"/>
          <p:cNvSpPr>
            <a:spLocks noChangeArrowheads="1"/>
          </p:cNvSpPr>
          <p:nvPr/>
        </p:nvSpPr>
        <p:spPr bwMode="auto">
          <a:xfrm>
            <a:off x="7570788" y="3973513"/>
            <a:ext cx="381000" cy="3810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1322" name="Oval 58"/>
          <p:cNvSpPr>
            <a:spLocks noChangeArrowheads="1"/>
          </p:cNvSpPr>
          <p:nvPr/>
        </p:nvSpPr>
        <p:spPr bwMode="auto">
          <a:xfrm>
            <a:off x="7875588" y="4278313"/>
            <a:ext cx="381000" cy="381000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d</a:t>
            </a:r>
          </a:p>
        </p:txBody>
      </p: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7000875" y="3821113"/>
            <a:ext cx="1568450" cy="1593850"/>
            <a:chOff x="946" y="2256"/>
            <a:chExt cx="988" cy="1004"/>
          </a:xfrm>
        </p:grpSpPr>
        <p:sp>
          <p:nvSpPr>
            <p:cNvPr id="15413" name="Oval 60"/>
            <p:cNvSpPr>
              <a:spLocks noChangeArrowheads="1"/>
            </p:cNvSpPr>
            <p:nvPr/>
          </p:nvSpPr>
          <p:spPr bwMode="auto">
            <a:xfrm>
              <a:off x="1104" y="2256"/>
              <a:ext cx="720" cy="7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414" name="Text Box 61"/>
            <p:cNvSpPr txBox="1">
              <a:spLocks noChangeArrowheads="1"/>
            </p:cNvSpPr>
            <p:nvPr/>
          </p:nvSpPr>
          <p:spPr bwMode="auto">
            <a:xfrm>
              <a:off x="946" y="2972"/>
              <a:ext cx="9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Sigma (</a:t>
              </a:r>
              <a:r>
                <a:rPr lang="en-US" altLang="en-US" b="1" smtClean="0">
                  <a:solidFill>
                    <a:srgbClr val="000000"/>
                  </a:solidFill>
                  <a:latin typeface="Symbol" panose="05050102010706020507" pitchFamily="18" charset="2"/>
                </a:rPr>
                <a:t>S</a:t>
              </a:r>
              <a:r>
                <a:rPr lang="en-US" altLang="en-US" b="1" baseline="30000" smtClean="0">
                  <a:solidFill>
                    <a:srgbClr val="000000"/>
                  </a:solidFill>
                  <a:latin typeface="Symbol" panose="05050102010706020507" pitchFamily="18" charset="2"/>
                </a:rPr>
                <a:t>-</a:t>
              </a:r>
              <a:r>
                <a:rPr lang="en-US" altLang="en-US" b="1" smtClean="0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11326" name="Text Box 62"/>
          <p:cNvSpPr txBox="1">
            <a:spLocks noChangeArrowheads="1"/>
          </p:cNvSpPr>
          <p:nvPr/>
        </p:nvSpPr>
        <p:spPr bwMode="auto">
          <a:xfrm>
            <a:off x="6897688" y="5394325"/>
            <a:ext cx="1941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smtClean="0">
                <a:solidFill>
                  <a:srgbClr val="000000"/>
                </a:solidFill>
              </a:rPr>
              <a:t>Q = -1</a:t>
            </a:r>
            <a:br>
              <a:rPr lang="en-US" altLang="en-US" sz="2000" b="1" smtClean="0">
                <a:solidFill>
                  <a:srgbClr val="000000"/>
                </a:solidFill>
              </a:rPr>
            </a:br>
            <a:r>
              <a:rPr lang="en-US" altLang="en-US" sz="2000" b="1" smtClean="0">
                <a:solidFill>
                  <a:srgbClr val="000000"/>
                </a:solidFill>
              </a:rPr>
              <a:t>M=1197 MeV/</a:t>
            </a:r>
            <a:r>
              <a:rPr lang="en-US" altLang="en-US" sz="2000" b="1" i="1" smtClean="0">
                <a:solidFill>
                  <a:srgbClr val="000000"/>
                </a:solidFill>
              </a:rPr>
              <a:t>c</a:t>
            </a:r>
            <a:r>
              <a:rPr lang="en-US" altLang="en-US" sz="2000" b="1" baseline="30000" smtClean="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15384" name="Group 66"/>
          <p:cNvGrpSpPr>
            <a:grpSpLocks/>
          </p:cNvGrpSpPr>
          <p:nvPr/>
        </p:nvGrpSpPr>
        <p:grpSpPr bwMode="auto">
          <a:xfrm>
            <a:off x="228600" y="914400"/>
            <a:ext cx="8686800" cy="1905000"/>
            <a:chOff x="144" y="576"/>
            <a:chExt cx="5472" cy="1200"/>
          </a:xfrm>
        </p:grpSpPr>
        <p:sp>
          <p:nvSpPr>
            <p:cNvPr id="15385" name="Rectangle 7"/>
            <p:cNvSpPr>
              <a:spLocks noChangeArrowheads="1"/>
            </p:cNvSpPr>
            <p:nvPr/>
          </p:nvSpPr>
          <p:spPr bwMode="auto">
            <a:xfrm>
              <a:off x="144" y="576"/>
              <a:ext cx="5472" cy="120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5389" name="Text Box 11"/>
            <p:cNvSpPr txBox="1">
              <a:spLocks noChangeArrowheads="1"/>
            </p:cNvSpPr>
            <p:nvPr/>
          </p:nvSpPr>
          <p:spPr bwMode="auto">
            <a:xfrm>
              <a:off x="427" y="864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15390" name="Text Box 12"/>
            <p:cNvSpPr txBox="1">
              <a:spLocks noChangeArrowheads="1"/>
            </p:cNvSpPr>
            <p:nvPr/>
          </p:nvSpPr>
          <p:spPr bwMode="auto">
            <a:xfrm>
              <a:off x="288" y="1152"/>
              <a:ext cx="5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Mass</a:t>
              </a:r>
            </a:p>
          </p:txBody>
        </p:sp>
        <p:sp>
          <p:nvSpPr>
            <p:cNvPr id="15391" name="Text Box 13"/>
            <p:cNvSpPr txBox="1">
              <a:spLocks noChangeArrowheads="1"/>
            </p:cNvSpPr>
            <p:nvPr/>
          </p:nvSpPr>
          <p:spPr bwMode="auto">
            <a:xfrm>
              <a:off x="1655" y="864"/>
              <a:ext cx="4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+2/3</a:t>
              </a:r>
            </a:p>
          </p:txBody>
        </p:sp>
        <p:sp>
          <p:nvSpPr>
            <p:cNvPr id="15392" name="Text Box 14"/>
            <p:cNvSpPr txBox="1">
              <a:spLocks noChangeArrowheads="1"/>
            </p:cNvSpPr>
            <p:nvPr/>
          </p:nvSpPr>
          <p:spPr bwMode="auto">
            <a:xfrm>
              <a:off x="3025" y="864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-1/3</a:t>
              </a:r>
            </a:p>
          </p:txBody>
        </p:sp>
        <p:sp>
          <p:nvSpPr>
            <p:cNvPr id="15393" name="Text Box 15"/>
            <p:cNvSpPr txBox="1">
              <a:spLocks noChangeArrowheads="1"/>
            </p:cNvSpPr>
            <p:nvPr/>
          </p:nvSpPr>
          <p:spPr bwMode="auto">
            <a:xfrm>
              <a:off x="4567" y="864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-1/3</a:t>
              </a:r>
            </a:p>
          </p:txBody>
        </p:sp>
        <p:sp>
          <p:nvSpPr>
            <p:cNvPr id="15394" name="Text Box 19"/>
            <p:cNvSpPr txBox="1">
              <a:spLocks noChangeArrowheads="1"/>
            </p:cNvSpPr>
            <p:nvPr/>
          </p:nvSpPr>
          <p:spPr bwMode="auto">
            <a:xfrm>
              <a:off x="240" y="576"/>
              <a:ext cx="6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Quark</a:t>
              </a:r>
            </a:p>
          </p:txBody>
        </p:sp>
        <p:sp>
          <p:nvSpPr>
            <p:cNvPr id="15395" name="Text Box 20"/>
            <p:cNvSpPr txBox="1">
              <a:spLocks noChangeArrowheads="1"/>
            </p:cNvSpPr>
            <p:nvPr/>
          </p:nvSpPr>
          <p:spPr bwMode="auto">
            <a:xfrm>
              <a:off x="1718" y="576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up</a:t>
              </a:r>
            </a:p>
          </p:txBody>
        </p:sp>
        <p:sp>
          <p:nvSpPr>
            <p:cNvPr id="15396" name="Text Box 21"/>
            <p:cNvSpPr txBox="1">
              <a:spLocks noChangeArrowheads="1"/>
            </p:cNvSpPr>
            <p:nvPr/>
          </p:nvSpPr>
          <p:spPr bwMode="auto">
            <a:xfrm>
              <a:off x="3056" y="576"/>
              <a:ext cx="5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down</a:t>
              </a:r>
            </a:p>
          </p:txBody>
        </p:sp>
        <p:sp>
          <p:nvSpPr>
            <p:cNvPr id="15397" name="Text Box 22"/>
            <p:cNvSpPr txBox="1">
              <a:spLocks noChangeArrowheads="1"/>
            </p:cNvSpPr>
            <p:nvPr/>
          </p:nvSpPr>
          <p:spPr bwMode="auto">
            <a:xfrm>
              <a:off x="4512" y="576"/>
              <a:ext cx="7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strange</a:t>
              </a:r>
            </a:p>
          </p:txBody>
        </p:sp>
        <p:sp>
          <p:nvSpPr>
            <p:cNvPr id="15398" name="Line 23"/>
            <p:cNvSpPr>
              <a:spLocks noChangeShapeType="1"/>
            </p:cNvSpPr>
            <p:nvPr/>
          </p:nvSpPr>
          <p:spPr bwMode="auto">
            <a:xfrm>
              <a:off x="144" y="864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399" name="Line 24"/>
            <p:cNvSpPr>
              <a:spLocks noChangeShapeType="1"/>
            </p:cNvSpPr>
            <p:nvPr/>
          </p:nvSpPr>
          <p:spPr bwMode="auto">
            <a:xfrm>
              <a:off x="144" y="1440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400" name="Line 25"/>
            <p:cNvSpPr>
              <a:spLocks noChangeShapeType="1"/>
            </p:cNvSpPr>
            <p:nvPr/>
          </p:nvSpPr>
          <p:spPr bwMode="auto">
            <a:xfrm>
              <a:off x="144" y="1152"/>
              <a:ext cx="54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401" name="Line 26"/>
            <p:cNvSpPr>
              <a:spLocks noChangeShapeType="1"/>
            </p:cNvSpPr>
            <p:nvPr/>
          </p:nvSpPr>
          <p:spPr bwMode="auto">
            <a:xfrm>
              <a:off x="1200" y="576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402" name="Line 27"/>
            <p:cNvSpPr>
              <a:spLocks noChangeShapeType="1"/>
            </p:cNvSpPr>
            <p:nvPr/>
          </p:nvSpPr>
          <p:spPr bwMode="auto">
            <a:xfrm>
              <a:off x="2544" y="576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403" name="Line 28"/>
            <p:cNvSpPr>
              <a:spLocks noChangeShapeType="1"/>
            </p:cNvSpPr>
            <p:nvPr/>
          </p:nvSpPr>
          <p:spPr bwMode="auto">
            <a:xfrm>
              <a:off x="4128" y="576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410" name="Text Box 63"/>
            <p:cNvSpPr txBox="1">
              <a:spLocks noChangeArrowheads="1"/>
            </p:cNvSpPr>
            <p:nvPr/>
          </p:nvSpPr>
          <p:spPr bwMode="auto">
            <a:xfrm>
              <a:off x="1344" y="1152"/>
              <a:ext cx="109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~5 [MeV/</a:t>
              </a:r>
              <a:r>
                <a:rPr lang="en-US" altLang="en-US" b="1" i="1" smtClean="0">
                  <a:solidFill>
                    <a:srgbClr val="000000"/>
                  </a:solidFill>
                </a:rPr>
                <a:t>c</a:t>
              </a:r>
              <a:r>
                <a:rPr lang="en-US" altLang="en-US" b="1" baseline="30000" smtClean="0">
                  <a:solidFill>
                    <a:srgbClr val="000000"/>
                  </a:solidFill>
                </a:rPr>
                <a:t>2</a:t>
              </a:r>
              <a:r>
                <a:rPr lang="en-US" altLang="en-US" b="1" smtClean="0">
                  <a:solidFill>
                    <a:srgbClr val="000000"/>
                  </a:solidFill>
                </a:rPr>
                <a:t>]</a:t>
              </a:r>
              <a:endParaRPr lang="en-US" altLang="en-US" b="1" baseline="30000" smtClean="0">
                <a:solidFill>
                  <a:srgbClr val="000000"/>
                </a:solidFill>
              </a:endParaRPr>
            </a:p>
          </p:txBody>
        </p:sp>
        <p:sp>
          <p:nvSpPr>
            <p:cNvPr id="15411" name="Text Box 64"/>
            <p:cNvSpPr txBox="1">
              <a:spLocks noChangeArrowheads="1"/>
            </p:cNvSpPr>
            <p:nvPr/>
          </p:nvSpPr>
          <p:spPr bwMode="auto">
            <a:xfrm>
              <a:off x="2778" y="1152"/>
              <a:ext cx="1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~10 [MeV/</a:t>
              </a:r>
              <a:r>
                <a:rPr lang="en-US" altLang="en-US" b="1" i="1" smtClean="0">
                  <a:solidFill>
                    <a:srgbClr val="000000"/>
                  </a:solidFill>
                </a:rPr>
                <a:t>c</a:t>
              </a:r>
              <a:r>
                <a:rPr lang="en-US" altLang="en-US" b="1" baseline="30000" smtClean="0">
                  <a:solidFill>
                    <a:srgbClr val="000000"/>
                  </a:solidFill>
                </a:rPr>
                <a:t>2</a:t>
              </a:r>
              <a:r>
                <a:rPr lang="en-US" altLang="en-US" b="1" smtClean="0">
                  <a:solidFill>
                    <a:srgbClr val="000000"/>
                  </a:solidFill>
                </a:rPr>
                <a:t>]</a:t>
              </a:r>
            </a:p>
          </p:txBody>
        </p:sp>
        <p:sp>
          <p:nvSpPr>
            <p:cNvPr id="15412" name="Text Box 65"/>
            <p:cNvSpPr txBox="1">
              <a:spLocks noChangeArrowheads="1"/>
            </p:cNvSpPr>
            <p:nvPr/>
          </p:nvSpPr>
          <p:spPr bwMode="auto">
            <a:xfrm>
              <a:off x="4263" y="1152"/>
              <a:ext cx="12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smtClean="0">
                  <a:solidFill>
                    <a:srgbClr val="000000"/>
                  </a:solidFill>
                </a:rPr>
                <a:t>~200 [MeV/</a:t>
              </a:r>
              <a:r>
                <a:rPr lang="en-US" altLang="en-US" b="1" i="1" smtClean="0">
                  <a:solidFill>
                    <a:srgbClr val="000000"/>
                  </a:solidFill>
                </a:rPr>
                <a:t>c</a:t>
              </a:r>
              <a:r>
                <a:rPr lang="en-US" altLang="en-US" b="1" baseline="30000" smtClean="0">
                  <a:solidFill>
                    <a:srgbClr val="000000"/>
                  </a:solidFill>
                </a:rPr>
                <a:t>2</a:t>
              </a:r>
              <a:r>
                <a:rPr lang="en-US" altLang="en-US" b="1" smtClean="0">
                  <a:solidFill>
                    <a:srgbClr val="000000"/>
                  </a:solidFill>
                </a:rPr>
                <a:t>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9034388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1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9" grpId="0" animBg="1" autoUpdateAnimBg="0"/>
      <p:bldP spid="11300" grpId="0" animBg="1" autoUpdateAnimBg="0"/>
      <p:bldP spid="11301" grpId="0" animBg="1" autoUpdateAnimBg="0"/>
      <p:bldP spid="11305" grpId="0" autoUpdateAnimBg="0"/>
      <p:bldP spid="11306" grpId="0" animBg="1" autoUpdateAnimBg="0"/>
      <p:bldP spid="11307" grpId="0" animBg="1" autoUpdateAnimBg="0"/>
      <p:bldP spid="11308" grpId="0" animBg="1" autoUpdateAnimBg="0"/>
      <p:bldP spid="11312" grpId="0" autoUpdateAnimBg="0"/>
      <p:bldP spid="11313" grpId="0" animBg="1" autoUpdateAnimBg="0"/>
      <p:bldP spid="11314" grpId="0" animBg="1" autoUpdateAnimBg="0"/>
      <p:bldP spid="11315" grpId="0" animBg="1" autoUpdateAnimBg="0"/>
      <p:bldP spid="11319" grpId="0" autoUpdateAnimBg="0"/>
      <p:bldP spid="11320" grpId="0" animBg="1" autoUpdateAnimBg="0"/>
      <p:bldP spid="11321" grpId="0" animBg="1" autoUpdateAnimBg="0"/>
      <p:bldP spid="11322" grpId="0" animBg="1" autoUpdateAnimBg="0"/>
      <p:bldP spid="1132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Baryons with u,d,s quarks</a:t>
            </a:r>
          </a:p>
        </p:txBody>
      </p:sp>
      <p:graphicFrame>
        <p:nvGraphicFramePr>
          <p:cNvPr id="20566" name="Group 86"/>
          <p:cNvGraphicFramePr>
            <a:graphicFrameLocks noGrp="1"/>
          </p:cNvGraphicFramePr>
          <p:nvPr/>
        </p:nvGraphicFramePr>
        <p:xfrm>
          <a:off x="228600" y="1492250"/>
          <a:ext cx="8686800" cy="4389437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295400"/>
                <a:gridCol w="1219200"/>
                <a:gridCol w="685800"/>
                <a:gridCol w="838200"/>
                <a:gridCol w="1600200"/>
              </a:tblGrid>
              <a:tr h="731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Baryon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Makeup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Mass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(MeV/c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Lifetime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proton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uud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 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yrs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neutron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ddu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920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Lambda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L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uds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Sigma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+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uus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1189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0.8x10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Sigma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uds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6.0x10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Sigma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S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dds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1197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</a:tr>
              <a:tr h="4572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X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dss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1321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  <p:sp>
        <p:nvSpPr>
          <p:cNvPr id="16469" name="Text Box 87"/>
          <p:cNvSpPr txBox="1">
            <a:spLocks noChangeArrowheads="1"/>
          </p:cNvSpPr>
          <p:nvPr/>
        </p:nvSpPr>
        <p:spPr bwMode="auto">
          <a:xfrm>
            <a:off x="76200" y="6289675"/>
            <a:ext cx="8983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000000"/>
                </a:solidFill>
              </a:rPr>
              <a:t>You should be able to read and extract information from a table like this</a:t>
            </a:r>
          </a:p>
        </p:txBody>
      </p:sp>
    </p:spTree>
    <p:extLst>
      <p:ext uri="{BB962C8B-B14F-4D97-AF65-F5344CB8AC3E}">
        <p14:creationId xmlns:p14="http://schemas.microsoft.com/office/powerpoint/2010/main" val="3988144086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A few More  Baryons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/>
        </p:nvGraphicFramePr>
        <p:xfrm>
          <a:off x="228600" y="1752600"/>
          <a:ext cx="8686800" cy="276383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295400"/>
                <a:gridCol w="1219200"/>
                <a:gridCol w="762000"/>
                <a:gridCol w="762000"/>
                <a:gridCol w="1600200"/>
              </a:tblGrid>
              <a:tr h="7316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Baryon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Makeup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Mass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(MeV/c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Lifetime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Delta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++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uuu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0.6x10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Delta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+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uud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0.6x10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Delta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udd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0.6x10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Delta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D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ddd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1232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0.6x10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-23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</a:tr>
              <a:tr h="4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Omega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W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1672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0.8x10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-10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543407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943600" y="3200400"/>
            <a:ext cx="2819400" cy="3581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52400" y="3200400"/>
            <a:ext cx="2819400" cy="35814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Mesons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933296" y="1195068"/>
            <a:ext cx="527740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chemeClr val="bg1"/>
                </a:solidFill>
              </a:rPr>
              <a:t> </a:t>
            </a:r>
            <a:r>
              <a:rPr lang="en-US" altLang="en-US" b="1" dirty="0" smtClean="0">
                <a:solidFill>
                  <a:schemeClr val="bg1"/>
                </a:solidFill>
              </a:rPr>
              <a:t>Mesons</a:t>
            </a:r>
            <a:r>
              <a:rPr lang="en-US" altLang="en-US" dirty="0" smtClean="0">
                <a:solidFill>
                  <a:schemeClr val="bg1"/>
                </a:solidFill>
              </a:rPr>
              <a:t> are also in the </a:t>
            </a:r>
            <a:r>
              <a:rPr lang="en-US" altLang="en-US" b="1" dirty="0" smtClean="0">
                <a:solidFill>
                  <a:schemeClr val="bg1"/>
                </a:solidFill>
              </a:rPr>
              <a:t>hadron family</a:t>
            </a:r>
            <a:r>
              <a:rPr lang="en-US" altLang="en-US" dirty="0" smtClean="0">
                <a:solidFill>
                  <a:schemeClr val="bg1"/>
                </a:solidFill>
              </a:rPr>
              <a:t>.</a:t>
            </a:r>
            <a:br>
              <a:rPr lang="en-US" altLang="en-US" dirty="0" smtClean="0">
                <a:solidFill>
                  <a:schemeClr val="bg1"/>
                </a:solidFill>
              </a:rPr>
            </a:br>
            <a:endParaRPr lang="en-US" altLang="en-US" dirty="0" smtClean="0">
              <a:solidFill>
                <a:schemeClr val="bg1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chemeClr val="bg1"/>
                </a:solidFill>
              </a:rPr>
              <a:t>They contain a </a:t>
            </a:r>
            <a:r>
              <a:rPr lang="en-US" altLang="en-US" b="1" dirty="0" smtClean="0">
                <a:solidFill>
                  <a:schemeClr val="bg1"/>
                </a:solidFill>
              </a:rPr>
              <a:t>quark</a:t>
            </a:r>
            <a:r>
              <a:rPr lang="en-US" altLang="en-US" dirty="0" smtClean="0">
                <a:solidFill>
                  <a:schemeClr val="bg1"/>
                </a:solidFill>
              </a:rPr>
              <a:t> and an </a:t>
            </a:r>
            <a:r>
              <a:rPr lang="en-US" altLang="en-US" b="1" dirty="0" smtClean="0">
                <a:solidFill>
                  <a:schemeClr val="bg1"/>
                </a:solidFill>
              </a:rPr>
              <a:t>anti-quark</a:t>
            </a:r>
            <a:r>
              <a:rPr lang="en-US" altLang="en-US" dirty="0" smtClean="0">
                <a:solidFill>
                  <a:schemeClr val="bg1"/>
                </a:solidFill>
              </a:rPr>
              <a:t/>
            </a:r>
            <a:br>
              <a:rPr lang="en-US" altLang="en-US" dirty="0" smtClean="0">
                <a:solidFill>
                  <a:schemeClr val="bg1"/>
                </a:solidFill>
              </a:rPr>
            </a:br>
            <a:endParaRPr lang="en-US" altLang="en-US" dirty="0" smtClean="0">
              <a:solidFill>
                <a:schemeClr val="bg1"/>
              </a:solidFill>
            </a:endParaRPr>
          </a:p>
        </p:txBody>
      </p: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457200" y="3429000"/>
            <a:ext cx="1752600" cy="1143000"/>
            <a:chOff x="792" y="2784"/>
            <a:chExt cx="1104" cy="720"/>
          </a:xfrm>
        </p:grpSpPr>
        <p:sp>
          <p:nvSpPr>
            <p:cNvPr id="18456" name="Oval 8"/>
            <p:cNvSpPr>
              <a:spLocks noChangeArrowheads="1"/>
            </p:cNvSpPr>
            <p:nvPr/>
          </p:nvSpPr>
          <p:spPr bwMode="auto">
            <a:xfrm rot="-1171785">
              <a:off x="792" y="2784"/>
              <a:ext cx="1104" cy="72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8457" name="Oval 9"/>
            <p:cNvSpPr>
              <a:spLocks noChangeArrowheads="1"/>
            </p:cNvSpPr>
            <p:nvPr/>
          </p:nvSpPr>
          <p:spPr bwMode="auto">
            <a:xfrm>
              <a:off x="912" y="3024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mtClean="0">
                  <a:solidFill>
                    <a:srgbClr val="000000"/>
                  </a:solidFill>
                </a:rPr>
                <a:t>u</a:t>
              </a:r>
            </a:p>
          </p:txBody>
        </p:sp>
        <p:grpSp>
          <p:nvGrpSpPr>
            <p:cNvPr id="18458" name="Group 10"/>
            <p:cNvGrpSpPr>
              <a:grpSpLocks/>
            </p:cNvGrpSpPr>
            <p:nvPr/>
          </p:nvGrpSpPr>
          <p:grpSpPr bwMode="auto">
            <a:xfrm>
              <a:off x="1344" y="2832"/>
              <a:ext cx="384" cy="384"/>
              <a:chOff x="1344" y="2880"/>
              <a:chExt cx="384" cy="384"/>
            </a:xfrm>
          </p:grpSpPr>
          <p:sp>
            <p:nvSpPr>
              <p:cNvPr id="18459" name="Oval 11"/>
              <p:cNvSpPr>
                <a:spLocks noChangeArrowheads="1"/>
              </p:cNvSpPr>
              <p:nvPr/>
            </p:nvSpPr>
            <p:spPr bwMode="auto">
              <a:xfrm>
                <a:off x="1344" y="2880"/>
                <a:ext cx="384" cy="384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mtClean="0">
                    <a:solidFill>
                      <a:srgbClr val="000000"/>
                    </a:solidFill>
                  </a:rPr>
                  <a:t>d</a:t>
                </a:r>
              </a:p>
            </p:txBody>
          </p:sp>
          <p:sp>
            <p:nvSpPr>
              <p:cNvPr id="18460" name="Line 12"/>
              <p:cNvSpPr>
                <a:spLocks noChangeShapeType="1"/>
              </p:cNvSpPr>
              <p:nvPr/>
            </p:nvSpPr>
            <p:spPr bwMode="auto">
              <a:xfrm>
                <a:off x="1488" y="297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8440" name="Text Box 13"/>
          <p:cNvSpPr txBox="1">
            <a:spLocks noChangeArrowheads="1"/>
          </p:cNvSpPr>
          <p:nvPr/>
        </p:nvSpPr>
        <p:spPr bwMode="auto">
          <a:xfrm>
            <a:off x="323850" y="4846638"/>
            <a:ext cx="2647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000000"/>
                </a:solidFill>
              </a:rPr>
              <a:t>What’s the charge </a:t>
            </a:r>
            <a:br>
              <a:rPr lang="en-US" altLang="en-US" b="1" smtClean="0">
                <a:solidFill>
                  <a:srgbClr val="000000"/>
                </a:solidFill>
              </a:rPr>
            </a:br>
            <a:r>
              <a:rPr lang="en-US" altLang="en-US" b="1" smtClean="0">
                <a:solidFill>
                  <a:srgbClr val="000000"/>
                </a:solidFill>
              </a:rPr>
              <a:t>of this particle?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533400" y="5867400"/>
            <a:ext cx="20335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0000"/>
                </a:solidFill>
              </a:rPr>
              <a:t>Q=+1</a:t>
            </a:r>
            <a:r>
              <a:rPr lang="en-US" altLang="en-US" smtClean="0">
                <a:solidFill>
                  <a:srgbClr val="000000"/>
                </a:solidFill>
              </a:rPr>
              <a:t>, and it’s </a:t>
            </a:r>
            <a:br>
              <a:rPr lang="en-US" altLang="en-US" smtClean="0">
                <a:solidFill>
                  <a:srgbClr val="000000"/>
                </a:solidFill>
              </a:rPr>
            </a:br>
            <a:r>
              <a:rPr lang="en-US" altLang="en-US" smtClean="0">
                <a:solidFill>
                  <a:srgbClr val="000000"/>
                </a:solidFill>
              </a:rPr>
              <a:t>called a </a:t>
            </a:r>
            <a:r>
              <a:rPr lang="en-US" altLang="en-US" smtClean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en-US" altLang="en-US" baseline="30000" smtClean="0">
                <a:solidFill>
                  <a:srgbClr val="FF0000"/>
                </a:solidFill>
              </a:rPr>
              <a:t>+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grpSp>
        <p:nvGrpSpPr>
          <p:cNvPr id="18445" name="Group 22"/>
          <p:cNvGrpSpPr>
            <a:grpSpLocks/>
          </p:cNvGrpSpPr>
          <p:nvPr/>
        </p:nvGrpSpPr>
        <p:grpSpPr bwMode="auto">
          <a:xfrm>
            <a:off x="6423025" y="3352800"/>
            <a:ext cx="1752600" cy="1143000"/>
            <a:chOff x="3408" y="2448"/>
            <a:chExt cx="1104" cy="720"/>
          </a:xfrm>
        </p:grpSpPr>
        <p:sp>
          <p:nvSpPr>
            <p:cNvPr id="18448" name="Oval 23"/>
            <p:cNvSpPr>
              <a:spLocks noChangeArrowheads="1"/>
            </p:cNvSpPr>
            <p:nvPr/>
          </p:nvSpPr>
          <p:spPr bwMode="auto">
            <a:xfrm rot="-1171785">
              <a:off x="3408" y="2448"/>
              <a:ext cx="1104" cy="72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GB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18449" name="Oval 24"/>
            <p:cNvSpPr>
              <a:spLocks noChangeArrowheads="1"/>
            </p:cNvSpPr>
            <p:nvPr/>
          </p:nvSpPr>
          <p:spPr bwMode="auto">
            <a:xfrm>
              <a:off x="3528" y="2688"/>
              <a:ext cx="384" cy="3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mtClean="0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18450" name="Oval 25"/>
            <p:cNvSpPr>
              <a:spLocks noChangeArrowheads="1"/>
            </p:cNvSpPr>
            <p:nvPr/>
          </p:nvSpPr>
          <p:spPr bwMode="auto">
            <a:xfrm>
              <a:off x="3984" y="2496"/>
              <a:ext cx="384" cy="38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mtClean="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8451" name="Line 26"/>
            <p:cNvSpPr>
              <a:spLocks noChangeShapeType="1"/>
            </p:cNvSpPr>
            <p:nvPr/>
          </p:nvSpPr>
          <p:spPr bwMode="auto">
            <a:xfrm>
              <a:off x="3648" y="283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446" name="Text Box 27"/>
          <p:cNvSpPr txBox="1">
            <a:spLocks noChangeArrowheads="1"/>
          </p:cNvSpPr>
          <p:nvPr/>
        </p:nvSpPr>
        <p:spPr bwMode="auto">
          <a:xfrm>
            <a:off x="6038850" y="4846638"/>
            <a:ext cx="2647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000000"/>
                </a:solidFill>
              </a:rPr>
              <a:t>What’s the charge </a:t>
            </a:r>
            <a:br>
              <a:rPr lang="en-US" altLang="en-US" b="1" smtClean="0">
                <a:solidFill>
                  <a:srgbClr val="000000"/>
                </a:solidFill>
              </a:rPr>
            </a:br>
            <a:r>
              <a:rPr lang="en-US" altLang="en-US" b="1" smtClean="0">
                <a:solidFill>
                  <a:srgbClr val="000000"/>
                </a:solidFill>
              </a:rPr>
              <a:t>of this particle?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6019800" y="5867400"/>
            <a:ext cx="2670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solidFill>
                  <a:srgbClr val="FF0000"/>
                </a:solidFill>
              </a:rPr>
              <a:t>Q= 0</a:t>
            </a:r>
            <a:r>
              <a:rPr lang="en-US" altLang="en-US" smtClean="0">
                <a:solidFill>
                  <a:srgbClr val="000000"/>
                </a:solidFill>
              </a:rPr>
              <a:t>, this strange</a:t>
            </a:r>
            <a:br>
              <a:rPr lang="en-US" altLang="en-US" smtClean="0">
                <a:solidFill>
                  <a:srgbClr val="000000"/>
                </a:solidFill>
              </a:rPr>
            </a:br>
            <a:r>
              <a:rPr lang="en-US" altLang="en-US" smtClean="0">
                <a:solidFill>
                  <a:srgbClr val="000000"/>
                </a:solidFill>
              </a:rPr>
              <a:t>meson is called a </a:t>
            </a:r>
            <a:r>
              <a:rPr lang="en-US" altLang="en-US" smtClean="0">
                <a:solidFill>
                  <a:srgbClr val="FF0000"/>
                </a:solidFill>
              </a:rPr>
              <a:t>K</a:t>
            </a:r>
            <a:r>
              <a:rPr lang="en-US" altLang="en-US" baseline="30000" smtClean="0">
                <a:solidFill>
                  <a:srgbClr val="FF0000"/>
                </a:solidFill>
              </a:rPr>
              <a:t>0</a:t>
            </a:r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50050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2" grpId="0" autoUpdateAnimBg="0"/>
      <p:bldP spid="2358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Mesons with u,d,s quarks</a:t>
            </a:r>
          </a:p>
        </p:txBody>
      </p:sp>
      <p:graphicFrame>
        <p:nvGraphicFramePr>
          <p:cNvPr id="2765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430492"/>
              </p:ext>
            </p:extLst>
          </p:nvPr>
        </p:nvGraphicFramePr>
        <p:xfrm>
          <a:off x="533400" y="2362200"/>
          <a:ext cx="7924800" cy="3475039"/>
        </p:xfrm>
        <a:graphic>
          <a:graphicData uri="http://schemas.openxmlformats.org/drawingml/2006/table">
            <a:tbl>
              <a:tblPr/>
              <a:tblGrid>
                <a:gridCol w="1600200"/>
                <a:gridCol w="1447800"/>
                <a:gridCol w="1295400"/>
                <a:gridCol w="1219200"/>
                <a:gridCol w="762000"/>
                <a:gridCol w="1600200"/>
              </a:tblGrid>
              <a:tr h="731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Meson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Makeup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Mass </a:t>
                      </a:r>
                      <a:b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(MeV/c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Lifetime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Pion+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p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+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-8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Pion-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p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  <a:endPara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2.6x10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-8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Pion-0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p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135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8.4x10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-17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Kaon+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K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+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-8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Kaon-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K</a:t>
                      </a:r>
                      <a:r>
                        <a:rPr kumimoji="0" lang="en-US" sz="24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-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494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-1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1.2x10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-8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74" name="Object 61"/>
          <p:cNvGraphicFramePr>
            <a:graphicFrameLocks noChangeAspect="1"/>
          </p:cNvGraphicFramePr>
          <p:nvPr/>
        </p:nvGraphicFramePr>
        <p:xfrm>
          <a:off x="4051300" y="3124200"/>
          <a:ext cx="444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15640" imgH="215640" progId="Equation.DSMT4">
                  <p:embed/>
                </p:oleObj>
              </mc:Choice>
              <mc:Fallback>
                <p:oleObj name="Equation" r:id="rId4" imgW="2156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3124200"/>
                        <a:ext cx="4445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2"/>
          <p:cNvGraphicFramePr>
            <a:graphicFrameLocks noChangeAspect="1"/>
          </p:cNvGraphicFramePr>
          <p:nvPr/>
        </p:nvGraphicFramePr>
        <p:xfrm>
          <a:off x="4051300" y="3594100"/>
          <a:ext cx="419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03040" imgH="215640" progId="Equation.DSMT4">
                  <p:embed/>
                </p:oleObj>
              </mc:Choice>
              <mc:Fallback>
                <p:oleObj name="Equation" r:id="rId6" imgW="2030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1300" y="3594100"/>
                        <a:ext cx="4191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3"/>
          <p:cNvGraphicFramePr>
            <a:graphicFrameLocks noChangeAspect="1"/>
          </p:cNvGraphicFramePr>
          <p:nvPr/>
        </p:nvGraphicFramePr>
        <p:xfrm>
          <a:off x="3733800" y="4017963"/>
          <a:ext cx="9906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533160" imgH="215640" progId="Equation.DSMT4">
                  <p:embed/>
                </p:oleObj>
              </mc:Choice>
              <mc:Fallback>
                <p:oleObj name="Equation" r:id="rId8" imgW="5331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017963"/>
                        <a:ext cx="9906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64"/>
          <p:cNvGraphicFramePr>
            <a:graphicFrameLocks noChangeAspect="1"/>
          </p:cNvGraphicFramePr>
          <p:nvPr/>
        </p:nvGraphicFramePr>
        <p:xfrm>
          <a:off x="4038600" y="4419600"/>
          <a:ext cx="4032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77480" imgH="215640" progId="Equation.DSMT4">
                  <p:embed/>
                </p:oleObj>
              </mc:Choice>
              <mc:Fallback>
                <p:oleObj name="Equation" r:id="rId10" imgW="1774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419600"/>
                        <a:ext cx="40322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5"/>
          <p:cNvGraphicFramePr>
            <a:graphicFrameLocks noChangeAspect="1"/>
          </p:cNvGraphicFramePr>
          <p:nvPr/>
        </p:nvGraphicFramePr>
        <p:xfrm>
          <a:off x="4038600" y="4876800"/>
          <a:ext cx="4032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90440" imgH="215640" progId="Equation.DSMT4">
                  <p:embed/>
                </p:oleObj>
              </mc:Choice>
              <mc:Fallback>
                <p:oleObj name="Equation" r:id="rId12" imgW="1904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876800"/>
                        <a:ext cx="4032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6651743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have a model that coherently explains the universe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But today</a:t>
            </a:r>
          </a:p>
          <a:p>
            <a:r>
              <a:rPr lang="en-GB" dirty="0" smtClean="0"/>
              <a:t>Introduce the standard model of particles</a:t>
            </a:r>
          </a:p>
          <a:p>
            <a:r>
              <a:rPr lang="en-GB" dirty="0" smtClean="0"/>
              <a:t>Understand why we classify, sort, name and create properties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37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91313" y="1057528"/>
            <a:ext cx="8618018" cy="4764186"/>
            <a:chOff x="76200" y="2590800"/>
            <a:chExt cx="8839200" cy="4189413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H="1">
              <a:off x="609600" y="4648200"/>
              <a:ext cx="3048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1371600" y="4648200"/>
              <a:ext cx="2286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H="1">
              <a:off x="3276600" y="4648200"/>
              <a:ext cx="3048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114800" y="4648200"/>
              <a:ext cx="228600" cy="304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7772400" y="4572000"/>
              <a:ext cx="38100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flipH="1">
              <a:off x="6324600" y="4572000"/>
              <a:ext cx="45720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6781800" y="4648200"/>
              <a:ext cx="304800" cy="1066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7391400" y="4648200"/>
              <a:ext cx="457200" cy="1066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1219200" y="3200400"/>
              <a:ext cx="1752600" cy="8382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 flipH="1">
              <a:off x="3886200" y="3352800"/>
              <a:ext cx="228600" cy="6858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5257800" y="3276600"/>
              <a:ext cx="1981200" cy="762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381000" y="4038600"/>
              <a:ext cx="1676400" cy="609600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 dirty="0"/>
                <a:t>Hadrons</a:t>
              </a:r>
              <a:endParaRPr lang="en-US" sz="1350" dirty="0"/>
            </a:p>
          </p:txBody>
        </p:sp>
        <p:sp>
          <p:nvSpPr>
            <p:cNvPr id="17" name="Oval 17"/>
            <p:cNvSpPr>
              <a:spLocks noChangeArrowheads="1"/>
            </p:cNvSpPr>
            <p:nvPr/>
          </p:nvSpPr>
          <p:spPr bwMode="auto">
            <a:xfrm>
              <a:off x="2514600" y="2590800"/>
              <a:ext cx="3657600" cy="762000"/>
            </a:xfrm>
            <a:prstGeom prst="ellipse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4500" b="1" dirty="0"/>
                <a:t>Matter</a:t>
              </a:r>
              <a:endParaRPr lang="en-US" sz="1350" b="1" dirty="0"/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2971800" y="4038600"/>
              <a:ext cx="1676400" cy="609600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 dirty="0"/>
                <a:t>Leptons</a:t>
              </a:r>
              <a:endParaRPr lang="en-US" sz="1350" dirty="0"/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76200" y="4953000"/>
              <a:ext cx="10668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 dirty="0"/>
                <a:t>Baryons</a:t>
              </a:r>
              <a:endParaRPr lang="en-US" sz="1500" dirty="0"/>
            </a:p>
          </p:txBody>
        </p:sp>
        <p:sp>
          <p:nvSpPr>
            <p:cNvPr id="20" name="Oval 20"/>
            <p:cNvSpPr>
              <a:spLocks noChangeArrowheads="1"/>
            </p:cNvSpPr>
            <p:nvPr/>
          </p:nvSpPr>
          <p:spPr bwMode="auto">
            <a:xfrm>
              <a:off x="1219200" y="4953000"/>
              <a:ext cx="10668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Mesons</a:t>
              </a:r>
              <a:endParaRPr lang="en-US" sz="1500"/>
            </a:p>
          </p:txBody>
        </p:sp>
        <p:sp>
          <p:nvSpPr>
            <p:cNvPr id="21" name="Oval 21"/>
            <p:cNvSpPr>
              <a:spLocks noChangeArrowheads="1"/>
            </p:cNvSpPr>
            <p:nvPr/>
          </p:nvSpPr>
          <p:spPr bwMode="auto">
            <a:xfrm>
              <a:off x="2667000" y="4953000"/>
              <a:ext cx="11430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Charged</a:t>
              </a:r>
              <a:endParaRPr lang="en-US" sz="1500"/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3886200" y="4953000"/>
              <a:ext cx="12192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Neutrinos</a:t>
              </a:r>
              <a:endParaRPr lang="en-US" sz="1350"/>
            </a:p>
          </p:txBody>
        </p:sp>
        <p:sp>
          <p:nvSpPr>
            <p:cNvPr id="23" name="Oval 23"/>
            <p:cNvSpPr>
              <a:spLocks noChangeArrowheads="1"/>
            </p:cNvSpPr>
            <p:nvPr/>
          </p:nvSpPr>
          <p:spPr bwMode="auto">
            <a:xfrm>
              <a:off x="6400800" y="4038600"/>
              <a:ext cx="1676400" cy="609600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 dirty="0"/>
                <a:t>Forces</a:t>
              </a:r>
              <a:endParaRPr lang="en-US" sz="1350" dirty="0"/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6172200" y="5715000"/>
              <a:ext cx="11430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Weak</a:t>
              </a:r>
              <a:endParaRPr lang="en-US" sz="1500"/>
            </a:p>
          </p:txBody>
        </p:sp>
        <p:sp>
          <p:nvSpPr>
            <p:cNvPr id="25" name="Oval 25"/>
            <p:cNvSpPr>
              <a:spLocks noChangeArrowheads="1"/>
            </p:cNvSpPr>
            <p:nvPr/>
          </p:nvSpPr>
          <p:spPr bwMode="auto">
            <a:xfrm>
              <a:off x="7467600" y="5715000"/>
              <a:ext cx="11430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EM</a:t>
              </a:r>
              <a:endParaRPr lang="en-US" sz="1500"/>
            </a:p>
          </p:txBody>
        </p:sp>
        <p:sp>
          <p:nvSpPr>
            <p:cNvPr id="26" name="Oval 26"/>
            <p:cNvSpPr>
              <a:spLocks noChangeArrowheads="1"/>
            </p:cNvSpPr>
            <p:nvPr/>
          </p:nvSpPr>
          <p:spPr bwMode="auto">
            <a:xfrm>
              <a:off x="7772400" y="4953000"/>
              <a:ext cx="11430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 dirty="0"/>
                <a:t>Strong</a:t>
              </a:r>
              <a:endParaRPr lang="en-US" sz="1500" dirty="0"/>
            </a:p>
          </p:txBody>
        </p:sp>
        <p:sp>
          <p:nvSpPr>
            <p:cNvPr id="27" name="Oval 27"/>
            <p:cNvSpPr>
              <a:spLocks noChangeArrowheads="1"/>
            </p:cNvSpPr>
            <p:nvPr/>
          </p:nvSpPr>
          <p:spPr bwMode="auto">
            <a:xfrm>
              <a:off x="5562600" y="4953000"/>
              <a:ext cx="1143000" cy="609600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Gravity</a:t>
              </a:r>
              <a:endParaRPr lang="en-US" sz="1500"/>
            </a:p>
          </p:txBody>
        </p:sp>
        <p:sp>
          <p:nvSpPr>
            <p:cNvPr id="28" name="Line 29"/>
            <p:cNvSpPr>
              <a:spLocks noChangeShapeType="1"/>
            </p:cNvSpPr>
            <p:nvPr/>
          </p:nvSpPr>
          <p:spPr bwMode="auto">
            <a:xfrm>
              <a:off x="533400" y="5562600"/>
              <a:ext cx="228600" cy="533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 flipH="1">
              <a:off x="1524000" y="5562600"/>
              <a:ext cx="228600" cy="5334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30" name="Oval 31"/>
            <p:cNvSpPr>
              <a:spLocks noChangeArrowheads="1"/>
            </p:cNvSpPr>
            <p:nvPr/>
          </p:nvSpPr>
          <p:spPr bwMode="auto">
            <a:xfrm>
              <a:off x="228600" y="5943600"/>
              <a:ext cx="1905000" cy="836613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500" b="1"/>
                <a:t>Quarks</a:t>
              </a:r>
            </a:p>
            <a:p>
              <a:pPr algn="ctr">
                <a:defRPr/>
              </a:pPr>
              <a:r>
                <a:rPr lang="en-US" sz="1500" b="1"/>
                <a:t>Anti-Quarks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103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000" dirty="0"/>
              <a:t>Are protons and neutrons fundamental?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371601" y="1771650"/>
            <a:ext cx="44230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chemeClr val="accent2"/>
                </a:solidFill>
              </a:rPr>
              <a:t>(By fundamental, I mean are they indivisible?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227535" y="2286001"/>
            <a:ext cx="67531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The answer is NO !</a:t>
            </a:r>
          </a:p>
          <a:p>
            <a:pPr eaLnBrk="1" hangingPunct="1"/>
            <a:r>
              <a:rPr lang="en-US" altLang="en-US" sz="1800" b="1" dirty="0">
                <a:solidFill>
                  <a:srgbClr val="FF0000"/>
                </a:solidFill>
              </a:rPr>
              <a:t>    </a:t>
            </a:r>
            <a:r>
              <a:rPr lang="en-US" altLang="en-US" sz="1800" b="1" dirty="0"/>
              <a:t>Protons and neutrons are made of smaller objects called </a:t>
            </a:r>
            <a:r>
              <a:rPr lang="en-US" altLang="en-US" sz="1800" b="1" dirty="0">
                <a:solidFill>
                  <a:schemeClr val="accent1"/>
                </a:solidFill>
              </a:rPr>
              <a:t>quarks</a:t>
            </a:r>
            <a:r>
              <a:rPr lang="en-US" altLang="en-US" sz="1800" b="1" dirty="0"/>
              <a:t>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2099" y="3262711"/>
            <a:ext cx="6561730" cy="2555081"/>
            <a:chOff x="3129" y="2076"/>
            <a:chExt cx="5758" cy="2146"/>
          </a:xfrm>
        </p:grpSpPr>
        <p:pic>
          <p:nvPicPr>
            <p:cNvPr id="7177" name="Picture 7" descr="nucleon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9" y="2076"/>
              <a:ext cx="3398" cy="2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6" name="Text Box 12"/>
            <p:cNvSpPr txBox="1">
              <a:spLocks noChangeArrowheads="1"/>
            </p:cNvSpPr>
            <p:nvPr/>
          </p:nvSpPr>
          <p:spPr bwMode="auto">
            <a:xfrm>
              <a:off x="7155" y="2191"/>
              <a:ext cx="1732" cy="17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buFont typeface="Wingdings" panose="05000000000000000000" pitchFamily="2" charset="2"/>
                <a:buChar char="Ø"/>
              </a:pPr>
              <a:r>
                <a:rPr lang="en-US" altLang="en-US" sz="18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Protons</a:t>
              </a:r>
              <a:r>
                <a:rPr lang="en-US" altLang="en-US" sz="1800" dirty="0">
                  <a:solidFill>
                    <a:srgbClr val="FF0000"/>
                  </a:solidFill>
                </a:rPr>
                <a:t/>
              </a:r>
              <a:br>
                <a:rPr lang="en-US" altLang="en-US" sz="1800" dirty="0">
                  <a:solidFill>
                    <a:srgbClr val="FF0000"/>
                  </a:solidFill>
                </a:rPr>
              </a:br>
              <a:r>
                <a:rPr lang="en-US" altLang="en-US" sz="1800" dirty="0"/>
                <a:t>   2 </a:t>
              </a:r>
              <a:r>
                <a:rPr lang="en-US" altLang="en-US" sz="1800" b="1" dirty="0">
                  <a:solidFill>
                    <a:schemeClr val="accent2"/>
                  </a:solidFill>
                </a:rPr>
                <a:t>“up”</a:t>
              </a:r>
              <a:r>
                <a:rPr lang="en-US" altLang="en-US" sz="1800" dirty="0"/>
                <a:t> quarks</a:t>
              </a:r>
              <a:br>
                <a:rPr lang="en-US" altLang="en-US" sz="1800" dirty="0"/>
              </a:br>
              <a:r>
                <a:rPr lang="en-US" altLang="en-US" sz="1800" dirty="0"/>
                <a:t>   1 </a:t>
              </a:r>
              <a:r>
                <a:rPr lang="en-US" altLang="en-US" sz="1800" b="1" dirty="0">
                  <a:solidFill>
                    <a:schemeClr val="accent2"/>
                  </a:solidFill>
                </a:rPr>
                <a:t>“down”</a:t>
              </a:r>
              <a:r>
                <a:rPr lang="en-US" altLang="en-US" sz="1800" dirty="0"/>
                <a:t> quark</a:t>
              </a:r>
            </a:p>
            <a:p>
              <a:pPr eaLnBrk="1" hangingPunct="1">
                <a:buFont typeface="Wingdings" panose="05000000000000000000" pitchFamily="2" charset="2"/>
                <a:buChar char="Ø"/>
              </a:pPr>
              <a:endParaRPr lang="en-US" altLang="en-US" sz="1800" dirty="0"/>
            </a:p>
            <a:p>
              <a:pPr eaLnBrk="1" hangingPunct="1">
                <a:buFont typeface="Wingdings" panose="05000000000000000000" pitchFamily="2" charset="2"/>
                <a:buChar char="Ø"/>
              </a:pPr>
              <a:r>
                <a:rPr lang="en-US" altLang="en-US" sz="18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Neutrons</a:t>
              </a:r>
              <a:r>
                <a:rPr lang="en-US" altLang="en-US" sz="1800" dirty="0">
                  <a:solidFill>
                    <a:srgbClr val="FF0000"/>
                  </a:solidFill>
                </a:rPr>
                <a:t/>
              </a:r>
              <a:br>
                <a:rPr lang="en-US" altLang="en-US" sz="1800" dirty="0">
                  <a:solidFill>
                    <a:srgbClr val="FF0000"/>
                  </a:solidFill>
                </a:rPr>
              </a:br>
              <a:r>
                <a:rPr lang="en-US" altLang="en-US" sz="1800" dirty="0"/>
                <a:t>   1 </a:t>
              </a:r>
              <a:r>
                <a:rPr lang="en-US" altLang="en-US" sz="1800" b="1" dirty="0">
                  <a:solidFill>
                    <a:schemeClr val="accent2"/>
                  </a:solidFill>
                </a:rPr>
                <a:t>“up”</a:t>
              </a:r>
              <a:r>
                <a:rPr lang="en-US" altLang="en-US" sz="1800" dirty="0"/>
                <a:t> quark</a:t>
              </a:r>
              <a:br>
                <a:rPr lang="en-US" altLang="en-US" sz="1800" dirty="0"/>
              </a:br>
              <a:r>
                <a:rPr lang="en-US" altLang="en-US" sz="1800" dirty="0"/>
                <a:t>   2 </a:t>
              </a:r>
              <a:r>
                <a:rPr lang="en-US" altLang="en-US" sz="1800" b="1" dirty="0">
                  <a:solidFill>
                    <a:schemeClr val="accent2"/>
                  </a:solidFill>
                </a:rPr>
                <a:t>“down”</a:t>
              </a:r>
              <a:r>
                <a:rPr lang="en-US" altLang="en-US" sz="1800" dirty="0"/>
                <a:t> quarks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6771767"/>
      </p:ext>
    </p:extLst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Quarks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686742"/>
              </p:ext>
            </p:extLst>
          </p:nvPr>
        </p:nvGraphicFramePr>
        <p:xfrm>
          <a:off x="361425" y="2514919"/>
          <a:ext cx="8176785" cy="185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226"/>
                <a:gridCol w="856316"/>
                <a:gridCol w="1023008"/>
                <a:gridCol w="1266305"/>
                <a:gridCol w="880113"/>
                <a:gridCol w="1023512"/>
                <a:gridCol w="1266305"/>
              </a:tblGrid>
              <a:tr h="891522"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Quark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up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down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strange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err="1" smtClean="0"/>
                        <a:t>Antiup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Anti</a:t>
                      </a:r>
                      <a:r>
                        <a:rPr lang="en-US" sz="2700" b="1" baseline="0" dirty="0" smtClean="0"/>
                        <a:t> </a:t>
                      </a:r>
                      <a:r>
                        <a:rPr lang="en-US" sz="2700" b="1" dirty="0" smtClean="0"/>
                        <a:t>down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Anti strange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</a:tr>
              <a:tr h="480042"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Charge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+2/3</a:t>
                      </a:r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-1/3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-1/3</a:t>
                      </a:r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-2/3</a:t>
                      </a:r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+1/3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+1/3</a:t>
                      </a:r>
                    </a:p>
                  </a:txBody>
                  <a:tcPr marL="68582" marR="68582" marT="34281" marB="34281"/>
                </a:tc>
              </a:tr>
              <a:tr h="480042"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Strangeness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-1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+1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3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971550"/>
            <a:ext cx="5829300" cy="4000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The 6 Quarks, when &amp; where…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805492" y="197405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GB" altLang="en-US" sz="1800"/>
          </a:p>
        </p:txBody>
      </p:sp>
      <p:graphicFrame>
        <p:nvGraphicFramePr>
          <p:cNvPr id="430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021034"/>
              </p:ext>
            </p:extLst>
          </p:nvPr>
        </p:nvGraphicFramePr>
        <p:xfrm>
          <a:off x="1200150" y="1645445"/>
          <a:ext cx="6686550" cy="4024758"/>
        </p:xfrm>
        <a:graphic>
          <a:graphicData uri="http://schemas.openxmlformats.org/drawingml/2006/table">
            <a:tbl>
              <a:tblPr/>
              <a:tblGrid>
                <a:gridCol w="971550"/>
                <a:gridCol w="800100"/>
                <a:gridCol w="971550"/>
                <a:gridCol w="1085850"/>
                <a:gridCol w="2857500"/>
              </a:tblGrid>
              <a:tr h="617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Quark</a:t>
                      </a:r>
                    </a:p>
                  </a:txBody>
                  <a:tcPr marL="68580" marR="68580" marT="34286" marB="3428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Date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Where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Mass</a:t>
                      </a:r>
                      <a:b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[GeV/c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]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89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up, down</a:t>
                      </a:r>
                    </a:p>
                  </a:txBody>
                  <a:tcPr marL="68580" marR="68580" marT="34286" marB="3428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~0.005, ~0.010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Constituents of hadrons, most prominently, proton and neutrons.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09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strange</a:t>
                      </a:r>
                    </a:p>
                  </a:txBody>
                  <a:tcPr marL="68580" marR="68580" marT="34286" marB="3428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1947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~0.2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discovered in cosmic rays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charm</a:t>
                      </a:r>
                    </a:p>
                  </a:txBody>
                  <a:tcPr marL="68580" marR="68580" marT="34286" marB="3428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1974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SLAC/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BNL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~1.5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Discovered simultaneously in both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pp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and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en-US" sz="18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collisions.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17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bottom</a:t>
                      </a:r>
                    </a:p>
                  </a:txBody>
                  <a:tcPr marL="68580" marR="68580" marT="34286" marB="3428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1977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Fermi-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lab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~4.5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Discovered in collisions of protons on nuclei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17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top</a:t>
                      </a:r>
                    </a:p>
                  </a:txBody>
                  <a:tcPr marL="68580" marR="68580" marT="34286" marB="3428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1995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Fermi-lab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~175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Discovered in pp collisions</a:t>
                      </a:r>
                    </a:p>
                  </a:txBody>
                  <a:tcPr marL="68580" marR="68580" marT="34286" marB="342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8240" name="Line 48"/>
          <p:cNvSpPr>
            <a:spLocks noChangeShapeType="1"/>
          </p:cNvSpPr>
          <p:nvPr/>
        </p:nvSpPr>
        <p:spPr bwMode="auto">
          <a:xfrm>
            <a:off x="6629400" y="5257800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9084213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5278" t="8600" r="35648" b="5473"/>
          <a:stretch/>
        </p:blipFill>
        <p:spPr>
          <a:xfrm>
            <a:off x="-317500" y="1073150"/>
            <a:ext cx="7670800" cy="465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4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028700"/>
            <a:ext cx="5829300" cy="5143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Quark Confinement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1428751" y="3886201"/>
            <a:ext cx="6113405" cy="20313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en-US" sz="2100" b="1" dirty="0">
                <a:solidFill>
                  <a:schemeClr val="bg1"/>
                </a:solidFill>
              </a:rPr>
              <a:t> Quarks are “confined” inside hadrons (baryons or </a:t>
            </a:r>
            <a:br>
              <a:rPr lang="en-US" sz="2100" b="1" dirty="0">
                <a:solidFill>
                  <a:schemeClr val="bg1"/>
                </a:solidFill>
              </a:rPr>
            </a:br>
            <a:r>
              <a:rPr lang="en-US" sz="2100" b="1" dirty="0">
                <a:solidFill>
                  <a:schemeClr val="bg1"/>
                </a:solidFill>
              </a:rPr>
              <a:t>mesons). We do not see them as “free” particles (like</a:t>
            </a:r>
            <a:br>
              <a:rPr lang="en-US" sz="2100" b="1" dirty="0">
                <a:solidFill>
                  <a:schemeClr val="bg1"/>
                </a:solidFill>
              </a:rPr>
            </a:br>
            <a:r>
              <a:rPr lang="en-US" sz="2100" b="1" dirty="0">
                <a:solidFill>
                  <a:schemeClr val="bg1"/>
                </a:solidFill>
              </a:rPr>
              <a:t>electrons, for example).</a:t>
            </a:r>
            <a:br>
              <a:rPr lang="en-US" sz="2100" b="1" dirty="0">
                <a:solidFill>
                  <a:schemeClr val="bg1"/>
                </a:solidFill>
              </a:rPr>
            </a:br>
            <a:endParaRPr lang="en-US" sz="2100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en-US" sz="2100" b="1" dirty="0">
                <a:solidFill>
                  <a:schemeClr val="bg1"/>
                </a:solidFill>
              </a:rPr>
              <a:t> This is a result of the “strong force” which </a:t>
            </a:r>
            <a:br>
              <a:rPr lang="en-US" sz="2100" b="1" dirty="0">
                <a:solidFill>
                  <a:schemeClr val="bg1"/>
                </a:solidFill>
              </a:rPr>
            </a:br>
            <a:r>
              <a:rPr lang="en-US" sz="2100" b="1" dirty="0">
                <a:solidFill>
                  <a:schemeClr val="bg1"/>
                </a:solidFill>
              </a:rPr>
              <a:t>we will  discuss later…</a:t>
            </a:r>
          </a:p>
        </p:txBody>
      </p:sp>
      <p:grpSp>
        <p:nvGrpSpPr>
          <p:cNvPr id="10244" name="Group 38"/>
          <p:cNvGrpSpPr>
            <a:grpSpLocks/>
          </p:cNvGrpSpPr>
          <p:nvPr/>
        </p:nvGrpSpPr>
        <p:grpSpPr bwMode="auto">
          <a:xfrm>
            <a:off x="2914650" y="1714500"/>
            <a:ext cx="3028950" cy="2057400"/>
            <a:chOff x="1488" y="912"/>
            <a:chExt cx="2544" cy="1728"/>
          </a:xfrm>
        </p:grpSpPr>
        <p:sp>
          <p:nvSpPr>
            <p:cNvPr id="10245" name="Oval 21"/>
            <p:cNvSpPr>
              <a:spLocks noChangeArrowheads="1"/>
            </p:cNvSpPr>
            <p:nvPr/>
          </p:nvSpPr>
          <p:spPr bwMode="auto">
            <a:xfrm>
              <a:off x="2016" y="1728"/>
              <a:ext cx="576" cy="624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GB" altLang="en-US" sz="3600" b="1" baseline="30000"/>
            </a:p>
          </p:txBody>
        </p:sp>
        <p:sp>
          <p:nvSpPr>
            <p:cNvPr id="10246" name="Arc 23"/>
            <p:cNvSpPr>
              <a:spLocks/>
            </p:cNvSpPr>
            <p:nvPr/>
          </p:nvSpPr>
          <p:spPr bwMode="auto">
            <a:xfrm rot="12444358" flipV="1">
              <a:off x="2209" y="2112"/>
              <a:ext cx="239" cy="164"/>
            </a:xfrm>
            <a:custGeom>
              <a:avLst/>
              <a:gdLst>
                <a:gd name="T0" fmla="*/ 0 w 35893"/>
                <a:gd name="T1" fmla="*/ 0 h 24580"/>
                <a:gd name="T2" fmla="*/ 2 w 35893"/>
                <a:gd name="T3" fmla="*/ 1 h 24580"/>
                <a:gd name="T4" fmla="*/ 1 w 35893"/>
                <a:gd name="T5" fmla="*/ 1 h 24580"/>
                <a:gd name="T6" fmla="*/ 0 60000 65536"/>
                <a:gd name="T7" fmla="*/ 0 60000 65536"/>
                <a:gd name="T8" fmla="*/ 0 60000 65536"/>
                <a:gd name="T9" fmla="*/ 0 w 35893"/>
                <a:gd name="T10" fmla="*/ 0 h 24580"/>
                <a:gd name="T11" fmla="*/ 35893 w 35893"/>
                <a:gd name="T12" fmla="*/ 24580 h 245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893" h="24580" fill="none" extrusionOk="0">
                  <a:moveTo>
                    <a:pt x="0" y="5405"/>
                  </a:moveTo>
                  <a:cubicBezTo>
                    <a:pt x="3946" y="1922"/>
                    <a:pt x="9029" y="-1"/>
                    <a:pt x="14293" y="0"/>
                  </a:cubicBezTo>
                  <a:cubicBezTo>
                    <a:pt x="26222" y="0"/>
                    <a:pt x="35893" y="9670"/>
                    <a:pt x="35893" y="21600"/>
                  </a:cubicBezTo>
                  <a:cubicBezTo>
                    <a:pt x="35893" y="22596"/>
                    <a:pt x="35823" y="23592"/>
                    <a:pt x="35686" y="24580"/>
                  </a:cubicBezTo>
                </a:path>
                <a:path w="35893" h="24580" stroke="0" extrusionOk="0">
                  <a:moveTo>
                    <a:pt x="0" y="5405"/>
                  </a:moveTo>
                  <a:cubicBezTo>
                    <a:pt x="3946" y="1922"/>
                    <a:pt x="9029" y="-1"/>
                    <a:pt x="14293" y="0"/>
                  </a:cubicBezTo>
                  <a:cubicBezTo>
                    <a:pt x="26222" y="0"/>
                    <a:pt x="35893" y="9670"/>
                    <a:pt x="35893" y="21600"/>
                  </a:cubicBezTo>
                  <a:cubicBezTo>
                    <a:pt x="35893" y="22596"/>
                    <a:pt x="35823" y="23592"/>
                    <a:pt x="35686" y="24580"/>
                  </a:cubicBezTo>
                  <a:lnTo>
                    <a:pt x="14293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10247" name="Rectangle 22"/>
            <p:cNvSpPr>
              <a:spLocks noChangeArrowheads="1"/>
            </p:cNvSpPr>
            <p:nvPr/>
          </p:nvSpPr>
          <p:spPr bwMode="auto">
            <a:xfrm>
              <a:off x="1488" y="1488"/>
              <a:ext cx="1824" cy="1152"/>
            </a:xfrm>
            <a:prstGeom prst="rect">
              <a:avLst/>
            </a:prstGeom>
            <a:noFill/>
            <a:ln w="38100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800"/>
            </a:p>
          </p:txBody>
        </p:sp>
        <p:sp>
          <p:nvSpPr>
            <p:cNvPr id="10248" name="Line 3"/>
            <p:cNvSpPr>
              <a:spLocks noChangeShapeType="1"/>
            </p:cNvSpPr>
            <p:nvPr/>
          </p:nvSpPr>
          <p:spPr bwMode="auto">
            <a:xfrm>
              <a:off x="1584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49" name="Line 4"/>
            <p:cNvSpPr>
              <a:spLocks noChangeShapeType="1"/>
            </p:cNvSpPr>
            <p:nvPr/>
          </p:nvSpPr>
          <p:spPr bwMode="auto">
            <a:xfrm>
              <a:off x="1680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0" name="Line 5"/>
            <p:cNvSpPr>
              <a:spLocks noChangeShapeType="1"/>
            </p:cNvSpPr>
            <p:nvPr/>
          </p:nvSpPr>
          <p:spPr bwMode="auto">
            <a:xfrm>
              <a:off x="1776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1" name="Line 6"/>
            <p:cNvSpPr>
              <a:spLocks noChangeShapeType="1"/>
            </p:cNvSpPr>
            <p:nvPr/>
          </p:nvSpPr>
          <p:spPr bwMode="auto">
            <a:xfrm>
              <a:off x="1872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2" name="Line 7"/>
            <p:cNvSpPr>
              <a:spLocks noChangeShapeType="1"/>
            </p:cNvSpPr>
            <p:nvPr/>
          </p:nvSpPr>
          <p:spPr bwMode="auto">
            <a:xfrm>
              <a:off x="1968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3" name="Line 8"/>
            <p:cNvSpPr>
              <a:spLocks noChangeShapeType="1"/>
            </p:cNvSpPr>
            <p:nvPr/>
          </p:nvSpPr>
          <p:spPr bwMode="auto">
            <a:xfrm>
              <a:off x="2064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4" name="Line 9"/>
            <p:cNvSpPr>
              <a:spLocks noChangeShapeType="1"/>
            </p:cNvSpPr>
            <p:nvPr/>
          </p:nvSpPr>
          <p:spPr bwMode="auto">
            <a:xfrm>
              <a:off x="2160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5" name="Line 10"/>
            <p:cNvSpPr>
              <a:spLocks noChangeShapeType="1"/>
            </p:cNvSpPr>
            <p:nvPr/>
          </p:nvSpPr>
          <p:spPr bwMode="auto">
            <a:xfrm>
              <a:off x="2256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6" name="Line 11"/>
            <p:cNvSpPr>
              <a:spLocks noChangeShapeType="1"/>
            </p:cNvSpPr>
            <p:nvPr/>
          </p:nvSpPr>
          <p:spPr bwMode="auto">
            <a:xfrm>
              <a:off x="2352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7" name="Line 12"/>
            <p:cNvSpPr>
              <a:spLocks noChangeShapeType="1"/>
            </p:cNvSpPr>
            <p:nvPr/>
          </p:nvSpPr>
          <p:spPr bwMode="auto">
            <a:xfrm>
              <a:off x="2448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8" name="Line 13"/>
            <p:cNvSpPr>
              <a:spLocks noChangeShapeType="1"/>
            </p:cNvSpPr>
            <p:nvPr/>
          </p:nvSpPr>
          <p:spPr bwMode="auto">
            <a:xfrm>
              <a:off x="2544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59" name="Line 14"/>
            <p:cNvSpPr>
              <a:spLocks noChangeShapeType="1"/>
            </p:cNvSpPr>
            <p:nvPr/>
          </p:nvSpPr>
          <p:spPr bwMode="auto">
            <a:xfrm>
              <a:off x="2640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0" name="Line 15"/>
            <p:cNvSpPr>
              <a:spLocks noChangeShapeType="1"/>
            </p:cNvSpPr>
            <p:nvPr/>
          </p:nvSpPr>
          <p:spPr bwMode="auto">
            <a:xfrm>
              <a:off x="2736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1" name="Line 16"/>
            <p:cNvSpPr>
              <a:spLocks noChangeShapeType="1"/>
            </p:cNvSpPr>
            <p:nvPr/>
          </p:nvSpPr>
          <p:spPr bwMode="auto">
            <a:xfrm>
              <a:off x="2832" y="1488"/>
              <a:ext cx="0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2" name="Line 17"/>
            <p:cNvSpPr>
              <a:spLocks noChangeShapeType="1"/>
            </p:cNvSpPr>
            <p:nvPr/>
          </p:nvSpPr>
          <p:spPr bwMode="auto">
            <a:xfrm>
              <a:off x="2928" y="1488"/>
              <a:ext cx="0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3" name="Line 18"/>
            <p:cNvSpPr>
              <a:spLocks noChangeShapeType="1"/>
            </p:cNvSpPr>
            <p:nvPr/>
          </p:nvSpPr>
          <p:spPr bwMode="auto">
            <a:xfrm>
              <a:off x="3024" y="1488"/>
              <a:ext cx="0" cy="11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4" name="Line 19"/>
            <p:cNvSpPr>
              <a:spLocks noChangeShapeType="1"/>
            </p:cNvSpPr>
            <p:nvPr/>
          </p:nvSpPr>
          <p:spPr bwMode="auto">
            <a:xfrm>
              <a:off x="3120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5" name="Line 20"/>
            <p:cNvSpPr>
              <a:spLocks noChangeShapeType="1"/>
            </p:cNvSpPr>
            <p:nvPr/>
          </p:nvSpPr>
          <p:spPr bwMode="auto">
            <a:xfrm>
              <a:off x="3216" y="1488"/>
              <a:ext cx="0" cy="1152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266" name="Text Box 25"/>
            <p:cNvSpPr txBox="1">
              <a:spLocks noChangeArrowheads="1"/>
            </p:cNvSpPr>
            <p:nvPr/>
          </p:nvSpPr>
          <p:spPr bwMode="auto">
            <a:xfrm>
              <a:off x="2159" y="1728"/>
              <a:ext cx="280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2100" b="1"/>
                <a:t>q</a:t>
              </a:r>
            </a:p>
          </p:txBody>
        </p:sp>
        <p:sp>
          <p:nvSpPr>
            <p:cNvPr id="10267" name="AutoShape 27"/>
            <p:cNvSpPr>
              <a:spLocks noChangeArrowheads="1"/>
            </p:cNvSpPr>
            <p:nvPr/>
          </p:nvSpPr>
          <p:spPr bwMode="auto">
            <a:xfrm>
              <a:off x="1488" y="912"/>
              <a:ext cx="2544" cy="576"/>
            </a:xfrm>
            <a:prstGeom prst="parallelogram">
              <a:avLst>
                <a:gd name="adj" fmla="val 11041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800"/>
            </a:p>
          </p:txBody>
        </p:sp>
        <p:sp>
          <p:nvSpPr>
            <p:cNvPr id="10268" name="AutoShape 28"/>
            <p:cNvSpPr>
              <a:spLocks noChangeArrowheads="1"/>
            </p:cNvSpPr>
            <p:nvPr/>
          </p:nvSpPr>
          <p:spPr bwMode="auto">
            <a:xfrm rot="16200000" flipH="1">
              <a:off x="2808" y="1416"/>
              <a:ext cx="1728" cy="720"/>
            </a:xfrm>
            <a:prstGeom prst="parallelogram">
              <a:avLst>
                <a:gd name="adj" fmla="val 79578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800"/>
            </a:p>
          </p:txBody>
        </p:sp>
        <p:sp>
          <p:nvSpPr>
            <p:cNvPr id="10269" name="Rectangle 30"/>
            <p:cNvSpPr>
              <a:spLocks noChangeArrowheads="1"/>
            </p:cNvSpPr>
            <p:nvPr/>
          </p:nvSpPr>
          <p:spPr bwMode="auto">
            <a:xfrm>
              <a:off x="3072" y="2016"/>
              <a:ext cx="96" cy="1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800"/>
            </a:p>
          </p:txBody>
        </p:sp>
        <p:sp>
          <p:nvSpPr>
            <p:cNvPr id="10270" name="Rectangle 31"/>
            <p:cNvSpPr>
              <a:spLocks noChangeArrowheads="1"/>
            </p:cNvSpPr>
            <p:nvPr/>
          </p:nvSpPr>
          <p:spPr bwMode="auto">
            <a:xfrm>
              <a:off x="2736" y="1488"/>
              <a:ext cx="384" cy="115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GB" altLang="en-US" sz="1800"/>
            </a:p>
          </p:txBody>
        </p:sp>
        <p:sp>
          <p:nvSpPr>
            <p:cNvPr id="10271" name="AutoShape 35"/>
            <p:cNvSpPr>
              <a:spLocks noChangeArrowheads="1"/>
            </p:cNvSpPr>
            <p:nvPr/>
          </p:nvSpPr>
          <p:spPr bwMode="auto">
            <a:xfrm>
              <a:off x="1920" y="1008"/>
              <a:ext cx="1680" cy="384"/>
            </a:xfrm>
            <a:prstGeom prst="parallelogram">
              <a:avLst>
                <a:gd name="adj" fmla="val 113547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800" b="1">
                  <a:solidFill>
                    <a:srgbClr val="FF0000"/>
                  </a:solidFill>
                </a:rPr>
                <a:t>Hadron Jail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26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Hadrons -&gt;  Baryons and Mesons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sz="half" idx="1"/>
          </p:nvPr>
        </p:nvSpPr>
        <p:spPr>
          <a:xfrm>
            <a:off x="326612" y="1264159"/>
            <a:ext cx="3678459" cy="2264569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GB" altLang="en-US" dirty="0" smtClean="0"/>
              <a:t>Baryons (Anti-Baryons)</a:t>
            </a:r>
          </a:p>
          <a:p>
            <a:pPr lvl="1" eaLnBrk="1" hangingPunct="1"/>
            <a:r>
              <a:rPr lang="en-GB" altLang="en-US" dirty="0" smtClean="0"/>
              <a:t>3 quarks or (3 anti-quarks)</a:t>
            </a:r>
          </a:p>
          <a:p>
            <a:pPr lvl="1" eaLnBrk="1" hangingPunct="1"/>
            <a:r>
              <a:rPr lang="en-GB" altLang="en-US" dirty="0" smtClean="0"/>
              <a:t> up down strange</a:t>
            </a:r>
          </a:p>
          <a:p>
            <a:pPr lvl="1" eaLnBrk="1" hangingPunct="1"/>
            <a:r>
              <a:rPr lang="en-GB" altLang="en-US" dirty="0" smtClean="0"/>
              <a:t>Must have integer charge</a:t>
            </a:r>
          </a:p>
        </p:txBody>
      </p:sp>
      <p:sp>
        <p:nvSpPr>
          <p:cNvPr id="6148" name="Content Placeholder 4"/>
          <p:cNvSpPr>
            <a:spLocks noGrp="1"/>
          </p:cNvSpPr>
          <p:nvPr>
            <p:ph sz="half" idx="2"/>
          </p:nvPr>
        </p:nvSpPr>
        <p:spPr>
          <a:xfrm>
            <a:off x="4572000" y="1264159"/>
            <a:ext cx="3689349" cy="30861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GB" altLang="en-US" dirty="0" smtClean="0"/>
              <a:t>Mesons</a:t>
            </a:r>
          </a:p>
          <a:p>
            <a:pPr lvl="1" eaLnBrk="1" hangingPunct="1"/>
            <a:r>
              <a:rPr lang="en-GB" altLang="en-US" dirty="0" smtClean="0"/>
              <a:t>Quark + Anti quark</a:t>
            </a:r>
          </a:p>
          <a:p>
            <a:pPr lvl="1" eaLnBrk="1" hangingPunct="1"/>
            <a:r>
              <a:rPr lang="en-GB" altLang="en-US" dirty="0" smtClean="0"/>
              <a:t>Naturally: up down strange</a:t>
            </a:r>
          </a:p>
          <a:p>
            <a:pPr lvl="1" eaLnBrk="1" hangingPunct="1"/>
            <a:r>
              <a:rPr lang="en-GB" altLang="en-US" dirty="0" smtClean="0"/>
              <a:t>Must have integer charge</a:t>
            </a: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24239"/>
              </p:ext>
            </p:extLst>
          </p:nvPr>
        </p:nvGraphicFramePr>
        <p:xfrm>
          <a:off x="225822" y="3932239"/>
          <a:ext cx="8176785" cy="1851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226"/>
                <a:gridCol w="856316"/>
                <a:gridCol w="1023008"/>
                <a:gridCol w="1266305"/>
                <a:gridCol w="880113"/>
                <a:gridCol w="1023512"/>
                <a:gridCol w="1266305"/>
              </a:tblGrid>
              <a:tr h="891522"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Quark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up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down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strange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err="1" smtClean="0"/>
                        <a:t>Antiup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Anti</a:t>
                      </a:r>
                      <a:r>
                        <a:rPr lang="en-US" sz="2700" b="1" baseline="0" dirty="0" smtClean="0"/>
                        <a:t> </a:t>
                      </a:r>
                      <a:r>
                        <a:rPr lang="en-US" sz="2700" b="1" dirty="0" smtClean="0"/>
                        <a:t>down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Anti strange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</a:tr>
              <a:tr h="480042"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Charge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+2/3</a:t>
                      </a:r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-1/3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-1/3</a:t>
                      </a:r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-2/3</a:t>
                      </a:r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/>
                        <a:t>+1/3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700" b="1" dirty="0" smtClean="0"/>
                        <a:t>+1/3</a:t>
                      </a:r>
                    </a:p>
                  </a:txBody>
                  <a:tcPr marL="68582" marR="68582" marT="34281" marB="34281"/>
                </a:tc>
              </a:tr>
              <a:tr h="480042"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Strangeness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-1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0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  <a:tc>
                  <a:txBody>
                    <a:bodyPr/>
                    <a:lstStyle/>
                    <a:p>
                      <a:r>
                        <a:rPr lang="en-GB" sz="2700" dirty="0" smtClean="0"/>
                        <a:t>+1</a:t>
                      </a:r>
                      <a:endParaRPr lang="en-GB" sz="2700" dirty="0"/>
                    </a:p>
                  </a:txBody>
                  <a:tcPr marL="68582" marR="68582" marT="34281" marB="3428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15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D7DB37F5B7D846863E694E3DBB3DA1" ma:contentTypeVersion="1" ma:contentTypeDescription="Create a new document." ma:contentTypeScope="" ma:versionID="ac753e4bffcb6403742c7c6ad5a49cf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E99F54-AB5B-41AC-9E17-312B7C617287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05E8432-4D3F-4985-A2F0-95C4AC28C3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82C904-7008-4790-970C-5407EAC232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836</Words>
  <Application>Microsoft Office PowerPoint</Application>
  <PresentationFormat>On-screen Show (4:3)</PresentationFormat>
  <Paragraphs>356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Default Design</vt:lpstr>
      <vt:lpstr>1_Default Design</vt:lpstr>
      <vt:lpstr>MathType 4.0 Equation</vt:lpstr>
      <vt:lpstr>Particle Zoo</vt:lpstr>
      <vt:lpstr>Aim</vt:lpstr>
      <vt:lpstr>PowerPoint Presentation</vt:lpstr>
      <vt:lpstr>Are protons and neutrons fundamental?</vt:lpstr>
      <vt:lpstr>Quarks</vt:lpstr>
      <vt:lpstr>The 6 Quarks, when &amp; where…</vt:lpstr>
      <vt:lpstr>PowerPoint Presentation</vt:lpstr>
      <vt:lpstr>Quark Confinement</vt:lpstr>
      <vt:lpstr>Hadrons -&gt;  Baryons and Mesons</vt:lpstr>
      <vt:lpstr>Let’s make baryons!</vt:lpstr>
      <vt:lpstr>Let’s make some more baryons !</vt:lpstr>
      <vt:lpstr>Some Baryons with u,d,s quarks</vt:lpstr>
      <vt:lpstr>A few More  Baryons</vt:lpstr>
      <vt:lpstr>Mesons </vt:lpstr>
      <vt:lpstr>Some Mesons with u,d,s quarks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Zoo</dc:title>
  <dc:creator>joe mccarthy</dc:creator>
  <cp:lastModifiedBy>jmh</cp:lastModifiedBy>
  <cp:revision>5</cp:revision>
  <dcterms:created xsi:type="dcterms:W3CDTF">2015-01-29T23:32:17Z</dcterms:created>
  <dcterms:modified xsi:type="dcterms:W3CDTF">2015-01-30T00:17:02Z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0x0101002CD7DB37F5B7D846863E694E3DBB3DA1</vt:lpwstr>
  </property>
</Properties>
</file>