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96" r:id="rId2"/>
    <p:sldId id="285" r:id="rId3"/>
    <p:sldId id="263" r:id="rId4"/>
    <p:sldId id="264" r:id="rId5"/>
    <p:sldId id="265" r:id="rId6"/>
    <p:sldId id="266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86" r:id="rId16"/>
    <p:sldId id="287" r:id="rId17"/>
    <p:sldId id="279" r:id="rId18"/>
    <p:sldId id="280" r:id="rId19"/>
    <p:sldId id="282" r:id="rId20"/>
    <p:sldId id="288" r:id="rId21"/>
    <p:sldId id="289" r:id="rId22"/>
    <p:sldId id="290" r:id="rId23"/>
    <p:sldId id="291" r:id="rId24"/>
    <p:sldId id="294" r:id="rId25"/>
    <p:sldId id="295" r:id="rId26"/>
    <p:sldId id="292" r:id="rId27"/>
    <p:sldId id="293" r:id="rId28"/>
    <p:sldId id="257" r:id="rId29"/>
    <p:sldId id="258" r:id="rId30"/>
    <p:sldId id="259" r:id="rId31"/>
    <p:sldId id="260" r:id="rId32"/>
  </p:sldIdLst>
  <p:sldSz cx="9144000" cy="6858000" type="screen4x3"/>
  <p:notesSz cx="9872663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7" autoAdjust="0"/>
    <p:restoredTop sz="94737" autoAdjust="0"/>
  </p:normalViewPr>
  <p:slideViewPr>
    <p:cSldViewPr>
      <p:cViewPr varScale="1">
        <p:scale>
          <a:sx n="87" d="100"/>
          <a:sy n="87" d="100"/>
        </p:scale>
        <p:origin x="-94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80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18956-B2E7-4661-BD47-307A5DCA253B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B4001-D21C-4851-BC0A-70C4ED386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820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D259E-8858-4458-9B0C-1C8F09572C66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21AE4-E190-49F9-B044-0C8D73531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51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4.3%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7B90-843C-4CE2-8697-25D7247FD1F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453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0.20%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7B90-843C-4CE2-8697-25D7247FD1F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398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0.26%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7B90-843C-4CE2-8697-25D7247FD1F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090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0.0022%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7B90-843C-4CE2-8697-25D7247FD1F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25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3.0%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7B90-843C-4CE2-8697-25D7247FD1F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488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0.27%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7B90-843C-4CE2-8697-25D7247FD1F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86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6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02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38461-6D06-4092-A8B8-A7BE2DE3954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1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9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4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3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6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8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2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2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2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LO: To understand uncertainty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365126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Key Words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: </a:t>
            </a:r>
            <a:r>
              <a:rPr lang="en-GB" sz="1800" baseline="0" dirty="0" smtClean="0">
                <a:latin typeface="Comic Sans MS" pitchFamily="66" charset="0"/>
              </a:rPr>
              <a:t>Reading, Measurement, Uncertainty, Percentage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33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C31813-D645-4F9D-BFD2-65F377D5AD62}" type="datetime4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 March 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28650" y="5263769"/>
            <a:ext cx="7886700" cy="43513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dirty="0" smtClean="0"/>
              <a:t>Objective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113238"/>
              </p:ext>
            </p:extLst>
          </p:nvPr>
        </p:nvGraphicFramePr>
        <p:xfrm>
          <a:off x="0" y="764704"/>
          <a:ext cx="9144000" cy="82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1236"/>
                <a:gridCol w="4618182"/>
                <a:gridCol w="2484582"/>
              </a:tblGrid>
              <a:tr h="822325">
                <a:tc>
                  <a:txBody>
                    <a:bodyPr/>
                    <a:lstStyle/>
                    <a:p>
                      <a:r>
                        <a:rPr lang="en-GB" sz="1800" b="1" u="sng" dirty="0" smtClean="0">
                          <a:latin typeface="Comic Sans MS" panose="030F0702030302020204" pitchFamily="66" charset="0"/>
                        </a:rPr>
                        <a:t>CW</a:t>
                      </a:r>
                      <a:endParaRPr lang="en-GB" sz="18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anose="030F0702030302020204" pitchFamily="66" charset="0"/>
                        </a:rPr>
                        <a:t>Uncertainty</a:t>
                      </a:r>
                      <a:endParaRPr lang="en-GB" sz="24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  <a:tc>
                  <a:txBody>
                    <a:bodyPr/>
                    <a:lstStyle/>
                    <a:p>
                      <a:pPr algn="r"/>
                      <a:fld id="{23DC5882-FF6C-467E-8072-EFA141FB0D08}" type="datetime1">
                        <a:rPr lang="en-GB" sz="1800" b="1" u="sng" smtClean="0">
                          <a:latin typeface="Comic Sans MS" panose="030F0702030302020204" pitchFamily="66" charset="0"/>
                        </a:rPr>
                        <a:t>07/03/2017</a:t>
                      </a:fld>
                      <a:endParaRPr lang="en-GB" sz="18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66274"/>
              </p:ext>
            </p:extLst>
          </p:nvPr>
        </p:nvGraphicFramePr>
        <p:xfrm>
          <a:off x="296846" y="5045933"/>
          <a:ext cx="8785225" cy="1706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057"/>
                <a:gridCol w="7852168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From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my learning today I will be able to: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72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AO1: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itchFamily="66" charset="0"/>
                        </a:rPr>
                        <a:t>State and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describe: Reading, Measurement, Uncertainty (C)</a:t>
                      </a:r>
                      <a:endParaRPr lang="en-GB" sz="1600" dirty="0" smtClean="0">
                        <a:latin typeface="Comic Sans MS" pitchFamily="66" charset="0"/>
                      </a:endParaRPr>
                    </a:p>
                  </a:txBody>
                  <a:tcPr marL="91443" marR="91443" marT="45717" marB="45717">
                    <a:solidFill>
                      <a:srgbClr val="92D050"/>
                    </a:solidFill>
                  </a:tcPr>
                </a:tc>
              </a:tr>
              <a:tr h="52916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AO2: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itchFamily="66" charset="0"/>
                        </a:rPr>
                        <a:t>Describe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sources of error and calculate uncertainty/</a:t>
                      </a:r>
                      <a:r>
                        <a:rPr lang="en-GB" sz="1600" baseline="0" dirty="0" err="1" smtClean="0">
                          <a:latin typeface="Comic Sans MS" pitchFamily="66" charset="0"/>
                        </a:rPr>
                        <a:t>precentage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error in different scenarios (B)</a:t>
                      </a:r>
                      <a:endParaRPr lang="en-GB" sz="1600" dirty="0" smtClean="0">
                        <a:latin typeface="Comic Sans MS" pitchFamily="66" charset="0"/>
                      </a:endParaRPr>
                    </a:p>
                  </a:txBody>
                  <a:tcPr marL="91443" marR="91443" marT="45717" marB="45717">
                    <a:solidFill>
                      <a:srgbClr val="FFC000"/>
                    </a:solidFill>
                  </a:tcPr>
                </a:tc>
              </a:tr>
              <a:tr h="1404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Aspire: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 pitchFamily="66" charset="0"/>
                        </a:rPr>
                        <a:t>Combine</a:t>
                      </a:r>
                      <a:r>
                        <a:rPr lang="en-US" sz="1600" baseline="0" dirty="0" smtClean="0">
                          <a:latin typeface="Comic Sans MS" pitchFamily="66" charset="0"/>
                        </a:rPr>
                        <a:t> errors (A/A*)</a:t>
                      </a:r>
                      <a:endParaRPr lang="en-US" sz="1600" dirty="0" smtClean="0">
                        <a:latin typeface="Comic Sans MS" pitchFamily="66" charset="0"/>
                      </a:endParaRPr>
                    </a:p>
                  </a:txBody>
                  <a:tcPr marL="91443" marR="91443" marT="45717" marB="4571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2530" name="Picture 2" descr="https://upload.wikimedia.org/wikipedia/commons/thumb/6/6f/CMB_Timeline300_no_WMAP.jpg/800px-CMB_Timeline300_no_W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520673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24128" y="1681998"/>
            <a:ext cx="3312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The universe is 13.73 ± </a:t>
            </a:r>
            <a:r>
              <a:rPr lang="en-GB" sz="2400" dirty="0"/>
              <a:t>0.12 billion years </a:t>
            </a:r>
            <a:r>
              <a:rPr lang="en-GB" sz="2400" dirty="0" smtClean="0"/>
              <a:t>old</a:t>
            </a:r>
          </a:p>
          <a:p>
            <a:endParaRPr lang="en-GB" sz="2400" dirty="0"/>
          </a:p>
          <a:p>
            <a:r>
              <a:rPr lang="en-GB" sz="2400" dirty="0" smtClean="0"/>
              <a:t>What size is the uncertainty?</a:t>
            </a:r>
          </a:p>
          <a:p>
            <a:endParaRPr lang="en-GB" sz="2400" dirty="0"/>
          </a:p>
          <a:p>
            <a:r>
              <a:rPr lang="en-GB" sz="2400" dirty="0" smtClean="0"/>
              <a:t>Is </a:t>
            </a:r>
            <a:r>
              <a:rPr lang="en-GB" sz="2400" smtClean="0"/>
              <a:t>this </a:t>
            </a:r>
            <a:r>
              <a:rPr lang="en-GB" sz="2400" smtClean="0"/>
              <a:t>significant?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612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84" y="1302463"/>
            <a:ext cx="8229600" cy="1143000"/>
          </a:xfrm>
        </p:spPr>
        <p:txBody>
          <a:bodyPr/>
          <a:lstStyle/>
          <a:p>
            <a:r>
              <a:rPr lang="en-GB" dirty="0" smtClean="0"/>
              <a:t>What is the uncertainty?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73" b="61369"/>
          <a:stretch/>
        </p:blipFill>
        <p:spPr>
          <a:xfrm>
            <a:off x="251520" y="3691360"/>
            <a:ext cx="8577567" cy="290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3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n-GB" dirty="0" smtClean="0"/>
              <a:t>What is the uncertainty?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857625" y="3248819"/>
            <a:ext cx="1428750" cy="1504950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65" b="89836"/>
          <a:stretch/>
        </p:blipFill>
        <p:spPr>
          <a:xfrm>
            <a:off x="5413274" y="3578427"/>
            <a:ext cx="384854" cy="75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8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n-GB" dirty="0" smtClean="0"/>
              <a:t>What is the uncertainty?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857500" y="2286794"/>
            <a:ext cx="3429000" cy="3429000"/>
          </a:xfrm>
        </p:spPr>
      </p:pic>
    </p:spTree>
    <p:extLst>
      <p:ext uri="{BB962C8B-B14F-4D97-AF65-F5344CB8AC3E}">
        <p14:creationId xmlns:p14="http://schemas.microsoft.com/office/powerpoint/2010/main" val="9982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Uncertainties in given values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05720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If you’re give a number, then assume the uncertainty is Plus/ minus 1 of the smallest decimal place given.</a:t>
            </a:r>
          </a:p>
          <a:p>
            <a:r>
              <a:rPr lang="en-GB" dirty="0" smtClean="0"/>
              <a:t>What would they be for: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1.01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101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2045.3453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700021000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203090000.0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33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772816"/>
            <a:ext cx="8877672" cy="84292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Uncertainties in Repeated measurements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5" y="2852936"/>
            <a:ext cx="8229600" cy="3489251"/>
          </a:xfrm>
        </p:spPr>
        <p:txBody>
          <a:bodyPr/>
          <a:lstStyle/>
          <a:p>
            <a:r>
              <a:rPr lang="en-GB" dirty="0" smtClean="0"/>
              <a:t>Repeating a measurement is a method for reducing the uncertainty. </a:t>
            </a:r>
          </a:p>
          <a:p>
            <a:r>
              <a:rPr lang="en-GB" dirty="0" smtClean="0"/>
              <a:t>If measurements are repeated, the uncertainty can be calculated by finding half the range of the measured values. 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7138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3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95536" y="4500409"/>
            <a:ext cx="8424936" cy="11608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836712"/>
            <a:ext cx="8784976" cy="86409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/>
              <a:t>Calculating Percentage Uncertainties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2132856"/>
            <a:ext cx="5748747" cy="144016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Reading on meter =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8" t="14676" r="12037" b="14410"/>
          <a:stretch/>
        </p:blipFill>
        <p:spPr bwMode="auto">
          <a:xfrm>
            <a:off x="413373" y="1772816"/>
            <a:ext cx="239181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1840" y="3217730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Finest  division =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4500409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%Uncertainty =    Uncertainty       x   100</a:t>
            </a:r>
            <a:endParaRPr lang="en-GB" sz="32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419872" y="5085184"/>
            <a:ext cx="259228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91880" y="5076473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Reading Taken</a:t>
            </a:r>
            <a:endParaRPr lang="en-GB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741577" y="216915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12.6 V</a:t>
            </a:r>
            <a:endParaRPr lang="en-GB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6300192" y="321773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0.2 V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5536" y="5724545"/>
            <a:ext cx="8424936" cy="11608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</a:rPr>
              <a:t>       % Uncertainty   =   (0.2/12.6) x 100  =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8304" y="601257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1.6 %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7150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6" grpId="0"/>
      <p:bldP spid="19" grpId="0"/>
      <p:bldP spid="21" grpId="0"/>
      <p:bldP spid="22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4282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Calculate the percentage uncertainties for the following measurements: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5" t="24011" r="50000" b="29889"/>
          <a:stretch/>
        </p:blipFill>
        <p:spPr bwMode="auto">
          <a:xfrm>
            <a:off x="1331640" y="2368454"/>
            <a:ext cx="1801091" cy="183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7918" y="4188618"/>
            <a:ext cx="5758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5</a:t>
            </a:r>
            <a:r>
              <a:rPr lang="en-GB" sz="3200" dirty="0" smtClean="0"/>
              <a:t>. Extension of 0.045m (45mm)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7918" y="3216800"/>
            <a:ext cx="5398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  <a:r>
              <a:rPr lang="en-GB" sz="3200" dirty="0" smtClean="0"/>
              <a:t>. Extension of 0.002m (2mm)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637919" y="2348765"/>
            <a:ext cx="5129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  <a:r>
              <a:rPr lang="en-GB" sz="3200" dirty="0" smtClean="0"/>
              <a:t>. 100m record of 9.6 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224440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1.</a:t>
            </a:r>
            <a:endParaRPr lang="en-GB" sz="32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3" t="33993" r="11945" b="30598"/>
          <a:stretch/>
        </p:blipFill>
        <p:spPr bwMode="auto">
          <a:xfrm>
            <a:off x="179512" y="4721227"/>
            <a:ext cx="3876254" cy="181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4721227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2.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05526" y="3103714"/>
            <a:ext cx="9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0.3%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2630" y="5988818"/>
            <a:ext cx="1187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0.03%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89215" y="2437474"/>
            <a:ext cx="114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1%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8064" y="3777121"/>
            <a:ext cx="9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50%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70614" y="4690195"/>
            <a:ext cx="9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2</a:t>
            </a:r>
            <a:r>
              <a:rPr lang="en-GB" sz="2400" b="1" dirty="0" smtClean="0">
                <a:solidFill>
                  <a:srgbClr val="FF0000"/>
                </a:solidFill>
              </a:rPr>
              <a:t>%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86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5" grpId="0"/>
      <p:bldP spid="6" grpId="0"/>
      <p:bldP spid="10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Quote the average Value with its uncertainty calculate percentage uncertainty 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2852936"/>
            <a:ext cx="914501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12" y="4293096"/>
            <a:ext cx="909358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96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Multiple instances of measurements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849291"/>
          </a:xfrm>
        </p:spPr>
        <p:txBody>
          <a:bodyPr/>
          <a:lstStyle/>
          <a:p>
            <a:r>
              <a:rPr lang="en-GB" dirty="0" smtClean="0"/>
              <a:t>For example:</a:t>
            </a:r>
          </a:p>
          <a:p>
            <a:pPr lvl="1"/>
            <a:r>
              <a:rPr lang="en-GB" dirty="0" smtClean="0"/>
              <a:t>measuring the thickness of several sheets of paper together rather than one sheet</a:t>
            </a:r>
          </a:p>
          <a:p>
            <a:pPr lvl="1"/>
            <a:r>
              <a:rPr lang="en-GB" dirty="0" smtClean="0"/>
              <a:t>timing several swings of a pendulum. </a:t>
            </a:r>
          </a:p>
          <a:p>
            <a:r>
              <a:rPr lang="en-GB" b="1" dirty="0" smtClean="0"/>
              <a:t>The uncertainty of each measurement will be the uncertainty of the whole measurement divided by the number of sheets or swing</a:t>
            </a:r>
          </a:p>
          <a:p>
            <a:endParaRPr lang="en-GB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7992888" cy="9261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1196752"/>
            <a:ext cx="8229600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Uncertainties in given values 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2492896"/>
            <a:ext cx="8877672" cy="84292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Uncertainties in Repeated measurements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3548" y="3501008"/>
            <a:ext cx="8229600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Percentage Uncertainty 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0139" y="4869160"/>
            <a:ext cx="8229600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Multiple instances of measurements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72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0" y="620689"/>
            <a:ext cx="8229600" cy="1143000"/>
          </a:xfrm>
        </p:spPr>
        <p:txBody>
          <a:bodyPr/>
          <a:lstStyle/>
          <a:p>
            <a:r>
              <a:rPr lang="en-GB" dirty="0" smtClean="0"/>
              <a:t>What are Uncertainties?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1641202"/>
            <a:ext cx="4429588" cy="266700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What do you think this is?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It is very old!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512" y="4509121"/>
            <a:ext cx="9144000" cy="2232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/>
              <a:t>It is </a:t>
            </a:r>
            <a:r>
              <a:rPr lang="en-GB" b="1" dirty="0" smtClean="0"/>
              <a:t>GRB 090429B </a:t>
            </a:r>
            <a:r>
              <a:rPr lang="en-GB" dirty="0" smtClean="0"/>
              <a:t>and is thought to be the remnants of one of the first stars born after the Big Bang. 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/>
              <a:t>I</a:t>
            </a:r>
            <a:r>
              <a:rPr lang="en-GB" b="1" dirty="0" smtClean="0"/>
              <a:t>t is 13,140,000,000 </a:t>
            </a:r>
            <a:r>
              <a:rPr lang="en-GB" b="1" dirty="0" smtClean="0">
                <a:solidFill>
                  <a:srgbClr val="FF0000"/>
                </a:solidFill>
              </a:rPr>
              <a:t>± 20,000,000 </a:t>
            </a:r>
            <a:r>
              <a:rPr lang="en-GB" b="1" dirty="0" smtClean="0"/>
              <a:t>years old</a:t>
            </a:r>
            <a:endParaRPr lang="en-GB" b="1" dirty="0"/>
          </a:p>
        </p:txBody>
      </p:sp>
      <p:pic>
        <p:nvPicPr>
          <p:cNvPr id="24578" name="Picture 2" descr="Most distant Gamma-ray bur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4207631" cy="240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0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9793" y="888767"/>
            <a:ext cx="8229600" cy="93610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Combining Uncertainties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632" y="1801864"/>
            <a:ext cx="5050904" cy="1463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/>
              <a:t>Suppose I want to work out the density of the block…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6" t="7682" r="2615" b="7682"/>
          <a:stretch/>
        </p:blipFill>
        <p:spPr bwMode="auto">
          <a:xfrm>
            <a:off x="179512" y="1909933"/>
            <a:ext cx="314498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0084" y="2925358"/>
            <a:ext cx="195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Mass (kg)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14570" y="3217745"/>
            <a:ext cx="465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=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879976" y="3534944"/>
            <a:ext cx="2359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Volume (m</a:t>
            </a:r>
            <a:r>
              <a:rPr lang="en-GB" sz="2800" baseline="30000" dirty="0" smtClean="0"/>
              <a:t>3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124342" y="3248523"/>
            <a:ext cx="1487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Density</a:t>
            </a:r>
            <a:endParaRPr lang="en-GB" sz="28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879976" y="3481055"/>
            <a:ext cx="2160240" cy="109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77936" y="4058164"/>
            <a:ext cx="4741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Mass	= 0.500 ± 0.001 kg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477936" y="4587113"/>
            <a:ext cx="5659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Volume = (6.25 ± 0.25) x 10</a:t>
            </a:r>
            <a:r>
              <a:rPr lang="en-GB" sz="2800" baseline="30000" dirty="0" smtClean="0"/>
              <a:t>-5</a:t>
            </a:r>
            <a:r>
              <a:rPr lang="en-GB" sz="2800" dirty="0" smtClean="0"/>
              <a:t> m</a:t>
            </a:r>
            <a:r>
              <a:rPr lang="en-GB" sz="2800" baseline="30000" dirty="0" smtClean="0"/>
              <a:t>3</a:t>
            </a:r>
            <a:endParaRPr lang="en-GB" sz="2800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-19325" y="5890046"/>
            <a:ext cx="9137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dirty="0" smtClean="0"/>
              <a:t>To Work out the uncertainty in the density, I have to combine the uncertainty in the mass with the uncertainty in the volume </a:t>
            </a: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35291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1499"/>
            <a:ext cx="7886700" cy="1325563"/>
          </a:xfrm>
        </p:spPr>
        <p:txBody>
          <a:bodyPr/>
          <a:lstStyle/>
          <a:p>
            <a:r>
              <a:rPr lang="en-GB" dirty="0" smtClean="0"/>
              <a:t>How do we do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1998"/>
            <a:ext cx="78867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sz="3600" b="1" dirty="0" smtClean="0"/>
              <a:t>Work out the Percentage Uncertainty in the volume and the mass.</a:t>
            </a:r>
          </a:p>
          <a:p>
            <a:pPr marL="0" indent="0">
              <a:buNone/>
            </a:pPr>
            <a:endParaRPr lang="en-GB" sz="3600" b="1" dirty="0"/>
          </a:p>
          <a:p>
            <a:pPr marL="0" indent="0">
              <a:buNone/>
            </a:pPr>
            <a:r>
              <a:rPr lang="en-GB" sz="3600" b="1" dirty="0" smtClean="0"/>
              <a:t>2. Then add these together.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4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01539"/>
            <a:ext cx="7886700" cy="1325563"/>
          </a:xfrm>
        </p:spPr>
        <p:txBody>
          <a:bodyPr/>
          <a:lstStyle/>
          <a:p>
            <a:r>
              <a:rPr lang="en-GB" dirty="0" smtClean="0"/>
              <a:t>Work it out…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6203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Answer…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3273325"/>
            <a:ext cx="33896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 smtClean="0">
                <a:solidFill>
                  <a:srgbClr val="FF0000"/>
                </a:solidFill>
              </a:rPr>
              <a:t>4.2%</a:t>
            </a:r>
            <a:endParaRPr lang="en-GB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9872"/>
            <a:ext cx="8229600" cy="1080120"/>
          </a:xfrm>
        </p:spPr>
        <p:txBody>
          <a:bodyPr/>
          <a:lstStyle/>
          <a:p>
            <a:r>
              <a:rPr lang="en-GB" b="1" dirty="0" smtClean="0"/>
              <a:t>THE RULES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313200"/>
              </p:ext>
            </p:extLst>
          </p:nvPr>
        </p:nvGraphicFramePr>
        <p:xfrm>
          <a:off x="467544" y="1759992"/>
          <a:ext cx="8435280" cy="48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7640"/>
                <a:gridCol w="4217640"/>
              </a:tblGrid>
              <a:tr h="981968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What</a:t>
                      </a:r>
                      <a:r>
                        <a:rPr lang="en-GB" sz="3200" baseline="0" dirty="0" smtClean="0"/>
                        <a:t> happens in the formula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What to do to calculate uncertainties</a:t>
                      </a:r>
                      <a:endParaRPr lang="en-GB" sz="3200" dirty="0"/>
                    </a:p>
                  </a:txBody>
                  <a:tcPr/>
                </a:tc>
              </a:tr>
              <a:tr h="13942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1" dirty="0" smtClean="0"/>
                        <a:t>A</a:t>
                      </a:r>
                      <a:r>
                        <a:rPr lang="en-GB" sz="4000" b="1" baseline="0" dirty="0" smtClean="0"/>
                        <a:t> x B    or    </a:t>
                      </a:r>
                      <a:r>
                        <a:rPr lang="en-GB" sz="4000" b="1" dirty="0" smtClean="0"/>
                        <a:t>A ÷ B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Add percentage uncertainty of A with percentage</a:t>
                      </a:r>
                      <a:r>
                        <a:rPr lang="en-GB" sz="2800" baseline="0" dirty="0" smtClean="0"/>
                        <a:t> uncertainty in B</a:t>
                      </a:r>
                      <a:endParaRPr lang="en-GB" sz="2800" dirty="0"/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4000" b="1" dirty="0" smtClean="0"/>
                        <a:t>A=B+C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Add uncertainty</a:t>
                      </a:r>
                      <a:r>
                        <a:rPr lang="en-GB" sz="2800" baseline="0" dirty="0" smtClean="0"/>
                        <a:t> of b and c</a:t>
                      </a:r>
                      <a:endParaRPr lang="en-GB" sz="2800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4000" b="1" dirty="0" smtClean="0"/>
                        <a:t>A</a:t>
                      </a:r>
                      <a:r>
                        <a:rPr lang="en-GB" sz="4000" b="1" baseline="30000" dirty="0" smtClean="0"/>
                        <a:t>n</a:t>
                      </a:r>
                      <a:endParaRPr lang="en-GB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Multiply the percentage uncertainty by n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96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12" y="908720"/>
            <a:ext cx="909243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1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3547"/>
            <a:ext cx="78867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34046"/>
            <a:ext cx="78867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421"/>
            <a:ext cx="9199204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50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1579"/>
            <a:ext cx="78867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22078"/>
            <a:ext cx="78867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453"/>
            <a:ext cx="9221522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1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7563"/>
            <a:ext cx="78867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78062"/>
            <a:ext cx="78867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39455"/>
            <a:ext cx="9182145" cy="581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4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9571"/>
            <a:ext cx="78867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50070"/>
            <a:ext cx="78867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42063" r="50471" b="6249"/>
          <a:stretch/>
        </p:blipFill>
        <p:spPr bwMode="auto">
          <a:xfrm>
            <a:off x="306625" y="1257101"/>
            <a:ext cx="876949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2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9571"/>
            <a:ext cx="78867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50070"/>
            <a:ext cx="78867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4445"/>
            <a:ext cx="8977976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3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Give some examples of each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65143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1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7563"/>
            <a:ext cx="78867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78062"/>
            <a:ext cx="78867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1077"/>
            <a:ext cx="895921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7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9571"/>
            <a:ext cx="78867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50070"/>
            <a:ext cx="78867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" y="956167"/>
            <a:ext cx="9091683" cy="562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28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Pick 3 from each side and explain why they are grouped in each one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14438"/>
            <a:ext cx="9330477" cy="214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19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556792"/>
            <a:ext cx="6768752" cy="86409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/>
              <a:t>Uncertainty in Readings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2780928"/>
            <a:ext cx="6707088" cy="3345235"/>
          </a:xfrm>
        </p:spPr>
        <p:txBody>
          <a:bodyPr/>
          <a:lstStyle/>
          <a:p>
            <a:r>
              <a:rPr lang="en-GB" dirty="0" smtClean="0"/>
              <a:t>Given as Half the smallest value it can read</a:t>
            </a:r>
          </a:p>
          <a:p>
            <a:r>
              <a:rPr lang="en-GB" i="1" dirty="0" smtClean="0"/>
              <a:t>What would it be for this thermometer?</a:t>
            </a:r>
            <a:endParaRPr lang="en-GB" i="1" dirty="0"/>
          </a:p>
        </p:txBody>
      </p:sp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22565"/>
            <a:ext cx="1320081" cy="562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5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Uncertainty in Measurements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r>
              <a:rPr lang="en-GB" dirty="0" smtClean="0"/>
              <a:t>Since there are 2 areas, it is double half of the smallest value</a:t>
            </a:r>
          </a:p>
          <a:p>
            <a:r>
              <a:rPr lang="en-GB" i="1" dirty="0" smtClean="0"/>
              <a:t>What is it for a ruler?</a:t>
            </a:r>
            <a:endParaRPr lang="en-GB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3" y="4365104"/>
            <a:ext cx="924379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en-GB" dirty="0" smtClean="0"/>
              <a:t>What is the uncertainty?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911257" y="1825625"/>
            <a:ext cx="5321485" cy="4351338"/>
          </a:xfrm>
        </p:spPr>
      </p:pic>
    </p:spTree>
    <p:extLst>
      <p:ext uri="{BB962C8B-B14F-4D97-AF65-F5344CB8AC3E}">
        <p14:creationId xmlns:p14="http://schemas.microsoft.com/office/powerpoint/2010/main" val="32398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2061"/>
            <a:ext cx="8229600" cy="1143000"/>
          </a:xfrm>
        </p:spPr>
        <p:txBody>
          <a:bodyPr/>
          <a:lstStyle/>
          <a:p>
            <a:r>
              <a:rPr lang="en-GB" dirty="0" smtClean="0"/>
              <a:t>What is the uncertainty?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3" y="2118691"/>
            <a:ext cx="4541397" cy="5126733"/>
          </a:xfrm>
        </p:spPr>
      </p:pic>
    </p:spTree>
    <p:extLst>
      <p:ext uri="{BB962C8B-B14F-4D97-AF65-F5344CB8AC3E}">
        <p14:creationId xmlns:p14="http://schemas.microsoft.com/office/powerpoint/2010/main" val="12363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0152"/>
            <a:ext cx="8229600" cy="1143000"/>
          </a:xfrm>
        </p:spPr>
        <p:txBody>
          <a:bodyPr/>
          <a:lstStyle/>
          <a:p>
            <a:r>
              <a:rPr lang="en-GB" dirty="0" smtClean="0"/>
              <a:t>What is the uncertainty?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32000" y="2558860"/>
            <a:ext cx="5080000" cy="2884868"/>
          </a:xfrm>
        </p:spPr>
      </p:pic>
    </p:spTree>
    <p:extLst>
      <p:ext uri="{BB962C8B-B14F-4D97-AF65-F5344CB8AC3E}">
        <p14:creationId xmlns:p14="http://schemas.microsoft.com/office/powerpoint/2010/main" val="14782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588</Words>
  <Application>Microsoft Office PowerPoint</Application>
  <PresentationFormat>On-screen Show (4:3)</PresentationFormat>
  <Paragraphs>116</Paragraphs>
  <Slides>31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1_Office Theme</vt:lpstr>
      <vt:lpstr>PowerPoint Presentation</vt:lpstr>
      <vt:lpstr>What are Uncertainties?</vt:lpstr>
      <vt:lpstr>PowerPoint Presentation</vt:lpstr>
      <vt:lpstr>PowerPoint Presentation</vt:lpstr>
      <vt:lpstr>Uncertainty in Readings</vt:lpstr>
      <vt:lpstr>Uncertainty in Measurements</vt:lpstr>
      <vt:lpstr>What is the uncertainty?</vt:lpstr>
      <vt:lpstr>What is the uncertainty?</vt:lpstr>
      <vt:lpstr>What is the uncertainty?</vt:lpstr>
      <vt:lpstr>What is the uncertainty?</vt:lpstr>
      <vt:lpstr>What is the uncertainty?</vt:lpstr>
      <vt:lpstr>What is the uncertainty?</vt:lpstr>
      <vt:lpstr>Uncertainties in given values </vt:lpstr>
      <vt:lpstr>Uncertainties in Repeated measurements </vt:lpstr>
      <vt:lpstr>Calculating Percentage Uncertainties</vt:lpstr>
      <vt:lpstr>PowerPoint Presentation</vt:lpstr>
      <vt:lpstr>PowerPoint Presentation</vt:lpstr>
      <vt:lpstr>Multiple instances of measurements</vt:lpstr>
      <vt:lpstr>PowerPoint Presentation</vt:lpstr>
      <vt:lpstr>Combining Uncertainties</vt:lpstr>
      <vt:lpstr>How do we do it?</vt:lpstr>
      <vt:lpstr>Work it out…</vt:lpstr>
      <vt:lpstr>THE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City of London of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Duddy</dc:creator>
  <cp:lastModifiedBy>Joshua Oakley</cp:lastModifiedBy>
  <cp:revision>8</cp:revision>
  <cp:lastPrinted>2017-03-07T10:25:10Z</cp:lastPrinted>
  <dcterms:created xsi:type="dcterms:W3CDTF">2017-03-07T09:23:20Z</dcterms:created>
  <dcterms:modified xsi:type="dcterms:W3CDTF">2017-03-07T11:10:44Z</dcterms:modified>
</cp:coreProperties>
</file>