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4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4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96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00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97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71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36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1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15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88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A976-4E6F-45A1-93B8-6A3C449D168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49E10-66D1-4004-B84A-2A1B5BE28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87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927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5" name="Text Box 3"/>
          <p:cNvSpPr txBox="1">
            <a:spLocks noChangeArrowheads="1"/>
          </p:cNvSpPr>
          <p:nvPr/>
        </p:nvSpPr>
        <p:spPr bwMode="auto">
          <a:xfrm>
            <a:off x="35496" y="42391"/>
            <a:ext cx="831691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2800" dirty="0">
                <a:latin typeface="Comic Sans MS" pitchFamily="66" charset="0"/>
              </a:rPr>
              <a:t>10. You are supplied with 6 identical dry cells, each of </a:t>
            </a:r>
            <a:r>
              <a:rPr lang="en-GB" altLang="en-US" sz="2800" dirty="0" err="1">
                <a:latin typeface="Comic Sans MS" pitchFamily="66" charset="0"/>
              </a:rPr>
              <a:t>emf</a:t>
            </a:r>
            <a:r>
              <a:rPr lang="en-GB" altLang="en-US" sz="2800" dirty="0">
                <a:latin typeface="Comic Sans MS" pitchFamily="66" charset="0"/>
              </a:rPr>
              <a:t> 1.5 V and internal resistance 0.3 </a:t>
            </a:r>
            <a:r>
              <a:rPr lang="en-GB" altLang="en-US" sz="2800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GB" altLang="en-US" sz="2800" dirty="0">
                <a:latin typeface="Comic Sans MS" pitchFamily="66" charset="0"/>
              </a:rPr>
              <a:t>. What are the overall </a:t>
            </a:r>
            <a:r>
              <a:rPr lang="en-GB" altLang="en-US" sz="2800" dirty="0" err="1">
                <a:latin typeface="Comic Sans MS" pitchFamily="66" charset="0"/>
              </a:rPr>
              <a:t>emf</a:t>
            </a:r>
            <a:r>
              <a:rPr lang="en-GB" altLang="en-US" sz="2800" dirty="0">
                <a:latin typeface="Comic Sans MS" pitchFamily="66" charset="0"/>
              </a:rPr>
              <a:t> and internal resistance when:</a:t>
            </a:r>
          </a:p>
          <a:p>
            <a:r>
              <a:rPr lang="en-GB" altLang="en-US" sz="2800" dirty="0">
                <a:latin typeface="Comic Sans MS" pitchFamily="66" charset="0"/>
              </a:rPr>
              <a:t>(a) the cells are connected in parallel?</a:t>
            </a:r>
          </a:p>
          <a:p>
            <a:r>
              <a:rPr lang="en-GB" altLang="en-US" sz="2800" dirty="0">
                <a:latin typeface="Comic Sans MS" pitchFamily="66" charset="0"/>
              </a:rPr>
              <a:t>(b) the cells are connected in series?</a:t>
            </a:r>
          </a:p>
          <a:p>
            <a:r>
              <a:rPr lang="en-GB" altLang="en-US" sz="2800" dirty="0">
                <a:latin typeface="Comic Sans MS" pitchFamily="66" charset="0"/>
              </a:rPr>
              <a:t>(c) they are connected in three groups, each of two cells in series, and these groups are connected in parallel with one another?</a:t>
            </a:r>
          </a:p>
          <a:p>
            <a:r>
              <a:rPr lang="en-GB" altLang="en-US" sz="2800" dirty="0">
                <a:latin typeface="Comic Sans MS" pitchFamily="66" charset="0"/>
              </a:rPr>
              <a:t>Assume the polarity of all the cells in each arrangement is the same.</a:t>
            </a:r>
          </a:p>
        </p:txBody>
      </p:sp>
      <p:grpSp>
        <p:nvGrpSpPr>
          <p:cNvPr id="305209" name="Group 57"/>
          <p:cNvGrpSpPr>
            <a:grpSpLocks/>
          </p:cNvGrpSpPr>
          <p:nvPr/>
        </p:nvGrpSpPr>
        <p:grpSpPr bwMode="auto">
          <a:xfrm>
            <a:off x="7289229" y="3925019"/>
            <a:ext cx="1819275" cy="2600325"/>
            <a:chOff x="4499" y="2332"/>
            <a:chExt cx="1146" cy="1638"/>
          </a:xfrm>
        </p:grpSpPr>
        <p:sp>
          <p:nvSpPr>
            <p:cNvPr id="305158" name="Line 6"/>
            <p:cNvSpPr>
              <a:spLocks noChangeShapeType="1"/>
            </p:cNvSpPr>
            <p:nvPr/>
          </p:nvSpPr>
          <p:spPr bwMode="auto">
            <a:xfrm rot="5400000">
              <a:off x="4921" y="3450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59" name="Line 7"/>
            <p:cNvSpPr>
              <a:spLocks noChangeShapeType="1"/>
            </p:cNvSpPr>
            <p:nvPr/>
          </p:nvSpPr>
          <p:spPr bwMode="auto">
            <a:xfrm rot="5400000">
              <a:off x="4943" y="3446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0" name="Line 8"/>
            <p:cNvSpPr>
              <a:spLocks noChangeShapeType="1"/>
            </p:cNvSpPr>
            <p:nvPr/>
          </p:nvSpPr>
          <p:spPr bwMode="auto">
            <a:xfrm rot="5400000">
              <a:off x="4918" y="2655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1" name="Line 9"/>
            <p:cNvSpPr>
              <a:spLocks noChangeShapeType="1"/>
            </p:cNvSpPr>
            <p:nvPr/>
          </p:nvSpPr>
          <p:spPr bwMode="auto">
            <a:xfrm rot="5400000">
              <a:off x="4940" y="2639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4" name="Line 12"/>
            <p:cNvSpPr>
              <a:spLocks noChangeShapeType="1"/>
            </p:cNvSpPr>
            <p:nvPr/>
          </p:nvSpPr>
          <p:spPr bwMode="auto">
            <a:xfrm rot="5400000">
              <a:off x="4913" y="2946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5" name="Line 13"/>
            <p:cNvSpPr>
              <a:spLocks noChangeShapeType="1"/>
            </p:cNvSpPr>
            <p:nvPr/>
          </p:nvSpPr>
          <p:spPr bwMode="auto">
            <a:xfrm rot="5400000">
              <a:off x="4935" y="2942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6" name="Line 14"/>
            <p:cNvSpPr>
              <a:spLocks noChangeShapeType="1"/>
            </p:cNvSpPr>
            <p:nvPr/>
          </p:nvSpPr>
          <p:spPr bwMode="auto">
            <a:xfrm rot="5400000">
              <a:off x="4921" y="3202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7" name="Line 15"/>
            <p:cNvSpPr>
              <a:spLocks noChangeShapeType="1"/>
            </p:cNvSpPr>
            <p:nvPr/>
          </p:nvSpPr>
          <p:spPr bwMode="auto">
            <a:xfrm rot="5400000">
              <a:off x="4943" y="3198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8" name="Freeform 16"/>
            <p:cNvSpPr>
              <a:spLocks/>
            </p:cNvSpPr>
            <p:nvPr/>
          </p:nvSpPr>
          <p:spPr bwMode="auto">
            <a:xfrm rot="5400000">
              <a:off x="5171" y="2554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9" name="Freeform 17"/>
            <p:cNvSpPr>
              <a:spLocks/>
            </p:cNvSpPr>
            <p:nvPr/>
          </p:nvSpPr>
          <p:spPr bwMode="auto">
            <a:xfrm rot="5400000">
              <a:off x="5147" y="2844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70" name="Freeform 18"/>
            <p:cNvSpPr>
              <a:spLocks/>
            </p:cNvSpPr>
            <p:nvPr/>
          </p:nvSpPr>
          <p:spPr bwMode="auto">
            <a:xfrm rot="5400000">
              <a:off x="5143" y="3098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71" name="Freeform 19"/>
            <p:cNvSpPr>
              <a:spLocks/>
            </p:cNvSpPr>
            <p:nvPr/>
          </p:nvSpPr>
          <p:spPr bwMode="auto">
            <a:xfrm rot="5400000">
              <a:off x="5141" y="3346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72" name="Line 20"/>
            <p:cNvSpPr>
              <a:spLocks noChangeShapeType="1"/>
            </p:cNvSpPr>
            <p:nvPr/>
          </p:nvSpPr>
          <p:spPr bwMode="auto">
            <a:xfrm>
              <a:off x="5021" y="2644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73" name="Line 21"/>
            <p:cNvSpPr>
              <a:spLocks noChangeShapeType="1"/>
            </p:cNvSpPr>
            <p:nvPr/>
          </p:nvSpPr>
          <p:spPr bwMode="auto">
            <a:xfrm>
              <a:off x="5287" y="2642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74" name="Line 22"/>
            <p:cNvSpPr>
              <a:spLocks noChangeShapeType="1"/>
            </p:cNvSpPr>
            <p:nvPr/>
          </p:nvSpPr>
          <p:spPr bwMode="auto">
            <a:xfrm>
              <a:off x="5413" y="2646"/>
              <a:ext cx="1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75" name="Line 23"/>
            <p:cNvSpPr>
              <a:spLocks noChangeShapeType="1"/>
            </p:cNvSpPr>
            <p:nvPr/>
          </p:nvSpPr>
          <p:spPr bwMode="auto">
            <a:xfrm flipH="1" flipV="1">
              <a:off x="5263" y="2934"/>
              <a:ext cx="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76" name="Line 24"/>
            <p:cNvSpPr>
              <a:spLocks noChangeShapeType="1"/>
            </p:cNvSpPr>
            <p:nvPr/>
          </p:nvSpPr>
          <p:spPr bwMode="auto">
            <a:xfrm>
              <a:off x="5019" y="2940"/>
              <a:ext cx="6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77" name="Line 25"/>
            <p:cNvSpPr>
              <a:spLocks noChangeShapeType="1"/>
            </p:cNvSpPr>
            <p:nvPr/>
          </p:nvSpPr>
          <p:spPr bwMode="auto">
            <a:xfrm flipH="1">
              <a:off x="4774" y="2640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78" name="Line 26"/>
            <p:cNvSpPr>
              <a:spLocks noChangeShapeType="1"/>
            </p:cNvSpPr>
            <p:nvPr/>
          </p:nvSpPr>
          <p:spPr bwMode="auto">
            <a:xfrm flipH="1">
              <a:off x="4772" y="2644"/>
              <a:ext cx="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79" name="Line 27"/>
            <p:cNvSpPr>
              <a:spLocks noChangeShapeType="1"/>
            </p:cNvSpPr>
            <p:nvPr/>
          </p:nvSpPr>
          <p:spPr bwMode="auto">
            <a:xfrm flipV="1">
              <a:off x="4771" y="2932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0" name="Line 28"/>
            <p:cNvSpPr>
              <a:spLocks noChangeShapeType="1"/>
            </p:cNvSpPr>
            <p:nvPr/>
          </p:nvSpPr>
          <p:spPr bwMode="auto">
            <a:xfrm>
              <a:off x="5411" y="2940"/>
              <a:ext cx="1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81" name="Line 29"/>
            <p:cNvSpPr>
              <a:spLocks noChangeShapeType="1"/>
            </p:cNvSpPr>
            <p:nvPr/>
          </p:nvSpPr>
          <p:spPr bwMode="auto">
            <a:xfrm flipH="1">
              <a:off x="4768" y="2932"/>
              <a:ext cx="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82" name="Line 30"/>
            <p:cNvSpPr>
              <a:spLocks noChangeShapeType="1"/>
            </p:cNvSpPr>
            <p:nvPr/>
          </p:nvSpPr>
          <p:spPr bwMode="auto">
            <a:xfrm flipH="1" flipV="1">
              <a:off x="5265" y="3192"/>
              <a:ext cx="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3" name="Line 31"/>
            <p:cNvSpPr>
              <a:spLocks noChangeShapeType="1"/>
            </p:cNvSpPr>
            <p:nvPr/>
          </p:nvSpPr>
          <p:spPr bwMode="auto">
            <a:xfrm flipV="1">
              <a:off x="5021" y="3193"/>
              <a:ext cx="5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4" name="Line 32"/>
            <p:cNvSpPr>
              <a:spLocks noChangeShapeType="1"/>
            </p:cNvSpPr>
            <p:nvPr/>
          </p:nvSpPr>
          <p:spPr bwMode="auto">
            <a:xfrm flipV="1">
              <a:off x="4773" y="3190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5" name="Line 33"/>
            <p:cNvSpPr>
              <a:spLocks noChangeShapeType="1"/>
            </p:cNvSpPr>
            <p:nvPr/>
          </p:nvSpPr>
          <p:spPr bwMode="auto">
            <a:xfrm flipH="1">
              <a:off x="5410" y="3190"/>
              <a:ext cx="1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6" name="Line 34"/>
            <p:cNvSpPr>
              <a:spLocks noChangeShapeType="1"/>
            </p:cNvSpPr>
            <p:nvPr/>
          </p:nvSpPr>
          <p:spPr bwMode="auto">
            <a:xfrm flipH="1">
              <a:off x="4757" y="3180"/>
              <a:ext cx="9" cy="6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7" name="Line 35"/>
            <p:cNvSpPr>
              <a:spLocks noChangeShapeType="1"/>
            </p:cNvSpPr>
            <p:nvPr/>
          </p:nvSpPr>
          <p:spPr bwMode="auto">
            <a:xfrm flipH="1" flipV="1">
              <a:off x="5261" y="3440"/>
              <a:ext cx="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8" name="Line 36"/>
            <p:cNvSpPr>
              <a:spLocks noChangeShapeType="1"/>
            </p:cNvSpPr>
            <p:nvPr/>
          </p:nvSpPr>
          <p:spPr bwMode="auto">
            <a:xfrm flipV="1">
              <a:off x="4769" y="3438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9" name="Line 37"/>
            <p:cNvSpPr>
              <a:spLocks noChangeShapeType="1"/>
            </p:cNvSpPr>
            <p:nvPr/>
          </p:nvSpPr>
          <p:spPr bwMode="auto">
            <a:xfrm flipV="1">
              <a:off x="5023" y="3441"/>
              <a:ext cx="5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90" name="Line 38"/>
            <p:cNvSpPr>
              <a:spLocks noChangeShapeType="1"/>
            </p:cNvSpPr>
            <p:nvPr/>
          </p:nvSpPr>
          <p:spPr bwMode="auto">
            <a:xfrm>
              <a:off x="4499" y="3301"/>
              <a:ext cx="2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91" name="Line 39"/>
            <p:cNvSpPr>
              <a:spLocks noChangeShapeType="1"/>
            </p:cNvSpPr>
            <p:nvPr/>
          </p:nvSpPr>
          <p:spPr bwMode="auto">
            <a:xfrm>
              <a:off x="5404" y="3298"/>
              <a:ext cx="2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93" name="Rectangle 41"/>
            <p:cNvSpPr>
              <a:spLocks noChangeArrowheads="1"/>
            </p:cNvSpPr>
            <p:nvPr/>
          </p:nvSpPr>
          <p:spPr bwMode="auto">
            <a:xfrm>
              <a:off x="4628" y="2342"/>
              <a:ext cx="4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2000"/>
                <a:t>1.5V</a:t>
              </a:r>
            </a:p>
          </p:txBody>
        </p:sp>
        <p:sp>
          <p:nvSpPr>
            <p:cNvPr id="305194" name="Rectangle 42"/>
            <p:cNvSpPr>
              <a:spLocks noChangeArrowheads="1"/>
            </p:cNvSpPr>
            <p:nvPr/>
          </p:nvSpPr>
          <p:spPr bwMode="auto">
            <a:xfrm>
              <a:off x="5122" y="2332"/>
              <a:ext cx="5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2000"/>
                <a:t>0.3 </a:t>
              </a:r>
              <a:r>
                <a:rPr lang="en-GB" altLang="en-US" sz="2000">
                  <a:sym typeface="Symbol" pitchFamily="18" charset="2"/>
                </a:rPr>
                <a:t></a:t>
              </a:r>
              <a:endParaRPr lang="en-US" altLang="en-US" sz="2000">
                <a:sym typeface="Symbol" pitchFamily="18" charset="2"/>
              </a:endParaRPr>
            </a:p>
          </p:txBody>
        </p:sp>
        <p:sp>
          <p:nvSpPr>
            <p:cNvPr id="305197" name="Line 45"/>
            <p:cNvSpPr>
              <a:spLocks noChangeShapeType="1"/>
            </p:cNvSpPr>
            <p:nvPr/>
          </p:nvSpPr>
          <p:spPr bwMode="auto">
            <a:xfrm rot="5400000">
              <a:off x="4902" y="3651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98" name="Line 46"/>
            <p:cNvSpPr>
              <a:spLocks noChangeShapeType="1"/>
            </p:cNvSpPr>
            <p:nvPr/>
          </p:nvSpPr>
          <p:spPr bwMode="auto">
            <a:xfrm rot="5400000">
              <a:off x="4924" y="3647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99" name="Freeform 47"/>
            <p:cNvSpPr>
              <a:spLocks/>
            </p:cNvSpPr>
            <p:nvPr/>
          </p:nvSpPr>
          <p:spPr bwMode="auto">
            <a:xfrm rot="5400000">
              <a:off x="5122" y="3547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200" name="Line 48"/>
            <p:cNvSpPr>
              <a:spLocks noChangeShapeType="1"/>
            </p:cNvSpPr>
            <p:nvPr/>
          </p:nvSpPr>
          <p:spPr bwMode="auto">
            <a:xfrm flipH="1" flipV="1">
              <a:off x="5242" y="3641"/>
              <a:ext cx="164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201" name="Line 49"/>
            <p:cNvSpPr>
              <a:spLocks noChangeShapeType="1"/>
            </p:cNvSpPr>
            <p:nvPr/>
          </p:nvSpPr>
          <p:spPr bwMode="auto">
            <a:xfrm flipV="1">
              <a:off x="4750" y="3639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202" name="Line 50"/>
            <p:cNvSpPr>
              <a:spLocks noChangeShapeType="1"/>
            </p:cNvSpPr>
            <p:nvPr/>
          </p:nvSpPr>
          <p:spPr bwMode="auto">
            <a:xfrm flipV="1">
              <a:off x="5004" y="3642"/>
              <a:ext cx="5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203" name="Line 51"/>
            <p:cNvSpPr>
              <a:spLocks noChangeShapeType="1"/>
            </p:cNvSpPr>
            <p:nvPr/>
          </p:nvSpPr>
          <p:spPr bwMode="auto">
            <a:xfrm rot="5400000">
              <a:off x="4902" y="3871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204" name="Line 52"/>
            <p:cNvSpPr>
              <a:spLocks noChangeShapeType="1"/>
            </p:cNvSpPr>
            <p:nvPr/>
          </p:nvSpPr>
          <p:spPr bwMode="auto">
            <a:xfrm rot="5400000">
              <a:off x="4924" y="3867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205" name="Freeform 53"/>
            <p:cNvSpPr>
              <a:spLocks/>
            </p:cNvSpPr>
            <p:nvPr/>
          </p:nvSpPr>
          <p:spPr bwMode="auto">
            <a:xfrm rot="5400000">
              <a:off x="5122" y="3767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206" name="Line 54"/>
            <p:cNvSpPr>
              <a:spLocks noChangeShapeType="1"/>
            </p:cNvSpPr>
            <p:nvPr/>
          </p:nvSpPr>
          <p:spPr bwMode="auto">
            <a:xfrm flipH="1" flipV="1">
              <a:off x="5242" y="3861"/>
              <a:ext cx="167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207" name="Line 55"/>
            <p:cNvSpPr>
              <a:spLocks noChangeShapeType="1"/>
            </p:cNvSpPr>
            <p:nvPr/>
          </p:nvSpPr>
          <p:spPr bwMode="auto">
            <a:xfrm flipV="1">
              <a:off x="4750" y="3859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208" name="Line 56"/>
            <p:cNvSpPr>
              <a:spLocks noChangeShapeType="1"/>
            </p:cNvSpPr>
            <p:nvPr/>
          </p:nvSpPr>
          <p:spPr bwMode="auto">
            <a:xfrm flipV="1">
              <a:off x="5004" y="3862"/>
              <a:ext cx="5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916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Text Box 3"/>
          <p:cNvSpPr txBox="1">
            <a:spLocks noChangeArrowheads="1"/>
          </p:cNvSpPr>
          <p:nvPr/>
        </p:nvSpPr>
        <p:spPr bwMode="auto">
          <a:xfrm>
            <a:off x="333375" y="14585"/>
            <a:ext cx="8316913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3200" dirty="0">
                <a:latin typeface="Comic Sans MS" pitchFamily="66" charset="0"/>
              </a:rPr>
              <a:t>10. You are supplied with 6 identical dry cells, each of </a:t>
            </a:r>
            <a:r>
              <a:rPr lang="en-GB" altLang="en-US" sz="3200" dirty="0" err="1">
                <a:latin typeface="Comic Sans MS" pitchFamily="66" charset="0"/>
              </a:rPr>
              <a:t>emf</a:t>
            </a:r>
            <a:r>
              <a:rPr lang="en-GB" altLang="en-US" sz="3200" dirty="0">
                <a:latin typeface="Comic Sans MS" pitchFamily="66" charset="0"/>
              </a:rPr>
              <a:t> 1.5 V and internal resistance 0.3 </a:t>
            </a:r>
            <a:r>
              <a:rPr lang="en-GB" altLang="en-US" sz="3200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GB" altLang="en-US" sz="3200" dirty="0">
                <a:latin typeface="Comic Sans MS" pitchFamily="66" charset="0"/>
              </a:rPr>
              <a:t>. What are the overall </a:t>
            </a:r>
            <a:r>
              <a:rPr lang="en-GB" altLang="en-US" sz="3200" dirty="0" err="1">
                <a:latin typeface="Comic Sans MS" pitchFamily="66" charset="0"/>
              </a:rPr>
              <a:t>emf</a:t>
            </a:r>
            <a:r>
              <a:rPr lang="en-GB" altLang="en-US" sz="3200" dirty="0">
                <a:latin typeface="Comic Sans MS" pitchFamily="66" charset="0"/>
              </a:rPr>
              <a:t> and internal resistance when:</a:t>
            </a:r>
          </a:p>
          <a:p>
            <a:r>
              <a:rPr lang="en-GB" altLang="en-US" sz="3200" dirty="0">
                <a:latin typeface="Comic Sans MS" pitchFamily="66" charset="0"/>
              </a:rPr>
              <a:t>(a) the cells are connected in parallel?</a:t>
            </a:r>
          </a:p>
          <a:p>
            <a:r>
              <a:rPr lang="en-GB" altLang="en-US" sz="3200" dirty="0">
                <a:latin typeface="Comic Sans MS" pitchFamily="66" charset="0"/>
              </a:rPr>
              <a:t>(b) the cells are connected in series?</a:t>
            </a:r>
          </a:p>
          <a:p>
            <a:r>
              <a:rPr lang="en-GB" altLang="en-US" sz="3200" dirty="0">
                <a:latin typeface="Comic Sans MS" pitchFamily="66" charset="0"/>
              </a:rPr>
              <a:t>(c) they are connected in three groups, each of two cells in series, and these groups are connected in parallel with one another?</a:t>
            </a:r>
          </a:p>
          <a:p>
            <a:r>
              <a:rPr lang="en-GB" altLang="en-US" sz="3200" dirty="0">
                <a:latin typeface="Comic Sans MS" pitchFamily="66" charset="0"/>
              </a:rPr>
              <a:t>Assume the polarity of all the cells in each arrangement is the same.</a:t>
            </a:r>
          </a:p>
        </p:txBody>
      </p:sp>
      <p:grpSp>
        <p:nvGrpSpPr>
          <p:cNvPr id="320597" name="Group 85"/>
          <p:cNvGrpSpPr>
            <a:grpSpLocks/>
          </p:cNvGrpSpPr>
          <p:nvPr/>
        </p:nvGrpSpPr>
        <p:grpSpPr bwMode="auto">
          <a:xfrm>
            <a:off x="2825750" y="5812854"/>
            <a:ext cx="5426075" cy="722312"/>
            <a:chOff x="1729" y="2349"/>
            <a:chExt cx="3418" cy="455"/>
          </a:xfrm>
        </p:grpSpPr>
        <p:sp>
          <p:nvSpPr>
            <p:cNvPr id="320520" name="Line 8"/>
            <p:cNvSpPr>
              <a:spLocks noChangeShapeType="1"/>
            </p:cNvSpPr>
            <p:nvPr/>
          </p:nvSpPr>
          <p:spPr bwMode="auto">
            <a:xfrm rot="5400000">
              <a:off x="3916" y="270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21" name="Line 9"/>
            <p:cNvSpPr>
              <a:spLocks noChangeShapeType="1"/>
            </p:cNvSpPr>
            <p:nvPr/>
          </p:nvSpPr>
          <p:spPr bwMode="auto">
            <a:xfrm rot="5400000">
              <a:off x="3938" y="2687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26" name="Freeform 14"/>
            <p:cNvSpPr>
              <a:spLocks/>
            </p:cNvSpPr>
            <p:nvPr/>
          </p:nvSpPr>
          <p:spPr bwMode="auto">
            <a:xfrm rot="5400000">
              <a:off x="4169" y="2602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30" name="Line 18"/>
            <p:cNvSpPr>
              <a:spLocks noChangeShapeType="1"/>
            </p:cNvSpPr>
            <p:nvPr/>
          </p:nvSpPr>
          <p:spPr bwMode="auto">
            <a:xfrm>
              <a:off x="4019" y="2692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31" name="Line 19"/>
            <p:cNvSpPr>
              <a:spLocks noChangeShapeType="1"/>
            </p:cNvSpPr>
            <p:nvPr/>
          </p:nvSpPr>
          <p:spPr bwMode="auto">
            <a:xfrm>
              <a:off x="4297" y="2696"/>
              <a:ext cx="14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35" name="Line 23"/>
            <p:cNvSpPr>
              <a:spLocks noChangeShapeType="1"/>
            </p:cNvSpPr>
            <p:nvPr/>
          </p:nvSpPr>
          <p:spPr bwMode="auto">
            <a:xfrm flipH="1">
              <a:off x="3772" y="2688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50" name="Rectangle 38"/>
            <p:cNvSpPr>
              <a:spLocks noChangeArrowheads="1"/>
            </p:cNvSpPr>
            <p:nvPr/>
          </p:nvSpPr>
          <p:spPr bwMode="auto">
            <a:xfrm>
              <a:off x="4268" y="2360"/>
              <a:ext cx="4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2000"/>
                <a:t>1.5V</a:t>
              </a:r>
            </a:p>
          </p:txBody>
        </p:sp>
        <p:sp>
          <p:nvSpPr>
            <p:cNvPr id="320551" name="Rectangle 39"/>
            <p:cNvSpPr>
              <a:spLocks noChangeArrowheads="1"/>
            </p:cNvSpPr>
            <p:nvPr/>
          </p:nvSpPr>
          <p:spPr bwMode="auto">
            <a:xfrm>
              <a:off x="4624" y="2349"/>
              <a:ext cx="5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2000"/>
                <a:t>0.3 </a:t>
              </a:r>
              <a:r>
                <a:rPr lang="en-GB" altLang="en-US" sz="2000">
                  <a:sym typeface="Symbol" pitchFamily="18" charset="2"/>
                </a:rPr>
                <a:t></a:t>
              </a:r>
              <a:endParaRPr lang="en-US" altLang="en-US" sz="2000">
                <a:sym typeface="Symbol" pitchFamily="18" charset="2"/>
              </a:endParaRPr>
            </a:p>
          </p:txBody>
        </p:sp>
        <p:sp>
          <p:nvSpPr>
            <p:cNvPr id="320564" name="Line 52"/>
            <p:cNvSpPr>
              <a:spLocks noChangeShapeType="1"/>
            </p:cNvSpPr>
            <p:nvPr/>
          </p:nvSpPr>
          <p:spPr bwMode="auto">
            <a:xfrm rot="5400000">
              <a:off x="3390" y="270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65" name="Line 53"/>
            <p:cNvSpPr>
              <a:spLocks noChangeShapeType="1"/>
            </p:cNvSpPr>
            <p:nvPr/>
          </p:nvSpPr>
          <p:spPr bwMode="auto">
            <a:xfrm rot="5400000">
              <a:off x="3412" y="2687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66" name="Freeform 54"/>
            <p:cNvSpPr>
              <a:spLocks/>
            </p:cNvSpPr>
            <p:nvPr/>
          </p:nvSpPr>
          <p:spPr bwMode="auto">
            <a:xfrm rot="5400000">
              <a:off x="3643" y="2602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67" name="Line 55"/>
            <p:cNvSpPr>
              <a:spLocks noChangeShapeType="1"/>
            </p:cNvSpPr>
            <p:nvPr/>
          </p:nvSpPr>
          <p:spPr bwMode="auto">
            <a:xfrm>
              <a:off x="3493" y="2692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68" name="Line 56"/>
            <p:cNvSpPr>
              <a:spLocks noChangeShapeType="1"/>
            </p:cNvSpPr>
            <p:nvPr/>
          </p:nvSpPr>
          <p:spPr bwMode="auto">
            <a:xfrm>
              <a:off x="3759" y="2690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69" name="Line 57"/>
            <p:cNvSpPr>
              <a:spLocks noChangeShapeType="1"/>
            </p:cNvSpPr>
            <p:nvPr/>
          </p:nvSpPr>
          <p:spPr bwMode="auto">
            <a:xfrm flipH="1">
              <a:off x="3246" y="2688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71" name="Line 59"/>
            <p:cNvSpPr>
              <a:spLocks noChangeShapeType="1"/>
            </p:cNvSpPr>
            <p:nvPr/>
          </p:nvSpPr>
          <p:spPr bwMode="auto">
            <a:xfrm rot="5400000">
              <a:off x="2864" y="2705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72" name="Line 60"/>
            <p:cNvSpPr>
              <a:spLocks noChangeShapeType="1"/>
            </p:cNvSpPr>
            <p:nvPr/>
          </p:nvSpPr>
          <p:spPr bwMode="auto">
            <a:xfrm rot="5400000">
              <a:off x="2886" y="2689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73" name="Freeform 61"/>
            <p:cNvSpPr>
              <a:spLocks/>
            </p:cNvSpPr>
            <p:nvPr/>
          </p:nvSpPr>
          <p:spPr bwMode="auto">
            <a:xfrm rot="5400000">
              <a:off x="3117" y="2604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74" name="Line 62"/>
            <p:cNvSpPr>
              <a:spLocks noChangeShapeType="1"/>
            </p:cNvSpPr>
            <p:nvPr/>
          </p:nvSpPr>
          <p:spPr bwMode="auto">
            <a:xfrm>
              <a:off x="2967" y="2694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75" name="Line 63"/>
            <p:cNvSpPr>
              <a:spLocks noChangeShapeType="1"/>
            </p:cNvSpPr>
            <p:nvPr/>
          </p:nvSpPr>
          <p:spPr bwMode="auto">
            <a:xfrm>
              <a:off x="3233" y="2692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76" name="Line 64"/>
            <p:cNvSpPr>
              <a:spLocks noChangeShapeType="1"/>
            </p:cNvSpPr>
            <p:nvPr/>
          </p:nvSpPr>
          <p:spPr bwMode="auto">
            <a:xfrm flipH="1">
              <a:off x="2720" y="2690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77" name="Line 65"/>
            <p:cNvSpPr>
              <a:spLocks noChangeShapeType="1"/>
            </p:cNvSpPr>
            <p:nvPr/>
          </p:nvSpPr>
          <p:spPr bwMode="auto">
            <a:xfrm rot="5400000">
              <a:off x="2329" y="2702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78" name="Line 66"/>
            <p:cNvSpPr>
              <a:spLocks noChangeShapeType="1"/>
            </p:cNvSpPr>
            <p:nvPr/>
          </p:nvSpPr>
          <p:spPr bwMode="auto">
            <a:xfrm rot="5400000">
              <a:off x="2351" y="2686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79" name="Freeform 67"/>
            <p:cNvSpPr>
              <a:spLocks/>
            </p:cNvSpPr>
            <p:nvPr/>
          </p:nvSpPr>
          <p:spPr bwMode="auto">
            <a:xfrm rot="5400000">
              <a:off x="2582" y="2601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80" name="Line 68"/>
            <p:cNvSpPr>
              <a:spLocks noChangeShapeType="1"/>
            </p:cNvSpPr>
            <p:nvPr/>
          </p:nvSpPr>
          <p:spPr bwMode="auto">
            <a:xfrm>
              <a:off x="2432" y="2691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81" name="Line 69"/>
            <p:cNvSpPr>
              <a:spLocks noChangeShapeType="1"/>
            </p:cNvSpPr>
            <p:nvPr/>
          </p:nvSpPr>
          <p:spPr bwMode="auto">
            <a:xfrm>
              <a:off x="2698" y="2689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82" name="Line 70"/>
            <p:cNvSpPr>
              <a:spLocks noChangeShapeType="1"/>
            </p:cNvSpPr>
            <p:nvPr/>
          </p:nvSpPr>
          <p:spPr bwMode="auto">
            <a:xfrm flipH="1">
              <a:off x="2239" y="2687"/>
              <a:ext cx="1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83" name="Line 71"/>
            <p:cNvSpPr>
              <a:spLocks noChangeShapeType="1"/>
            </p:cNvSpPr>
            <p:nvPr/>
          </p:nvSpPr>
          <p:spPr bwMode="auto">
            <a:xfrm rot="5400000">
              <a:off x="1873" y="2699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84" name="Line 72"/>
            <p:cNvSpPr>
              <a:spLocks noChangeShapeType="1"/>
            </p:cNvSpPr>
            <p:nvPr/>
          </p:nvSpPr>
          <p:spPr bwMode="auto">
            <a:xfrm rot="5400000">
              <a:off x="1895" y="2683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85" name="Freeform 73"/>
            <p:cNvSpPr>
              <a:spLocks/>
            </p:cNvSpPr>
            <p:nvPr/>
          </p:nvSpPr>
          <p:spPr bwMode="auto">
            <a:xfrm rot="5400000">
              <a:off x="2126" y="2598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86" name="Line 74"/>
            <p:cNvSpPr>
              <a:spLocks noChangeShapeType="1"/>
            </p:cNvSpPr>
            <p:nvPr/>
          </p:nvSpPr>
          <p:spPr bwMode="auto">
            <a:xfrm>
              <a:off x="1976" y="2688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88" name="Line 76"/>
            <p:cNvSpPr>
              <a:spLocks noChangeShapeType="1"/>
            </p:cNvSpPr>
            <p:nvPr/>
          </p:nvSpPr>
          <p:spPr bwMode="auto">
            <a:xfrm flipH="1">
              <a:off x="1729" y="2684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90" name="Line 78"/>
            <p:cNvSpPr>
              <a:spLocks noChangeShapeType="1"/>
            </p:cNvSpPr>
            <p:nvPr/>
          </p:nvSpPr>
          <p:spPr bwMode="auto">
            <a:xfrm rot="5400000">
              <a:off x="4396" y="270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91" name="Line 79"/>
            <p:cNvSpPr>
              <a:spLocks noChangeShapeType="1"/>
            </p:cNvSpPr>
            <p:nvPr/>
          </p:nvSpPr>
          <p:spPr bwMode="auto">
            <a:xfrm rot="5400000">
              <a:off x="4418" y="2687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92" name="Freeform 80"/>
            <p:cNvSpPr>
              <a:spLocks/>
            </p:cNvSpPr>
            <p:nvPr/>
          </p:nvSpPr>
          <p:spPr bwMode="auto">
            <a:xfrm rot="5400000">
              <a:off x="4649" y="2602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93" name="Line 81"/>
            <p:cNvSpPr>
              <a:spLocks noChangeShapeType="1"/>
            </p:cNvSpPr>
            <p:nvPr/>
          </p:nvSpPr>
          <p:spPr bwMode="auto">
            <a:xfrm>
              <a:off x="4499" y="2692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94" name="Line 82"/>
            <p:cNvSpPr>
              <a:spLocks noChangeShapeType="1"/>
            </p:cNvSpPr>
            <p:nvPr/>
          </p:nvSpPr>
          <p:spPr bwMode="auto">
            <a:xfrm>
              <a:off x="4765" y="2690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1385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35496" y="44624"/>
            <a:ext cx="8838753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3200" dirty="0">
                <a:latin typeface="Comic Sans MS" pitchFamily="66" charset="0"/>
              </a:rPr>
              <a:t>10. You are supplied with 6 identical dry cells, each of </a:t>
            </a:r>
            <a:r>
              <a:rPr lang="en-GB" altLang="en-US" sz="3200" dirty="0" err="1">
                <a:latin typeface="Comic Sans MS" pitchFamily="66" charset="0"/>
              </a:rPr>
              <a:t>emf</a:t>
            </a:r>
            <a:r>
              <a:rPr lang="en-GB" altLang="en-US" sz="3200" dirty="0">
                <a:latin typeface="Comic Sans MS" pitchFamily="66" charset="0"/>
              </a:rPr>
              <a:t> 1.5 V and internal resistance 0.3 </a:t>
            </a:r>
            <a:r>
              <a:rPr lang="en-GB" altLang="en-US" sz="3200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GB" altLang="en-US" sz="3200" dirty="0">
                <a:latin typeface="Comic Sans MS" pitchFamily="66" charset="0"/>
              </a:rPr>
              <a:t>. What are the overall </a:t>
            </a:r>
            <a:r>
              <a:rPr lang="en-GB" altLang="en-US" sz="3200" dirty="0" err="1">
                <a:latin typeface="Comic Sans MS" pitchFamily="66" charset="0"/>
              </a:rPr>
              <a:t>emf</a:t>
            </a:r>
            <a:r>
              <a:rPr lang="en-GB" altLang="en-US" sz="3200" dirty="0">
                <a:latin typeface="Comic Sans MS" pitchFamily="66" charset="0"/>
              </a:rPr>
              <a:t> and internal resistance when:</a:t>
            </a:r>
          </a:p>
          <a:p>
            <a:r>
              <a:rPr lang="en-GB" altLang="en-US" sz="3200" dirty="0">
                <a:latin typeface="Comic Sans MS" pitchFamily="66" charset="0"/>
              </a:rPr>
              <a:t>(a) the cells are connected in parallel?</a:t>
            </a:r>
          </a:p>
          <a:p>
            <a:r>
              <a:rPr lang="en-GB" altLang="en-US" sz="3200" dirty="0">
                <a:latin typeface="Comic Sans MS" pitchFamily="66" charset="0"/>
              </a:rPr>
              <a:t>(b) the cells are connected in series?</a:t>
            </a:r>
          </a:p>
          <a:p>
            <a:r>
              <a:rPr lang="en-GB" altLang="en-US" sz="3200" dirty="0">
                <a:latin typeface="Comic Sans MS" pitchFamily="66" charset="0"/>
              </a:rPr>
              <a:t>(c) they are connected in three groups, each of two cells in series, and these groups are connected in parallel with one another?</a:t>
            </a:r>
          </a:p>
          <a:p>
            <a:r>
              <a:rPr lang="en-GB" altLang="en-US" sz="3200" dirty="0">
                <a:latin typeface="Comic Sans MS" pitchFamily="66" charset="0"/>
              </a:rPr>
              <a:t>Assume the polarity of all the cells in each arrangement is the same.</a:t>
            </a:r>
          </a:p>
        </p:txBody>
      </p:sp>
      <p:grpSp>
        <p:nvGrpSpPr>
          <p:cNvPr id="321619" name="Group 83"/>
          <p:cNvGrpSpPr>
            <a:grpSpLocks/>
          </p:cNvGrpSpPr>
          <p:nvPr/>
        </p:nvGrpSpPr>
        <p:grpSpPr bwMode="auto">
          <a:xfrm>
            <a:off x="6758112" y="5457081"/>
            <a:ext cx="2116137" cy="1184275"/>
            <a:chOff x="4344" y="2544"/>
            <a:chExt cx="1333" cy="746"/>
          </a:xfrm>
        </p:grpSpPr>
        <p:sp>
          <p:nvSpPr>
            <p:cNvPr id="321544" name="Line 8"/>
            <p:cNvSpPr>
              <a:spLocks noChangeShapeType="1"/>
            </p:cNvSpPr>
            <p:nvPr/>
          </p:nvSpPr>
          <p:spPr bwMode="auto">
            <a:xfrm rot="5400000">
              <a:off x="5082" y="2651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45" name="Line 9"/>
            <p:cNvSpPr>
              <a:spLocks noChangeShapeType="1"/>
            </p:cNvSpPr>
            <p:nvPr/>
          </p:nvSpPr>
          <p:spPr bwMode="auto">
            <a:xfrm rot="5400000">
              <a:off x="5104" y="263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50" name="Freeform 14"/>
            <p:cNvSpPr>
              <a:spLocks/>
            </p:cNvSpPr>
            <p:nvPr/>
          </p:nvSpPr>
          <p:spPr bwMode="auto">
            <a:xfrm rot="5400000">
              <a:off x="5335" y="255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54" name="Line 18"/>
            <p:cNvSpPr>
              <a:spLocks noChangeShapeType="1"/>
            </p:cNvSpPr>
            <p:nvPr/>
          </p:nvSpPr>
          <p:spPr bwMode="auto">
            <a:xfrm>
              <a:off x="5185" y="264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555" name="Line 19"/>
            <p:cNvSpPr>
              <a:spLocks noChangeShapeType="1"/>
            </p:cNvSpPr>
            <p:nvPr/>
          </p:nvSpPr>
          <p:spPr bwMode="auto">
            <a:xfrm>
              <a:off x="5451" y="2638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556" name="Line 20"/>
            <p:cNvSpPr>
              <a:spLocks noChangeShapeType="1"/>
            </p:cNvSpPr>
            <p:nvPr/>
          </p:nvSpPr>
          <p:spPr bwMode="auto">
            <a:xfrm>
              <a:off x="5577" y="2642"/>
              <a:ext cx="1" cy="5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588" name="Line 52"/>
            <p:cNvSpPr>
              <a:spLocks noChangeShapeType="1"/>
            </p:cNvSpPr>
            <p:nvPr/>
          </p:nvSpPr>
          <p:spPr bwMode="auto">
            <a:xfrm rot="5400000">
              <a:off x="4638" y="263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89" name="Freeform 53"/>
            <p:cNvSpPr>
              <a:spLocks/>
            </p:cNvSpPr>
            <p:nvPr/>
          </p:nvSpPr>
          <p:spPr bwMode="auto">
            <a:xfrm rot="5400000">
              <a:off x="4869" y="255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90" name="Line 54"/>
            <p:cNvSpPr>
              <a:spLocks noChangeShapeType="1"/>
            </p:cNvSpPr>
            <p:nvPr/>
          </p:nvSpPr>
          <p:spPr bwMode="auto">
            <a:xfrm>
              <a:off x="4719" y="264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592" name="Line 56"/>
            <p:cNvSpPr>
              <a:spLocks noChangeShapeType="1"/>
            </p:cNvSpPr>
            <p:nvPr/>
          </p:nvSpPr>
          <p:spPr bwMode="auto">
            <a:xfrm flipH="1">
              <a:off x="4472" y="2636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594" name="Line 58"/>
            <p:cNvSpPr>
              <a:spLocks noChangeShapeType="1"/>
            </p:cNvSpPr>
            <p:nvPr/>
          </p:nvSpPr>
          <p:spPr bwMode="auto">
            <a:xfrm rot="5400000">
              <a:off x="4622" y="264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95" name="Line 59"/>
            <p:cNvSpPr>
              <a:spLocks noChangeShapeType="1"/>
            </p:cNvSpPr>
            <p:nvPr/>
          </p:nvSpPr>
          <p:spPr bwMode="auto">
            <a:xfrm>
              <a:off x="4987" y="2638"/>
              <a:ext cx="1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596" name="Line 60"/>
            <p:cNvSpPr>
              <a:spLocks noChangeShapeType="1"/>
            </p:cNvSpPr>
            <p:nvPr/>
          </p:nvSpPr>
          <p:spPr bwMode="auto">
            <a:xfrm flipH="1">
              <a:off x="4474" y="2626"/>
              <a:ext cx="3" cy="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597" name="Line 61"/>
            <p:cNvSpPr>
              <a:spLocks noChangeShapeType="1"/>
            </p:cNvSpPr>
            <p:nvPr/>
          </p:nvSpPr>
          <p:spPr bwMode="auto">
            <a:xfrm rot="5400000">
              <a:off x="5082" y="2931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98" name="Line 62"/>
            <p:cNvSpPr>
              <a:spLocks noChangeShapeType="1"/>
            </p:cNvSpPr>
            <p:nvPr/>
          </p:nvSpPr>
          <p:spPr bwMode="auto">
            <a:xfrm rot="5400000">
              <a:off x="5104" y="291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99" name="Freeform 63"/>
            <p:cNvSpPr>
              <a:spLocks/>
            </p:cNvSpPr>
            <p:nvPr/>
          </p:nvSpPr>
          <p:spPr bwMode="auto">
            <a:xfrm rot="5400000">
              <a:off x="5335" y="283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00" name="Line 64"/>
            <p:cNvSpPr>
              <a:spLocks noChangeShapeType="1"/>
            </p:cNvSpPr>
            <p:nvPr/>
          </p:nvSpPr>
          <p:spPr bwMode="auto">
            <a:xfrm>
              <a:off x="5185" y="292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601" name="Line 65"/>
            <p:cNvSpPr>
              <a:spLocks noChangeShapeType="1"/>
            </p:cNvSpPr>
            <p:nvPr/>
          </p:nvSpPr>
          <p:spPr bwMode="auto">
            <a:xfrm>
              <a:off x="5451" y="2918"/>
              <a:ext cx="2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602" name="Line 66"/>
            <p:cNvSpPr>
              <a:spLocks noChangeShapeType="1"/>
            </p:cNvSpPr>
            <p:nvPr/>
          </p:nvSpPr>
          <p:spPr bwMode="auto">
            <a:xfrm rot="5400000">
              <a:off x="4638" y="291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03" name="Freeform 67"/>
            <p:cNvSpPr>
              <a:spLocks/>
            </p:cNvSpPr>
            <p:nvPr/>
          </p:nvSpPr>
          <p:spPr bwMode="auto">
            <a:xfrm rot="5400000">
              <a:off x="4869" y="283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04" name="Line 68"/>
            <p:cNvSpPr>
              <a:spLocks noChangeShapeType="1"/>
            </p:cNvSpPr>
            <p:nvPr/>
          </p:nvSpPr>
          <p:spPr bwMode="auto">
            <a:xfrm>
              <a:off x="4719" y="292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605" name="Line 69"/>
            <p:cNvSpPr>
              <a:spLocks noChangeShapeType="1"/>
            </p:cNvSpPr>
            <p:nvPr/>
          </p:nvSpPr>
          <p:spPr bwMode="auto">
            <a:xfrm flipH="1">
              <a:off x="4344" y="2916"/>
              <a:ext cx="33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606" name="Line 70"/>
            <p:cNvSpPr>
              <a:spLocks noChangeShapeType="1"/>
            </p:cNvSpPr>
            <p:nvPr/>
          </p:nvSpPr>
          <p:spPr bwMode="auto">
            <a:xfrm rot="5400000">
              <a:off x="4622" y="292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07" name="Line 71"/>
            <p:cNvSpPr>
              <a:spLocks noChangeShapeType="1"/>
            </p:cNvSpPr>
            <p:nvPr/>
          </p:nvSpPr>
          <p:spPr bwMode="auto">
            <a:xfrm>
              <a:off x="4987" y="2918"/>
              <a:ext cx="1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608" name="Line 72"/>
            <p:cNvSpPr>
              <a:spLocks noChangeShapeType="1"/>
            </p:cNvSpPr>
            <p:nvPr/>
          </p:nvSpPr>
          <p:spPr bwMode="auto">
            <a:xfrm rot="5400000">
              <a:off x="5082" y="3191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09" name="Line 73"/>
            <p:cNvSpPr>
              <a:spLocks noChangeShapeType="1"/>
            </p:cNvSpPr>
            <p:nvPr/>
          </p:nvSpPr>
          <p:spPr bwMode="auto">
            <a:xfrm rot="5400000">
              <a:off x="5104" y="317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10" name="Freeform 74"/>
            <p:cNvSpPr>
              <a:spLocks/>
            </p:cNvSpPr>
            <p:nvPr/>
          </p:nvSpPr>
          <p:spPr bwMode="auto">
            <a:xfrm rot="5400000">
              <a:off x="5335" y="309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11" name="Line 75"/>
            <p:cNvSpPr>
              <a:spLocks noChangeShapeType="1"/>
            </p:cNvSpPr>
            <p:nvPr/>
          </p:nvSpPr>
          <p:spPr bwMode="auto">
            <a:xfrm>
              <a:off x="5185" y="318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612" name="Line 76"/>
            <p:cNvSpPr>
              <a:spLocks noChangeShapeType="1"/>
            </p:cNvSpPr>
            <p:nvPr/>
          </p:nvSpPr>
          <p:spPr bwMode="auto">
            <a:xfrm>
              <a:off x="5451" y="3178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613" name="Line 77"/>
            <p:cNvSpPr>
              <a:spLocks noChangeShapeType="1"/>
            </p:cNvSpPr>
            <p:nvPr/>
          </p:nvSpPr>
          <p:spPr bwMode="auto">
            <a:xfrm rot="5400000">
              <a:off x="4638" y="317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14" name="Freeform 78"/>
            <p:cNvSpPr>
              <a:spLocks/>
            </p:cNvSpPr>
            <p:nvPr/>
          </p:nvSpPr>
          <p:spPr bwMode="auto">
            <a:xfrm rot="5400000">
              <a:off x="4869" y="309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15" name="Line 79"/>
            <p:cNvSpPr>
              <a:spLocks noChangeShapeType="1"/>
            </p:cNvSpPr>
            <p:nvPr/>
          </p:nvSpPr>
          <p:spPr bwMode="auto">
            <a:xfrm>
              <a:off x="4719" y="318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616" name="Line 80"/>
            <p:cNvSpPr>
              <a:spLocks noChangeShapeType="1"/>
            </p:cNvSpPr>
            <p:nvPr/>
          </p:nvSpPr>
          <p:spPr bwMode="auto">
            <a:xfrm flipH="1">
              <a:off x="4472" y="3176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617" name="Line 81"/>
            <p:cNvSpPr>
              <a:spLocks noChangeShapeType="1"/>
            </p:cNvSpPr>
            <p:nvPr/>
          </p:nvSpPr>
          <p:spPr bwMode="auto">
            <a:xfrm rot="5400000">
              <a:off x="4622" y="318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18" name="Line 82"/>
            <p:cNvSpPr>
              <a:spLocks noChangeShapeType="1"/>
            </p:cNvSpPr>
            <p:nvPr/>
          </p:nvSpPr>
          <p:spPr bwMode="auto">
            <a:xfrm>
              <a:off x="4987" y="3178"/>
              <a:ext cx="1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5838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927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5" name="Text Box 3"/>
          <p:cNvSpPr txBox="1">
            <a:spLocks noChangeArrowheads="1"/>
          </p:cNvSpPr>
          <p:nvPr/>
        </p:nvSpPr>
        <p:spPr bwMode="auto">
          <a:xfrm>
            <a:off x="333375" y="42391"/>
            <a:ext cx="831691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2400" dirty="0">
                <a:latin typeface="Comic Sans MS" pitchFamily="66" charset="0"/>
              </a:rPr>
              <a:t>10. You are supplied with 6 identical dry cells, each of </a:t>
            </a:r>
            <a:r>
              <a:rPr lang="en-GB" altLang="en-US" sz="2400" dirty="0" err="1">
                <a:latin typeface="Comic Sans MS" pitchFamily="66" charset="0"/>
              </a:rPr>
              <a:t>emf</a:t>
            </a:r>
            <a:r>
              <a:rPr lang="en-GB" altLang="en-US" sz="2400" dirty="0">
                <a:latin typeface="Comic Sans MS" pitchFamily="66" charset="0"/>
              </a:rPr>
              <a:t> 1.5 V and internal resistance 0.3 </a:t>
            </a:r>
            <a:r>
              <a:rPr lang="en-GB" altLang="en-US" sz="2400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GB" altLang="en-US" sz="2400" dirty="0">
                <a:latin typeface="Comic Sans MS" pitchFamily="66" charset="0"/>
              </a:rPr>
              <a:t>. What are the overall </a:t>
            </a:r>
            <a:r>
              <a:rPr lang="en-GB" altLang="en-US" sz="2400" dirty="0" err="1">
                <a:latin typeface="Comic Sans MS" pitchFamily="66" charset="0"/>
              </a:rPr>
              <a:t>emf</a:t>
            </a:r>
            <a:r>
              <a:rPr lang="en-GB" altLang="en-US" sz="2400" dirty="0">
                <a:latin typeface="Comic Sans MS" pitchFamily="66" charset="0"/>
              </a:rPr>
              <a:t> and internal resistance when:</a:t>
            </a:r>
          </a:p>
          <a:p>
            <a:r>
              <a:rPr lang="en-GB" altLang="en-US" sz="2400" dirty="0">
                <a:latin typeface="Comic Sans MS" pitchFamily="66" charset="0"/>
              </a:rPr>
              <a:t>(a) the cells are connected in parallel?</a:t>
            </a:r>
          </a:p>
          <a:p>
            <a:r>
              <a:rPr lang="en-GB" altLang="en-US" sz="2400" dirty="0">
                <a:latin typeface="Comic Sans MS" pitchFamily="66" charset="0"/>
              </a:rPr>
              <a:t>(b) the cells are connected in series?</a:t>
            </a:r>
          </a:p>
          <a:p>
            <a:r>
              <a:rPr lang="en-GB" altLang="en-US" sz="2400" dirty="0">
                <a:latin typeface="Comic Sans MS" pitchFamily="66" charset="0"/>
              </a:rPr>
              <a:t>(c) they are connected in three groups, each of two cells in series, and these groups are connected in parallel with one another?</a:t>
            </a:r>
          </a:p>
          <a:p>
            <a:r>
              <a:rPr lang="en-GB" altLang="en-US" sz="2400" dirty="0">
                <a:latin typeface="Comic Sans MS" pitchFamily="66" charset="0"/>
              </a:rPr>
              <a:t>Assume the polarity of all the cells in each arrangement is the same.</a:t>
            </a:r>
          </a:p>
        </p:txBody>
      </p:sp>
      <p:sp>
        <p:nvSpPr>
          <p:cNvPr id="305156" name="Text Box 4"/>
          <p:cNvSpPr txBox="1">
            <a:spLocks noChangeArrowheads="1"/>
          </p:cNvSpPr>
          <p:nvPr/>
        </p:nvSpPr>
        <p:spPr bwMode="auto">
          <a:xfrm>
            <a:off x="290513" y="3837707"/>
            <a:ext cx="7113587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Both"/>
            </a:pPr>
            <a:r>
              <a:rPr lang="en-US" altLang="en-US" sz="2000" dirty="0">
                <a:solidFill>
                  <a:srgbClr val="990099"/>
                </a:solidFill>
                <a:latin typeface="Comic Sans MS" pitchFamily="66" charset="0"/>
              </a:rPr>
              <a:t>   6 cells connected in parallel</a:t>
            </a:r>
          </a:p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Since any parallel components have the same </a:t>
            </a:r>
            <a:r>
              <a:rPr lang="en-GB" altLang="en-US" sz="2000" dirty="0" err="1">
                <a:solidFill>
                  <a:srgbClr val="990099"/>
                </a:solidFill>
                <a:latin typeface="Comic Sans MS" pitchFamily="66" charset="0"/>
              </a:rPr>
              <a:t>pd</a:t>
            </a: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 across them, total equivalent </a:t>
            </a:r>
            <a:r>
              <a:rPr lang="en-GB" altLang="en-US" sz="2000" dirty="0" err="1">
                <a:solidFill>
                  <a:srgbClr val="990099"/>
                </a:solidFill>
                <a:latin typeface="Comic Sans MS" pitchFamily="66" charset="0"/>
              </a:rPr>
              <a:t>Emf</a:t>
            </a: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 = 1.5V</a:t>
            </a:r>
          </a:p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To find the total equivalent internal resistance:</a:t>
            </a:r>
          </a:p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1/</a:t>
            </a:r>
            <a:r>
              <a:rPr lang="en-GB" altLang="en-US" sz="2000" dirty="0" err="1">
                <a:solidFill>
                  <a:srgbClr val="990099"/>
                </a:solidFill>
                <a:latin typeface="Comic Sans MS" pitchFamily="66" charset="0"/>
              </a:rPr>
              <a:t>r</a:t>
            </a:r>
            <a:r>
              <a:rPr lang="en-GB" altLang="en-US" sz="2000" baseline="-25000" dirty="0" err="1">
                <a:solidFill>
                  <a:srgbClr val="990099"/>
                </a:solidFill>
                <a:latin typeface="Comic Sans MS" pitchFamily="66" charset="0"/>
              </a:rPr>
              <a:t>t</a:t>
            </a: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 =  1/r</a:t>
            </a:r>
            <a:r>
              <a:rPr lang="en-GB" altLang="en-US" sz="2000" baseline="-25000" dirty="0">
                <a:solidFill>
                  <a:srgbClr val="990099"/>
                </a:solidFill>
                <a:latin typeface="Comic Sans MS" pitchFamily="66" charset="0"/>
              </a:rPr>
              <a:t>1</a:t>
            </a: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  +  1/r</a:t>
            </a:r>
            <a:r>
              <a:rPr lang="en-GB" altLang="en-US" sz="2000" baseline="-25000" dirty="0">
                <a:solidFill>
                  <a:srgbClr val="990099"/>
                </a:solidFill>
                <a:latin typeface="Comic Sans MS" pitchFamily="66" charset="0"/>
              </a:rPr>
              <a:t>2</a:t>
            </a: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  +  1/r</a:t>
            </a:r>
            <a:r>
              <a:rPr lang="en-GB" altLang="en-US" sz="2000" baseline="-25000" dirty="0">
                <a:solidFill>
                  <a:srgbClr val="990099"/>
                </a:solidFill>
                <a:latin typeface="Comic Sans MS" pitchFamily="66" charset="0"/>
              </a:rPr>
              <a:t>3</a:t>
            </a: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  +  1/r</a:t>
            </a:r>
            <a:r>
              <a:rPr lang="en-GB" altLang="en-US" sz="2000" baseline="-25000" dirty="0">
                <a:solidFill>
                  <a:srgbClr val="990099"/>
                </a:solidFill>
                <a:latin typeface="Comic Sans MS" pitchFamily="66" charset="0"/>
              </a:rPr>
              <a:t>4</a:t>
            </a: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  +  1/r</a:t>
            </a:r>
            <a:r>
              <a:rPr lang="en-GB" altLang="en-US" sz="2000" baseline="-25000" dirty="0">
                <a:solidFill>
                  <a:srgbClr val="990099"/>
                </a:solidFill>
                <a:latin typeface="Comic Sans MS" pitchFamily="66" charset="0"/>
              </a:rPr>
              <a:t>5</a:t>
            </a: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  +  1/r</a:t>
            </a:r>
            <a:r>
              <a:rPr lang="en-GB" altLang="en-US" sz="2000" baseline="-25000" dirty="0">
                <a:solidFill>
                  <a:srgbClr val="990099"/>
                </a:solidFill>
                <a:latin typeface="Comic Sans MS" pitchFamily="66" charset="0"/>
              </a:rPr>
              <a:t>6</a:t>
            </a:r>
          </a:p>
          <a:p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1/</a:t>
            </a:r>
            <a:r>
              <a:rPr lang="en-GB" altLang="en-US" sz="2000" dirty="0" err="1">
                <a:solidFill>
                  <a:srgbClr val="990099"/>
                </a:solidFill>
                <a:latin typeface="Comic Sans MS" pitchFamily="66" charset="0"/>
              </a:rPr>
              <a:t>r</a:t>
            </a:r>
            <a:r>
              <a:rPr lang="en-GB" altLang="en-US" sz="2000" baseline="-25000" dirty="0" err="1">
                <a:solidFill>
                  <a:srgbClr val="990099"/>
                </a:solidFill>
                <a:latin typeface="Comic Sans MS" pitchFamily="66" charset="0"/>
              </a:rPr>
              <a:t>t</a:t>
            </a: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 =  1/0.3  + 1/0.3 + 1/0.3 + 1/0.3 + 1/0.3 + 1/0.3 = 6/0.3</a:t>
            </a:r>
          </a:p>
          <a:p>
            <a:r>
              <a:rPr lang="en-GB" altLang="en-US" sz="2000" dirty="0" err="1">
                <a:solidFill>
                  <a:srgbClr val="990099"/>
                </a:solidFill>
                <a:latin typeface="Comic Sans MS" pitchFamily="66" charset="0"/>
              </a:rPr>
              <a:t>r</a:t>
            </a:r>
            <a:r>
              <a:rPr lang="en-GB" altLang="en-US" sz="2000" baseline="-25000" dirty="0" err="1">
                <a:solidFill>
                  <a:srgbClr val="990099"/>
                </a:solidFill>
                <a:latin typeface="Comic Sans MS" pitchFamily="66" charset="0"/>
              </a:rPr>
              <a:t>t</a:t>
            </a:r>
            <a:r>
              <a:rPr lang="en-GB" altLang="en-US" sz="2000" dirty="0">
                <a:solidFill>
                  <a:srgbClr val="990099"/>
                </a:solidFill>
                <a:latin typeface="Comic Sans MS" pitchFamily="66" charset="0"/>
              </a:rPr>
              <a:t> = 0.05 </a:t>
            </a:r>
            <a:r>
              <a:rPr lang="el-GR" altLang="en-US" sz="2000" dirty="0">
                <a:solidFill>
                  <a:srgbClr val="990099"/>
                </a:solidFill>
                <a:latin typeface="Comic Sans MS" pitchFamily="66" charset="0"/>
              </a:rPr>
              <a:t>Ω</a:t>
            </a:r>
          </a:p>
        </p:txBody>
      </p:sp>
      <p:grpSp>
        <p:nvGrpSpPr>
          <p:cNvPr id="305209" name="Group 57"/>
          <p:cNvGrpSpPr>
            <a:grpSpLocks/>
          </p:cNvGrpSpPr>
          <p:nvPr/>
        </p:nvGrpSpPr>
        <p:grpSpPr bwMode="auto">
          <a:xfrm>
            <a:off x="7142163" y="3925019"/>
            <a:ext cx="1819275" cy="2600325"/>
            <a:chOff x="4499" y="2332"/>
            <a:chExt cx="1146" cy="1638"/>
          </a:xfrm>
        </p:grpSpPr>
        <p:sp>
          <p:nvSpPr>
            <p:cNvPr id="305158" name="Line 6"/>
            <p:cNvSpPr>
              <a:spLocks noChangeShapeType="1"/>
            </p:cNvSpPr>
            <p:nvPr/>
          </p:nvSpPr>
          <p:spPr bwMode="auto">
            <a:xfrm rot="5400000">
              <a:off x="4921" y="3450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59" name="Line 7"/>
            <p:cNvSpPr>
              <a:spLocks noChangeShapeType="1"/>
            </p:cNvSpPr>
            <p:nvPr/>
          </p:nvSpPr>
          <p:spPr bwMode="auto">
            <a:xfrm rot="5400000">
              <a:off x="4943" y="3446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0" name="Line 8"/>
            <p:cNvSpPr>
              <a:spLocks noChangeShapeType="1"/>
            </p:cNvSpPr>
            <p:nvPr/>
          </p:nvSpPr>
          <p:spPr bwMode="auto">
            <a:xfrm rot="5400000">
              <a:off x="4918" y="2655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1" name="Line 9"/>
            <p:cNvSpPr>
              <a:spLocks noChangeShapeType="1"/>
            </p:cNvSpPr>
            <p:nvPr/>
          </p:nvSpPr>
          <p:spPr bwMode="auto">
            <a:xfrm rot="5400000">
              <a:off x="4940" y="2639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4" name="Line 12"/>
            <p:cNvSpPr>
              <a:spLocks noChangeShapeType="1"/>
            </p:cNvSpPr>
            <p:nvPr/>
          </p:nvSpPr>
          <p:spPr bwMode="auto">
            <a:xfrm rot="5400000">
              <a:off x="4913" y="2946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5" name="Line 13"/>
            <p:cNvSpPr>
              <a:spLocks noChangeShapeType="1"/>
            </p:cNvSpPr>
            <p:nvPr/>
          </p:nvSpPr>
          <p:spPr bwMode="auto">
            <a:xfrm rot="5400000">
              <a:off x="4935" y="2942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6" name="Line 14"/>
            <p:cNvSpPr>
              <a:spLocks noChangeShapeType="1"/>
            </p:cNvSpPr>
            <p:nvPr/>
          </p:nvSpPr>
          <p:spPr bwMode="auto">
            <a:xfrm rot="5400000">
              <a:off x="4921" y="3202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7" name="Line 15"/>
            <p:cNvSpPr>
              <a:spLocks noChangeShapeType="1"/>
            </p:cNvSpPr>
            <p:nvPr/>
          </p:nvSpPr>
          <p:spPr bwMode="auto">
            <a:xfrm rot="5400000">
              <a:off x="4943" y="3198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8" name="Freeform 16"/>
            <p:cNvSpPr>
              <a:spLocks/>
            </p:cNvSpPr>
            <p:nvPr/>
          </p:nvSpPr>
          <p:spPr bwMode="auto">
            <a:xfrm rot="5400000">
              <a:off x="5171" y="2554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69" name="Freeform 17"/>
            <p:cNvSpPr>
              <a:spLocks/>
            </p:cNvSpPr>
            <p:nvPr/>
          </p:nvSpPr>
          <p:spPr bwMode="auto">
            <a:xfrm rot="5400000">
              <a:off x="5147" y="2844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70" name="Freeform 18"/>
            <p:cNvSpPr>
              <a:spLocks/>
            </p:cNvSpPr>
            <p:nvPr/>
          </p:nvSpPr>
          <p:spPr bwMode="auto">
            <a:xfrm rot="5400000">
              <a:off x="5143" y="3098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71" name="Freeform 19"/>
            <p:cNvSpPr>
              <a:spLocks/>
            </p:cNvSpPr>
            <p:nvPr/>
          </p:nvSpPr>
          <p:spPr bwMode="auto">
            <a:xfrm rot="5400000">
              <a:off x="5141" y="3346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72" name="Line 20"/>
            <p:cNvSpPr>
              <a:spLocks noChangeShapeType="1"/>
            </p:cNvSpPr>
            <p:nvPr/>
          </p:nvSpPr>
          <p:spPr bwMode="auto">
            <a:xfrm>
              <a:off x="5021" y="2644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73" name="Line 21"/>
            <p:cNvSpPr>
              <a:spLocks noChangeShapeType="1"/>
            </p:cNvSpPr>
            <p:nvPr/>
          </p:nvSpPr>
          <p:spPr bwMode="auto">
            <a:xfrm>
              <a:off x="5287" y="2642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74" name="Line 22"/>
            <p:cNvSpPr>
              <a:spLocks noChangeShapeType="1"/>
            </p:cNvSpPr>
            <p:nvPr/>
          </p:nvSpPr>
          <p:spPr bwMode="auto">
            <a:xfrm>
              <a:off x="5413" y="2646"/>
              <a:ext cx="1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75" name="Line 23"/>
            <p:cNvSpPr>
              <a:spLocks noChangeShapeType="1"/>
            </p:cNvSpPr>
            <p:nvPr/>
          </p:nvSpPr>
          <p:spPr bwMode="auto">
            <a:xfrm flipH="1" flipV="1">
              <a:off x="5263" y="2934"/>
              <a:ext cx="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76" name="Line 24"/>
            <p:cNvSpPr>
              <a:spLocks noChangeShapeType="1"/>
            </p:cNvSpPr>
            <p:nvPr/>
          </p:nvSpPr>
          <p:spPr bwMode="auto">
            <a:xfrm>
              <a:off x="5019" y="2940"/>
              <a:ext cx="6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77" name="Line 25"/>
            <p:cNvSpPr>
              <a:spLocks noChangeShapeType="1"/>
            </p:cNvSpPr>
            <p:nvPr/>
          </p:nvSpPr>
          <p:spPr bwMode="auto">
            <a:xfrm flipH="1">
              <a:off x="4774" y="2640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78" name="Line 26"/>
            <p:cNvSpPr>
              <a:spLocks noChangeShapeType="1"/>
            </p:cNvSpPr>
            <p:nvPr/>
          </p:nvSpPr>
          <p:spPr bwMode="auto">
            <a:xfrm flipH="1">
              <a:off x="4772" y="2644"/>
              <a:ext cx="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79" name="Line 27"/>
            <p:cNvSpPr>
              <a:spLocks noChangeShapeType="1"/>
            </p:cNvSpPr>
            <p:nvPr/>
          </p:nvSpPr>
          <p:spPr bwMode="auto">
            <a:xfrm flipV="1">
              <a:off x="4771" y="2932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0" name="Line 28"/>
            <p:cNvSpPr>
              <a:spLocks noChangeShapeType="1"/>
            </p:cNvSpPr>
            <p:nvPr/>
          </p:nvSpPr>
          <p:spPr bwMode="auto">
            <a:xfrm>
              <a:off x="5411" y="2940"/>
              <a:ext cx="1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81" name="Line 29"/>
            <p:cNvSpPr>
              <a:spLocks noChangeShapeType="1"/>
            </p:cNvSpPr>
            <p:nvPr/>
          </p:nvSpPr>
          <p:spPr bwMode="auto">
            <a:xfrm flipH="1">
              <a:off x="4768" y="2932"/>
              <a:ext cx="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05182" name="Line 30"/>
            <p:cNvSpPr>
              <a:spLocks noChangeShapeType="1"/>
            </p:cNvSpPr>
            <p:nvPr/>
          </p:nvSpPr>
          <p:spPr bwMode="auto">
            <a:xfrm flipH="1" flipV="1">
              <a:off x="5265" y="3192"/>
              <a:ext cx="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3" name="Line 31"/>
            <p:cNvSpPr>
              <a:spLocks noChangeShapeType="1"/>
            </p:cNvSpPr>
            <p:nvPr/>
          </p:nvSpPr>
          <p:spPr bwMode="auto">
            <a:xfrm flipV="1">
              <a:off x="5021" y="3193"/>
              <a:ext cx="5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4" name="Line 32"/>
            <p:cNvSpPr>
              <a:spLocks noChangeShapeType="1"/>
            </p:cNvSpPr>
            <p:nvPr/>
          </p:nvSpPr>
          <p:spPr bwMode="auto">
            <a:xfrm flipV="1">
              <a:off x="4773" y="3190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5" name="Line 33"/>
            <p:cNvSpPr>
              <a:spLocks noChangeShapeType="1"/>
            </p:cNvSpPr>
            <p:nvPr/>
          </p:nvSpPr>
          <p:spPr bwMode="auto">
            <a:xfrm flipH="1">
              <a:off x="5410" y="3190"/>
              <a:ext cx="1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6" name="Line 34"/>
            <p:cNvSpPr>
              <a:spLocks noChangeShapeType="1"/>
            </p:cNvSpPr>
            <p:nvPr/>
          </p:nvSpPr>
          <p:spPr bwMode="auto">
            <a:xfrm flipH="1">
              <a:off x="4757" y="3180"/>
              <a:ext cx="9" cy="6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7" name="Line 35"/>
            <p:cNvSpPr>
              <a:spLocks noChangeShapeType="1"/>
            </p:cNvSpPr>
            <p:nvPr/>
          </p:nvSpPr>
          <p:spPr bwMode="auto">
            <a:xfrm flipH="1" flipV="1">
              <a:off x="5261" y="3440"/>
              <a:ext cx="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8" name="Line 36"/>
            <p:cNvSpPr>
              <a:spLocks noChangeShapeType="1"/>
            </p:cNvSpPr>
            <p:nvPr/>
          </p:nvSpPr>
          <p:spPr bwMode="auto">
            <a:xfrm flipV="1">
              <a:off x="4769" y="3438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89" name="Line 37"/>
            <p:cNvSpPr>
              <a:spLocks noChangeShapeType="1"/>
            </p:cNvSpPr>
            <p:nvPr/>
          </p:nvSpPr>
          <p:spPr bwMode="auto">
            <a:xfrm flipV="1">
              <a:off x="5023" y="3441"/>
              <a:ext cx="5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90" name="Line 38"/>
            <p:cNvSpPr>
              <a:spLocks noChangeShapeType="1"/>
            </p:cNvSpPr>
            <p:nvPr/>
          </p:nvSpPr>
          <p:spPr bwMode="auto">
            <a:xfrm>
              <a:off x="4499" y="3301"/>
              <a:ext cx="2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91" name="Line 39"/>
            <p:cNvSpPr>
              <a:spLocks noChangeShapeType="1"/>
            </p:cNvSpPr>
            <p:nvPr/>
          </p:nvSpPr>
          <p:spPr bwMode="auto">
            <a:xfrm>
              <a:off x="5404" y="3298"/>
              <a:ext cx="2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193" name="Rectangle 41"/>
            <p:cNvSpPr>
              <a:spLocks noChangeArrowheads="1"/>
            </p:cNvSpPr>
            <p:nvPr/>
          </p:nvSpPr>
          <p:spPr bwMode="auto">
            <a:xfrm>
              <a:off x="4628" y="2342"/>
              <a:ext cx="4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2000"/>
                <a:t>1.5V</a:t>
              </a:r>
            </a:p>
          </p:txBody>
        </p:sp>
        <p:sp>
          <p:nvSpPr>
            <p:cNvPr id="305194" name="Rectangle 42"/>
            <p:cNvSpPr>
              <a:spLocks noChangeArrowheads="1"/>
            </p:cNvSpPr>
            <p:nvPr/>
          </p:nvSpPr>
          <p:spPr bwMode="auto">
            <a:xfrm>
              <a:off x="5122" y="2332"/>
              <a:ext cx="5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2000"/>
                <a:t>0.3 </a:t>
              </a:r>
              <a:r>
                <a:rPr lang="en-GB" altLang="en-US" sz="2000">
                  <a:sym typeface="Symbol" pitchFamily="18" charset="2"/>
                </a:rPr>
                <a:t></a:t>
              </a:r>
              <a:endParaRPr lang="en-US" altLang="en-US" sz="2000">
                <a:sym typeface="Symbol" pitchFamily="18" charset="2"/>
              </a:endParaRPr>
            </a:p>
          </p:txBody>
        </p:sp>
        <p:sp>
          <p:nvSpPr>
            <p:cNvPr id="305197" name="Line 45"/>
            <p:cNvSpPr>
              <a:spLocks noChangeShapeType="1"/>
            </p:cNvSpPr>
            <p:nvPr/>
          </p:nvSpPr>
          <p:spPr bwMode="auto">
            <a:xfrm rot="5400000">
              <a:off x="4902" y="3651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98" name="Line 46"/>
            <p:cNvSpPr>
              <a:spLocks noChangeShapeType="1"/>
            </p:cNvSpPr>
            <p:nvPr/>
          </p:nvSpPr>
          <p:spPr bwMode="auto">
            <a:xfrm rot="5400000">
              <a:off x="4924" y="3647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199" name="Freeform 47"/>
            <p:cNvSpPr>
              <a:spLocks/>
            </p:cNvSpPr>
            <p:nvPr/>
          </p:nvSpPr>
          <p:spPr bwMode="auto">
            <a:xfrm rot="5400000">
              <a:off x="5122" y="3547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200" name="Line 48"/>
            <p:cNvSpPr>
              <a:spLocks noChangeShapeType="1"/>
            </p:cNvSpPr>
            <p:nvPr/>
          </p:nvSpPr>
          <p:spPr bwMode="auto">
            <a:xfrm flipH="1" flipV="1">
              <a:off x="5242" y="3641"/>
              <a:ext cx="164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201" name="Line 49"/>
            <p:cNvSpPr>
              <a:spLocks noChangeShapeType="1"/>
            </p:cNvSpPr>
            <p:nvPr/>
          </p:nvSpPr>
          <p:spPr bwMode="auto">
            <a:xfrm flipV="1">
              <a:off x="4750" y="3639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202" name="Line 50"/>
            <p:cNvSpPr>
              <a:spLocks noChangeShapeType="1"/>
            </p:cNvSpPr>
            <p:nvPr/>
          </p:nvSpPr>
          <p:spPr bwMode="auto">
            <a:xfrm flipV="1">
              <a:off x="5004" y="3642"/>
              <a:ext cx="5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203" name="Line 51"/>
            <p:cNvSpPr>
              <a:spLocks noChangeShapeType="1"/>
            </p:cNvSpPr>
            <p:nvPr/>
          </p:nvSpPr>
          <p:spPr bwMode="auto">
            <a:xfrm rot="5400000">
              <a:off x="4902" y="3871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204" name="Line 52"/>
            <p:cNvSpPr>
              <a:spLocks noChangeShapeType="1"/>
            </p:cNvSpPr>
            <p:nvPr/>
          </p:nvSpPr>
          <p:spPr bwMode="auto">
            <a:xfrm rot="5400000">
              <a:off x="4924" y="3867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205" name="Freeform 53"/>
            <p:cNvSpPr>
              <a:spLocks/>
            </p:cNvSpPr>
            <p:nvPr/>
          </p:nvSpPr>
          <p:spPr bwMode="auto">
            <a:xfrm rot="5400000">
              <a:off x="5122" y="3767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5206" name="Line 54"/>
            <p:cNvSpPr>
              <a:spLocks noChangeShapeType="1"/>
            </p:cNvSpPr>
            <p:nvPr/>
          </p:nvSpPr>
          <p:spPr bwMode="auto">
            <a:xfrm flipH="1" flipV="1">
              <a:off x="5242" y="3861"/>
              <a:ext cx="167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207" name="Line 55"/>
            <p:cNvSpPr>
              <a:spLocks noChangeShapeType="1"/>
            </p:cNvSpPr>
            <p:nvPr/>
          </p:nvSpPr>
          <p:spPr bwMode="auto">
            <a:xfrm flipV="1">
              <a:off x="4750" y="3859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05208" name="Line 56"/>
            <p:cNvSpPr>
              <a:spLocks noChangeShapeType="1"/>
            </p:cNvSpPr>
            <p:nvPr/>
          </p:nvSpPr>
          <p:spPr bwMode="auto">
            <a:xfrm flipV="1">
              <a:off x="5004" y="3862"/>
              <a:ext cx="5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916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Text Box 3"/>
          <p:cNvSpPr txBox="1">
            <a:spLocks noChangeArrowheads="1"/>
          </p:cNvSpPr>
          <p:nvPr/>
        </p:nvSpPr>
        <p:spPr bwMode="auto">
          <a:xfrm>
            <a:off x="333375" y="14585"/>
            <a:ext cx="831691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2800" dirty="0">
                <a:latin typeface="Comic Sans MS" pitchFamily="66" charset="0"/>
              </a:rPr>
              <a:t>10. You are supplied with 6 identical dry cells, each of </a:t>
            </a:r>
            <a:r>
              <a:rPr lang="en-GB" altLang="en-US" sz="2800" dirty="0" err="1">
                <a:latin typeface="Comic Sans MS" pitchFamily="66" charset="0"/>
              </a:rPr>
              <a:t>emf</a:t>
            </a:r>
            <a:r>
              <a:rPr lang="en-GB" altLang="en-US" sz="2800" dirty="0">
                <a:latin typeface="Comic Sans MS" pitchFamily="66" charset="0"/>
              </a:rPr>
              <a:t> 1.5 V and internal resistance 0.3 </a:t>
            </a:r>
            <a:r>
              <a:rPr lang="en-GB" altLang="en-US" sz="2800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GB" altLang="en-US" sz="2800" dirty="0">
                <a:latin typeface="Comic Sans MS" pitchFamily="66" charset="0"/>
              </a:rPr>
              <a:t>. What are the overall </a:t>
            </a:r>
            <a:r>
              <a:rPr lang="en-GB" altLang="en-US" sz="2800" dirty="0" err="1">
                <a:latin typeface="Comic Sans MS" pitchFamily="66" charset="0"/>
              </a:rPr>
              <a:t>emf</a:t>
            </a:r>
            <a:r>
              <a:rPr lang="en-GB" altLang="en-US" sz="2800" dirty="0">
                <a:latin typeface="Comic Sans MS" pitchFamily="66" charset="0"/>
              </a:rPr>
              <a:t> and internal resistance when:</a:t>
            </a:r>
          </a:p>
          <a:p>
            <a:r>
              <a:rPr lang="en-GB" altLang="en-US" sz="2800" dirty="0">
                <a:latin typeface="Comic Sans MS" pitchFamily="66" charset="0"/>
              </a:rPr>
              <a:t>(a) the cells are connected in parallel?</a:t>
            </a:r>
          </a:p>
          <a:p>
            <a:r>
              <a:rPr lang="en-GB" altLang="en-US" sz="2800" dirty="0">
                <a:latin typeface="Comic Sans MS" pitchFamily="66" charset="0"/>
              </a:rPr>
              <a:t>(b) the cells are connected in series?</a:t>
            </a:r>
          </a:p>
          <a:p>
            <a:r>
              <a:rPr lang="en-GB" altLang="en-US" sz="2800" dirty="0">
                <a:latin typeface="Comic Sans MS" pitchFamily="66" charset="0"/>
              </a:rPr>
              <a:t>(c) they are connected in three groups, each of two cells in series, and these groups are connected in parallel with one another?</a:t>
            </a:r>
          </a:p>
          <a:p>
            <a:r>
              <a:rPr lang="en-GB" altLang="en-US" sz="2800" dirty="0">
                <a:latin typeface="Comic Sans MS" pitchFamily="66" charset="0"/>
              </a:rPr>
              <a:t>Assume the polarity of all the cells in each arrangement is the same.</a:t>
            </a:r>
          </a:p>
        </p:txBody>
      </p:sp>
      <p:sp>
        <p:nvSpPr>
          <p:cNvPr id="320516" name="Text Box 4"/>
          <p:cNvSpPr txBox="1">
            <a:spLocks noChangeArrowheads="1"/>
          </p:cNvSpPr>
          <p:nvPr/>
        </p:nvSpPr>
        <p:spPr bwMode="auto">
          <a:xfrm>
            <a:off x="304800" y="5430093"/>
            <a:ext cx="711358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990099"/>
                </a:solidFill>
                <a:latin typeface="Comic Sans MS" pitchFamily="66" charset="0"/>
              </a:rPr>
              <a:t>(b) 6 cells connected in series</a:t>
            </a:r>
          </a:p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Total Emf = 6 x 1.5 = 9V</a:t>
            </a:r>
          </a:p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Total internal resistance = 6 x 0.3 = 1.8 </a:t>
            </a: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  <a:sym typeface="Symbol" pitchFamily="18" charset="2"/>
              </a:rPr>
              <a:t></a:t>
            </a:r>
            <a:endParaRPr lang="en-US" altLang="en-US" sz="2000">
              <a:solidFill>
                <a:srgbClr val="990099"/>
              </a:solidFill>
              <a:latin typeface="Comic Sans MS" pitchFamily="66" charset="0"/>
              <a:sym typeface="Symbol" pitchFamily="18" charset="2"/>
            </a:endParaRPr>
          </a:p>
        </p:txBody>
      </p:sp>
      <p:grpSp>
        <p:nvGrpSpPr>
          <p:cNvPr id="320597" name="Group 85"/>
          <p:cNvGrpSpPr>
            <a:grpSpLocks/>
          </p:cNvGrpSpPr>
          <p:nvPr/>
        </p:nvGrpSpPr>
        <p:grpSpPr bwMode="auto">
          <a:xfrm>
            <a:off x="2744788" y="4644281"/>
            <a:ext cx="5426075" cy="722312"/>
            <a:chOff x="1729" y="2349"/>
            <a:chExt cx="3418" cy="455"/>
          </a:xfrm>
        </p:grpSpPr>
        <p:sp>
          <p:nvSpPr>
            <p:cNvPr id="320520" name="Line 8"/>
            <p:cNvSpPr>
              <a:spLocks noChangeShapeType="1"/>
            </p:cNvSpPr>
            <p:nvPr/>
          </p:nvSpPr>
          <p:spPr bwMode="auto">
            <a:xfrm rot="5400000">
              <a:off x="3916" y="270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21" name="Line 9"/>
            <p:cNvSpPr>
              <a:spLocks noChangeShapeType="1"/>
            </p:cNvSpPr>
            <p:nvPr/>
          </p:nvSpPr>
          <p:spPr bwMode="auto">
            <a:xfrm rot="5400000">
              <a:off x="3938" y="2687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26" name="Freeform 14"/>
            <p:cNvSpPr>
              <a:spLocks/>
            </p:cNvSpPr>
            <p:nvPr/>
          </p:nvSpPr>
          <p:spPr bwMode="auto">
            <a:xfrm rot="5400000">
              <a:off x="4169" y="2602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30" name="Line 18"/>
            <p:cNvSpPr>
              <a:spLocks noChangeShapeType="1"/>
            </p:cNvSpPr>
            <p:nvPr/>
          </p:nvSpPr>
          <p:spPr bwMode="auto">
            <a:xfrm>
              <a:off x="4019" y="2692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31" name="Line 19"/>
            <p:cNvSpPr>
              <a:spLocks noChangeShapeType="1"/>
            </p:cNvSpPr>
            <p:nvPr/>
          </p:nvSpPr>
          <p:spPr bwMode="auto">
            <a:xfrm>
              <a:off x="4297" y="2696"/>
              <a:ext cx="14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35" name="Line 23"/>
            <p:cNvSpPr>
              <a:spLocks noChangeShapeType="1"/>
            </p:cNvSpPr>
            <p:nvPr/>
          </p:nvSpPr>
          <p:spPr bwMode="auto">
            <a:xfrm flipH="1">
              <a:off x="3772" y="2688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50" name="Rectangle 38"/>
            <p:cNvSpPr>
              <a:spLocks noChangeArrowheads="1"/>
            </p:cNvSpPr>
            <p:nvPr/>
          </p:nvSpPr>
          <p:spPr bwMode="auto">
            <a:xfrm>
              <a:off x="4268" y="2360"/>
              <a:ext cx="4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2000"/>
                <a:t>1.5V</a:t>
              </a:r>
            </a:p>
          </p:txBody>
        </p:sp>
        <p:sp>
          <p:nvSpPr>
            <p:cNvPr id="320551" name="Rectangle 39"/>
            <p:cNvSpPr>
              <a:spLocks noChangeArrowheads="1"/>
            </p:cNvSpPr>
            <p:nvPr/>
          </p:nvSpPr>
          <p:spPr bwMode="auto">
            <a:xfrm>
              <a:off x="4624" y="2349"/>
              <a:ext cx="5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en-US" sz="2000"/>
                <a:t>0.3 </a:t>
              </a:r>
              <a:r>
                <a:rPr lang="en-GB" altLang="en-US" sz="2000">
                  <a:sym typeface="Symbol" pitchFamily="18" charset="2"/>
                </a:rPr>
                <a:t></a:t>
              </a:r>
              <a:endParaRPr lang="en-US" altLang="en-US" sz="2000">
                <a:sym typeface="Symbol" pitchFamily="18" charset="2"/>
              </a:endParaRPr>
            </a:p>
          </p:txBody>
        </p:sp>
        <p:sp>
          <p:nvSpPr>
            <p:cNvPr id="320564" name="Line 52"/>
            <p:cNvSpPr>
              <a:spLocks noChangeShapeType="1"/>
            </p:cNvSpPr>
            <p:nvPr/>
          </p:nvSpPr>
          <p:spPr bwMode="auto">
            <a:xfrm rot="5400000">
              <a:off x="3390" y="270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65" name="Line 53"/>
            <p:cNvSpPr>
              <a:spLocks noChangeShapeType="1"/>
            </p:cNvSpPr>
            <p:nvPr/>
          </p:nvSpPr>
          <p:spPr bwMode="auto">
            <a:xfrm rot="5400000">
              <a:off x="3412" y="2687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66" name="Freeform 54"/>
            <p:cNvSpPr>
              <a:spLocks/>
            </p:cNvSpPr>
            <p:nvPr/>
          </p:nvSpPr>
          <p:spPr bwMode="auto">
            <a:xfrm rot="5400000">
              <a:off x="3643" y="2602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67" name="Line 55"/>
            <p:cNvSpPr>
              <a:spLocks noChangeShapeType="1"/>
            </p:cNvSpPr>
            <p:nvPr/>
          </p:nvSpPr>
          <p:spPr bwMode="auto">
            <a:xfrm>
              <a:off x="3493" y="2692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68" name="Line 56"/>
            <p:cNvSpPr>
              <a:spLocks noChangeShapeType="1"/>
            </p:cNvSpPr>
            <p:nvPr/>
          </p:nvSpPr>
          <p:spPr bwMode="auto">
            <a:xfrm>
              <a:off x="3759" y="2690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69" name="Line 57"/>
            <p:cNvSpPr>
              <a:spLocks noChangeShapeType="1"/>
            </p:cNvSpPr>
            <p:nvPr/>
          </p:nvSpPr>
          <p:spPr bwMode="auto">
            <a:xfrm flipH="1">
              <a:off x="3246" y="2688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71" name="Line 59"/>
            <p:cNvSpPr>
              <a:spLocks noChangeShapeType="1"/>
            </p:cNvSpPr>
            <p:nvPr/>
          </p:nvSpPr>
          <p:spPr bwMode="auto">
            <a:xfrm rot="5400000">
              <a:off x="2864" y="2705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72" name="Line 60"/>
            <p:cNvSpPr>
              <a:spLocks noChangeShapeType="1"/>
            </p:cNvSpPr>
            <p:nvPr/>
          </p:nvSpPr>
          <p:spPr bwMode="auto">
            <a:xfrm rot="5400000">
              <a:off x="2886" y="2689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73" name="Freeform 61"/>
            <p:cNvSpPr>
              <a:spLocks/>
            </p:cNvSpPr>
            <p:nvPr/>
          </p:nvSpPr>
          <p:spPr bwMode="auto">
            <a:xfrm rot="5400000">
              <a:off x="3117" y="2604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74" name="Line 62"/>
            <p:cNvSpPr>
              <a:spLocks noChangeShapeType="1"/>
            </p:cNvSpPr>
            <p:nvPr/>
          </p:nvSpPr>
          <p:spPr bwMode="auto">
            <a:xfrm>
              <a:off x="2967" y="2694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75" name="Line 63"/>
            <p:cNvSpPr>
              <a:spLocks noChangeShapeType="1"/>
            </p:cNvSpPr>
            <p:nvPr/>
          </p:nvSpPr>
          <p:spPr bwMode="auto">
            <a:xfrm>
              <a:off x="3233" y="2692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76" name="Line 64"/>
            <p:cNvSpPr>
              <a:spLocks noChangeShapeType="1"/>
            </p:cNvSpPr>
            <p:nvPr/>
          </p:nvSpPr>
          <p:spPr bwMode="auto">
            <a:xfrm flipH="1">
              <a:off x="2720" y="2690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77" name="Line 65"/>
            <p:cNvSpPr>
              <a:spLocks noChangeShapeType="1"/>
            </p:cNvSpPr>
            <p:nvPr/>
          </p:nvSpPr>
          <p:spPr bwMode="auto">
            <a:xfrm rot="5400000">
              <a:off x="2329" y="2702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78" name="Line 66"/>
            <p:cNvSpPr>
              <a:spLocks noChangeShapeType="1"/>
            </p:cNvSpPr>
            <p:nvPr/>
          </p:nvSpPr>
          <p:spPr bwMode="auto">
            <a:xfrm rot="5400000">
              <a:off x="2351" y="2686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79" name="Freeform 67"/>
            <p:cNvSpPr>
              <a:spLocks/>
            </p:cNvSpPr>
            <p:nvPr/>
          </p:nvSpPr>
          <p:spPr bwMode="auto">
            <a:xfrm rot="5400000">
              <a:off x="2582" y="2601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80" name="Line 68"/>
            <p:cNvSpPr>
              <a:spLocks noChangeShapeType="1"/>
            </p:cNvSpPr>
            <p:nvPr/>
          </p:nvSpPr>
          <p:spPr bwMode="auto">
            <a:xfrm>
              <a:off x="2432" y="2691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81" name="Line 69"/>
            <p:cNvSpPr>
              <a:spLocks noChangeShapeType="1"/>
            </p:cNvSpPr>
            <p:nvPr/>
          </p:nvSpPr>
          <p:spPr bwMode="auto">
            <a:xfrm>
              <a:off x="2698" y="2689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82" name="Line 70"/>
            <p:cNvSpPr>
              <a:spLocks noChangeShapeType="1"/>
            </p:cNvSpPr>
            <p:nvPr/>
          </p:nvSpPr>
          <p:spPr bwMode="auto">
            <a:xfrm flipH="1">
              <a:off x="2239" y="2687"/>
              <a:ext cx="1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83" name="Line 71"/>
            <p:cNvSpPr>
              <a:spLocks noChangeShapeType="1"/>
            </p:cNvSpPr>
            <p:nvPr/>
          </p:nvSpPr>
          <p:spPr bwMode="auto">
            <a:xfrm rot="5400000">
              <a:off x="1873" y="2699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84" name="Line 72"/>
            <p:cNvSpPr>
              <a:spLocks noChangeShapeType="1"/>
            </p:cNvSpPr>
            <p:nvPr/>
          </p:nvSpPr>
          <p:spPr bwMode="auto">
            <a:xfrm rot="5400000">
              <a:off x="1895" y="2683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85" name="Freeform 73"/>
            <p:cNvSpPr>
              <a:spLocks/>
            </p:cNvSpPr>
            <p:nvPr/>
          </p:nvSpPr>
          <p:spPr bwMode="auto">
            <a:xfrm rot="5400000">
              <a:off x="2126" y="2598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86" name="Line 74"/>
            <p:cNvSpPr>
              <a:spLocks noChangeShapeType="1"/>
            </p:cNvSpPr>
            <p:nvPr/>
          </p:nvSpPr>
          <p:spPr bwMode="auto">
            <a:xfrm>
              <a:off x="1976" y="2688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88" name="Line 76"/>
            <p:cNvSpPr>
              <a:spLocks noChangeShapeType="1"/>
            </p:cNvSpPr>
            <p:nvPr/>
          </p:nvSpPr>
          <p:spPr bwMode="auto">
            <a:xfrm flipH="1">
              <a:off x="1729" y="2684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0590" name="Line 78"/>
            <p:cNvSpPr>
              <a:spLocks noChangeShapeType="1"/>
            </p:cNvSpPr>
            <p:nvPr/>
          </p:nvSpPr>
          <p:spPr bwMode="auto">
            <a:xfrm rot="5400000">
              <a:off x="4396" y="270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91" name="Line 79"/>
            <p:cNvSpPr>
              <a:spLocks noChangeShapeType="1"/>
            </p:cNvSpPr>
            <p:nvPr/>
          </p:nvSpPr>
          <p:spPr bwMode="auto">
            <a:xfrm rot="5400000">
              <a:off x="4418" y="2687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92" name="Freeform 80"/>
            <p:cNvSpPr>
              <a:spLocks/>
            </p:cNvSpPr>
            <p:nvPr/>
          </p:nvSpPr>
          <p:spPr bwMode="auto">
            <a:xfrm rot="5400000">
              <a:off x="4649" y="2602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93" name="Line 81"/>
            <p:cNvSpPr>
              <a:spLocks noChangeShapeType="1"/>
            </p:cNvSpPr>
            <p:nvPr/>
          </p:nvSpPr>
          <p:spPr bwMode="auto">
            <a:xfrm>
              <a:off x="4499" y="2692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0594" name="Line 82"/>
            <p:cNvSpPr>
              <a:spLocks noChangeShapeType="1"/>
            </p:cNvSpPr>
            <p:nvPr/>
          </p:nvSpPr>
          <p:spPr bwMode="auto">
            <a:xfrm>
              <a:off x="4765" y="2690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1385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333375" y="44624"/>
            <a:ext cx="831691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2400" dirty="0">
                <a:latin typeface="Comic Sans MS" pitchFamily="66" charset="0"/>
              </a:rPr>
              <a:t>10. You are supplied with 6 identical dry cells, each of </a:t>
            </a:r>
            <a:r>
              <a:rPr lang="en-GB" altLang="en-US" sz="2400" dirty="0" err="1">
                <a:latin typeface="Comic Sans MS" pitchFamily="66" charset="0"/>
              </a:rPr>
              <a:t>emf</a:t>
            </a:r>
            <a:r>
              <a:rPr lang="en-GB" altLang="en-US" sz="2400" dirty="0">
                <a:latin typeface="Comic Sans MS" pitchFamily="66" charset="0"/>
              </a:rPr>
              <a:t> 1.5 V and internal resistance 0.3 </a:t>
            </a:r>
            <a:r>
              <a:rPr lang="en-GB" altLang="en-US" sz="2400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GB" altLang="en-US" sz="2400" dirty="0">
                <a:latin typeface="Comic Sans MS" pitchFamily="66" charset="0"/>
              </a:rPr>
              <a:t>. What are the overall </a:t>
            </a:r>
            <a:r>
              <a:rPr lang="en-GB" altLang="en-US" sz="2400" dirty="0" err="1">
                <a:latin typeface="Comic Sans MS" pitchFamily="66" charset="0"/>
              </a:rPr>
              <a:t>emf</a:t>
            </a:r>
            <a:r>
              <a:rPr lang="en-GB" altLang="en-US" sz="2400" dirty="0">
                <a:latin typeface="Comic Sans MS" pitchFamily="66" charset="0"/>
              </a:rPr>
              <a:t> and internal resistance when:</a:t>
            </a:r>
          </a:p>
          <a:p>
            <a:r>
              <a:rPr lang="en-GB" altLang="en-US" sz="2400" dirty="0">
                <a:latin typeface="Comic Sans MS" pitchFamily="66" charset="0"/>
              </a:rPr>
              <a:t>(a) the cells are connected in parallel?</a:t>
            </a:r>
          </a:p>
          <a:p>
            <a:r>
              <a:rPr lang="en-GB" altLang="en-US" sz="2400" dirty="0">
                <a:latin typeface="Comic Sans MS" pitchFamily="66" charset="0"/>
              </a:rPr>
              <a:t>(b) the cells are connected in series?</a:t>
            </a:r>
          </a:p>
          <a:p>
            <a:r>
              <a:rPr lang="en-GB" altLang="en-US" sz="2400" dirty="0">
                <a:latin typeface="Comic Sans MS" pitchFamily="66" charset="0"/>
              </a:rPr>
              <a:t>(c) they are connected in three groups, each of two cells in series, and these groups are connected in parallel with one another?</a:t>
            </a:r>
          </a:p>
          <a:p>
            <a:r>
              <a:rPr lang="en-GB" altLang="en-US" sz="2400" dirty="0">
                <a:latin typeface="Comic Sans MS" pitchFamily="66" charset="0"/>
              </a:rPr>
              <a:t>Assume the polarity of all the cells in each arrangement is the same.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179512" y="3753693"/>
            <a:ext cx="7113588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(c) Three groups in parallel, two cells in series each group</a:t>
            </a:r>
          </a:p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Since any parallel components have the same pd across them, total equivalent Emf = 3V</a:t>
            </a:r>
          </a:p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To find the total equivalent internal resistance:</a:t>
            </a:r>
          </a:p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1/r</a:t>
            </a:r>
            <a:r>
              <a:rPr lang="en-GB" altLang="en-US" sz="2000" baseline="-25000">
                <a:solidFill>
                  <a:srgbClr val="990099"/>
                </a:solidFill>
                <a:latin typeface="Comic Sans MS" pitchFamily="66" charset="0"/>
              </a:rPr>
              <a:t>t</a:t>
            </a: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 =  1/r</a:t>
            </a:r>
            <a:r>
              <a:rPr lang="en-GB" altLang="en-US" sz="2000" baseline="-25000">
                <a:solidFill>
                  <a:srgbClr val="990099"/>
                </a:solidFill>
                <a:latin typeface="Comic Sans MS" pitchFamily="66" charset="0"/>
              </a:rPr>
              <a:t>1</a:t>
            </a: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  +  1/r</a:t>
            </a:r>
            <a:r>
              <a:rPr lang="en-GB" altLang="en-US" sz="2000" baseline="-25000">
                <a:solidFill>
                  <a:srgbClr val="990099"/>
                </a:solidFill>
                <a:latin typeface="Comic Sans MS" pitchFamily="66" charset="0"/>
              </a:rPr>
              <a:t>2</a:t>
            </a: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  +  1/r</a:t>
            </a:r>
            <a:r>
              <a:rPr lang="en-GB" altLang="en-US" sz="2000" baseline="-25000">
                <a:solidFill>
                  <a:srgbClr val="990099"/>
                </a:solidFill>
                <a:latin typeface="Comic Sans MS" pitchFamily="66" charset="0"/>
              </a:rPr>
              <a:t>3</a:t>
            </a: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1/r</a:t>
            </a:r>
            <a:r>
              <a:rPr lang="en-GB" altLang="en-US" sz="2000" baseline="-25000">
                <a:solidFill>
                  <a:srgbClr val="990099"/>
                </a:solidFill>
                <a:latin typeface="Comic Sans MS" pitchFamily="66" charset="0"/>
              </a:rPr>
              <a:t>t</a:t>
            </a: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 =  1/0.6  + 1/0.6 + 1/0.6 </a:t>
            </a:r>
          </a:p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r</a:t>
            </a:r>
            <a:r>
              <a:rPr lang="en-GB" altLang="en-US" sz="2000" baseline="-25000">
                <a:solidFill>
                  <a:srgbClr val="990099"/>
                </a:solidFill>
                <a:latin typeface="Comic Sans MS" pitchFamily="66" charset="0"/>
              </a:rPr>
              <a:t>t</a:t>
            </a:r>
            <a:r>
              <a:rPr lang="en-GB" altLang="en-US" sz="2000">
                <a:solidFill>
                  <a:srgbClr val="990099"/>
                </a:solidFill>
                <a:latin typeface="Comic Sans MS" pitchFamily="66" charset="0"/>
              </a:rPr>
              <a:t> = 0.2 </a:t>
            </a:r>
            <a:r>
              <a:rPr lang="el-GR" altLang="en-US" sz="2000">
                <a:solidFill>
                  <a:srgbClr val="990099"/>
                </a:solidFill>
                <a:latin typeface="Comic Sans MS" pitchFamily="66" charset="0"/>
              </a:rPr>
              <a:t>Ω</a:t>
            </a:r>
          </a:p>
        </p:txBody>
      </p:sp>
      <p:grpSp>
        <p:nvGrpSpPr>
          <p:cNvPr id="321619" name="Group 83"/>
          <p:cNvGrpSpPr>
            <a:grpSpLocks/>
          </p:cNvGrpSpPr>
          <p:nvPr/>
        </p:nvGrpSpPr>
        <p:grpSpPr bwMode="auto">
          <a:xfrm>
            <a:off x="7016875" y="4820493"/>
            <a:ext cx="2116137" cy="1184275"/>
            <a:chOff x="4344" y="2544"/>
            <a:chExt cx="1333" cy="746"/>
          </a:xfrm>
        </p:grpSpPr>
        <p:sp>
          <p:nvSpPr>
            <p:cNvPr id="321544" name="Line 8"/>
            <p:cNvSpPr>
              <a:spLocks noChangeShapeType="1"/>
            </p:cNvSpPr>
            <p:nvPr/>
          </p:nvSpPr>
          <p:spPr bwMode="auto">
            <a:xfrm rot="5400000">
              <a:off x="5082" y="2651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45" name="Line 9"/>
            <p:cNvSpPr>
              <a:spLocks noChangeShapeType="1"/>
            </p:cNvSpPr>
            <p:nvPr/>
          </p:nvSpPr>
          <p:spPr bwMode="auto">
            <a:xfrm rot="5400000">
              <a:off x="5104" y="263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50" name="Freeform 14"/>
            <p:cNvSpPr>
              <a:spLocks/>
            </p:cNvSpPr>
            <p:nvPr/>
          </p:nvSpPr>
          <p:spPr bwMode="auto">
            <a:xfrm rot="5400000">
              <a:off x="5335" y="255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54" name="Line 18"/>
            <p:cNvSpPr>
              <a:spLocks noChangeShapeType="1"/>
            </p:cNvSpPr>
            <p:nvPr/>
          </p:nvSpPr>
          <p:spPr bwMode="auto">
            <a:xfrm>
              <a:off x="5185" y="264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555" name="Line 19"/>
            <p:cNvSpPr>
              <a:spLocks noChangeShapeType="1"/>
            </p:cNvSpPr>
            <p:nvPr/>
          </p:nvSpPr>
          <p:spPr bwMode="auto">
            <a:xfrm>
              <a:off x="5451" y="2638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556" name="Line 20"/>
            <p:cNvSpPr>
              <a:spLocks noChangeShapeType="1"/>
            </p:cNvSpPr>
            <p:nvPr/>
          </p:nvSpPr>
          <p:spPr bwMode="auto">
            <a:xfrm>
              <a:off x="5577" y="2642"/>
              <a:ext cx="1" cy="5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588" name="Line 52"/>
            <p:cNvSpPr>
              <a:spLocks noChangeShapeType="1"/>
            </p:cNvSpPr>
            <p:nvPr/>
          </p:nvSpPr>
          <p:spPr bwMode="auto">
            <a:xfrm rot="5400000">
              <a:off x="4638" y="263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89" name="Freeform 53"/>
            <p:cNvSpPr>
              <a:spLocks/>
            </p:cNvSpPr>
            <p:nvPr/>
          </p:nvSpPr>
          <p:spPr bwMode="auto">
            <a:xfrm rot="5400000">
              <a:off x="4869" y="255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90" name="Line 54"/>
            <p:cNvSpPr>
              <a:spLocks noChangeShapeType="1"/>
            </p:cNvSpPr>
            <p:nvPr/>
          </p:nvSpPr>
          <p:spPr bwMode="auto">
            <a:xfrm>
              <a:off x="4719" y="264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592" name="Line 56"/>
            <p:cNvSpPr>
              <a:spLocks noChangeShapeType="1"/>
            </p:cNvSpPr>
            <p:nvPr/>
          </p:nvSpPr>
          <p:spPr bwMode="auto">
            <a:xfrm flipH="1">
              <a:off x="4472" y="2636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594" name="Line 58"/>
            <p:cNvSpPr>
              <a:spLocks noChangeShapeType="1"/>
            </p:cNvSpPr>
            <p:nvPr/>
          </p:nvSpPr>
          <p:spPr bwMode="auto">
            <a:xfrm rot="5400000">
              <a:off x="4622" y="264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95" name="Line 59"/>
            <p:cNvSpPr>
              <a:spLocks noChangeShapeType="1"/>
            </p:cNvSpPr>
            <p:nvPr/>
          </p:nvSpPr>
          <p:spPr bwMode="auto">
            <a:xfrm>
              <a:off x="4987" y="2638"/>
              <a:ext cx="1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596" name="Line 60"/>
            <p:cNvSpPr>
              <a:spLocks noChangeShapeType="1"/>
            </p:cNvSpPr>
            <p:nvPr/>
          </p:nvSpPr>
          <p:spPr bwMode="auto">
            <a:xfrm flipH="1">
              <a:off x="4474" y="2626"/>
              <a:ext cx="3" cy="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597" name="Line 61"/>
            <p:cNvSpPr>
              <a:spLocks noChangeShapeType="1"/>
            </p:cNvSpPr>
            <p:nvPr/>
          </p:nvSpPr>
          <p:spPr bwMode="auto">
            <a:xfrm rot="5400000">
              <a:off x="5082" y="2931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98" name="Line 62"/>
            <p:cNvSpPr>
              <a:spLocks noChangeShapeType="1"/>
            </p:cNvSpPr>
            <p:nvPr/>
          </p:nvSpPr>
          <p:spPr bwMode="auto">
            <a:xfrm rot="5400000">
              <a:off x="5104" y="291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99" name="Freeform 63"/>
            <p:cNvSpPr>
              <a:spLocks/>
            </p:cNvSpPr>
            <p:nvPr/>
          </p:nvSpPr>
          <p:spPr bwMode="auto">
            <a:xfrm rot="5400000">
              <a:off x="5335" y="283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00" name="Line 64"/>
            <p:cNvSpPr>
              <a:spLocks noChangeShapeType="1"/>
            </p:cNvSpPr>
            <p:nvPr/>
          </p:nvSpPr>
          <p:spPr bwMode="auto">
            <a:xfrm>
              <a:off x="5185" y="292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601" name="Line 65"/>
            <p:cNvSpPr>
              <a:spLocks noChangeShapeType="1"/>
            </p:cNvSpPr>
            <p:nvPr/>
          </p:nvSpPr>
          <p:spPr bwMode="auto">
            <a:xfrm>
              <a:off x="5451" y="2918"/>
              <a:ext cx="2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602" name="Line 66"/>
            <p:cNvSpPr>
              <a:spLocks noChangeShapeType="1"/>
            </p:cNvSpPr>
            <p:nvPr/>
          </p:nvSpPr>
          <p:spPr bwMode="auto">
            <a:xfrm rot="5400000">
              <a:off x="4638" y="291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03" name="Freeform 67"/>
            <p:cNvSpPr>
              <a:spLocks/>
            </p:cNvSpPr>
            <p:nvPr/>
          </p:nvSpPr>
          <p:spPr bwMode="auto">
            <a:xfrm rot="5400000">
              <a:off x="4869" y="283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04" name="Line 68"/>
            <p:cNvSpPr>
              <a:spLocks noChangeShapeType="1"/>
            </p:cNvSpPr>
            <p:nvPr/>
          </p:nvSpPr>
          <p:spPr bwMode="auto">
            <a:xfrm>
              <a:off x="4719" y="292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605" name="Line 69"/>
            <p:cNvSpPr>
              <a:spLocks noChangeShapeType="1"/>
            </p:cNvSpPr>
            <p:nvPr/>
          </p:nvSpPr>
          <p:spPr bwMode="auto">
            <a:xfrm flipH="1">
              <a:off x="4344" y="2916"/>
              <a:ext cx="33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606" name="Line 70"/>
            <p:cNvSpPr>
              <a:spLocks noChangeShapeType="1"/>
            </p:cNvSpPr>
            <p:nvPr/>
          </p:nvSpPr>
          <p:spPr bwMode="auto">
            <a:xfrm rot="5400000">
              <a:off x="4622" y="292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07" name="Line 71"/>
            <p:cNvSpPr>
              <a:spLocks noChangeShapeType="1"/>
            </p:cNvSpPr>
            <p:nvPr/>
          </p:nvSpPr>
          <p:spPr bwMode="auto">
            <a:xfrm>
              <a:off x="4987" y="2918"/>
              <a:ext cx="1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608" name="Line 72"/>
            <p:cNvSpPr>
              <a:spLocks noChangeShapeType="1"/>
            </p:cNvSpPr>
            <p:nvPr/>
          </p:nvSpPr>
          <p:spPr bwMode="auto">
            <a:xfrm rot="5400000">
              <a:off x="5082" y="3191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09" name="Line 73"/>
            <p:cNvSpPr>
              <a:spLocks noChangeShapeType="1"/>
            </p:cNvSpPr>
            <p:nvPr/>
          </p:nvSpPr>
          <p:spPr bwMode="auto">
            <a:xfrm rot="5400000">
              <a:off x="5104" y="317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10" name="Freeform 74"/>
            <p:cNvSpPr>
              <a:spLocks/>
            </p:cNvSpPr>
            <p:nvPr/>
          </p:nvSpPr>
          <p:spPr bwMode="auto">
            <a:xfrm rot="5400000">
              <a:off x="5335" y="309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11" name="Line 75"/>
            <p:cNvSpPr>
              <a:spLocks noChangeShapeType="1"/>
            </p:cNvSpPr>
            <p:nvPr/>
          </p:nvSpPr>
          <p:spPr bwMode="auto">
            <a:xfrm>
              <a:off x="5185" y="318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612" name="Line 76"/>
            <p:cNvSpPr>
              <a:spLocks noChangeShapeType="1"/>
            </p:cNvSpPr>
            <p:nvPr/>
          </p:nvSpPr>
          <p:spPr bwMode="auto">
            <a:xfrm>
              <a:off x="5451" y="3178"/>
              <a:ext cx="1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613" name="Line 77"/>
            <p:cNvSpPr>
              <a:spLocks noChangeShapeType="1"/>
            </p:cNvSpPr>
            <p:nvPr/>
          </p:nvSpPr>
          <p:spPr bwMode="auto">
            <a:xfrm rot="5400000">
              <a:off x="4638" y="3175"/>
              <a:ext cx="7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14" name="Freeform 78"/>
            <p:cNvSpPr>
              <a:spLocks/>
            </p:cNvSpPr>
            <p:nvPr/>
          </p:nvSpPr>
          <p:spPr bwMode="auto">
            <a:xfrm rot="5400000">
              <a:off x="4869" y="3090"/>
              <a:ext cx="47" cy="183"/>
            </a:xfrm>
            <a:custGeom>
              <a:avLst/>
              <a:gdLst>
                <a:gd name="T0" fmla="*/ 0 w 95"/>
                <a:gd name="T1" fmla="*/ 0 h 295"/>
                <a:gd name="T2" fmla="*/ 94 w 95"/>
                <a:gd name="T3" fmla="*/ 0 h 295"/>
                <a:gd name="T4" fmla="*/ 94 w 95"/>
                <a:gd name="T5" fmla="*/ 294 h 295"/>
                <a:gd name="T6" fmla="*/ 0 w 95"/>
                <a:gd name="T7" fmla="*/ 294 h 295"/>
                <a:gd name="T8" fmla="*/ 0 w 9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5">
                  <a:moveTo>
                    <a:pt x="0" y="0"/>
                  </a:moveTo>
                  <a:lnTo>
                    <a:pt x="94" y="0"/>
                  </a:lnTo>
                  <a:lnTo>
                    <a:pt x="94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15" name="Line 79"/>
            <p:cNvSpPr>
              <a:spLocks noChangeShapeType="1"/>
            </p:cNvSpPr>
            <p:nvPr/>
          </p:nvSpPr>
          <p:spPr bwMode="auto">
            <a:xfrm>
              <a:off x="4719" y="3180"/>
              <a:ext cx="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321616" name="Line 80"/>
            <p:cNvSpPr>
              <a:spLocks noChangeShapeType="1"/>
            </p:cNvSpPr>
            <p:nvPr/>
          </p:nvSpPr>
          <p:spPr bwMode="auto">
            <a:xfrm flipH="1">
              <a:off x="4472" y="3176"/>
              <a:ext cx="20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321617" name="Line 81"/>
            <p:cNvSpPr>
              <a:spLocks noChangeShapeType="1"/>
            </p:cNvSpPr>
            <p:nvPr/>
          </p:nvSpPr>
          <p:spPr bwMode="auto">
            <a:xfrm rot="5400000">
              <a:off x="4622" y="3183"/>
              <a:ext cx="1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18" name="Line 82"/>
            <p:cNvSpPr>
              <a:spLocks noChangeShapeType="1"/>
            </p:cNvSpPr>
            <p:nvPr/>
          </p:nvSpPr>
          <p:spPr bwMode="auto">
            <a:xfrm>
              <a:off x="4987" y="3178"/>
              <a:ext cx="1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5838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722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Questions </vt:lpstr>
      <vt:lpstr>PowerPoint Presentation</vt:lpstr>
      <vt:lpstr>PowerPoint Presentation</vt:lpstr>
      <vt:lpstr>PowerPoint Presentation</vt:lpstr>
      <vt:lpstr>ANSWERs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Joshua Duddy</dc:creator>
  <cp:lastModifiedBy>Joshua Duddy</cp:lastModifiedBy>
  <cp:revision>1</cp:revision>
  <dcterms:created xsi:type="dcterms:W3CDTF">2016-05-26T09:21:47Z</dcterms:created>
  <dcterms:modified xsi:type="dcterms:W3CDTF">2016-05-26T09:24:26Z</dcterms:modified>
</cp:coreProperties>
</file>