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20"/>
  </p:notesMasterIdLst>
  <p:handoutMasterIdLst>
    <p:handoutMasterId r:id="rId21"/>
  </p:handoutMasterIdLst>
  <p:sldIdLst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</p:sldIdLst>
  <p:sldSz cx="12192000" cy="6858000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7B2C16-45E2-4166-B27C-38ACD919C920}" v="1" dt="2020-04-03T12:15:31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20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h Duddy" userId="ba65ca6354f64ad4" providerId="LiveId" clId="{9A7B2C16-45E2-4166-B27C-38ACD919C920}"/>
    <pc:docChg chg="custSel modSld modMainMaster">
      <pc:chgData name="Josh Duddy" userId="ba65ca6354f64ad4" providerId="LiveId" clId="{9A7B2C16-45E2-4166-B27C-38ACD919C920}" dt="2020-04-03T12:15:53.132" v="11" actId="478"/>
      <pc:docMkLst>
        <pc:docMk/>
      </pc:docMkLst>
      <pc:sldChg chg="addSp delSp modSp mod">
        <pc:chgData name="Josh Duddy" userId="ba65ca6354f64ad4" providerId="LiveId" clId="{9A7B2C16-45E2-4166-B27C-38ACD919C920}" dt="2020-04-03T12:15:53.132" v="11" actId="478"/>
        <pc:sldMkLst>
          <pc:docMk/>
          <pc:sldMk cId="2488334798" sldId="257"/>
        </pc:sldMkLst>
        <pc:spChg chg="add mod">
          <ac:chgData name="Josh Duddy" userId="ba65ca6354f64ad4" providerId="LiveId" clId="{9A7B2C16-45E2-4166-B27C-38ACD919C920}" dt="2020-04-03T12:15:53.132" v="11" actId="478"/>
          <ac:spMkLst>
            <pc:docMk/>
            <pc:sldMk cId="2488334798" sldId="257"/>
            <ac:spMk id="3" creationId="{AD5CF25D-A801-435C-BD67-53612976465C}"/>
          </ac:spMkLst>
        </pc:spChg>
        <pc:spChg chg="del mod">
          <ac:chgData name="Josh Duddy" userId="ba65ca6354f64ad4" providerId="LiveId" clId="{9A7B2C16-45E2-4166-B27C-38ACD919C920}" dt="2020-04-03T12:15:53.132" v="11" actId="478"/>
          <ac:spMkLst>
            <pc:docMk/>
            <pc:sldMk cId="2488334798" sldId="257"/>
            <ac:spMk id="37891" creationId="{00000000-0000-0000-0000-000000000000}"/>
          </ac:spMkLst>
        </pc:spChg>
        <pc:graphicFrameChg chg="mod modGraphic">
          <ac:chgData name="Josh Duddy" userId="ba65ca6354f64ad4" providerId="LiveId" clId="{9A7B2C16-45E2-4166-B27C-38ACD919C920}" dt="2020-04-03T12:15:43.345" v="8" actId="20577"/>
          <ac:graphicFrameMkLst>
            <pc:docMk/>
            <pc:sldMk cId="2488334798" sldId="257"/>
            <ac:graphicFrameMk id="30" creationId="{00000000-0000-0000-0000-000000000000}"/>
          </ac:graphicFrameMkLst>
        </pc:graphicFrameChg>
        <pc:graphicFrameChg chg="del mod modGraphic">
          <ac:chgData name="Josh Duddy" userId="ba65ca6354f64ad4" providerId="LiveId" clId="{9A7B2C16-45E2-4166-B27C-38ACD919C920}" dt="2020-04-03T12:15:51.350" v="10" actId="478"/>
          <ac:graphicFrameMkLst>
            <pc:docMk/>
            <pc:sldMk cId="2488334798" sldId="257"/>
            <ac:graphicFrameMk id="32" creationId="{00000000-0000-0000-0000-000000000000}"/>
          </ac:graphicFrameMkLst>
        </pc:graphicFrameChg>
      </pc:sldChg>
      <pc:sldMasterChg chg="modSp modSldLayout">
        <pc:chgData name="Josh Duddy" userId="ba65ca6354f64ad4" providerId="LiveId" clId="{9A7B2C16-45E2-4166-B27C-38ACD919C920}" dt="2020-04-03T12:15:31.672" v="0"/>
        <pc:sldMasterMkLst>
          <pc:docMk/>
          <pc:sldMasterMk cId="3445933580" sldId="2147483660"/>
        </pc:sldMasterMkLst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2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3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4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5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6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7" creationId="{00000000-0000-0000-0000-000000000000}"/>
          </ac:spMkLst>
        </pc:spChg>
        <pc:spChg chg="mod">
          <ac:chgData name="Josh Duddy" userId="ba65ca6354f64ad4" providerId="LiveId" clId="{9A7B2C16-45E2-4166-B27C-38ACD919C920}" dt="2020-04-03T12:15:31.672" v="0"/>
          <ac:spMkLst>
            <pc:docMk/>
            <pc:sldMasterMk cId="3445933580" sldId="2147483660"/>
            <ac:spMk id="8" creationId="{00000000-0000-0000-0000-000000000000}"/>
          </ac:spMkLst>
        </pc:sp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227529494" sldId="2147483661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27529494" sldId="2147483661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27529494" sldId="2147483661"/>
              <ac:spMk id="3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3924909189" sldId="2147483663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924909189" sldId="2147483663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924909189" sldId="2147483663"/>
              <ac:spMk id="3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2312135531" sldId="2147483664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312135531" sldId="2147483664"/>
              <ac:spMk id="3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312135531" sldId="2147483664"/>
              <ac:spMk id="4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2522784938" sldId="2147483665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522784938" sldId="2147483665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522784938" sldId="2147483665"/>
              <ac:spMk id="3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522784938" sldId="2147483665"/>
              <ac:spMk id="4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522784938" sldId="2147483665"/>
              <ac:spMk id="5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2522784938" sldId="2147483665"/>
              <ac:spMk id="6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1792336685" sldId="2147483668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1792336685" sldId="2147483668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1792336685" sldId="2147483668"/>
              <ac:spMk id="3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1792336685" sldId="2147483668"/>
              <ac:spMk id="4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3844933019" sldId="2147483669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844933019" sldId="2147483669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844933019" sldId="2147483669"/>
              <ac:spMk id="3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844933019" sldId="2147483669"/>
              <ac:spMk id="4" creationId="{00000000-0000-0000-0000-000000000000}"/>
            </ac:spMkLst>
          </pc:spChg>
        </pc:sldLayoutChg>
        <pc:sldLayoutChg chg="modSp">
          <pc:chgData name="Josh Duddy" userId="ba65ca6354f64ad4" providerId="LiveId" clId="{9A7B2C16-45E2-4166-B27C-38ACD919C920}" dt="2020-04-03T12:15:31.672" v="0"/>
          <pc:sldLayoutMkLst>
            <pc:docMk/>
            <pc:sldMasterMk cId="3445933580" sldId="2147483660"/>
            <pc:sldLayoutMk cId="3183452084" sldId="2147483671"/>
          </pc:sldLayoutMkLst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183452084" sldId="2147483671"/>
              <ac:spMk id="2" creationId="{00000000-0000-0000-0000-000000000000}"/>
            </ac:spMkLst>
          </pc:spChg>
          <pc:spChg chg="mod">
            <ac:chgData name="Josh Duddy" userId="ba65ca6354f64ad4" providerId="LiveId" clId="{9A7B2C16-45E2-4166-B27C-38ACD919C920}" dt="2020-04-03T12:15:31.672" v="0"/>
            <ac:spMkLst>
              <pc:docMk/>
              <pc:sldMasterMk cId="3445933580" sldId="2147483660"/>
              <pc:sldLayoutMk cId="3183452084" sldId="2147483671"/>
              <ac:spMk id="3" creationId="{00000000-0000-0000-0000-000000000000}"/>
            </ac:spMkLst>
          </pc:spChg>
        </pc:sldLayoutChg>
      </pc:sldMasterChg>
      <pc:sldMasterChg chg="addSp">
        <pc:chgData name="Josh Duddy" userId="ba65ca6354f64ad4" providerId="LiveId" clId="{9A7B2C16-45E2-4166-B27C-38ACD919C920}" dt="2020-04-03T12:15:31.672" v="0"/>
        <pc:sldMasterMkLst>
          <pc:docMk/>
          <pc:sldMasterMk cId="693194458" sldId="2147483672"/>
        </pc:sldMasterMkLst>
        <pc:spChg chg="add">
          <ac:chgData name="Josh Duddy" userId="ba65ca6354f64ad4" providerId="LiveId" clId="{9A7B2C16-45E2-4166-B27C-38ACD919C920}" dt="2020-04-03T12:15:31.672" v="0"/>
          <ac:spMkLst>
            <pc:docMk/>
            <pc:sldMasterMk cId="693194458" sldId="2147483672"/>
            <ac:spMk id="7" creationId="{8C507882-B4BF-4803-A6DA-737AF6DC24FE}"/>
          </ac:spMkLst>
        </pc:spChg>
        <pc:spChg chg="add">
          <ac:chgData name="Josh Duddy" userId="ba65ca6354f64ad4" providerId="LiveId" clId="{9A7B2C16-45E2-4166-B27C-38ACD919C920}" dt="2020-04-03T12:15:31.672" v="0"/>
          <ac:spMkLst>
            <pc:docMk/>
            <pc:sldMasterMk cId="693194458" sldId="2147483672"/>
            <ac:spMk id="8" creationId="{E5BC0D5F-07C8-4F09-B307-67A3D50C3E5E}"/>
          </ac:spMkLst>
        </pc:spChg>
      </pc:sldMasterChg>
    </pc:docChg>
  </pc:docChgLst>
  <pc:docChgLst>
    <pc:chgData name="Josh Duddy" userId="ba65ca6354f64ad4" providerId="LiveId" clId="{0A2CCA3B-E9A3-4BBE-A84D-3356D3C6C842}"/>
    <pc:docChg chg="delSld">
      <pc:chgData name="Josh Duddy" userId="ba65ca6354f64ad4" providerId="LiveId" clId="{0A2CCA3B-E9A3-4BBE-A84D-3356D3C6C842}" dt="2020-04-03T12:14:56.038" v="9" actId="47"/>
      <pc:docMkLst>
        <pc:docMk/>
      </pc:docMkLst>
      <pc:sldChg chg="del">
        <pc:chgData name="Josh Duddy" userId="ba65ca6354f64ad4" providerId="LiveId" clId="{0A2CCA3B-E9A3-4BBE-A84D-3356D3C6C842}" dt="2020-04-03T12:14:54.623" v="0" actId="47"/>
        <pc:sldMkLst>
          <pc:docMk/>
          <pc:sldMk cId="2235002889" sldId="259"/>
        </pc:sldMkLst>
      </pc:sldChg>
      <pc:sldChg chg="del">
        <pc:chgData name="Josh Duddy" userId="ba65ca6354f64ad4" providerId="LiveId" clId="{0A2CCA3B-E9A3-4BBE-A84D-3356D3C6C842}" dt="2020-04-03T12:14:55.097" v="1" actId="47"/>
        <pc:sldMkLst>
          <pc:docMk/>
          <pc:sldMk cId="1619591770" sldId="260"/>
        </pc:sldMkLst>
      </pc:sldChg>
      <pc:sldChg chg="del">
        <pc:chgData name="Josh Duddy" userId="ba65ca6354f64ad4" providerId="LiveId" clId="{0A2CCA3B-E9A3-4BBE-A84D-3356D3C6C842}" dt="2020-04-03T12:14:55.129" v="2" actId="47"/>
        <pc:sldMkLst>
          <pc:docMk/>
          <pc:sldMk cId="415263285" sldId="261"/>
        </pc:sldMkLst>
      </pc:sldChg>
      <pc:sldChg chg="del">
        <pc:chgData name="Josh Duddy" userId="ba65ca6354f64ad4" providerId="LiveId" clId="{0A2CCA3B-E9A3-4BBE-A84D-3356D3C6C842}" dt="2020-04-03T12:14:55.173" v="3" actId="47"/>
        <pc:sldMkLst>
          <pc:docMk/>
          <pc:sldMk cId="3058157244" sldId="262"/>
        </pc:sldMkLst>
      </pc:sldChg>
      <pc:sldChg chg="del">
        <pc:chgData name="Josh Duddy" userId="ba65ca6354f64ad4" providerId="LiveId" clId="{0A2CCA3B-E9A3-4BBE-A84D-3356D3C6C842}" dt="2020-04-03T12:14:55.191" v="4" actId="47"/>
        <pc:sldMkLst>
          <pc:docMk/>
          <pc:sldMk cId="2242457037" sldId="263"/>
        </pc:sldMkLst>
      </pc:sldChg>
      <pc:sldChg chg="del">
        <pc:chgData name="Josh Duddy" userId="ba65ca6354f64ad4" providerId="LiveId" clId="{0A2CCA3B-E9A3-4BBE-A84D-3356D3C6C842}" dt="2020-04-03T12:14:55.257" v="5" actId="47"/>
        <pc:sldMkLst>
          <pc:docMk/>
          <pc:sldMk cId="1971380604" sldId="264"/>
        </pc:sldMkLst>
      </pc:sldChg>
      <pc:sldChg chg="del">
        <pc:chgData name="Josh Duddy" userId="ba65ca6354f64ad4" providerId="LiveId" clId="{0A2CCA3B-E9A3-4BBE-A84D-3356D3C6C842}" dt="2020-04-03T12:14:55.284" v="6" actId="47"/>
        <pc:sldMkLst>
          <pc:docMk/>
          <pc:sldMk cId="449754594" sldId="265"/>
        </pc:sldMkLst>
      </pc:sldChg>
      <pc:sldChg chg="del">
        <pc:chgData name="Josh Duddy" userId="ba65ca6354f64ad4" providerId="LiveId" clId="{0A2CCA3B-E9A3-4BBE-A84D-3356D3C6C842}" dt="2020-04-03T12:14:55.300" v="7" actId="47"/>
        <pc:sldMkLst>
          <pc:docMk/>
          <pc:sldMk cId="245633294" sldId="266"/>
        </pc:sldMkLst>
      </pc:sldChg>
      <pc:sldChg chg="del">
        <pc:chgData name="Josh Duddy" userId="ba65ca6354f64ad4" providerId="LiveId" clId="{0A2CCA3B-E9A3-4BBE-A84D-3356D3C6C842}" dt="2020-04-03T12:14:55.330" v="8" actId="47"/>
        <pc:sldMkLst>
          <pc:docMk/>
          <pc:sldMk cId="1669397281" sldId="267"/>
        </pc:sldMkLst>
      </pc:sldChg>
      <pc:sldChg chg="del">
        <pc:chgData name="Josh Duddy" userId="ba65ca6354f64ad4" providerId="LiveId" clId="{0A2CCA3B-E9A3-4BBE-A84D-3356D3C6C842}" dt="2020-04-03T12:14:56.038" v="9" actId="47"/>
        <pc:sldMkLst>
          <pc:docMk/>
          <pc:sldMk cId="2056591336" sldId="268"/>
        </pc:sldMkLst>
      </pc:sldChg>
      <pc:sldMasterChg chg="delSldLayout">
        <pc:chgData name="Josh Duddy" userId="ba65ca6354f64ad4" providerId="LiveId" clId="{0A2CCA3B-E9A3-4BBE-A84D-3356D3C6C842}" dt="2020-04-03T12:14:55.284" v="6" actId="47"/>
        <pc:sldMasterMkLst>
          <pc:docMk/>
          <pc:sldMasterMk cId="3445933580" sldId="2147483660"/>
        </pc:sldMasterMkLst>
        <pc:sldLayoutChg chg="del">
          <pc:chgData name="Josh Duddy" userId="ba65ca6354f64ad4" providerId="LiveId" clId="{0A2CCA3B-E9A3-4BBE-A84D-3356D3C6C842}" dt="2020-04-03T12:14:54.623" v="0" actId="47"/>
          <pc:sldLayoutMkLst>
            <pc:docMk/>
            <pc:sldMasterMk cId="3445933580" sldId="2147483660"/>
            <pc:sldLayoutMk cId="2845086029" sldId="2147483672"/>
          </pc:sldLayoutMkLst>
        </pc:sldLayoutChg>
        <pc:sldLayoutChg chg="del">
          <pc:chgData name="Josh Duddy" userId="ba65ca6354f64ad4" providerId="LiveId" clId="{0A2CCA3B-E9A3-4BBE-A84D-3356D3C6C842}" dt="2020-04-03T12:14:55.284" v="6" actId="47"/>
          <pc:sldLayoutMkLst>
            <pc:docMk/>
            <pc:sldMasterMk cId="3445933580" sldId="2147483660"/>
            <pc:sldLayoutMk cId="1318234716" sldId="2147483673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D927D-FB8E-48A2-A9C1-431310FDE535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2C941C-267B-4738-87AB-0E6FE6E414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1954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08/06/2022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97163" y="509588"/>
            <a:ext cx="45323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050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5126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677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58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9173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62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612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142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596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93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367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08/06/2022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C507882-B4BF-4803-A6DA-737AF6DC24FE}"/>
              </a:ext>
            </a:extLst>
          </p:cNvPr>
          <p:cNvSpPr txBox="1"/>
          <p:nvPr userDrawn="1"/>
        </p:nvSpPr>
        <p:spPr>
          <a:xfrm>
            <a:off x="0" y="0"/>
            <a:ext cx="12192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LO Concepts of Internal Energy, Heat, Work, Temperature and understand temperature scales</a:t>
            </a:r>
            <a:endParaRPr lang="en-GB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BC0D5F-07C8-4F09-B307-67A3D50C3E5E}"/>
              </a:ext>
            </a:extLst>
          </p:cNvPr>
          <p:cNvSpPr txBox="1"/>
          <p:nvPr userDrawn="1"/>
        </p:nvSpPr>
        <p:spPr>
          <a:xfrm>
            <a:off x="0" y="365126"/>
            <a:ext cx="12192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prstClr val="black"/>
                </a:solidFill>
                <a:latin typeface="Comic Sans MS" panose="030F0702030302020204" pitchFamily="66" charset="0"/>
              </a:rPr>
              <a:t>Key Words</a:t>
            </a:r>
            <a:r>
              <a:rPr lang="en-GB" sz="18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: Internal Energy, Heat, Work, Temperature, Celsius Scale, Kelvin Scale</a:t>
            </a:r>
            <a:endParaRPr lang="en-GB" sz="18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194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o.uk/url?sa=i&amp;rct=j&amp;q=&amp;source=images&amp;cd=&amp;cad=rja&amp;docid=Xxad5wxy_dUyVM&amp;tbnid=PhgPvXKxhBTGAM:&amp;ved=0CAUQjRw&amp;url=http://www.clipartlord.com/category/travel-clip-art/camping-clip-art/bonfire-clip-art/&amp;ei=3fm1Ubn2L8qd0AXhp4HgAg&amp;bvm=bv.47534661,d.d2k&amp;psig=AFQjCNFlqaa1EuRQOZhwwYaD0hyl5eupOQ&amp;ust=1370966870937962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.uk/url?sa=i&amp;rct=j&amp;q=friction+brakes+heat&amp;source=images&amp;cd=&amp;cad=rja&amp;docid=HIVJV9ooL2mhkM&amp;tbnid=JnlnMye0bd4KIM:&amp;ved=0CAUQjRw&amp;url=http://www.abc.net.au/juniors/pages/2000/transport/land/activity.htm&amp;ei=Ffu1UefQCInD0QXwhYDwAw&amp;bvm=bv.47534661,d.d2k&amp;psig=AFQjCNE7hcY6pCEtqH6rEDkDEcgvJ_30Sg&amp;ust=1370967140848322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uk/url?sa=i&amp;rct=j&amp;q=&amp;source=images&amp;cd=&amp;cad=rja&amp;docid=gEu-PY_F0z9jjM&amp;tbnid=yahd3K-k2kvgmM:&amp;ved=0CAUQjRw&amp;url=http://www.clipartsfree.net/clipart/12715-cup-of-tea-clipart.html&amp;ei=lfi1UejzD5Sk0AXni4DoBg&amp;bvm=bv.47534661,d.d2k&amp;psig=AFQjCNGruM8WPg22xLHcIbXVg5n8M4jJsg&amp;ust=1370966472221953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http://www.clipartlord.com/wp-content/uploads/2013/02/bonfire.pn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72" y="1412776"/>
            <a:ext cx="2950703" cy="4247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D5CF25D-A801-435C-BD67-53612976465C}"/>
              </a:ext>
            </a:extLst>
          </p:cNvPr>
          <p:cNvSpPr txBox="1">
            <a:spLocks/>
          </p:cNvSpPr>
          <p:nvPr/>
        </p:nvSpPr>
        <p:spPr>
          <a:xfrm>
            <a:off x="4797298" y="1340768"/>
            <a:ext cx="6553944" cy="469217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b="1" dirty="0" smtClean="0"/>
              <a:t>Heat:</a:t>
            </a:r>
          </a:p>
          <a:p>
            <a:r>
              <a:rPr lang="en-GB" sz="3200" dirty="0" smtClean="0"/>
              <a:t>Because it’s hot!</a:t>
            </a:r>
          </a:p>
          <a:p>
            <a:r>
              <a:rPr lang="en-GB" sz="3200" dirty="0" smtClean="0"/>
              <a:t>Heat is energy transferred from a hot body to a cold body….</a:t>
            </a:r>
          </a:p>
          <a:p>
            <a:r>
              <a:rPr lang="en-GB" sz="3200" dirty="0" smtClean="0"/>
              <a:t>…or, transferred due to temperature difference.</a:t>
            </a:r>
          </a:p>
          <a:p>
            <a:r>
              <a:rPr lang="en-GB" sz="3200" dirty="0" smtClean="0"/>
              <a:t>Heating mechanisms:</a:t>
            </a:r>
          </a:p>
          <a:p>
            <a:pPr lvl="1"/>
            <a:r>
              <a:rPr lang="en-GB" dirty="0" smtClean="0"/>
              <a:t>Conduction</a:t>
            </a:r>
          </a:p>
          <a:p>
            <a:pPr lvl="1"/>
            <a:r>
              <a:rPr lang="en-GB" dirty="0" smtClean="0"/>
              <a:t>Convection</a:t>
            </a:r>
          </a:p>
          <a:p>
            <a:pPr lvl="1"/>
            <a:r>
              <a:rPr lang="en-GB" dirty="0" smtClean="0"/>
              <a:t>Radiation</a:t>
            </a:r>
          </a:p>
          <a:p>
            <a:endParaRPr lang="en-GB" sz="4400" dirty="0" smtClean="0"/>
          </a:p>
          <a:p>
            <a:endParaRPr lang="en-GB" sz="4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180039"/>
              </p:ext>
            </p:extLst>
          </p:nvPr>
        </p:nvGraphicFramePr>
        <p:xfrm>
          <a:off x="0" y="764705"/>
          <a:ext cx="12192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21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57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12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u="sng" dirty="0" smtClean="0">
                          <a:latin typeface="Comic Sans MS" panose="030F0702030302020204" pitchFamily="66" charset="0"/>
                        </a:rPr>
                        <a:t>Thermal Physics</a:t>
                      </a:r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08/06/2022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1629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412776"/>
            <a:ext cx="10515600" cy="4764187"/>
          </a:xfrm>
        </p:spPr>
        <p:txBody>
          <a:bodyPr>
            <a:normAutofit lnSpcReduction="10000"/>
          </a:bodyPr>
          <a:lstStyle/>
          <a:p>
            <a:r>
              <a:rPr lang="en-GB" sz="3200" b="1" dirty="0" smtClean="0"/>
              <a:t>Temperature Scales:</a:t>
            </a:r>
          </a:p>
          <a:p>
            <a:r>
              <a:rPr lang="en-GB" dirty="0" smtClean="0"/>
              <a:t>You should know (and hopefully do already) about 2 temperature scales!</a:t>
            </a:r>
          </a:p>
          <a:p>
            <a:r>
              <a:rPr lang="en-GB" dirty="0" smtClean="0"/>
              <a:t>The Celsius scale, which measures temperature in </a:t>
            </a:r>
            <a:r>
              <a:rPr lang="en-GB" baseline="30000" dirty="0" err="1" smtClean="0"/>
              <a:t>o</a:t>
            </a:r>
            <a:r>
              <a:rPr lang="en-GB" dirty="0" err="1" smtClean="0"/>
              <a:t>C.</a:t>
            </a:r>
            <a:endParaRPr lang="en-GB" dirty="0" smtClean="0"/>
          </a:p>
          <a:p>
            <a:r>
              <a:rPr lang="en-GB" dirty="0" smtClean="0"/>
              <a:t>This is a centigrade scale (because it is divided into 100 divisions between the fixed points), and is often simply called this by the general public.</a:t>
            </a:r>
          </a:p>
          <a:p>
            <a:r>
              <a:rPr lang="en-GB" dirty="0" smtClean="0"/>
              <a:t> The other is the absolute or ‘Kelvin’ scale, which measures in K (no degrees sign).</a:t>
            </a:r>
          </a:p>
          <a:p>
            <a:r>
              <a:rPr lang="en-GB" dirty="0" smtClean="0"/>
              <a:t>You probably also know that a temperature interval of 1 K is the same as a temperature interval of 1 </a:t>
            </a:r>
            <a:r>
              <a:rPr lang="en-GB" baseline="30000" dirty="0" err="1"/>
              <a:t>o</a:t>
            </a:r>
            <a:r>
              <a:rPr lang="en-GB" dirty="0" err="1"/>
              <a:t>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624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9416" y="1268760"/>
            <a:ext cx="10515600" cy="4908203"/>
          </a:xfrm>
        </p:spPr>
        <p:txBody>
          <a:bodyPr>
            <a:normAutofit/>
          </a:bodyPr>
          <a:lstStyle/>
          <a:p>
            <a:r>
              <a:rPr lang="en-GB" sz="3600" b="1" dirty="0" smtClean="0"/>
              <a:t>Practical Thermometers:</a:t>
            </a:r>
          </a:p>
          <a:p>
            <a:r>
              <a:rPr lang="en-GB" dirty="0" smtClean="0"/>
              <a:t>All laboratory thermometers measure temperature in degrees Celsius (unless you find one old enough to measure in Fahrenheit).</a:t>
            </a:r>
          </a:p>
          <a:p>
            <a:r>
              <a:rPr lang="en-GB" dirty="0" smtClean="0"/>
              <a:t>They all work through employing a thermometric property.</a:t>
            </a:r>
          </a:p>
          <a:p>
            <a:r>
              <a:rPr lang="en-GB" dirty="0" smtClean="0"/>
              <a:t>This is quite simply something that changes with temperature.</a:t>
            </a:r>
          </a:p>
          <a:p>
            <a:r>
              <a:rPr lang="en-GB" dirty="0" smtClean="0"/>
              <a:t>The most common type is a bulb of mercury (or spirit) which expands up a thin glass tube.</a:t>
            </a:r>
          </a:p>
          <a:p>
            <a:r>
              <a:rPr lang="en-GB" dirty="0" smtClean="0"/>
              <a:t>Others, however, include the resistance of pure metals, the </a:t>
            </a:r>
            <a:r>
              <a:rPr lang="en-GB" dirty="0" err="1" smtClean="0"/>
              <a:t>e.m.f</a:t>
            </a:r>
            <a:r>
              <a:rPr lang="en-GB" dirty="0" smtClean="0"/>
              <a:t>. of a </a:t>
            </a:r>
            <a:r>
              <a:rPr lang="en-GB" dirty="0" err="1" smtClean="0"/>
              <a:t>thermocoulpe</a:t>
            </a:r>
            <a:r>
              <a:rPr lang="en-GB" dirty="0" smtClean="0"/>
              <a:t>, or the pressure or volume of a fixed mass of gas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608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51384" y="1268760"/>
            <a:ext cx="5328592" cy="5256584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How to make (calibrate) a Celsius thermometer:</a:t>
            </a:r>
          </a:p>
          <a:p>
            <a:r>
              <a:rPr lang="en-GB" dirty="0" smtClean="0"/>
              <a:t>Place the thermometer at the lower fixed point (ice/water equilibrium)  and mark 0 </a:t>
            </a:r>
            <a:r>
              <a:rPr lang="en-GB" baseline="30000" dirty="0" err="1" smtClean="0"/>
              <a:t>o</a:t>
            </a:r>
            <a:r>
              <a:rPr lang="en-GB" dirty="0" err="1" smtClean="0"/>
              <a:t>C.</a:t>
            </a:r>
            <a:endParaRPr lang="en-GB" dirty="0" smtClean="0"/>
          </a:p>
          <a:p>
            <a:r>
              <a:rPr lang="en-GB" dirty="0" smtClean="0"/>
              <a:t>Place the thermometer at the upper fixed point (steam above boiling water) and mark 100 </a:t>
            </a:r>
            <a:r>
              <a:rPr lang="en-GB" baseline="30000" dirty="0" err="1" smtClean="0"/>
              <a:t>o</a:t>
            </a:r>
            <a:r>
              <a:rPr lang="en-GB" dirty="0" err="1" smtClean="0"/>
              <a:t>C.</a:t>
            </a:r>
            <a:endParaRPr lang="en-GB" dirty="0" smtClean="0"/>
          </a:p>
          <a:p>
            <a:r>
              <a:rPr lang="en-GB" dirty="0" smtClean="0"/>
              <a:t>Divide the scale into 100 evenly spaced divisions!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6210" y="877123"/>
            <a:ext cx="2143125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224" y="981898"/>
            <a:ext cx="1933575" cy="531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2424" y="980728"/>
            <a:ext cx="2124075" cy="538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263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9416" y="155679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GB" sz="3200" b="1" dirty="0" smtClean="0"/>
              <a:t>Do all types of thermometer read the same temperature?</a:t>
            </a:r>
          </a:p>
          <a:p>
            <a:r>
              <a:rPr lang="en-GB" dirty="0" smtClean="0"/>
              <a:t>The simple answer to this is no!</a:t>
            </a:r>
          </a:p>
          <a:p>
            <a:r>
              <a:rPr lang="en-GB" dirty="0" smtClean="0"/>
              <a:t>Two properly calibrated thermometers will agree at the fixed points.</a:t>
            </a:r>
          </a:p>
          <a:p>
            <a:r>
              <a:rPr lang="en-GB" dirty="0" smtClean="0"/>
              <a:t>However, at temperatures in between, there could be small variations in temperature due to the way in which the thermometric property varies with temperature.</a:t>
            </a:r>
          </a:p>
          <a:p>
            <a:r>
              <a:rPr lang="en-GB" dirty="0" smtClean="0"/>
              <a:t>Once upon a time there were lots of questions where you had to calculate and compare different temperature readings from the thermometric properties.</a:t>
            </a:r>
          </a:p>
          <a:p>
            <a:r>
              <a:rPr lang="en-GB" dirty="0" smtClean="0"/>
              <a:t>These are now no longer set!</a:t>
            </a:r>
          </a:p>
          <a:p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344064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9416" y="1556792"/>
            <a:ext cx="10515600" cy="4351338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The Kelvin Temperature Scale:</a:t>
            </a:r>
          </a:p>
          <a:p>
            <a:r>
              <a:rPr lang="en-GB" dirty="0" smtClean="0"/>
              <a:t>The fixed points for this are absolute zero and the triple point of water.</a:t>
            </a:r>
          </a:p>
          <a:p>
            <a:r>
              <a:rPr lang="en-GB" dirty="0" smtClean="0"/>
              <a:t>Absolute zero (0 K or -273.15 </a:t>
            </a:r>
            <a:r>
              <a:rPr lang="en-GB" baseline="30000" dirty="0" err="1" smtClean="0"/>
              <a:t>o</a:t>
            </a:r>
            <a:r>
              <a:rPr lang="en-GB" dirty="0" err="1" smtClean="0"/>
              <a:t>C</a:t>
            </a:r>
            <a:r>
              <a:rPr lang="en-GB" dirty="0" smtClean="0"/>
              <a:t>) is the lowest temperature theoretically that exists. In kinetic theory terms it is when molecular motion ceases.</a:t>
            </a:r>
          </a:p>
          <a:p>
            <a:r>
              <a:rPr lang="en-GB" dirty="0" smtClean="0"/>
              <a:t>The triple point of water (273.16 K or 0.01 </a:t>
            </a:r>
            <a:r>
              <a:rPr lang="en-GB" baseline="30000" dirty="0" err="1"/>
              <a:t>o</a:t>
            </a:r>
            <a:r>
              <a:rPr lang="en-GB" dirty="0" err="1"/>
              <a:t>C</a:t>
            </a:r>
            <a:r>
              <a:rPr lang="en-GB" dirty="0" smtClean="0"/>
              <a:t>) is the only temperature at which water can co-exist in all 3 phases (ice, water and water vapour), and is chosen because it is more accurately reproducible.</a:t>
            </a:r>
          </a:p>
          <a:p>
            <a:endParaRPr lang="en-GB" dirty="0" smtClean="0"/>
          </a:p>
          <a:p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618426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9416" y="1556792"/>
            <a:ext cx="10515600" cy="4351338"/>
          </a:xfrm>
        </p:spPr>
        <p:txBody>
          <a:bodyPr>
            <a:normAutofit fontScale="92500"/>
          </a:bodyPr>
          <a:lstStyle/>
          <a:p>
            <a:r>
              <a:rPr lang="en-GB" sz="3200" b="1" dirty="0" smtClean="0"/>
              <a:t>Relationship between the two scales:</a:t>
            </a:r>
          </a:p>
          <a:p>
            <a:pPr>
              <a:spcAft>
                <a:spcPts val="1800"/>
              </a:spcAft>
            </a:pPr>
            <a:r>
              <a:rPr lang="en-GB" dirty="0" smtClean="0"/>
              <a:t>As</a:t>
            </a:r>
            <a:r>
              <a:rPr lang="en-GB" sz="3200" dirty="0" smtClean="0"/>
              <a:t> already stated, a temperature interval is the same on each scale. We can therefore write the relationship as: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sz="3200" dirty="0" smtClean="0"/>
              <a:t>			</a:t>
            </a:r>
            <a:r>
              <a:rPr lang="en-GB" sz="4400" dirty="0" smtClean="0"/>
              <a:t>T / K = </a:t>
            </a:r>
            <a:r>
              <a:rPr lang="en-GB" sz="4400" dirty="0" smtClean="0">
                <a:latin typeface="Symbol" panose="05050102010706020507" pitchFamily="18" charset="2"/>
              </a:rPr>
              <a:t>q</a:t>
            </a:r>
            <a:r>
              <a:rPr lang="en-GB" sz="4400" dirty="0" smtClean="0"/>
              <a:t> / </a:t>
            </a:r>
            <a:r>
              <a:rPr lang="en-GB" sz="4400" baseline="30000" dirty="0" err="1" smtClean="0"/>
              <a:t>o</a:t>
            </a:r>
            <a:r>
              <a:rPr lang="en-GB" sz="4400" dirty="0" err="1" smtClean="0"/>
              <a:t>C</a:t>
            </a:r>
            <a:r>
              <a:rPr lang="en-GB" sz="4400" dirty="0" smtClean="0"/>
              <a:t> + 273</a:t>
            </a:r>
          </a:p>
          <a:p>
            <a:r>
              <a:rPr lang="en-GB" dirty="0" smtClean="0"/>
              <a:t>The ‘offset’ of 273 is normally used to the nearest degree, which tends to be consistent with the significant figures used in most questions.</a:t>
            </a:r>
          </a:p>
          <a:p>
            <a:r>
              <a:rPr lang="en-GB" dirty="0" smtClean="0"/>
              <a:t>Note that it is usually the convention to use </a:t>
            </a:r>
            <a:r>
              <a:rPr lang="en-GB" dirty="0" smtClean="0">
                <a:latin typeface="Symbol" panose="05050102010706020507" pitchFamily="18" charset="2"/>
              </a:rPr>
              <a:t>q</a:t>
            </a:r>
            <a:r>
              <a:rPr lang="en-GB" dirty="0" smtClean="0"/>
              <a:t> for Celsius temperature and T for Kelvin temperature.</a:t>
            </a:r>
          </a:p>
          <a:p>
            <a:endParaRPr lang="en-GB" dirty="0" smtClean="0"/>
          </a:p>
          <a:p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455475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D5CF25D-A801-435C-BD67-53612976465C}"/>
              </a:ext>
            </a:extLst>
          </p:cNvPr>
          <p:cNvSpPr txBox="1">
            <a:spLocks/>
          </p:cNvSpPr>
          <p:nvPr/>
        </p:nvSpPr>
        <p:spPr>
          <a:xfrm>
            <a:off x="4797298" y="1556792"/>
            <a:ext cx="6553944" cy="4692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4400" b="1" dirty="0" smtClean="0"/>
              <a:t>Not Heat:</a:t>
            </a:r>
          </a:p>
          <a:p>
            <a:r>
              <a:rPr lang="en-GB" sz="3200" dirty="0" smtClean="0"/>
              <a:t>Because it’s not hot (initially)!</a:t>
            </a:r>
          </a:p>
          <a:p>
            <a:r>
              <a:rPr lang="en-GB" sz="3200" dirty="0" smtClean="0"/>
              <a:t>The thermal energy (internal energy) is produced (converted) by doing mechanical work against friction.</a:t>
            </a:r>
          </a:p>
          <a:p>
            <a:r>
              <a:rPr lang="en-GB" sz="3200" dirty="0" smtClean="0"/>
              <a:t>So this is:</a:t>
            </a:r>
          </a:p>
          <a:p>
            <a:r>
              <a:rPr lang="en-GB" sz="4400" b="1" dirty="0" smtClean="0"/>
              <a:t>Work.</a:t>
            </a:r>
          </a:p>
          <a:p>
            <a:endParaRPr lang="en-GB" sz="4400" dirty="0" smtClean="0"/>
          </a:p>
          <a:p>
            <a:endParaRPr lang="en-GB" sz="440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en-GB" dirty="0" smtClean="0"/>
          </a:p>
          <a:p>
            <a:endParaRPr lang="en-GB" dirty="0"/>
          </a:p>
        </p:txBody>
      </p:sp>
      <p:pic>
        <p:nvPicPr>
          <p:cNvPr id="5" name="Content Placeholder 4" descr="http://www.abc.net.au/juniors/pages/2000/transport/land/img/friction.jpg">
            <a:hlinkClick r:id="rId2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512" y="1988840"/>
            <a:ext cx="1905000" cy="317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040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Internal energy</a:t>
            </a:r>
          </a:p>
          <a:p>
            <a:r>
              <a:rPr lang="en-GB" sz="3200" dirty="0" smtClean="0"/>
              <a:t>Definition is based on kinetic theory ideas….</a:t>
            </a:r>
          </a:p>
          <a:p>
            <a:r>
              <a:rPr lang="en-GB" sz="3200" dirty="0" smtClean="0"/>
              <a:t>… in other words a molecular description of thermal energy.</a:t>
            </a:r>
          </a:p>
          <a:p>
            <a:r>
              <a:rPr lang="en-GB" sz="3200" dirty="0" smtClean="0"/>
              <a:t>The internal energy is the sum of the Kinetic and Potential energies of the molecules in a system.</a:t>
            </a:r>
          </a:p>
          <a:p>
            <a:r>
              <a:rPr lang="en-GB" sz="3200" dirty="0" smtClean="0"/>
              <a:t>The symbol used for internal energy is U.</a:t>
            </a:r>
          </a:p>
          <a:p>
            <a:r>
              <a:rPr lang="en-GB" sz="3200" dirty="0" smtClean="0"/>
              <a:t>The internal energy of a body can be increased either by heating it, or by doing work on it.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481472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3200" b="1" dirty="0" smtClean="0"/>
              <a:t>The First Law of Thermodynamics</a:t>
            </a:r>
          </a:p>
          <a:p>
            <a:r>
              <a:rPr lang="en-GB" dirty="0" smtClean="0"/>
              <a:t>Strictly speaking this only features in the ‘Engineering Physics’ Option topic, however, there is a simple question using this at the start of the eBook core chapter on Thermal Physics.</a:t>
            </a:r>
          </a:p>
          <a:p>
            <a:r>
              <a:rPr lang="en-GB" dirty="0" smtClean="0"/>
              <a:t>It is essentially a statement of conservation of energy, specific to internal energy changes. If the change of internal energy is </a:t>
            </a:r>
            <a:r>
              <a:rPr lang="en-GB" dirty="0" smtClean="0">
                <a:latin typeface="Symbol" panose="05050102010706020507" pitchFamily="18" charset="2"/>
              </a:rPr>
              <a:t>D</a:t>
            </a:r>
            <a:r>
              <a:rPr lang="en-GB" dirty="0" smtClean="0"/>
              <a:t>U, then: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			</a:t>
            </a:r>
            <a:r>
              <a:rPr lang="en-GB" dirty="0" smtClean="0">
                <a:latin typeface="Symbol" panose="05050102010706020507" pitchFamily="18" charset="2"/>
              </a:rPr>
              <a:t>D</a:t>
            </a:r>
            <a:r>
              <a:rPr lang="en-GB" dirty="0" smtClean="0"/>
              <a:t>U = Q – W</a:t>
            </a:r>
          </a:p>
          <a:p>
            <a:r>
              <a:rPr lang="en-GB" dirty="0" smtClean="0"/>
              <a:t>Where Q is the heat supplied to the system and W is the work done BY it: Sometimes you may see </a:t>
            </a:r>
            <a:r>
              <a:rPr lang="en-GB" dirty="0" smtClean="0">
                <a:latin typeface="Symbol" panose="05050102010706020507" pitchFamily="18" charset="2"/>
              </a:rPr>
              <a:t>D</a:t>
            </a:r>
            <a:r>
              <a:rPr lang="en-GB" dirty="0" smtClean="0"/>
              <a:t>Q and </a:t>
            </a:r>
            <a:r>
              <a:rPr lang="en-GB" dirty="0" smtClean="0">
                <a:latin typeface="Symbol" panose="05050102010706020507" pitchFamily="18" charset="2"/>
              </a:rPr>
              <a:t>D</a:t>
            </a:r>
            <a:r>
              <a:rPr lang="en-GB" dirty="0" smtClean="0"/>
              <a:t>W, but these symbols are consistent with the AQA formula sheet.</a:t>
            </a:r>
          </a:p>
        </p:txBody>
      </p:sp>
    </p:spTree>
    <p:extLst>
      <p:ext uri="{BB962C8B-B14F-4D97-AF65-F5344CB8AC3E}">
        <p14:creationId xmlns:p14="http://schemas.microsoft.com/office/powerpoint/2010/main" val="1033586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95663"/>
          </a:xfrm>
        </p:spPr>
        <p:txBody>
          <a:bodyPr/>
          <a:lstStyle/>
          <a:p>
            <a:r>
              <a:rPr lang="en-GB" sz="3200" b="1" dirty="0" smtClean="0"/>
              <a:t>A note on sign convention:</a:t>
            </a:r>
          </a:p>
          <a:p>
            <a:r>
              <a:rPr lang="en-GB" dirty="0" smtClean="0"/>
              <a:t>In the equation: </a:t>
            </a:r>
            <a:r>
              <a:rPr lang="en-GB" dirty="0">
                <a:latin typeface="Symbol" panose="05050102010706020507" pitchFamily="18" charset="2"/>
              </a:rPr>
              <a:t>D</a:t>
            </a:r>
            <a:r>
              <a:rPr lang="en-GB" dirty="0"/>
              <a:t>U = Q – </a:t>
            </a:r>
            <a:r>
              <a:rPr lang="en-GB" dirty="0" smtClean="0"/>
              <a:t>W, you will see that Q is the heat supplied </a:t>
            </a:r>
            <a:r>
              <a:rPr lang="en-GB" dirty="0" smtClean="0">
                <a:solidFill>
                  <a:srgbClr val="FF0000"/>
                </a:solidFill>
              </a:rPr>
              <a:t>TO</a:t>
            </a:r>
            <a:r>
              <a:rPr lang="en-GB" dirty="0" smtClean="0"/>
              <a:t> the system, and so increases the internal energy, but W is the work done </a:t>
            </a:r>
            <a:r>
              <a:rPr lang="en-GB" dirty="0" smtClean="0">
                <a:solidFill>
                  <a:srgbClr val="FF0000"/>
                </a:solidFill>
              </a:rPr>
              <a:t>BY</a:t>
            </a:r>
            <a:r>
              <a:rPr lang="en-GB" dirty="0" smtClean="0"/>
              <a:t> the system, and so decreases the internal energy.</a:t>
            </a:r>
          </a:p>
          <a:p>
            <a:r>
              <a:rPr lang="en-GB" dirty="0" smtClean="0"/>
              <a:t>This explains the minus sign for the W term.</a:t>
            </a:r>
          </a:p>
          <a:p>
            <a:r>
              <a:rPr lang="en-GB" dirty="0" smtClean="0"/>
              <a:t>However, different A level specifications, textbooks and websites might have different sign conventions, so be wary! </a:t>
            </a:r>
          </a:p>
          <a:p>
            <a:r>
              <a:rPr lang="en-GB" dirty="0" smtClean="0"/>
              <a:t>The idea expressed in the law, i.e. conservation of energy, however, must remain the same.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162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7368" y="1052736"/>
            <a:ext cx="7272808" cy="5328592"/>
          </a:xfrm>
        </p:spPr>
        <p:txBody>
          <a:bodyPr>
            <a:normAutofit fontScale="92500"/>
          </a:bodyPr>
          <a:lstStyle/>
          <a:p>
            <a:r>
              <a:rPr lang="en-GB" sz="3200" b="1" dirty="0" smtClean="0"/>
              <a:t>Constant Temperature:</a:t>
            </a:r>
          </a:p>
          <a:p>
            <a:r>
              <a:rPr lang="en-GB" dirty="0" smtClean="0"/>
              <a:t>If a fixed system or body remains at a constant temperature, then its internal energy must be constant.</a:t>
            </a:r>
          </a:p>
          <a:p>
            <a:r>
              <a:rPr lang="en-GB" dirty="0" smtClean="0"/>
              <a:t>Considering the electric heater I mentioned earlier, if this is at a stable operating temperature, then </a:t>
            </a:r>
            <a:r>
              <a:rPr lang="en-GB" dirty="0" smtClean="0">
                <a:latin typeface="Symbol" panose="05050102010706020507" pitchFamily="18" charset="2"/>
              </a:rPr>
              <a:t>D</a:t>
            </a:r>
            <a:r>
              <a:rPr lang="en-GB" dirty="0" smtClean="0"/>
              <a:t>U = 0.</a:t>
            </a:r>
          </a:p>
          <a:p>
            <a:r>
              <a:rPr lang="en-GB" dirty="0" smtClean="0"/>
              <a:t>This means 0 = Q – W, or in other words W = Q.</a:t>
            </a:r>
          </a:p>
          <a:p>
            <a:r>
              <a:rPr lang="en-GB" dirty="0" smtClean="0"/>
              <a:t>In this example, our sign convention means the both Q and W are negative. Work is being done </a:t>
            </a:r>
            <a:r>
              <a:rPr lang="en-GB" dirty="0" smtClean="0">
                <a:solidFill>
                  <a:srgbClr val="FF0000"/>
                </a:solidFill>
              </a:rPr>
              <a:t>by</a:t>
            </a:r>
            <a:r>
              <a:rPr lang="en-GB" dirty="0" smtClean="0"/>
              <a:t> the electrical element, at the same rate as which heat is being dissipated </a:t>
            </a:r>
            <a:r>
              <a:rPr lang="en-GB" dirty="0" smtClean="0">
                <a:solidFill>
                  <a:srgbClr val="FF0000"/>
                </a:solidFill>
              </a:rPr>
              <a:t>to</a:t>
            </a:r>
            <a:r>
              <a:rPr lang="en-GB" dirty="0" smtClean="0"/>
              <a:t> the surroundings, to keep the heater at a constant temperature.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1026" name="Picture 2" descr="Avenue Portable Convection Heater | Click &amp; Collect | Fast UK Delive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208" y="1988840"/>
            <a:ext cx="3888432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092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9416" y="1052736"/>
            <a:ext cx="10515600" cy="1944216"/>
          </a:xfrm>
        </p:spPr>
        <p:txBody>
          <a:bodyPr/>
          <a:lstStyle/>
          <a:p>
            <a:r>
              <a:rPr lang="en-GB" sz="3200" b="1" dirty="0" smtClean="0"/>
              <a:t>Temperature:</a:t>
            </a:r>
          </a:p>
          <a:p>
            <a:r>
              <a:rPr lang="en-GB" dirty="0" smtClean="0"/>
              <a:t>OK – so what about temperature. The two following pictures might give some insight into the difference between internal energy and temperature.</a:t>
            </a:r>
            <a:endParaRPr lang="en-GB" dirty="0"/>
          </a:p>
        </p:txBody>
      </p:sp>
      <p:pic>
        <p:nvPicPr>
          <p:cNvPr id="3" name="Picture 2" descr="http://swimcyclerun2012.files.wordpress.com/2012/05/icebath.jpg?w=300&amp;h=27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8288" y="2814461"/>
            <a:ext cx="2484276" cy="1944216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http://t1.gstatic.com/images?q=tbn:ANd9GcT_JYQGwxtyJb3Uk9rtzEfLMswf0V4aLDVZva9T0XaZOM0Lt8Nm5A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4158" y="3341135"/>
            <a:ext cx="923925" cy="85915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ontent Placeholder 1"/>
          <p:cNvSpPr txBox="1">
            <a:spLocks/>
          </p:cNvSpPr>
          <p:nvPr/>
        </p:nvSpPr>
        <p:spPr>
          <a:xfrm>
            <a:off x="966358" y="4941168"/>
            <a:ext cx="10515600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Highest Temperature: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Largest Internal energy:</a:t>
            </a:r>
            <a:endParaRPr lang="en-GB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5829244" y="4775421"/>
            <a:ext cx="1764196" cy="6145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6398586" y="4869160"/>
            <a:ext cx="614500" cy="6514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800" dirty="0" smtClean="0">
                <a:solidFill>
                  <a:srgbClr val="00B050"/>
                </a:solidFill>
                <a:sym typeface="Wingdings"/>
              </a:rPr>
              <a:t></a:t>
            </a:r>
            <a:endParaRPr lang="en-GB" sz="4800" dirty="0" smtClean="0">
              <a:solidFill>
                <a:srgbClr val="00B050"/>
              </a:solidFill>
            </a:endParaRPr>
          </a:p>
        </p:txBody>
      </p:sp>
      <p:sp>
        <p:nvSpPr>
          <p:cNvPr id="9" name="Content Placeholder 1"/>
          <p:cNvSpPr txBox="1">
            <a:spLocks/>
          </p:cNvSpPr>
          <p:nvPr/>
        </p:nvSpPr>
        <p:spPr>
          <a:xfrm>
            <a:off x="9696400" y="5877272"/>
            <a:ext cx="614500" cy="6514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4800" dirty="0" smtClean="0">
                <a:solidFill>
                  <a:srgbClr val="00B050"/>
                </a:solidFill>
                <a:sym typeface="Wingdings"/>
              </a:rPr>
              <a:t></a:t>
            </a:r>
            <a:endParaRPr lang="en-GB" sz="4800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682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/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9416" y="1484784"/>
            <a:ext cx="10369152" cy="4680520"/>
          </a:xfrm>
        </p:spPr>
        <p:txBody>
          <a:bodyPr/>
          <a:lstStyle/>
          <a:p>
            <a:r>
              <a:rPr lang="en-GB" sz="3200" b="1" dirty="0" smtClean="0"/>
              <a:t>Temperature:</a:t>
            </a:r>
          </a:p>
          <a:p>
            <a:r>
              <a:rPr lang="en-GB" dirty="0" smtClean="0"/>
              <a:t>A ‘Woolley’ non scientific description of temperature might be a ‘degree of hotness’.</a:t>
            </a:r>
          </a:p>
          <a:p>
            <a:r>
              <a:rPr lang="en-GB" dirty="0" smtClean="0"/>
              <a:t>Again, Kinetic Theory (which you will study in more detail later) gives us an insight into temperature.</a:t>
            </a:r>
          </a:p>
          <a:p>
            <a:r>
              <a:rPr lang="en-GB" dirty="0" smtClean="0"/>
              <a:t>Temperature is related to the </a:t>
            </a:r>
            <a:r>
              <a:rPr lang="en-GB" dirty="0" smtClean="0">
                <a:solidFill>
                  <a:srgbClr val="FF0000"/>
                </a:solidFill>
              </a:rPr>
              <a:t>mean</a:t>
            </a:r>
            <a:r>
              <a:rPr lang="en-GB" dirty="0" smtClean="0"/>
              <a:t> kinetic energy of the molecules.</a:t>
            </a:r>
          </a:p>
          <a:p>
            <a:r>
              <a:rPr lang="en-GB" dirty="0" smtClean="0"/>
              <a:t>This is clearly different to internal energy, which is related to the </a:t>
            </a:r>
            <a:r>
              <a:rPr lang="en-GB" dirty="0" smtClean="0">
                <a:solidFill>
                  <a:srgbClr val="FF0000"/>
                </a:solidFill>
              </a:rPr>
              <a:t>total</a:t>
            </a:r>
            <a:r>
              <a:rPr lang="en-GB" dirty="0" smtClean="0"/>
              <a:t> kinetic energy of the molecules. </a:t>
            </a:r>
          </a:p>
          <a:p>
            <a:r>
              <a:rPr lang="en-GB" dirty="0" smtClean="0"/>
              <a:t>The ice bath clearly has more internal energy, because it has many more molecules.</a:t>
            </a:r>
            <a:endParaRPr lang="en-GB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5829244" y="4775421"/>
            <a:ext cx="1764196" cy="6145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4549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124744"/>
            <a:ext cx="7994104" cy="5052219"/>
          </a:xfrm>
        </p:spPr>
        <p:txBody>
          <a:bodyPr>
            <a:normAutofit fontScale="92500" lnSpcReduction="20000"/>
          </a:bodyPr>
          <a:lstStyle/>
          <a:p>
            <a:r>
              <a:rPr lang="en-GB" sz="3500" b="1" dirty="0" smtClean="0"/>
              <a:t>The Zeroth law of thermodynamics:</a:t>
            </a:r>
          </a:p>
          <a:p>
            <a:r>
              <a:rPr lang="en-GB" dirty="0" smtClean="0"/>
              <a:t>A brief aside to this obscurely named law – don’t worry, you would not be expected to know this!</a:t>
            </a:r>
          </a:p>
          <a:p>
            <a:r>
              <a:rPr lang="en-GB" dirty="0" smtClean="0"/>
              <a:t>This law talks about thermal equilibrium: Two systems are in thermal equilibrium if there is no net heat transfer between them.</a:t>
            </a:r>
            <a:endParaRPr lang="en-GB" dirty="0"/>
          </a:p>
          <a:p>
            <a:r>
              <a:rPr lang="en-GB" dirty="0"/>
              <a:t>The law states that if two thermodynamic systems are each in thermal equilibrium with a third one, then they are in thermal equilibrium with each other.</a:t>
            </a:r>
          </a:p>
          <a:p>
            <a:r>
              <a:rPr lang="en-GB" dirty="0" smtClean="0"/>
              <a:t>In other words, some property (i.e. temperature) must be the same for all.</a:t>
            </a:r>
          </a:p>
          <a:p>
            <a:r>
              <a:rPr lang="en-GB" dirty="0" smtClean="0"/>
              <a:t>This law was not stated until after the first law, but due to its more fundamental nature, it was felt that it ought to be numbered </a:t>
            </a:r>
            <a:r>
              <a:rPr lang="en-GB" dirty="0" smtClean="0">
                <a:solidFill>
                  <a:srgbClr val="FF0000"/>
                </a:solidFill>
              </a:rPr>
              <a:t>before</a:t>
            </a:r>
            <a:r>
              <a:rPr lang="en-GB" dirty="0" smtClean="0"/>
              <a:t> the first law, hence the zeroth law!!!</a:t>
            </a:r>
            <a:endParaRPr lang="en-GB" dirty="0"/>
          </a:p>
        </p:txBody>
      </p:sp>
      <p:pic>
        <p:nvPicPr>
          <p:cNvPr id="2050" name="Picture 2" descr="https://qph.fs.quoracdn.net/main-qimg-ff347e150f294f7848dc56b7686d9ac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7470" y="2564904"/>
            <a:ext cx="3260751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251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2" ma:contentTypeDescription="Create a new document." ma:contentTypeScope="" ma:versionID="cca2a1b9050c9517223e0d05960cc77a">
  <xsd:schema xmlns:xsd="http://www.w3.org/2001/XMLSchema" xmlns:xs="http://www.w3.org/2001/XMLSchema" xmlns:p="http://schemas.microsoft.com/office/2006/metadata/properties" xmlns:ns2="506ac514-9468-4ce6-abae-8e7a4c758df2" targetNamespace="http://schemas.microsoft.com/office/2006/metadata/properties" ma:root="true" ma:fieldsID="b2cc00df0699d317fb15511ae0dfd42f" ns2:_="">
    <xsd:import namespace="506ac514-9468-4ce6-abae-8e7a4c758d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B3492C3-DB7F-430C-94C2-7AE1EB76BC9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575CFA-BB86-4555-9337-E30BE7A1E768}">
  <ds:schemaRefs>
    <ds:schemaRef ds:uri="http://purl.org/dc/terms/"/>
    <ds:schemaRef ds:uri="http://schemas.microsoft.com/office/2006/metadata/properties"/>
    <ds:schemaRef ds:uri="http://purl.org/dc/elements/1.1/"/>
    <ds:schemaRef ds:uri="http://purl.org/dc/dcmitype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506ac514-9468-4ce6-abae-8e7a4c758df2"/>
  </ds:schemaRefs>
</ds:datastoreItem>
</file>

<file path=customXml/itemProps3.xml><?xml version="1.0" encoding="utf-8"?>
<ds:datastoreItem xmlns:ds="http://schemas.openxmlformats.org/officeDocument/2006/customXml" ds:itemID="{6B033114-91B5-4358-A338-D1FBDCA209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06ac514-9468-4ce6-abae-8e7a4c758d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341</TotalTime>
  <Words>1240</Words>
  <Application>Microsoft Office PowerPoint</Application>
  <PresentationFormat>Widescreen</PresentationFormat>
  <Paragraphs>92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Symbol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Dal Sandhu</cp:lastModifiedBy>
  <cp:revision>30</cp:revision>
  <cp:lastPrinted>2022-06-07T10:55:59Z</cp:lastPrinted>
  <dcterms:created xsi:type="dcterms:W3CDTF">2016-05-16T13:02:05Z</dcterms:created>
  <dcterms:modified xsi:type="dcterms:W3CDTF">2022-06-08T08:08:13Z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