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9"/>
  </p:notesMasterIdLst>
  <p:sldIdLst>
    <p:sldId id="258" r:id="rId5"/>
    <p:sldId id="259" r:id="rId6"/>
    <p:sldId id="260" r:id="rId7"/>
    <p:sldId id="264" r:id="rId8"/>
    <p:sldId id="261" r:id="rId9"/>
    <p:sldId id="262" r:id="rId10"/>
    <p:sldId id="263" r:id="rId11"/>
    <p:sldId id="265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7B2C16-45E2-4166-B27C-38ACD919C920}" v="1" dt="2020-04-03T12:15:31.6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270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h Duddy" userId="ba65ca6354f64ad4" providerId="LiveId" clId="{9A7B2C16-45E2-4166-B27C-38ACD919C920}"/>
    <pc:docChg chg="custSel modSld modMainMaster">
      <pc:chgData name="Josh Duddy" userId="ba65ca6354f64ad4" providerId="LiveId" clId="{9A7B2C16-45E2-4166-B27C-38ACD919C920}" dt="2020-04-03T12:15:53.132" v="11" actId="478"/>
      <pc:docMkLst>
        <pc:docMk/>
      </pc:docMkLst>
      <pc:sldChg chg="addSp delSp modSp mod">
        <pc:chgData name="Josh Duddy" userId="ba65ca6354f64ad4" providerId="LiveId" clId="{9A7B2C16-45E2-4166-B27C-38ACD919C920}" dt="2020-04-03T12:15:53.132" v="11" actId="478"/>
        <pc:sldMkLst>
          <pc:docMk/>
          <pc:sldMk cId="2488334798" sldId="257"/>
        </pc:sldMkLst>
        <pc:spChg chg="add mod">
          <ac:chgData name="Josh Duddy" userId="ba65ca6354f64ad4" providerId="LiveId" clId="{9A7B2C16-45E2-4166-B27C-38ACD919C920}" dt="2020-04-03T12:15:53.132" v="11" actId="478"/>
          <ac:spMkLst>
            <pc:docMk/>
            <pc:sldMk cId="2488334798" sldId="257"/>
            <ac:spMk id="3" creationId="{AD5CF25D-A801-435C-BD67-53612976465C}"/>
          </ac:spMkLst>
        </pc:spChg>
        <pc:spChg chg="del mod">
          <ac:chgData name="Josh Duddy" userId="ba65ca6354f64ad4" providerId="LiveId" clId="{9A7B2C16-45E2-4166-B27C-38ACD919C920}" dt="2020-04-03T12:15:53.132" v="11" actId="478"/>
          <ac:spMkLst>
            <pc:docMk/>
            <pc:sldMk cId="2488334798" sldId="257"/>
            <ac:spMk id="37891" creationId="{00000000-0000-0000-0000-000000000000}"/>
          </ac:spMkLst>
        </pc:spChg>
        <pc:graphicFrameChg chg="mod modGraphic">
          <ac:chgData name="Josh Duddy" userId="ba65ca6354f64ad4" providerId="LiveId" clId="{9A7B2C16-45E2-4166-B27C-38ACD919C920}" dt="2020-04-03T12:15:43.345" v="8" actId="20577"/>
          <ac:graphicFrameMkLst>
            <pc:docMk/>
            <pc:sldMk cId="2488334798" sldId="257"/>
            <ac:graphicFrameMk id="30" creationId="{00000000-0000-0000-0000-000000000000}"/>
          </ac:graphicFrameMkLst>
        </pc:graphicFrameChg>
        <pc:graphicFrameChg chg="del mod modGraphic">
          <ac:chgData name="Josh Duddy" userId="ba65ca6354f64ad4" providerId="LiveId" clId="{9A7B2C16-45E2-4166-B27C-38ACD919C920}" dt="2020-04-03T12:15:51.350" v="10" actId="478"/>
          <ac:graphicFrameMkLst>
            <pc:docMk/>
            <pc:sldMk cId="2488334798" sldId="257"/>
            <ac:graphicFrameMk id="32" creationId="{00000000-0000-0000-0000-000000000000}"/>
          </ac:graphicFrameMkLst>
        </pc:graphicFrameChg>
      </pc:sldChg>
      <pc:sldMasterChg chg="modSp modSldLayout">
        <pc:chgData name="Josh Duddy" userId="ba65ca6354f64ad4" providerId="LiveId" clId="{9A7B2C16-45E2-4166-B27C-38ACD919C920}" dt="2020-04-03T12:15:31.672" v="0"/>
        <pc:sldMasterMkLst>
          <pc:docMk/>
          <pc:sldMasterMk cId="3445933580" sldId="2147483660"/>
        </pc:sldMasterMkLst>
        <pc:spChg chg="mod">
          <ac:chgData name="Josh Duddy" userId="ba65ca6354f64ad4" providerId="LiveId" clId="{9A7B2C16-45E2-4166-B27C-38ACD919C920}" dt="2020-04-03T12:15:31.672" v="0"/>
          <ac:spMkLst>
            <pc:docMk/>
            <pc:sldMasterMk cId="3445933580" sldId="2147483660"/>
            <ac:spMk id="2" creationId="{00000000-0000-0000-0000-000000000000}"/>
          </ac:spMkLst>
        </pc:spChg>
        <pc:spChg chg="mod">
          <ac:chgData name="Josh Duddy" userId="ba65ca6354f64ad4" providerId="LiveId" clId="{9A7B2C16-45E2-4166-B27C-38ACD919C920}" dt="2020-04-03T12:15:31.672" v="0"/>
          <ac:spMkLst>
            <pc:docMk/>
            <pc:sldMasterMk cId="3445933580" sldId="2147483660"/>
            <ac:spMk id="3" creationId="{00000000-0000-0000-0000-000000000000}"/>
          </ac:spMkLst>
        </pc:spChg>
        <pc:spChg chg="mod">
          <ac:chgData name="Josh Duddy" userId="ba65ca6354f64ad4" providerId="LiveId" clId="{9A7B2C16-45E2-4166-B27C-38ACD919C920}" dt="2020-04-03T12:15:31.672" v="0"/>
          <ac:spMkLst>
            <pc:docMk/>
            <pc:sldMasterMk cId="3445933580" sldId="2147483660"/>
            <ac:spMk id="4" creationId="{00000000-0000-0000-0000-000000000000}"/>
          </ac:spMkLst>
        </pc:spChg>
        <pc:spChg chg="mod">
          <ac:chgData name="Josh Duddy" userId="ba65ca6354f64ad4" providerId="LiveId" clId="{9A7B2C16-45E2-4166-B27C-38ACD919C920}" dt="2020-04-03T12:15:31.672" v="0"/>
          <ac:spMkLst>
            <pc:docMk/>
            <pc:sldMasterMk cId="3445933580" sldId="2147483660"/>
            <ac:spMk id="5" creationId="{00000000-0000-0000-0000-000000000000}"/>
          </ac:spMkLst>
        </pc:spChg>
        <pc:spChg chg="mod">
          <ac:chgData name="Josh Duddy" userId="ba65ca6354f64ad4" providerId="LiveId" clId="{9A7B2C16-45E2-4166-B27C-38ACD919C920}" dt="2020-04-03T12:15:31.672" v="0"/>
          <ac:spMkLst>
            <pc:docMk/>
            <pc:sldMasterMk cId="3445933580" sldId="2147483660"/>
            <ac:spMk id="6" creationId="{00000000-0000-0000-0000-000000000000}"/>
          </ac:spMkLst>
        </pc:spChg>
        <pc:spChg chg="mod">
          <ac:chgData name="Josh Duddy" userId="ba65ca6354f64ad4" providerId="LiveId" clId="{9A7B2C16-45E2-4166-B27C-38ACD919C920}" dt="2020-04-03T12:15:31.672" v="0"/>
          <ac:spMkLst>
            <pc:docMk/>
            <pc:sldMasterMk cId="3445933580" sldId="2147483660"/>
            <ac:spMk id="7" creationId="{00000000-0000-0000-0000-000000000000}"/>
          </ac:spMkLst>
        </pc:spChg>
        <pc:spChg chg="mod">
          <ac:chgData name="Josh Duddy" userId="ba65ca6354f64ad4" providerId="LiveId" clId="{9A7B2C16-45E2-4166-B27C-38ACD919C920}" dt="2020-04-03T12:15:31.672" v="0"/>
          <ac:spMkLst>
            <pc:docMk/>
            <pc:sldMasterMk cId="3445933580" sldId="2147483660"/>
            <ac:spMk id="8" creationId="{00000000-0000-0000-0000-000000000000}"/>
          </ac:spMkLst>
        </pc:spChg>
        <pc:sldLayoutChg chg="modSp">
          <pc:chgData name="Josh Duddy" userId="ba65ca6354f64ad4" providerId="LiveId" clId="{9A7B2C16-45E2-4166-B27C-38ACD919C920}" dt="2020-04-03T12:15:31.672" v="0"/>
          <pc:sldLayoutMkLst>
            <pc:docMk/>
            <pc:sldMasterMk cId="3445933580" sldId="2147483660"/>
            <pc:sldLayoutMk cId="227529494" sldId="2147483661"/>
          </pc:sldLayoutMkLst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27529494" sldId="2147483661"/>
              <ac:spMk id="2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27529494" sldId="2147483661"/>
              <ac:spMk id="3" creationId="{00000000-0000-0000-0000-000000000000}"/>
            </ac:spMkLst>
          </pc:spChg>
        </pc:sldLayoutChg>
        <pc:sldLayoutChg chg="modSp">
          <pc:chgData name="Josh Duddy" userId="ba65ca6354f64ad4" providerId="LiveId" clId="{9A7B2C16-45E2-4166-B27C-38ACD919C920}" dt="2020-04-03T12:15:31.672" v="0"/>
          <pc:sldLayoutMkLst>
            <pc:docMk/>
            <pc:sldMasterMk cId="3445933580" sldId="2147483660"/>
            <pc:sldLayoutMk cId="3924909189" sldId="2147483663"/>
          </pc:sldLayoutMkLst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3924909189" sldId="2147483663"/>
              <ac:spMk id="2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3924909189" sldId="2147483663"/>
              <ac:spMk id="3" creationId="{00000000-0000-0000-0000-000000000000}"/>
            </ac:spMkLst>
          </pc:spChg>
        </pc:sldLayoutChg>
        <pc:sldLayoutChg chg="modSp">
          <pc:chgData name="Josh Duddy" userId="ba65ca6354f64ad4" providerId="LiveId" clId="{9A7B2C16-45E2-4166-B27C-38ACD919C920}" dt="2020-04-03T12:15:31.672" v="0"/>
          <pc:sldLayoutMkLst>
            <pc:docMk/>
            <pc:sldMasterMk cId="3445933580" sldId="2147483660"/>
            <pc:sldLayoutMk cId="2312135531" sldId="2147483664"/>
          </pc:sldLayoutMkLst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312135531" sldId="2147483664"/>
              <ac:spMk id="3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312135531" sldId="2147483664"/>
              <ac:spMk id="4" creationId="{00000000-0000-0000-0000-000000000000}"/>
            </ac:spMkLst>
          </pc:spChg>
        </pc:sldLayoutChg>
        <pc:sldLayoutChg chg="modSp">
          <pc:chgData name="Josh Duddy" userId="ba65ca6354f64ad4" providerId="LiveId" clId="{9A7B2C16-45E2-4166-B27C-38ACD919C920}" dt="2020-04-03T12:15:31.672" v="0"/>
          <pc:sldLayoutMkLst>
            <pc:docMk/>
            <pc:sldMasterMk cId="3445933580" sldId="2147483660"/>
            <pc:sldLayoutMk cId="2522784938" sldId="2147483665"/>
          </pc:sldLayoutMkLst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522784938" sldId="2147483665"/>
              <ac:spMk id="2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522784938" sldId="2147483665"/>
              <ac:spMk id="3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522784938" sldId="2147483665"/>
              <ac:spMk id="4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522784938" sldId="2147483665"/>
              <ac:spMk id="5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522784938" sldId="2147483665"/>
              <ac:spMk id="6" creationId="{00000000-0000-0000-0000-000000000000}"/>
            </ac:spMkLst>
          </pc:spChg>
        </pc:sldLayoutChg>
        <pc:sldLayoutChg chg="modSp">
          <pc:chgData name="Josh Duddy" userId="ba65ca6354f64ad4" providerId="LiveId" clId="{9A7B2C16-45E2-4166-B27C-38ACD919C920}" dt="2020-04-03T12:15:31.672" v="0"/>
          <pc:sldLayoutMkLst>
            <pc:docMk/>
            <pc:sldMasterMk cId="3445933580" sldId="2147483660"/>
            <pc:sldLayoutMk cId="1792336685" sldId="2147483668"/>
          </pc:sldLayoutMkLst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1792336685" sldId="2147483668"/>
              <ac:spMk id="2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1792336685" sldId="2147483668"/>
              <ac:spMk id="3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1792336685" sldId="2147483668"/>
              <ac:spMk id="4" creationId="{00000000-0000-0000-0000-000000000000}"/>
            </ac:spMkLst>
          </pc:spChg>
        </pc:sldLayoutChg>
        <pc:sldLayoutChg chg="modSp">
          <pc:chgData name="Josh Duddy" userId="ba65ca6354f64ad4" providerId="LiveId" clId="{9A7B2C16-45E2-4166-B27C-38ACD919C920}" dt="2020-04-03T12:15:31.672" v="0"/>
          <pc:sldLayoutMkLst>
            <pc:docMk/>
            <pc:sldMasterMk cId="3445933580" sldId="2147483660"/>
            <pc:sldLayoutMk cId="3844933019" sldId="2147483669"/>
          </pc:sldLayoutMkLst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3844933019" sldId="2147483669"/>
              <ac:spMk id="2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3844933019" sldId="2147483669"/>
              <ac:spMk id="3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3844933019" sldId="2147483669"/>
              <ac:spMk id="4" creationId="{00000000-0000-0000-0000-000000000000}"/>
            </ac:spMkLst>
          </pc:spChg>
        </pc:sldLayoutChg>
        <pc:sldLayoutChg chg="modSp">
          <pc:chgData name="Josh Duddy" userId="ba65ca6354f64ad4" providerId="LiveId" clId="{9A7B2C16-45E2-4166-B27C-38ACD919C920}" dt="2020-04-03T12:15:31.672" v="0"/>
          <pc:sldLayoutMkLst>
            <pc:docMk/>
            <pc:sldMasterMk cId="3445933580" sldId="2147483660"/>
            <pc:sldLayoutMk cId="3183452084" sldId="2147483671"/>
          </pc:sldLayoutMkLst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3183452084" sldId="2147483671"/>
              <ac:spMk id="2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3183452084" sldId="2147483671"/>
              <ac:spMk id="3" creationId="{00000000-0000-0000-0000-000000000000}"/>
            </ac:spMkLst>
          </pc:spChg>
        </pc:sldLayoutChg>
      </pc:sldMasterChg>
      <pc:sldMasterChg chg="addSp">
        <pc:chgData name="Josh Duddy" userId="ba65ca6354f64ad4" providerId="LiveId" clId="{9A7B2C16-45E2-4166-B27C-38ACD919C920}" dt="2020-04-03T12:15:31.672" v="0"/>
        <pc:sldMasterMkLst>
          <pc:docMk/>
          <pc:sldMasterMk cId="693194458" sldId="2147483672"/>
        </pc:sldMasterMkLst>
        <pc:spChg chg="add">
          <ac:chgData name="Josh Duddy" userId="ba65ca6354f64ad4" providerId="LiveId" clId="{9A7B2C16-45E2-4166-B27C-38ACD919C920}" dt="2020-04-03T12:15:31.672" v="0"/>
          <ac:spMkLst>
            <pc:docMk/>
            <pc:sldMasterMk cId="693194458" sldId="2147483672"/>
            <ac:spMk id="7" creationId="{8C507882-B4BF-4803-A6DA-737AF6DC24FE}"/>
          </ac:spMkLst>
        </pc:spChg>
        <pc:spChg chg="add">
          <ac:chgData name="Josh Duddy" userId="ba65ca6354f64ad4" providerId="LiveId" clId="{9A7B2C16-45E2-4166-B27C-38ACD919C920}" dt="2020-04-03T12:15:31.672" v="0"/>
          <ac:spMkLst>
            <pc:docMk/>
            <pc:sldMasterMk cId="693194458" sldId="2147483672"/>
            <ac:spMk id="8" creationId="{E5BC0D5F-07C8-4F09-B307-67A3D50C3E5E}"/>
          </ac:spMkLst>
        </pc:spChg>
      </pc:sldMasterChg>
    </pc:docChg>
  </pc:docChgLst>
  <pc:docChgLst>
    <pc:chgData name="Josh Duddy" userId="ba65ca6354f64ad4" providerId="LiveId" clId="{0A2CCA3B-E9A3-4BBE-A84D-3356D3C6C842}"/>
    <pc:docChg chg="delSld">
      <pc:chgData name="Josh Duddy" userId="ba65ca6354f64ad4" providerId="LiveId" clId="{0A2CCA3B-E9A3-4BBE-A84D-3356D3C6C842}" dt="2020-04-03T12:14:56.038" v="9" actId="47"/>
      <pc:docMkLst>
        <pc:docMk/>
      </pc:docMkLst>
      <pc:sldChg chg="del">
        <pc:chgData name="Josh Duddy" userId="ba65ca6354f64ad4" providerId="LiveId" clId="{0A2CCA3B-E9A3-4BBE-A84D-3356D3C6C842}" dt="2020-04-03T12:14:54.623" v="0" actId="47"/>
        <pc:sldMkLst>
          <pc:docMk/>
          <pc:sldMk cId="2235002889" sldId="259"/>
        </pc:sldMkLst>
      </pc:sldChg>
      <pc:sldChg chg="del">
        <pc:chgData name="Josh Duddy" userId="ba65ca6354f64ad4" providerId="LiveId" clId="{0A2CCA3B-E9A3-4BBE-A84D-3356D3C6C842}" dt="2020-04-03T12:14:55.097" v="1" actId="47"/>
        <pc:sldMkLst>
          <pc:docMk/>
          <pc:sldMk cId="1619591770" sldId="260"/>
        </pc:sldMkLst>
      </pc:sldChg>
      <pc:sldChg chg="del">
        <pc:chgData name="Josh Duddy" userId="ba65ca6354f64ad4" providerId="LiveId" clId="{0A2CCA3B-E9A3-4BBE-A84D-3356D3C6C842}" dt="2020-04-03T12:14:55.129" v="2" actId="47"/>
        <pc:sldMkLst>
          <pc:docMk/>
          <pc:sldMk cId="415263285" sldId="261"/>
        </pc:sldMkLst>
      </pc:sldChg>
      <pc:sldChg chg="del">
        <pc:chgData name="Josh Duddy" userId="ba65ca6354f64ad4" providerId="LiveId" clId="{0A2CCA3B-E9A3-4BBE-A84D-3356D3C6C842}" dt="2020-04-03T12:14:55.173" v="3" actId="47"/>
        <pc:sldMkLst>
          <pc:docMk/>
          <pc:sldMk cId="3058157244" sldId="262"/>
        </pc:sldMkLst>
      </pc:sldChg>
      <pc:sldChg chg="del">
        <pc:chgData name="Josh Duddy" userId="ba65ca6354f64ad4" providerId="LiveId" clId="{0A2CCA3B-E9A3-4BBE-A84D-3356D3C6C842}" dt="2020-04-03T12:14:55.191" v="4" actId="47"/>
        <pc:sldMkLst>
          <pc:docMk/>
          <pc:sldMk cId="2242457037" sldId="263"/>
        </pc:sldMkLst>
      </pc:sldChg>
      <pc:sldChg chg="del">
        <pc:chgData name="Josh Duddy" userId="ba65ca6354f64ad4" providerId="LiveId" clId="{0A2CCA3B-E9A3-4BBE-A84D-3356D3C6C842}" dt="2020-04-03T12:14:55.257" v="5" actId="47"/>
        <pc:sldMkLst>
          <pc:docMk/>
          <pc:sldMk cId="1971380604" sldId="264"/>
        </pc:sldMkLst>
      </pc:sldChg>
      <pc:sldChg chg="del">
        <pc:chgData name="Josh Duddy" userId="ba65ca6354f64ad4" providerId="LiveId" clId="{0A2CCA3B-E9A3-4BBE-A84D-3356D3C6C842}" dt="2020-04-03T12:14:55.284" v="6" actId="47"/>
        <pc:sldMkLst>
          <pc:docMk/>
          <pc:sldMk cId="449754594" sldId="265"/>
        </pc:sldMkLst>
      </pc:sldChg>
      <pc:sldChg chg="del">
        <pc:chgData name="Josh Duddy" userId="ba65ca6354f64ad4" providerId="LiveId" clId="{0A2CCA3B-E9A3-4BBE-A84D-3356D3C6C842}" dt="2020-04-03T12:14:55.300" v="7" actId="47"/>
        <pc:sldMkLst>
          <pc:docMk/>
          <pc:sldMk cId="245633294" sldId="266"/>
        </pc:sldMkLst>
      </pc:sldChg>
      <pc:sldChg chg="del">
        <pc:chgData name="Josh Duddy" userId="ba65ca6354f64ad4" providerId="LiveId" clId="{0A2CCA3B-E9A3-4BBE-A84D-3356D3C6C842}" dt="2020-04-03T12:14:55.330" v="8" actId="47"/>
        <pc:sldMkLst>
          <pc:docMk/>
          <pc:sldMk cId="1669397281" sldId="267"/>
        </pc:sldMkLst>
      </pc:sldChg>
      <pc:sldChg chg="del">
        <pc:chgData name="Josh Duddy" userId="ba65ca6354f64ad4" providerId="LiveId" clId="{0A2CCA3B-E9A3-4BBE-A84D-3356D3C6C842}" dt="2020-04-03T12:14:56.038" v="9" actId="47"/>
        <pc:sldMkLst>
          <pc:docMk/>
          <pc:sldMk cId="2056591336" sldId="268"/>
        </pc:sldMkLst>
      </pc:sldChg>
      <pc:sldMasterChg chg="delSldLayout">
        <pc:chgData name="Josh Duddy" userId="ba65ca6354f64ad4" providerId="LiveId" clId="{0A2CCA3B-E9A3-4BBE-A84D-3356D3C6C842}" dt="2020-04-03T12:14:55.284" v="6" actId="47"/>
        <pc:sldMasterMkLst>
          <pc:docMk/>
          <pc:sldMasterMk cId="3445933580" sldId="2147483660"/>
        </pc:sldMasterMkLst>
        <pc:sldLayoutChg chg="del">
          <pc:chgData name="Josh Duddy" userId="ba65ca6354f64ad4" providerId="LiveId" clId="{0A2CCA3B-E9A3-4BBE-A84D-3356D3C6C842}" dt="2020-04-03T12:14:54.623" v="0" actId="47"/>
          <pc:sldLayoutMkLst>
            <pc:docMk/>
            <pc:sldMasterMk cId="3445933580" sldId="2147483660"/>
            <pc:sldLayoutMk cId="2845086029" sldId="2147483672"/>
          </pc:sldLayoutMkLst>
        </pc:sldLayoutChg>
        <pc:sldLayoutChg chg="del">
          <pc:chgData name="Josh Duddy" userId="ba65ca6354f64ad4" providerId="LiveId" clId="{0A2CCA3B-E9A3-4BBE-A84D-3356D3C6C842}" dt="2020-04-03T12:14:55.284" v="6" actId="47"/>
          <pc:sldLayoutMkLst>
            <pc:docMk/>
            <pc:sldMasterMk cId="3445933580" sldId="2147483660"/>
            <pc:sldLayoutMk cId="1318234716" sldId="214748367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5A8CF-11DB-4635-AC36-1E7F00B410D0}" type="datetimeFigureOut">
              <a:rPr lang="en-GB" smtClean="0"/>
              <a:t>07/06/2020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60F58-BC3B-4EAE-A1E9-06280DD29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7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050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512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67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580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173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627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12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142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96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93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367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07/06/2020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C507882-B4BF-4803-A6DA-737AF6DC24FE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LO Mastery of SHC including Experimental Methods and Calculations</a:t>
            </a:r>
            <a:endParaRPr lang="en-GB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5BC0D5F-07C8-4F09-B307-67A3D50C3E5E}"/>
              </a:ext>
            </a:extLst>
          </p:cNvPr>
          <p:cNvSpPr txBox="1"/>
          <p:nvPr userDrawn="1"/>
        </p:nvSpPr>
        <p:spPr>
          <a:xfrm>
            <a:off x="0" y="365126"/>
            <a:ext cx="12192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anose="030F0702030302020204" pitchFamily="66" charset="0"/>
              </a:rPr>
              <a:t>Key Words</a:t>
            </a:r>
            <a:r>
              <a:rPr lang="en-GB" sz="18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: Specific Heat Capacity (SHC), Heat Capacity, Continuous Flow Method,</a:t>
            </a:r>
            <a:r>
              <a:rPr lang="en-GB" sz="1800" baseline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Method of Mixtures</a:t>
            </a:r>
            <a:endParaRPr lang="en-GB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194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>
              <a:defRPr/>
            </a:pPr>
            <a:fld id="{5CC31813-D645-4F9D-BFD2-65F377D5AD62}" type="datetime4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 June 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84082"/>
              </p:ext>
            </p:extLst>
          </p:nvPr>
        </p:nvGraphicFramePr>
        <p:xfrm>
          <a:off x="0" y="764705"/>
          <a:ext cx="12192000" cy="82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216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575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127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22325">
                <a:tc>
                  <a:txBody>
                    <a:bodyPr/>
                    <a:lstStyle/>
                    <a:p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u="sng" dirty="0" smtClean="0">
                          <a:latin typeface="Comic Sans MS" panose="030F0702030302020204" pitchFamily="66" charset="0"/>
                        </a:rPr>
                        <a:t>Specific Heat Capacity (SHC)</a:t>
                      </a:r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07/06/2020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5CF25D-A801-435C-BD67-536129764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6792"/>
            <a:ext cx="10730408" cy="4620171"/>
          </a:xfrm>
        </p:spPr>
        <p:txBody>
          <a:bodyPr>
            <a:normAutofit/>
          </a:bodyPr>
          <a:lstStyle/>
          <a:p>
            <a:r>
              <a:rPr lang="en-GB" dirty="0" smtClean="0"/>
              <a:t>As a reminder: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 smtClean="0"/>
              <a:t>				</a:t>
            </a:r>
            <a:r>
              <a:rPr lang="en-GB" sz="3200" dirty="0" smtClean="0"/>
              <a:t>Q = m c </a:t>
            </a:r>
            <a:r>
              <a:rPr lang="en-GB" sz="3200" dirty="0" err="1" smtClean="0">
                <a:latin typeface="Symbol" panose="05050102010706020507" pitchFamily="18" charset="2"/>
              </a:rPr>
              <a:t>Dq</a:t>
            </a:r>
            <a:endParaRPr lang="en-GB" sz="3200" dirty="0" smtClean="0">
              <a:latin typeface="Symbol" panose="05050102010706020507" pitchFamily="18" charset="2"/>
            </a:endParaRPr>
          </a:p>
          <a:p>
            <a:r>
              <a:rPr lang="en-GB" dirty="0" smtClean="0"/>
              <a:t>Typical SHC values:</a:t>
            </a:r>
          </a:p>
          <a:p>
            <a:pPr lvl="1"/>
            <a:r>
              <a:rPr lang="en-GB" dirty="0" smtClean="0"/>
              <a:t>Copper 		= 	 385 J kg</a:t>
            </a:r>
            <a:r>
              <a:rPr lang="en-GB" baseline="30000" dirty="0" smtClean="0"/>
              <a:t>-1</a:t>
            </a:r>
            <a:r>
              <a:rPr lang="en-GB" dirty="0" smtClean="0"/>
              <a:t> K</a:t>
            </a:r>
            <a:r>
              <a:rPr lang="en-GB" baseline="30000" dirty="0" smtClean="0"/>
              <a:t>-1</a:t>
            </a:r>
          </a:p>
          <a:p>
            <a:pPr lvl="1"/>
            <a:r>
              <a:rPr lang="en-GB" dirty="0" smtClean="0"/>
              <a:t>Steel 		= 	 490 </a:t>
            </a:r>
            <a:r>
              <a:rPr lang="en-GB" dirty="0"/>
              <a:t>J kg</a:t>
            </a:r>
            <a:r>
              <a:rPr lang="en-GB" baseline="30000" dirty="0"/>
              <a:t>-1</a:t>
            </a:r>
            <a:r>
              <a:rPr lang="en-GB" dirty="0"/>
              <a:t> K</a:t>
            </a:r>
            <a:r>
              <a:rPr lang="en-GB" baseline="30000" dirty="0"/>
              <a:t>-1</a:t>
            </a:r>
            <a:endParaRPr lang="en-GB" dirty="0" smtClean="0"/>
          </a:p>
          <a:p>
            <a:pPr lvl="1"/>
            <a:r>
              <a:rPr lang="en-GB" dirty="0" smtClean="0"/>
              <a:t>Lead		=	 130 </a:t>
            </a:r>
            <a:r>
              <a:rPr lang="en-GB" dirty="0"/>
              <a:t>J kg</a:t>
            </a:r>
            <a:r>
              <a:rPr lang="en-GB" baseline="30000" dirty="0"/>
              <a:t>-1</a:t>
            </a:r>
            <a:r>
              <a:rPr lang="en-GB" dirty="0"/>
              <a:t> </a:t>
            </a:r>
            <a:r>
              <a:rPr lang="en-GB" dirty="0" smtClean="0"/>
              <a:t>K</a:t>
            </a:r>
            <a:r>
              <a:rPr lang="en-GB" baseline="30000" dirty="0" smtClean="0"/>
              <a:t>-1</a:t>
            </a:r>
            <a:endParaRPr lang="en-GB" dirty="0" smtClean="0"/>
          </a:p>
          <a:p>
            <a:pPr lvl="1"/>
            <a:r>
              <a:rPr lang="en-GB" dirty="0" smtClean="0"/>
              <a:t>Aluminium	=	 910 </a:t>
            </a:r>
            <a:r>
              <a:rPr lang="en-GB" dirty="0"/>
              <a:t>J kg</a:t>
            </a:r>
            <a:r>
              <a:rPr lang="en-GB" baseline="30000" dirty="0"/>
              <a:t>-1</a:t>
            </a:r>
            <a:r>
              <a:rPr lang="en-GB" dirty="0"/>
              <a:t> K</a:t>
            </a:r>
            <a:r>
              <a:rPr lang="en-GB" baseline="30000" dirty="0"/>
              <a:t>-1</a:t>
            </a:r>
            <a:endParaRPr lang="en-GB" dirty="0" smtClean="0"/>
          </a:p>
          <a:p>
            <a:pPr lvl="1"/>
            <a:r>
              <a:rPr lang="en-GB" dirty="0" smtClean="0"/>
              <a:t>Water		=	4180 </a:t>
            </a:r>
            <a:r>
              <a:rPr lang="en-GB" dirty="0"/>
              <a:t>J kg</a:t>
            </a:r>
            <a:r>
              <a:rPr lang="en-GB" baseline="30000" dirty="0"/>
              <a:t>-1</a:t>
            </a:r>
            <a:r>
              <a:rPr lang="en-GB" dirty="0"/>
              <a:t> K</a:t>
            </a:r>
            <a:r>
              <a:rPr lang="en-GB" baseline="30000" dirty="0"/>
              <a:t>-1 </a:t>
            </a:r>
            <a:r>
              <a:rPr lang="en-GB" dirty="0" smtClean="0"/>
              <a:t>(usually taken as 4200 </a:t>
            </a:r>
            <a:r>
              <a:rPr lang="en-GB" dirty="0"/>
              <a:t>J kg</a:t>
            </a:r>
            <a:r>
              <a:rPr lang="en-GB" baseline="30000" dirty="0"/>
              <a:t>-1</a:t>
            </a:r>
            <a:r>
              <a:rPr lang="en-GB" dirty="0"/>
              <a:t> K</a:t>
            </a:r>
            <a:r>
              <a:rPr lang="en-GB" baseline="30000" dirty="0"/>
              <a:t>-1</a:t>
            </a:r>
            <a:r>
              <a:rPr lang="en-GB" dirty="0" smtClean="0"/>
              <a:t> to 2 </a:t>
            </a:r>
            <a:r>
              <a:rPr lang="en-GB" dirty="0" err="1" smtClean="0"/>
              <a:t>s.f.</a:t>
            </a:r>
            <a:r>
              <a:rPr lang="en-GB" dirty="0" smtClean="0"/>
              <a:t>)</a:t>
            </a:r>
          </a:p>
          <a:p>
            <a:r>
              <a:rPr lang="en-GB" dirty="0" smtClean="0"/>
              <a:t>So, with the possible exception of Aluminium, water has an SHC which is typically an order of magnitude higher than most metals.</a:t>
            </a:r>
          </a:p>
          <a:p>
            <a:pPr marL="457200" lvl="1" indent="0">
              <a:buNone/>
            </a:pPr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7376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5400" y="961291"/>
            <a:ext cx="4969768" cy="1456571"/>
          </a:xfrm>
        </p:spPr>
        <p:txBody>
          <a:bodyPr/>
          <a:lstStyle/>
          <a:p>
            <a:r>
              <a:rPr lang="en-GB" sz="3200" b="1" dirty="0" smtClean="0"/>
              <a:t>Continuous flow methods:</a:t>
            </a:r>
          </a:p>
          <a:p>
            <a:r>
              <a:rPr lang="en-GB" dirty="0" smtClean="0"/>
              <a:t>A more sophisticated calorimetry technique.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867" y="900325"/>
            <a:ext cx="5476875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695400" y="2492897"/>
            <a:ext cx="10741342" cy="410445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Water is passed in at one temperature, and comes out at a higher temperature.</a:t>
            </a:r>
          </a:p>
          <a:p>
            <a:r>
              <a:rPr lang="en-GB" dirty="0" smtClean="0"/>
              <a:t>As the temperature of the various parts of the apparatus stay the same, there is no need to consider the heat capacity of the apparatus.</a:t>
            </a:r>
          </a:p>
          <a:p>
            <a:r>
              <a:rPr lang="en-GB" dirty="0" smtClean="0"/>
              <a:t>In this case, it is more appropriate to write the equation as:</a:t>
            </a:r>
          </a:p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where m/t is the mass flow rate through the apparatus.</a:t>
            </a:r>
          </a:p>
          <a:p>
            <a:r>
              <a:rPr lang="en-GB" dirty="0" smtClean="0"/>
              <a:t>A full treatment can be found on page 63 in the Hodder eBook.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800" y="4725144"/>
            <a:ext cx="26193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7893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84784"/>
            <a:ext cx="9002216" cy="4968552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The ‘Electric Shower’ Problem:</a:t>
            </a:r>
          </a:p>
          <a:p>
            <a:r>
              <a:rPr lang="en-GB" dirty="0" smtClean="0"/>
              <a:t>A similar situation to the continuous flow experiment that often comes up in problems.</a:t>
            </a:r>
          </a:p>
          <a:p>
            <a:r>
              <a:rPr lang="en-GB" dirty="0" smtClean="0"/>
              <a:t>May not be a shower; it can be any type of water heater that heats the water as it passes through it – we have one in the Physics lab.</a:t>
            </a:r>
          </a:p>
          <a:p>
            <a:r>
              <a:rPr lang="en-GB" dirty="0" smtClean="0"/>
              <a:t>The equation is the same: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Electric showers of this type are certainly a problem!!!</a:t>
            </a:r>
          </a:p>
          <a:p>
            <a:endParaRPr lang="en-GB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523" y="4896822"/>
            <a:ext cx="26193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Triton T80gsi 8.5kW Electric Shower: Amazon.co.uk: DIY &amp; Tool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6463" y="1124744"/>
            <a:ext cx="1656184" cy="2807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73 Contour | Over Sink Water Heater Redring 44784001, 7L 3kW 230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3453" y="4365104"/>
            <a:ext cx="1229194" cy="1760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326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268760"/>
            <a:ext cx="10514384" cy="2232248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Method of Mixtures Calculations:</a:t>
            </a:r>
          </a:p>
          <a:p>
            <a:r>
              <a:rPr lang="en-GB" dirty="0" smtClean="0"/>
              <a:t>I you didn’t know anything about SHC, you might expect that if you took 500 g of boiling water from a kettle at 100 </a:t>
            </a:r>
            <a:r>
              <a:rPr lang="en-GB" baseline="30000" dirty="0" err="1" smtClean="0"/>
              <a:t>o</a:t>
            </a:r>
            <a:r>
              <a:rPr lang="en-GB" dirty="0" err="1" smtClean="0"/>
              <a:t>C</a:t>
            </a:r>
            <a:r>
              <a:rPr lang="en-GB" dirty="0" smtClean="0"/>
              <a:t> and poured it into a 500 g saucepan at 20 </a:t>
            </a:r>
            <a:r>
              <a:rPr lang="en-GB" baseline="30000" dirty="0" err="1" smtClean="0"/>
              <a:t>o</a:t>
            </a:r>
            <a:r>
              <a:rPr lang="en-GB" dirty="0" err="1" smtClean="0"/>
              <a:t>C</a:t>
            </a:r>
            <a:r>
              <a:rPr lang="en-GB" dirty="0" smtClean="0"/>
              <a:t>, the final temperature might be the average (60 </a:t>
            </a:r>
            <a:r>
              <a:rPr lang="en-GB" baseline="30000" dirty="0" err="1" smtClean="0"/>
              <a:t>o</a:t>
            </a:r>
            <a:r>
              <a:rPr lang="en-GB" dirty="0" err="1" smtClean="0"/>
              <a:t>C</a:t>
            </a:r>
            <a:r>
              <a:rPr lang="en-GB" dirty="0" smtClean="0"/>
              <a:t>).</a:t>
            </a:r>
          </a:p>
          <a:p>
            <a:endParaRPr lang="en-GB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584" y="3636268"/>
            <a:ext cx="7316118" cy="1474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0456" y="3636268"/>
            <a:ext cx="10001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990600" y="5301208"/>
            <a:ext cx="1051438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In reality, due to the much higher SHC of water, the final equilibrium temperature would be about 93 </a:t>
            </a:r>
            <a:r>
              <a:rPr lang="en-GB" baseline="30000" dirty="0" err="1" smtClean="0"/>
              <a:t>o</a:t>
            </a:r>
            <a:r>
              <a:rPr lang="en-GB" dirty="0" err="1" smtClean="0"/>
              <a:t>C.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16121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9416" y="2492896"/>
            <a:ext cx="10515600" cy="3828083"/>
          </a:xfrm>
        </p:spPr>
        <p:txBody>
          <a:bodyPr/>
          <a:lstStyle/>
          <a:p>
            <a:r>
              <a:rPr lang="en-GB" dirty="0" smtClean="0"/>
              <a:t>To do the calculation properly we need to look at the energy transfer.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Assuming no losses to the surroundings we have: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dirty="0"/>
              <a:t>	</a:t>
            </a:r>
            <a:r>
              <a:rPr lang="en-GB" dirty="0" smtClean="0"/>
              <a:t>	Heat lost by water = Heat gained by saucepan</a:t>
            </a:r>
          </a:p>
          <a:p>
            <a:r>
              <a:rPr lang="en-GB" dirty="0" smtClean="0"/>
              <a:t>Note in this case it is correct to use the term heat, as then energy is transferred due to the temperature difference.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Using </a:t>
            </a:r>
            <a:r>
              <a:rPr lang="en-GB" dirty="0" smtClean="0">
                <a:latin typeface="Symbol" panose="05050102010706020507" pitchFamily="18" charset="2"/>
              </a:rPr>
              <a:t>q</a:t>
            </a:r>
            <a:r>
              <a:rPr lang="en-GB" dirty="0" smtClean="0"/>
              <a:t> for the final temperature we can write:</a:t>
            </a:r>
          </a:p>
          <a:p>
            <a:pPr marL="0" indent="0">
              <a:buNone/>
            </a:pPr>
            <a:r>
              <a:rPr lang="en-GB" dirty="0" smtClean="0"/>
              <a:t>		m</a:t>
            </a:r>
            <a:r>
              <a:rPr lang="en-GB" baseline="-25000" dirty="0" smtClean="0"/>
              <a:t>w</a:t>
            </a:r>
            <a:r>
              <a:rPr lang="en-GB" dirty="0" smtClean="0"/>
              <a:t> </a:t>
            </a:r>
            <a:r>
              <a:rPr lang="en-GB" dirty="0" err="1" smtClean="0"/>
              <a:t>c</a:t>
            </a:r>
            <a:r>
              <a:rPr lang="en-GB" baseline="-25000" dirty="0" err="1" smtClean="0"/>
              <a:t>w</a:t>
            </a:r>
            <a:r>
              <a:rPr lang="en-GB" dirty="0" smtClean="0"/>
              <a:t> (100 – </a:t>
            </a:r>
            <a:r>
              <a:rPr lang="en-GB" dirty="0" smtClean="0">
                <a:latin typeface="Symbol" panose="05050102010706020507" pitchFamily="18" charset="2"/>
              </a:rPr>
              <a:t>q</a:t>
            </a:r>
            <a:r>
              <a:rPr lang="en-GB" dirty="0" smtClean="0"/>
              <a:t>) = </a:t>
            </a:r>
            <a:r>
              <a:rPr lang="en-GB" dirty="0" err="1" smtClean="0"/>
              <a:t>m</a:t>
            </a:r>
            <a:r>
              <a:rPr lang="en-GB" baseline="-25000" dirty="0" err="1" smtClean="0"/>
              <a:t>p</a:t>
            </a:r>
            <a:r>
              <a:rPr lang="en-GB" dirty="0" smtClean="0"/>
              <a:t> </a:t>
            </a:r>
            <a:r>
              <a:rPr lang="en-GB" dirty="0" err="1" smtClean="0"/>
              <a:t>c</a:t>
            </a:r>
            <a:r>
              <a:rPr lang="en-GB" baseline="-25000" dirty="0" err="1" smtClean="0"/>
              <a:t>p</a:t>
            </a:r>
            <a:r>
              <a:rPr lang="en-GB" dirty="0" smtClean="0"/>
              <a:t> (</a:t>
            </a:r>
            <a:r>
              <a:rPr lang="en-GB" dirty="0" smtClean="0">
                <a:latin typeface="Symbol" panose="05050102010706020507" pitchFamily="18" charset="2"/>
              </a:rPr>
              <a:t>q</a:t>
            </a:r>
            <a:r>
              <a:rPr lang="en-GB" dirty="0" smtClean="0"/>
              <a:t> – 20)</a:t>
            </a:r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584" y="1052736"/>
            <a:ext cx="7200800" cy="1350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8392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9416" y="2492896"/>
            <a:ext cx="10515600" cy="4176464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dirty="0" smtClean="0"/>
              <a:t>			m</a:t>
            </a:r>
            <a:r>
              <a:rPr lang="en-GB" baseline="-25000" dirty="0" smtClean="0"/>
              <a:t>w</a:t>
            </a:r>
            <a:r>
              <a:rPr lang="en-GB" dirty="0" smtClean="0"/>
              <a:t> </a:t>
            </a:r>
            <a:r>
              <a:rPr lang="en-GB" dirty="0" err="1"/>
              <a:t>c</a:t>
            </a:r>
            <a:r>
              <a:rPr lang="en-GB" baseline="-25000" dirty="0" err="1"/>
              <a:t>w</a:t>
            </a:r>
            <a:r>
              <a:rPr lang="en-GB" dirty="0"/>
              <a:t> (100 – </a:t>
            </a:r>
            <a:r>
              <a:rPr lang="en-GB" dirty="0">
                <a:latin typeface="Symbol" panose="05050102010706020507" pitchFamily="18" charset="2"/>
              </a:rPr>
              <a:t>q</a:t>
            </a:r>
            <a:r>
              <a:rPr lang="en-GB" dirty="0"/>
              <a:t>) = </a:t>
            </a:r>
            <a:r>
              <a:rPr lang="en-GB" dirty="0" err="1"/>
              <a:t>m</a:t>
            </a:r>
            <a:r>
              <a:rPr lang="en-GB" baseline="-25000" dirty="0" err="1"/>
              <a:t>p</a:t>
            </a:r>
            <a:r>
              <a:rPr lang="en-GB" dirty="0"/>
              <a:t> </a:t>
            </a:r>
            <a:r>
              <a:rPr lang="en-GB" dirty="0" err="1"/>
              <a:t>c</a:t>
            </a:r>
            <a:r>
              <a:rPr lang="en-GB" baseline="-25000" dirty="0" err="1"/>
              <a:t>p</a:t>
            </a:r>
            <a:r>
              <a:rPr lang="en-GB" dirty="0"/>
              <a:t> (</a:t>
            </a:r>
            <a:r>
              <a:rPr lang="en-GB" dirty="0">
                <a:latin typeface="Symbol" panose="05050102010706020507" pitchFamily="18" charset="2"/>
              </a:rPr>
              <a:t>q</a:t>
            </a:r>
            <a:r>
              <a:rPr lang="en-GB" dirty="0"/>
              <a:t> – 20)</a:t>
            </a:r>
          </a:p>
          <a:p>
            <a:pPr>
              <a:spcAft>
                <a:spcPts val="600"/>
              </a:spcAft>
            </a:pPr>
            <a:r>
              <a:rPr lang="en-GB" dirty="0"/>
              <a:t>In this simple example, the mass of water, m</a:t>
            </a:r>
            <a:r>
              <a:rPr lang="en-GB" baseline="-25000" dirty="0"/>
              <a:t>w</a:t>
            </a:r>
            <a:r>
              <a:rPr lang="en-GB" dirty="0"/>
              <a:t> and the mass of the pan </a:t>
            </a:r>
            <a:r>
              <a:rPr lang="en-GB" dirty="0" err="1"/>
              <a:t>m</a:t>
            </a:r>
            <a:r>
              <a:rPr lang="en-GB" baseline="-25000" dirty="0" err="1"/>
              <a:t>p</a:t>
            </a:r>
            <a:r>
              <a:rPr lang="en-GB" dirty="0"/>
              <a:t> were both 500 g, so the m terms cancel:</a:t>
            </a:r>
          </a:p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dirty="0"/>
              <a:t>		       </a:t>
            </a:r>
            <a:r>
              <a:rPr lang="en-GB" dirty="0" smtClean="0"/>
              <a:t>	      </a:t>
            </a:r>
            <a:r>
              <a:rPr lang="en-GB" dirty="0" err="1" smtClean="0"/>
              <a:t>c</a:t>
            </a:r>
            <a:r>
              <a:rPr lang="en-GB" baseline="-25000" dirty="0" err="1" smtClean="0"/>
              <a:t>w</a:t>
            </a:r>
            <a:r>
              <a:rPr lang="en-GB" dirty="0" smtClean="0"/>
              <a:t> </a:t>
            </a:r>
            <a:r>
              <a:rPr lang="en-GB" dirty="0"/>
              <a:t>(100 – </a:t>
            </a:r>
            <a:r>
              <a:rPr lang="en-GB" dirty="0">
                <a:latin typeface="Symbol" panose="05050102010706020507" pitchFamily="18" charset="2"/>
              </a:rPr>
              <a:t>q</a:t>
            </a:r>
            <a:r>
              <a:rPr lang="en-GB" dirty="0"/>
              <a:t>) = </a:t>
            </a:r>
            <a:r>
              <a:rPr lang="en-GB" dirty="0" err="1"/>
              <a:t>c</a:t>
            </a:r>
            <a:r>
              <a:rPr lang="en-GB" baseline="-25000" dirty="0" err="1"/>
              <a:t>p</a:t>
            </a:r>
            <a:r>
              <a:rPr lang="en-GB" dirty="0"/>
              <a:t> </a:t>
            </a:r>
            <a:r>
              <a:rPr lang="en-GB" dirty="0"/>
              <a:t>(</a:t>
            </a:r>
            <a:r>
              <a:rPr lang="en-GB" dirty="0">
                <a:latin typeface="Symbol" panose="05050102010706020507" pitchFamily="18" charset="2"/>
              </a:rPr>
              <a:t>q</a:t>
            </a:r>
            <a:r>
              <a:rPr lang="en-GB" dirty="0"/>
              <a:t> – 20</a:t>
            </a:r>
            <a:r>
              <a:rPr lang="en-GB" dirty="0"/>
              <a:t>)</a:t>
            </a:r>
          </a:p>
          <a:p>
            <a:pPr marL="228600" lvl="1">
              <a:spcBef>
                <a:spcPts val="1000"/>
              </a:spcBef>
              <a:spcAft>
                <a:spcPts val="600"/>
              </a:spcAft>
            </a:pPr>
            <a:r>
              <a:rPr lang="en-GB" sz="2800" dirty="0"/>
              <a:t>Using </a:t>
            </a:r>
            <a:r>
              <a:rPr lang="en-GB" sz="2800" dirty="0" err="1"/>
              <a:t>c</a:t>
            </a:r>
            <a:r>
              <a:rPr lang="en-GB" sz="2800" baseline="-25000" dirty="0" err="1"/>
              <a:t>w</a:t>
            </a:r>
            <a:r>
              <a:rPr lang="en-GB" sz="2800" dirty="0"/>
              <a:t> = 4200 J kg</a:t>
            </a:r>
            <a:r>
              <a:rPr lang="en-GB" sz="2800" baseline="30000" dirty="0"/>
              <a:t>-1</a:t>
            </a:r>
            <a:r>
              <a:rPr lang="en-GB" sz="2800" dirty="0"/>
              <a:t> K</a:t>
            </a:r>
            <a:r>
              <a:rPr lang="en-GB" sz="2800" baseline="30000" dirty="0"/>
              <a:t>-1</a:t>
            </a:r>
            <a:r>
              <a:rPr lang="en-GB" sz="2800" dirty="0"/>
              <a:t>  and </a:t>
            </a:r>
            <a:r>
              <a:rPr lang="en-GB" sz="2800" dirty="0" err="1"/>
              <a:t>c</a:t>
            </a:r>
            <a:r>
              <a:rPr lang="en-GB" sz="2800" baseline="-25000" dirty="0" err="1"/>
              <a:t>p</a:t>
            </a:r>
            <a:r>
              <a:rPr lang="en-GB" sz="2800" dirty="0"/>
              <a:t> = 400 J kg</a:t>
            </a:r>
            <a:r>
              <a:rPr lang="en-GB" sz="2800" baseline="30000" dirty="0"/>
              <a:t>-1</a:t>
            </a:r>
            <a:r>
              <a:rPr lang="en-GB" sz="2800" dirty="0"/>
              <a:t> K</a:t>
            </a:r>
            <a:r>
              <a:rPr lang="en-GB" sz="2800" baseline="30000" dirty="0"/>
              <a:t>-1</a:t>
            </a:r>
            <a:r>
              <a:rPr lang="en-GB" sz="2800" dirty="0"/>
              <a:t> (for a typical metal gives):</a:t>
            </a:r>
          </a:p>
          <a:p>
            <a:pPr marL="0" lvl="1" indent="0"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2800" dirty="0"/>
              <a:t>		     </a:t>
            </a:r>
            <a:r>
              <a:rPr lang="en-GB" sz="2800" dirty="0" smtClean="0"/>
              <a:t>	4200 </a:t>
            </a:r>
            <a:r>
              <a:rPr lang="en-GB" sz="2800" dirty="0"/>
              <a:t>x </a:t>
            </a:r>
            <a:r>
              <a:rPr lang="en-GB" sz="2800" dirty="0"/>
              <a:t>(100 – </a:t>
            </a:r>
            <a:r>
              <a:rPr lang="en-GB" sz="2800" dirty="0">
                <a:latin typeface="Symbol" panose="05050102010706020507" pitchFamily="18" charset="2"/>
              </a:rPr>
              <a:t>q</a:t>
            </a:r>
            <a:r>
              <a:rPr lang="en-GB" sz="2800" dirty="0"/>
              <a:t>) = </a:t>
            </a:r>
            <a:r>
              <a:rPr lang="en-GB" sz="2800" dirty="0"/>
              <a:t>400 x </a:t>
            </a:r>
            <a:r>
              <a:rPr lang="en-GB" sz="2800" dirty="0"/>
              <a:t>(</a:t>
            </a:r>
            <a:r>
              <a:rPr lang="en-GB" sz="2800" dirty="0">
                <a:latin typeface="Symbol" panose="05050102010706020507" pitchFamily="18" charset="2"/>
              </a:rPr>
              <a:t>q</a:t>
            </a:r>
            <a:r>
              <a:rPr lang="en-GB" sz="2800" dirty="0"/>
              <a:t> – 20</a:t>
            </a:r>
            <a:r>
              <a:rPr lang="en-GB" sz="2800" dirty="0"/>
              <a:t>)</a:t>
            </a:r>
          </a:p>
          <a:p>
            <a:pPr marL="228600" lvl="1">
              <a:spcBef>
                <a:spcPts val="1000"/>
              </a:spcBef>
            </a:pPr>
            <a:r>
              <a:rPr lang="en-GB" sz="2800" dirty="0"/>
              <a:t>This </a:t>
            </a:r>
            <a:r>
              <a:rPr lang="en-GB" sz="2800" dirty="0" smtClean="0"/>
              <a:t>can be solved to give </a:t>
            </a:r>
            <a:r>
              <a:rPr lang="en-GB" sz="2800" dirty="0" smtClean="0">
                <a:latin typeface="Symbol" panose="05050102010706020507" pitchFamily="18" charset="2"/>
              </a:rPr>
              <a:t>q</a:t>
            </a:r>
            <a:r>
              <a:rPr lang="en-GB" sz="2800" dirty="0" smtClean="0"/>
              <a:t> = 93</a:t>
            </a:r>
            <a:r>
              <a:rPr lang="en-GB" dirty="0" smtClean="0"/>
              <a:t> </a:t>
            </a:r>
            <a:r>
              <a:rPr lang="en-GB" sz="2800" baseline="30000" dirty="0" err="1"/>
              <a:t>o</a:t>
            </a:r>
            <a:r>
              <a:rPr lang="en-GB" sz="2800" dirty="0" err="1"/>
              <a:t>C</a:t>
            </a:r>
            <a:r>
              <a:rPr lang="en-GB" sz="2800" dirty="0" err="1" smtClean="0"/>
              <a:t>.</a:t>
            </a:r>
            <a:endParaRPr lang="en-GB" sz="2800" dirty="0" smtClean="0"/>
          </a:p>
          <a:p>
            <a:pPr marL="228600" lvl="1">
              <a:spcBef>
                <a:spcPts val="1000"/>
              </a:spcBef>
            </a:pPr>
            <a:r>
              <a:rPr lang="en-GB" sz="2800" dirty="0" smtClean="0"/>
              <a:t>Method of mixture techniques can also be used to measure an unknown SHC of either a liquid or a solid, providing the other is known. </a:t>
            </a:r>
            <a:r>
              <a:rPr lang="en-GB" dirty="0" smtClean="0"/>
              <a:t> </a:t>
            </a:r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584" y="980728"/>
            <a:ext cx="7200800" cy="1350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0396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51384" y="1137976"/>
            <a:ext cx="5329808" cy="4980211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GB" sz="3600" b="1" dirty="0" smtClean="0"/>
              <a:t>Significance of high SHC of water:</a:t>
            </a:r>
          </a:p>
          <a:p>
            <a:pPr>
              <a:spcAft>
                <a:spcPts val="1200"/>
              </a:spcAft>
            </a:pPr>
            <a:r>
              <a:rPr lang="en-GB" dirty="0" smtClean="0"/>
              <a:t>Water is very effective for heat transfer, e.g.</a:t>
            </a:r>
          </a:p>
          <a:p>
            <a:pPr lvl="1">
              <a:spcAft>
                <a:spcPts val="1200"/>
              </a:spcAft>
            </a:pPr>
            <a:r>
              <a:rPr lang="en-GB" dirty="0" smtClean="0"/>
              <a:t>Central heating systems</a:t>
            </a:r>
          </a:p>
          <a:p>
            <a:pPr lvl="1">
              <a:spcAft>
                <a:spcPts val="1200"/>
              </a:spcAft>
            </a:pPr>
            <a:r>
              <a:rPr lang="en-GB" dirty="0" smtClean="0"/>
              <a:t>As a coolant, typically for car engines</a:t>
            </a:r>
          </a:p>
          <a:p>
            <a:pPr lvl="1"/>
            <a:r>
              <a:rPr lang="en-GB" dirty="0" smtClean="0"/>
              <a:t>Water cooled computer!!!</a:t>
            </a:r>
          </a:p>
          <a:p>
            <a:endParaRPr lang="en-GB" dirty="0"/>
          </a:p>
        </p:txBody>
      </p:sp>
      <p:pic>
        <p:nvPicPr>
          <p:cNvPr id="1026" name="Picture 2" descr="Radiators | Heating &amp; Plumbing | Wickes.co.u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9" y="1132715"/>
            <a:ext cx="2674927" cy="2008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hy ethylene glycol is used in car radiators?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335" y="2636912"/>
            <a:ext cx="2680782" cy="1982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6" descr="Overclockers UK Infin8 Nebula Custom Watercooled Gaming PC | KitGu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2" name="Picture 8" descr="Overclockers UK Infin8 Nebula Custom Watercooled Gaming PC | KitGur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3952" y="4221088"/>
            <a:ext cx="3135408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2234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51384" y="1137976"/>
            <a:ext cx="5688632" cy="4980211"/>
          </a:xfrm>
        </p:spPr>
        <p:txBody>
          <a:bodyPr>
            <a:normAutofit lnSpcReduction="10000"/>
          </a:bodyPr>
          <a:lstStyle/>
          <a:p>
            <a:r>
              <a:rPr lang="en-GB" sz="3600" b="1" dirty="0" smtClean="0"/>
              <a:t>Swimming in the sea</a:t>
            </a:r>
            <a:r>
              <a:rPr lang="en-GB" sz="3600" b="1" dirty="0"/>
              <a:t>:</a:t>
            </a:r>
            <a:endParaRPr lang="en-GB" sz="3600" b="1" dirty="0" smtClean="0"/>
          </a:p>
          <a:p>
            <a:pPr lvl="1"/>
            <a:r>
              <a:rPr lang="en-GB" sz="2800" b="1" dirty="0" smtClean="0"/>
              <a:t>Feels cold in May</a:t>
            </a:r>
          </a:p>
          <a:p>
            <a:pPr lvl="1"/>
            <a:r>
              <a:rPr lang="en-GB" sz="2800" b="1" dirty="0" smtClean="0"/>
              <a:t>Feels warmer in September</a:t>
            </a:r>
            <a:endParaRPr lang="en-GB" sz="3600" b="1" dirty="0" smtClean="0"/>
          </a:p>
          <a:p>
            <a:r>
              <a:rPr lang="en-GB" sz="3600" b="1" dirty="0" smtClean="0"/>
              <a:t>Climatic variation:</a:t>
            </a:r>
          </a:p>
          <a:p>
            <a:pPr lvl="1"/>
            <a:r>
              <a:rPr lang="en-GB" sz="2800" b="1" dirty="0" smtClean="0"/>
              <a:t>Siberia – very cold (-50</a:t>
            </a:r>
            <a:r>
              <a:rPr lang="en-GB" sz="2800" b="1" baseline="30000" dirty="0" smtClean="0"/>
              <a:t>o</a:t>
            </a:r>
            <a:r>
              <a:rPr lang="en-GB" sz="2800" b="1" dirty="0" smtClean="0"/>
              <a:t>C) in winter, but can be warm in the summer.</a:t>
            </a:r>
          </a:p>
          <a:p>
            <a:pPr lvl="1"/>
            <a:r>
              <a:rPr lang="en-GB" sz="2800" b="1" dirty="0" smtClean="0"/>
              <a:t>The desert gets cold at night!</a:t>
            </a:r>
          </a:p>
          <a:p>
            <a:pPr lvl="1"/>
            <a:r>
              <a:rPr lang="en-GB" sz="2800" b="1" dirty="0" smtClean="0"/>
              <a:t>Range of Average temperatures:</a:t>
            </a:r>
          </a:p>
          <a:p>
            <a:pPr lvl="2"/>
            <a:r>
              <a:rPr lang="en-GB" sz="2400" b="1" dirty="0" smtClean="0"/>
              <a:t>Funchal, Madeira: 14 – 25 </a:t>
            </a:r>
            <a:r>
              <a:rPr lang="en-GB" sz="2400" b="1" baseline="30000" dirty="0" err="1" smtClean="0"/>
              <a:t>o</a:t>
            </a:r>
            <a:r>
              <a:rPr lang="en-GB" sz="2400" b="1" dirty="0" err="1" smtClean="0"/>
              <a:t>C</a:t>
            </a:r>
            <a:endParaRPr lang="en-GB" sz="2400" b="1" dirty="0" smtClean="0"/>
          </a:p>
          <a:p>
            <a:pPr lvl="2"/>
            <a:r>
              <a:rPr lang="en-GB" sz="2400" b="1" dirty="0" smtClean="0"/>
              <a:t>Marrakesh, Morocco: 6 – 38 </a:t>
            </a:r>
            <a:r>
              <a:rPr lang="en-GB" sz="2400" b="1" baseline="30000" dirty="0" err="1"/>
              <a:t>o</a:t>
            </a:r>
            <a:r>
              <a:rPr lang="en-GB" sz="2400" b="1" dirty="0" err="1"/>
              <a:t>C</a:t>
            </a:r>
            <a:endParaRPr lang="en-GB" sz="2400" b="1" dirty="0"/>
          </a:p>
          <a:p>
            <a:pPr marL="914400" lvl="2" indent="0">
              <a:buNone/>
            </a:pPr>
            <a:endParaRPr lang="en-GB" b="1" dirty="0" smtClean="0"/>
          </a:p>
          <a:p>
            <a:pPr lvl="1"/>
            <a:endParaRPr lang="en-GB" b="1" dirty="0" smtClean="0"/>
          </a:p>
          <a:p>
            <a:endParaRPr lang="en-GB" b="1" dirty="0" smtClean="0"/>
          </a:p>
          <a:p>
            <a:endParaRPr lang="en-GB" dirty="0"/>
          </a:p>
        </p:txBody>
      </p:sp>
      <p:sp>
        <p:nvSpPr>
          <p:cNvPr id="3" name="AutoShape 6" descr="Overclockers UK Infin8 Nebula Custom Watercooled Gaming PC | KitGu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7" name="Picture 9" descr="Olaf Swimming Snowman photo 4x6 Frozen Josh Gad Disney Panini 2014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4312" y="2060848"/>
            <a:ext cx="2910959" cy="1927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976" y="1052736"/>
            <a:ext cx="276225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072" y="4138008"/>
            <a:ext cx="4790060" cy="2307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4095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3392" y="980728"/>
            <a:ext cx="10873208" cy="5544616"/>
          </a:xfrm>
        </p:spPr>
        <p:txBody>
          <a:bodyPr>
            <a:normAutofit/>
          </a:bodyPr>
          <a:lstStyle/>
          <a:p>
            <a:r>
              <a:rPr lang="en-GB" b="1" dirty="0" smtClean="0"/>
              <a:t>(Total) Heat Capacity, C:</a:t>
            </a:r>
          </a:p>
          <a:p>
            <a:r>
              <a:rPr lang="en-GB" dirty="0" smtClean="0"/>
              <a:t>An idea you may meet - used in some of the older textbook questions.</a:t>
            </a:r>
          </a:p>
          <a:p>
            <a:r>
              <a:rPr lang="en-GB" dirty="0" smtClean="0"/>
              <a:t>Used to represent the total amount of energy required to heat a system through a unit temperature rise, hence measured in J K</a:t>
            </a:r>
            <a:r>
              <a:rPr lang="en-GB" baseline="30000" dirty="0" smtClean="0"/>
              <a:t>-1</a:t>
            </a:r>
            <a:r>
              <a:rPr lang="en-GB" dirty="0" smtClean="0"/>
              <a:t>.</a:t>
            </a:r>
          </a:p>
          <a:p>
            <a:r>
              <a:rPr lang="en-GB" dirty="0" smtClean="0"/>
              <a:t>If we consider an aluminium saucepan of mass, m</a:t>
            </a:r>
            <a:r>
              <a:rPr lang="en-GB" baseline="-25000" dirty="0" smtClean="0"/>
              <a:t>al </a:t>
            </a:r>
            <a:r>
              <a:rPr lang="en-GB" dirty="0" smtClean="0"/>
              <a:t>, SHC, </a:t>
            </a:r>
            <a:r>
              <a:rPr lang="en-GB" dirty="0" err="1" smtClean="0"/>
              <a:t>c</a:t>
            </a:r>
            <a:r>
              <a:rPr lang="en-GB" baseline="-25000" dirty="0" err="1" smtClean="0"/>
              <a:t>al</a:t>
            </a:r>
            <a:r>
              <a:rPr lang="en-GB" baseline="-25000" dirty="0" smtClean="0"/>
              <a:t> </a:t>
            </a:r>
            <a:r>
              <a:rPr lang="en-GB" dirty="0" smtClean="0"/>
              <a:t>…</a:t>
            </a:r>
          </a:p>
          <a:p>
            <a:r>
              <a:rPr lang="en-GB" dirty="0" smtClean="0"/>
              <a:t>Filled with water of mass, m</a:t>
            </a:r>
            <a:r>
              <a:rPr lang="en-GB" baseline="-25000" dirty="0" smtClean="0"/>
              <a:t>w </a:t>
            </a:r>
            <a:r>
              <a:rPr lang="en-GB" dirty="0" smtClean="0"/>
              <a:t>, SHC, </a:t>
            </a:r>
            <a:r>
              <a:rPr lang="en-GB" dirty="0" err="1" smtClean="0"/>
              <a:t>c</a:t>
            </a:r>
            <a:r>
              <a:rPr lang="en-GB" baseline="-25000" dirty="0" err="1" smtClean="0"/>
              <a:t>w</a:t>
            </a:r>
            <a:r>
              <a:rPr lang="en-GB" baseline="-25000" dirty="0" smtClean="0"/>
              <a:t> </a:t>
            </a:r>
            <a:r>
              <a:rPr lang="en-GB" dirty="0" smtClean="0"/>
              <a:t>…</a:t>
            </a:r>
          </a:p>
          <a:p>
            <a:r>
              <a:rPr lang="en-GB" dirty="0" smtClean="0"/>
              <a:t>Then the total energy to heat the system by </a:t>
            </a:r>
            <a:r>
              <a:rPr lang="en-GB" dirty="0" err="1" smtClean="0">
                <a:latin typeface="Symbol" panose="05050102010706020507" pitchFamily="18" charset="2"/>
              </a:rPr>
              <a:t>Dq</a:t>
            </a:r>
            <a:r>
              <a:rPr lang="en-GB" dirty="0" smtClean="0"/>
              <a:t> is:</a:t>
            </a:r>
          </a:p>
          <a:p>
            <a:pPr marL="1371600" lvl="3" indent="0">
              <a:spcAft>
                <a:spcPts val="600"/>
              </a:spcAft>
              <a:buNone/>
            </a:pPr>
            <a:r>
              <a:rPr lang="en-GB" sz="2800" dirty="0" smtClean="0"/>
              <a:t>		Q = m</a:t>
            </a:r>
            <a:r>
              <a:rPr lang="en-GB" sz="2800" baseline="-25000" dirty="0" smtClean="0"/>
              <a:t>al</a:t>
            </a:r>
            <a:r>
              <a:rPr lang="en-GB" sz="2800" dirty="0" smtClean="0"/>
              <a:t> </a:t>
            </a:r>
            <a:r>
              <a:rPr lang="en-GB" sz="2800" dirty="0" err="1" smtClean="0"/>
              <a:t>c</a:t>
            </a:r>
            <a:r>
              <a:rPr lang="en-GB" sz="2800" baseline="-25000" dirty="0" err="1" smtClean="0"/>
              <a:t>al</a:t>
            </a:r>
            <a:r>
              <a:rPr lang="en-GB" sz="2800" dirty="0" smtClean="0"/>
              <a:t> </a:t>
            </a:r>
            <a:r>
              <a:rPr lang="en-GB" sz="2800" dirty="0" err="1" smtClean="0">
                <a:latin typeface="Symbol" panose="05050102010706020507" pitchFamily="18" charset="2"/>
              </a:rPr>
              <a:t>Dq</a:t>
            </a:r>
            <a:r>
              <a:rPr lang="en-GB" sz="2800" dirty="0" smtClean="0">
                <a:latin typeface="Symbol" panose="05050102010706020507" pitchFamily="18" charset="2"/>
              </a:rPr>
              <a:t> + </a:t>
            </a:r>
            <a:r>
              <a:rPr lang="en-GB" sz="2800" dirty="0" smtClean="0"/>
              <a:t>m</a:t>
            </a:r>
            <a:r>
              <a:rPr lang="en-GB" sz="2800" baseline="-25000" dirty="0" smtClean="0"/>
              <a:t>w</a:t>
            </a:r>
            <a:r>
              <a:rPr lang="en-GB" sz="2800" dirty="0" smtClean="0"/>
              <a:t> </a:t>
            </a:r>
            <a:r>
              <a:rPr lang="en-GB" sz="2800" dirty="0" err="1" smtClean="0"/>
              <a:t>c</a:t>
            </a:r>
            <a:r>
              <a:rPr lang="en-GB" sz="2800" baseline="-25000" dirty="0" err="1" smtClean="0"/>
              <a:t>w</a:t>
            </a:r>
            <a:r>
              <a:rPr lang="en-GB" sz="2800" dirty="0" smtClean="0"/>
              <a:t> </a:t>
            </a:r>
            <a:r>
              <a:rPr lang="en-GB" sz="2800" dirty="0" err="1" smtClean="0">
                <a:latin typeface="Symbol" panose="05050102010706020507" pitchFamily="18" charset="2"/>
              </a:rPr>
              <a:t>Dq</a:t>
            </a:r>
            <a:endParaRPr lang="en-GB" sz="2800" dirty="0">
              <a:latin typeface="Symbol" panose="05050102010706020507" pitchFamily="18" charset="2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en-GB" sz="2800" dirty="0"/>
              <a:t>Factorising	</a:t>
            </a:r>
            <a:r>
              <a:rPr lang="en-GB" sz="2800" dirty="0" smtClean="0"/>
              <a:t>Q </a:t>
            </a:r>
            <a:r>
              <a:rPr lang="en-GB" sz="2800" dirty="0"/>
              <a:t>= </a:t>
            </a:r>
            <a:r>
              <a:rPr lang="en-GB" sz="2800" dirty="0" smtClean="0"/>
              <a:t>(m</a:t>
            </a:r>
            <a:r>
              <a:rPr lang="en-GB" sz="2800" baseline="-25000" dirty="0" smtClean="0"/>
              <a:t>al</a:t>
            </a:r>
            <a:r>
              <a:rPr lang="en-GB" sz="2800" dirty="0" smtClean="0"/>
              <a:t> </a:t>
            </a:r>
            <a:r>
              <a:rPr lang="en-GB" sz="2800" dirty="0" err="1"/>
              <a:t>c</a:t>
            </a:r>
            <a:r>
              <a:rPr lang="en-GB" sz="2800" baseline="-25000" dirty="0" err="1"/>
              <a:t>al</a:t>
            </a:r>
            <a:r>
              <a:rPr lang="en-GB" sz="2800" dirty="0"/>
              <a:t> </a:t>
            </a:r>
            <a:r>
              <a:rPr lang="en-GB" sz="2800" dirty="0" smtClean="0"/>
              <a:t>+ </a:t>
            </a:r>
            <a:r>
              <a:rPr lang="en-GB" sz="2800" dirty="0"/>
              <a:t>m</a:t>
            </a:r>
            <a:r>
              <a:rPr lang="en-GB" sz="2800" baseline="-25000" dirty="0"/>
              <a:t>w</a:t>
            </a:r>
            <a:r>
              <a:rPr lang="en-GB" sz="2800" dirty="0"/>
              <a:t> </a:t>
            </a:r>
            <a:r>
              <a:rPr lang="en-GB" sz="2800" dirty="0" err="1" smtClean="0"/>
              <a:t>c</a:t>
            </a:r>
            <a:r>
              <a:rPr lang="en-GB" sz="2800" baseline="-25000" dirty="0" err="1" smtClean="0"/>
              <a:t>w</a:t>
            </a:r>
            <a:r>
              <a:rPr lang="en-GB" sz="2800" dirty="0" smtClean="0"/>
              <a:t>) </a:t>
            </a:r>
            <a:r>
              <a:rPr lang="en-GB" sz="2800" dirty="0" err="1" smtClean="0">
                <a:latin typeface="Symbol" panose="05050102010706020507" pitchFamily="18" charset="2"/>
              </a:rPr>
              <a:t>Dq</a:t>
            </a:r>
            <a:endParaRPr lang="en-GB" sz="2800" dirty="0" smtClean="0">
              <a:latin typeface="Symbol" panose="05050102010706020507" pitchFamily="18" charset="2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en-GB" sz="2800" dirty="0" smtClean="0"/>
              <a:t>The term in the brackets is the (total) heat capacity, in other words</a:t>
            </a:r>
          </a:p>
          <a:p>
            <a:pPr marL="2743200" lvl="6" indent="0">
              <a:buNone/>
            </a:pPr>
            <a:r>
              <a:rPr lang="en-GB" sz="2800" dirty="0" smtClean="0"/>
              <a:t>	C = </a:t>
            </a:r>
            <a:r>
              <a:rPr lang="en-GB" sz="2800" dirty="0" smtClean="0">
                <a:latin typeface="Symbol" panose="05050102010706020507" pitchFamily="18" charset="2"/>
              </a:rPr>
              <a:t>S</a:t>
            </a:r>
            <a:r>
              <a:rPr lang="en-GB" sz="2800" dirty="0" smtClean="0"/>
              <a:t> m c</a:t>
            </a:r>
            <a:endParaRPr lang="en-GB" sz="2800" dirty="0"/>
          </a:p>
          <a:p>
            <a:pPr marL="1371600" lvl="3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264" y="3664816"/>
            <a:ext cx="3352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264" y="3607666"/>
            <a:ext cx="3456384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719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9416" y="980728"/>
            <a:ext cx="10515600" cy="648072"/>
          </a:xfrm>
        </p:spPr>
        <p:txBody>
          <a:bodyPr/>
          <a:lstStyle/>
          <a:p>
            <a:r>
              <a:rPr lang="en-GB" b="1" dirty="0" smtClean="0"/>
              <a:t>Measurement of SHC of various metals (2</a:t>
            </a:r>
            <a:r>
              <a:rPr lang="en-GB" b="1" baseline="30000" dirty="0" smtClean="0"/>
              <a:t>nd</a:t>
            </a:r>
            <a:r>
              <a:rPr lang="en-GB" b="1" dirty="0" smtClean="0"/>
              <a:t> year Experiment)</a:t>
            </a:r>
            <a:endParaRPr lang="en-GB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576" y="1700808"/>
            <a:ext cx="7137561" cy="4419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80" y="1621453"/>
            <a:ext cx="9116052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513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9416" y="980728"/>
            <a:ext cx="10515600" cy="648072"/>
          </a:xfrm>
        </p:spPr>
        <p:txBody>
          <a:bodyPr/>
          <a:lstStyle/>
          <a:p>
            <a:r>
              <a:rPr lang="en-GB" b="1" dirty="0" smtClean="0"/>
              <a:t>Measurement of SHC of various metals (2</a:t>
            </a:r>
            <a:r>
              <a:rPr lang="en-GB" b="1" baseline="30000" dirty="0" smtClean="0"/>
              <a:t>nd</a:t>
            </a:r>
            <a:r>
              <a:rPr lang="en-GB" b="1" dirty="0" smtClean="0"/>
              <a:t> year Experiment)</a:t>
            </a:r>
            <a:endParaRPr lang="en-GB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592" y="1700808"/>
            <a:ext cx="6696744" cy="458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318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9416" y="980728"/>
            <a:ext cx="10515600" cy="648072"/>
          </a:xfrm>
        </p:spPr>
        <p:txBody>
          <a:bodyPr/>
          <a:lstStyle/>
          <a:p>
            <a:r>
              <a:rPr lang="en-GB" b="1" dirty="0" smtClean="0"/>
              <a:t>Measurement of SHC of liquids (2</a:t>
            </a:r>
            <a:r>
              <a:rPr lang="en-GB" b="1" baseline="30000" dirty="0" smtClean="0"/>
              <a:t>nd</a:t>
            </a:r>
            <a:r>
              <a:rPr lang="en-GB" b="1" dirty="0" smtClean="0"/>
              <a:t> year Experiment)</a:t>
            </a:r>
            <a:endParaRPr lang="en-GB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592" y="1556792"/>
            <a:ext cx="7442966" cy="473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578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84784"/>
            <a:ext cx="10515600" cy="4968552"/>
          </a:xfrm>
        </p:spPr>
        <p:txBody>
          <a:bodyPr/>
          <a:lstStyle/>
          <a:p>
            <a:r>
              <a:rPr lang="en-GB" sz="3200" b="1" dirty="0" smtClean="0"/>
              <a:t>Time issues:</a:t>
            </a:r>
          </a:p>
          <a:p>
            <a:r>
              <a:rPr lang="en-GB" dirty="0" smtClean="0"/>
              <a:t>You should already have met simple questions that ask you to calculate the time for heating.</a:t>
            </a:r>
          </a:p>
          <a:p>
            <a:r>
              <a:rPr lang="en-GB" dirty="0" smtClean="0"/>
              <a:t>If we take the equation:        Q </a:t>
            </a:r>
            <a:r>
              <a:rPr lang="en-GB" dirty="0"/>
              <a:t>= m c </a:t>
            </a:r>
            <a:r>
              <a:rPr lang="en-GB" dirty="0" err="1" smtClean="0">
                <a:latin typeface="Symbol" panose="05050102010706020507" pitchFamily="18" charset="2"/>
              </a:rPr>
              <a:t>Dq</a:t>
            </a:r>
            <a:r>
              <a:rPr lang="en-GB" dirty="0" smtClean="0">
                <a:latin typeface="Symbol" panose="05050102010706020507" pitchFamily="18" charset="2"/>
              </a:rPr>
              <a:t>	  </a:t>
            </a:r>
            <a:r>
              <a:rPr lang="en-GB" dirty="0" smtClean="0"/>
              <a:t>and divide both sides by time, we get: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Now the left hand side, the rate of transfer of heat, is the power, so we can also write: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				   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475" y="3789040"/>
            <a:ext cx="1753369" cy="65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064" y="5517232"/>
            <a:ext cx="1728193" cy="779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7152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556792"/>
            <a:ext cx="3529608" cy="4896544"/>
          </a:xfrm>
        </p:spPr>
        <p:txBody>
          <a:bodyPr/>
          <a:lstStyle/>
          <a:p>
            <a:r>
              <a:rPr lang="en-GB" sz="3200" b="1" dirty="0" smtClean="0"/>
              <a:t>Cooling:</a:t>
            </a:r>
          </a:p>
          <a:p>
            <a:r>
              <a:rPr lang="en-GB" dirty="0" smtClean="0"/>
              <a:t>This will be discussed in more detail in the next video.</a:t>
            </a:r>
          </a:p>
          <a:p>
            <a:r>
              <a:rPr lang="en-GB" dirty="0" smtClean="0"/>
              <a:t>The graph shows a typical curve for water cooling from 100 </a:t>
            </a:r>
            <a:r>
              <a:rPr lang="en-GB" baseline="30000" dirty="0" err="1" smtClean="0"/>
              <a:t>o</a:t>
            </a:r>
            <a:r>
              <a:rPr lang="en-GB" dirty="0" err="1" smtClean="0"/>
              <a:t>C</a:t>
            </a:r>
            <a:r>
              <a:rPr lang="en-GB" dirty="0" smtClean="0"/>
              <a:t> to room temperature.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848" y="1450264"/>
            <a:ext cx="6716958" cy="4416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9642" y="2276872"/>
            <a:ext cx="1753369" cy="65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17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2" ma:contentTypeDescription="Create a new document." ma:contentTypeScope="" ma:versionID="cca2a1b9050c9517223e0d05960cc77a">
  <xsd:schema xmlns:xsd="http://www.w3.org/2001/XMLSchema" xmlns:xs="http://www.w3.org/2001/XMLSchema" xmlns:p="http://schemas.microsoft.com/office/2006/metadata/properties" xmlns:ns2="506ac514-9468-4ce6-abae-8e7a4c758df2" targetNamespace="http://schemas.microsoft.com/office/2006/metadata/properties" ma:root="true" ma:fieldsID="b2cc00df0699d317fb15511ae0dfd42f" ns2:_="">
    <xsd:import namespace="506ac514-9468-4ce6-abae-8e7a4c758d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575CFA-BB86-4555-9337-E30BE7A1E768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506ac514-9468-4ce6-abae-8e7a4c758df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B3492C3-DB7F-430C-94C2-7AE1EB76BC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033114-91B5-4358-A338-D1FBDCA209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6ac514-9468-4ce6-abae-8e7a4c758d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631</TotalTime>
  <Words>548</Words>
  <Application>Microsoft Office PowerPoint</Application>
  <PresentationFormat>Custom</PresentationFormat>
  <Paragraphs>88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City of London of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Philip Morgan</cp:lastModifiedBy>
  <cp:revision>57</cp:revision>
  <dcterms:created xsi:type="dcterms:W3CDTF">2016-05-16T13:02:05Z</dcterms:created>
  <dcterms:modified xsi:type="dcterms:W3CDTF">2020-06-07T09:25:05Z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