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sldIdLst>
    <p:sldId id="257" r:id="rId5"/>
    <p:sldId id="258" r:id="rId6"/>
    <p:sldId id="261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7B2C16-45E2-4166-B27C-38ACD919C920}" v="1" dt="2020-04-03T12:15:31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 Duddy" userId="ba65ca6354f64ad4" providerId="LiveId" clId="{9A7B2C16-45E2-4166-B27C-38ACD919C920}"/>
    <pc:docChg chg="custSel modSld modMainMaster">
      <pc:chgData name="Josh Duddy" userId="ba65ca6354f64ad4" providerId="LiveId" clId="{9A7B2C16-45E2-4166-B27C-38ACD919C920}" dt="2020-04-03T12:15:53.132" v="11" actId="478"/>
      <pc:docMkLst>
        <pc:docMk/>
      </pc:docMkLst>
      <pc:sldChg chg="addSp delSp modSp mod">
        <pc:chgData name="Josh Duddy" userId="ba65ca6354f64ad4" providerId="LiveId" clId="{9A7B2C16-45E2-4166-B27C-38ACD919C920}" dt="2020-04-03T12:15:53.132" v="11" actId="478"/>
        <pc:sldMkLst>
          <pc:docMk/>
          <pc:sldMk cId="2488334798" sldId="257"/>
        </pc:sldMkLst>
        <pc:spChg chg="add mod">
          <ac:chgData name="Josh Duddy" userId="ba65ca6354f64ad4" providerId="LiveId" clId="{9A7B2C16-45E2-4166-B27C-38ACD919C920}" dt="2020-04-03T12:15:53.132" v="11" actId="478"/>
          <ac:spMkLst>
            <pc:docMk/>
            <pc:sldMk cId="2488334798" sldId="257"/>
            <ac:spMk id="3" creationId="{AD5CF25D-A801-435C-BD67-53612976465C}"/>
          </ac:spMkLst>
        </pc:spChg>
        <pc:spChg chg="del mod">
          <ac:chgData name="Josh Duddy" userId="ba65ca6354f64ad4" providerId="LiveId" clId="{9A7B2C16-45E2-4166-B27C-38ACD919C920}" dt="2020-04-03T12:15:53.132" v="11" actId="478"/>
          <ac:spMkLst>
            <pc:docMk/>
            <pc:sldMk cId="2488334798" sldId="257"/>
            <ac:spMk id="37891" creationId="{00000000-0000-0000-0000-000000000000}"/>
          </ac:spMkLst>
        </pc:spChg>
        <pc:graphicFrameChg chg="mod modGraphic">
          <ac:chgData name="Josh Duddy" userId="ba65ca6354f64ad4" providerId="LiveId" clId="{9A7B2C16-45E2-4166-B27C-38ACD919C920}" dt="2020-04-03T12:15:43.345" v="8" actId="20577"/>
          <ac:graphicFrameMkLst>
            <pc:docMk/>
            <pc:sldMk cId="2488334798" sldId="257"/>
            <ac:graphicFrameMk id="30" creationId="{00000000-0000-0000-0000-000000000000}"/>
          </ac:graphicFrameMkLst>
        </pc:graphicFrameChg>
        <pc:graphicFrameChg chg="del mod modGraphic">
          <ac:chgData name="Josh Duddy" userId="ba65ca6354f64ad4" providerId="LiveId" clId="{9A7B2C16-45E2-4166-B27C-38ACD919C920}" dt="2020-04-03T12:15:51.350" v="10" actId="478"/>
          <ac:graphicFrameMkLst>
            <pc:docMk/>
            <pc:sldMk cId="2488334798" sldId="257"/>
            <ac:graphicFrameMk id="32" creationId="{00000000-0000-0000-0000-000000000000}"/>
          </ac:graphicFrameMkLst>
        </pc:graphicFrameChg>
      </pc:sldChg>
      <pc:sldMasterChg chg="modSp modSldLayout">
        <pc:chgData name="Josh Duddy" userId="ba65ca6354f64ad4" providerId="LiveId" clId="{9A7B2C16-45E2-4166-B27C-38ACD919C920}" dt="2020-04-03T12:15:31.672" v="0"/>
        <pc:sldMasterMkLst>
          <pc:docMk/>
          <pc:sldMasterMk cId="3445933580" sldId="2147483660"/>
        </pc:sldMasterMkLst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2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3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4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5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6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7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8" creationId="{00000000-0000-0000-0000-000000000000}"/>
          </ac:spMkLst>
        </pc:sp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227529494" sldId="2147483661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27529494" sldId="2147483661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27529494" sldId="2147483661"/>
              <ac:spMk id="3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3924909189" sldId="2147483663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924909189" sldId="2147483663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924909189" sldId="2147483663"/>
              <ac:spMk id="3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2312135531" sldId="2147483664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312135531" sldId="2147483664"/>
              <ac:spMk id="3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312135531" sldId="2147483664"/>
              <ac:spMk id="4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2522784938" sldId="2147483665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3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4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5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6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1792336685" sldId="2147483668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1792336685" sldId="2147483668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1792336685" sldId="2147483668"/>
              <ac:spMk id="3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1792336685" sldId="2147483668"/>
              <ac:spMk id="4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3844933019" sldId="2147483669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844933019" sldId="2147483669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844933019" sldId="2147483669"/>
              <ac:spMk id="3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844933019" sldId="2147483669"/>
              <ac:spMk id="4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3183452084" sldId="2147483671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183452084" sldId="2147483671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183452084" sldId="2147483671"/>
              <ac:spMk id="3" creationId="{00000000-0000-0000-0000-000000000000}"/>
            </ac:spMkLst>
          </pc:spChg>
        </pc:sldLayoutChg>
      </pc:sldMasterChg>
      <pc:sldMasterChg chg="addSp">
        <pc:chgData name="Josh Duddy" userId="ba65ca6354f64ad4" providerId="LiveId" clId="{9A7B2C16-45E2-4166-B27C-38ACD919C920}" dt="2020-04-03T12:15:31.672" v="0"/>
        <pc:sldMasterMkLst>
          <pc:docMk/>
          <pc:sldMasterMk cId="693194458" sldId="2147483672"/>
        </pc:sldMasterMkLst>
        <pc:spChg chg="add">
          <ac:chgData name="Josh Duddy" userId="ba65ca6354f64ad4" providerId="LiveId" clId="{9A7B2C16-45E2-4166-B27C-38ACD919C920}" dt="2020-04-03T12:15:31.672" v="0"/>
          <ac:spMkLst>
            <pc:docMk/>
            <pc:sldMasterMk cId="693194458" sldId="2147483672"/>
            <ac:spMk id="7" creationId="{8C507882-B4BF-4803-A6DA-737AF6DC24FE}"/>
          </ac:spMkLst>
        </pc:spChg>
        <pc:spChg chg="add">
          <ac:chgData name="Josh Duddy" userId="ba65ca6354f64ad4" providerId="LiveId" clId="{9A7B2C16-45E2-4166-B27C-38ACD919C920}" dt="2020-04-03T12:15:31.672" v="0"/>
          <ac:spMkLst>
            <pc:docMk/>
            <pc:sldMasterMk cId="693194458" sldId="2147483672"/>
            <ac:spMk id="8" creationId="{E5BC0D5F-07C8-4F09-B307-67A3D50C3E5E}"/>
          </ac:spMkLst>
        </pc:spChg>
      </pc:sldMasterChg>
    </pc:docChg>
  </pc:docChgLst>
  <pc:docChgLst>
    <pc:chgData name="Josh Duddy" userId="ba65ca6354f64ad4" providerId="LiveId" clId="{0A2CCA3B-E9A3-4BBE-A84D-3356D3C6C842}"/>
    <pc:docChg chg="delSld">
      <pc:chgData name="Josh Duddy" userId="ba65ca6354f64ad4" providerId="LiveId" clId="{0A2CCA3B-E9A3-4BBE-A84D-3356D3C6C842}" dt="2020-04-03T12:14:56.038" v="9" actId="47"/>
      <pc:docMkLst>
        <pc:docMk/>
      </pc:docMkLst>
      <pc:sldChg chg="del">
        <pc:chgData name="Josh Duddy" userId="ba65ca6354f64ad4" providerId="LiveId" clId="{0A2CCA3B-E9A3-4BBE-A84D-3356D3C6C842}" dt="2020-04-03T12:14:54.623" v="0" actId="47"/>
        <pc:sldMkLst>
          <pc:docMk/>
          <pc:sldMk cId="2235002889" sldId="259"/>
        </pc:sldMkLst>
      </pc:sldChg>
      <pc:sldChg chg="del">
        <pc:chgData name="Josh Duddy" userId="ba65ca6354f64ad4" providerId="LiveId" clId="{0A2CCA3B-E9A3-4BBE-A84D-3356D3C6C842}" dt="2020-04-03T12:14:55.097" v="1" actId="47"/>
        <pc:sldMkLst>
          <pc:docMk/>
          <pc:sldMk cId="1619591770" sldId="260"/>
        </pc:sldMkLst>
      </pc:sldChg>
      <pc:sldChg chg="del">
        <pc:chgData name="Josh Duddy" userId="ba65ca6354f64ad4" providerId="LiveId" clId="{0A2CCA3B-E9A3-4BBE-A84D-3356D3C6C842}" dt="2020-04-03T12:14:55.129" v="2" actId="47"/>
        <pc:sldMkLst>
          <pc:docMk/>
          <pc:sldMk cId="415263285" sldId="261"/>
        </pc:sldMkLst>
      </pc:sldChg>
      <pc:sldChg chg="del">
        <pc:chgData name="Josh Duddy" userId="ba65ca6354f64ad4" providerId="LiveId" clId="{0A2CCA3B-E9A3-4BBE-A84D-3356D3C6C842}" dt="2020-04-03T12:14:55.173" v="3" actId="47"/>
        <pc:sldMkLst>
          <pc:docMk/>
          <pc:sldMk cId="3058157244" sldId="262"/>
        </pc:sldMkLst>
      </pc:sldChg>
      <pc:sldChg chg="del">
        <pc:chgData name="Josh Duddy" userId="ba65ca6354f64ad4" providerId="LiveId" clId="{0A2CCA3B-E9A3-4BBE-A84D-3356D3C6C842}" dt="2020-04-03T12:14:55.191" v="4" actId="47"/>
        <pc:sldMkLst>
          <pc:docMk/>
          <pc:sldMk cId="2242457037" sldId="263"/>
        </pc:sldMkLst>
      </pc:sldChg>
      <pc:sldChg chg="del">
        <pc:chgData name="Josh Duddy" userId="ba65ca6354f64ad4" providerId="LiveId" clId="{0A2CCA3B-E9A3-4BBE-A84D-3356D3C6C842}" dt="2020-04-03T12:14:55.257" v="5" actId="47"/>
        <pc:sldMkLst>
          <pc:docMk/>
          <pc:sldMk cId="1971380604" sldId="264"/>
        </pc:sldMkLst>
      </pc:sldChg>
      <pc:sldChg chg="del">
        <pc:chgData name="Josh Duddy" userId="ba65ca6354f64ad4" providerId="LiveId" clId="{0A2CCA3B-E9A3-4BBE-A84D-3356D3C6C842}" dt="2020-04-03T12:14:55.284" v="6" actId="47"/>
        <pc:sldMkLst>
          <pc:docMk/>
          <pc:sldMk cId="449754594" sldId="265"/>
        </pc:sldMkLst>
      </pc:sldChg>
      <pc:sldChg chg="del">
        <pc:chgData name="Josh Duddy" userId="ba65ca6354f64ad4" providerId="LiveId" clId="{0A2CCA3B-E9A3-4BBE-A84D-3356D3C6C842}" dt="2020-04-03T12:14:55.300" v="7" actId="47"/>
        <pc:sldMkLst>
          <pc:docMk/>
          <pc:sldMk cId="245633294" sldId="266"/>
        </pc:sldMkLst>
      </pc:sldChg>
      <pc:sldChg chg="del">
        <pc:chgData name="Josh Duddy" userId="ba65ca6354f64ad4" providerId="LiveId" clId="{0A2CCA3B-E9A3-4BBE-A84D-3356D3C6C842}" dt="2020-04-03T12:14:55.330" v="8" actId="47"/>
        <pc:sldMkLst>
          <pc:docMk/>
          <pc:sldMk cId="1669397281" sldId="267"/>
        </pc:sldMkLst>
      </pc:sldChg>
      <pc:sldChg chg="del">
        <pc:chgData name="Josh Duddy" userId="ba65ca6354f64ad4" providerId="LiveId" clId="{0A2CCA3B-E9A3-4BBE-A84D-3356D3C6C842}" dt="2020-04-03T12:14:56.038" v="9" actId="47"/>
        <pc:sldMkLst>
          <pc:docMk/>
          <pc:sldMk cId="2056591336" sldId="268"/>
        </pc:sldMkLst>
      </pc:sldChg>
      <pc:sldMasterChg chg="delSldLayout">
        <pc:chgData name="Josh Duddy" userId="ba65ca6354f64ad4" providerId="LiveId" clId="{0A2CCA3B-E9A3-4BBE-A84D-3356D3C6C842}" dt="2020-04-03T12:14:55.284" v="6" actId="47"/>
        <pc:sldMasterMkLst>
          <pc:docMk/>
          <pc:sldMasterMk cId="3445933580" sldId="2147483660"/>
        </pc:sldMasterMkLst>
        <pc:sldLayoutChg chg="del">
          <pc:chgData name="Josh Duddy" userId="ba65ca6354f64ad4" providerId="LiveId" clId="{0A2CCA3B-E9A3-4BBE-A84D-3356D3C6C842}" dt="2020-04-03T12:14:54.623" v="0" actId="47"/>
          <pc:sldLayoutMkLst>
            <pc:docMk/>
            <pc:sldMasterMk cId="3445933580" sldId="2147483660"/>
            <pc:sldLayoutMk cId="2845086029" sldId="2147483672"/>
          </pc:sldLayoutMkLst>
        </pc:sldLayoutChg>
        <pc:sldLayoutChg chg="del">
          <pc:chgData name="Josh Duddy" userId="ba65ca6354f64ad4" providerId="LiveId" clId="{0A2CCA3B-E9A3-4BBE-A84D-3356D3C6C842}" dt="2020-04-03T12:14:55.284" v="6" actId="47"/>
          <pc:sldLayoutMkLst>
            <pc:docMk/>
            <pc:sldMasterMk cId="3445933580" sldId="2147483660"/>
            <pc:sldLayoutMk cId="1318234716" sldId="214748367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13/05/2020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05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13/05/2020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51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13/05/2020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67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58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13/05/2020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17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13/05/2020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62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13/05/2020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1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13/05/2020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14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13/05/2020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96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13/05/2020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93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13/05/2020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36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13/05/2020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C507882-B4BF-4803-A6DA-737AF6DC24FE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 Introduce</a:t>
            </a:r>
            <a:r>
              <a:rPr lang="en-GB" sz="1800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concept of Latent Heat, Measurement and Simple Calculations</a:t>
            </a:r>
            <a:endParaRPr lang="en-GB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5BC0D5F-07C8-4F09-B307-67A3D50C3E5E}"/>
              </a:ext>
            </a:extLst>
          </p:cNvPr>
          <p:cNvSpPr txBox="1"/>
          <p:nvPr userDrawn="1"/>
        </p:nvSpPr>
        <p:spPr>
          <a:xfrm>
            <a:off x="0" y="365126"/>
            <a:ext cx="12192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sz="1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Latent Heat, Phase Change, Specific Latent Heat of Fusion / Vaporisation</a:t>
            </a:r>
            <a:endParaRPr lang="en-GB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9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 May 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029387"/>
              </p:ext>
            </p:extLst>
          </p:nvPr>
        </p:nvGraphicFramePr>
        <p:xfrm>
          <a:off x="0" y="764705"/>
          <a:ext cx="12192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16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57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127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smtClean="0">
                          <a:latin typeface="Comic Sans MS" panose="030F0702030302020204" pitchFamily="66" charset="0"/>
                        </a:rPr>
                        <a:t>Latent Heat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13/05/2020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D5CF25D-A801-435C-BD67-536129764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term Latent means ‘hidden’.</a:t>
            </a:r>
          </a:p>
          <a:p>
            <a:r>
              <a:rPr lang="en-GB" dirty="0" smtClean="0"/>
              <a:t>Latent heat is normally introduced by looking at how substances cool.</a:t>
            </a:r>
          </a:p>
          <a:p>
            <a:r>
              <a:rPr lang="en-GB" dirty="0" smtClean="0"/>
              <a:t>This topic lends itself to lots of demos.</a:t>
            </a:r>
          </a:p>
          <a:p>
            <a:r>
              <a:rPr lang="en-GB" dirty="0" smtClean="0"/>
              <a:t>Normally we would start by looking at cooling curves.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changes associated with latent heat are ‘hidden’ because the temperature of the substance stops dropping as it cools</a:t>
            </a:r>
            <a:r>
              <a:rPr lang="en-GB" dirty="0" smtClean="0"/>
              <a:t>.</a:t>
            </a:r>
          </a:p>
          <a:p>
            <a:r>
              <a:rPr lang="en-GB" dirty="0" smtClean="0"/>
              <a:t>Lets look at some cooling curves now….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556792"/>
            <a:ext cx="10515600" cy="462017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Specific Latent Heat of Fusion</a:t>
            </a:r>
          </a:p>
          <a:p>
            <a:r>
              <a:rPr lang="en-GB" dirty="0" smtClean="0"/>
              <a:t>The Specific Latent Heat of Fusion is the energy required to change unit mass (1 kg) of a substance from solid to liquid without change of temperature.</a:t>
            </a:r>
          </a:p>
          <a:p>
            <a:r>
              <a:rPr lang="en-GB" dirty="0" smtClean="0"/>
              <a:t>The ‘without change of temperature’ bit can also sometimes be expressed as ‘at constant temperature’ or ‘at the melting point’.</a:t>
            </a:r>
          </a:p>
          <a:p>
            <a:r>
              <a:rPr lang="en-GB" dirty="0" smtClean="0"/>
              <a:t>Specific Latent Heat of Vaporisation</a:t>
            </a:r>
          </a:p>
          <a:p>
            <a:r>
              <a:rPr lang="en-GB" dirty="0" smtClean="0"/>
              <a:t>This is defined in a very similar way – see if you can state it yourself:</a:t>
            </a:r>
          </a:p>
          <a:p>
            <a:r>
              <a:rPr lang="en-GB" dirty="0"/>
              <a:t>The Specific Latent Heat of </a:t>
            </a:r>
            <a:r>
              <a:rPr lang="en-GB" dirty="0" smtClean="0"/>
              <a:t>Vaporisation is </a:t>
            </a:r>
            <a:r>
              <a:rPr lang="en-GB" dirty="0"/>
              <a:t>the energy required to change unit mass (1 kg) of a substance from </a:t>
            </a:r>
            <a:r>
              <a:rPr lang="en-GB" dirty="0" smtClean="0"/>
              <a:t>liquid </a:t>
            </a:r>
            <a:r>
              <a:rPr lang="en-GB" dirty="0"/>
              <a:t>to </a:t>
            </a:r>
            <a:r>
              <a:rPr lang="en-GB" dirty="0" smtClean="0"/>
              <a:t>gas </a:t>
            </a:r>
            <a:r>
              <a:rPr lang="en-GB" dirty="0"/>
              <a:t>without change of temperature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96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340768"/>
            <a:ext cx="10515600" cy="4836195"/>
          </a:xfrm>
        </p:spPr>
        <p:txBody>
          <a:bodyPr/>
          <a:lstStyle/>
          <a:p>
            <a:r>
              <a:rPr lang="en-GB" dirty="0" smtClean="0"/>
              <a:t>The Equation:</a:t>
            </a:r>
          </a:p>
          <a:p>
            <a:endParaRPr lang="en-GB" dirty="0"/>
          </a:p>
          <a:p>
            <a:r>
              <a:rPr lang="en-GB" dirty="0" smtClean="0"/>
              <a:t>This is very simple:	Q = m </a:t>
            </a:r>
            <a:r>
              <a:rPr lang="en-GB" dirty="0" smtClean="0">
                <a:latin typeface="AR BERKLEY" panose="02000000000000000000" pitchFamily="2" charset="0"/>
              </a:rPr>
              <a:t>l</a:t>
            </a:r>
          </a:p>
          <a:p>
            <a:endParaRPr lang="en-GB" dirty="0" smtClean="0">
              <a:latin typeface="AR BERKLEY" panose="02000000000000000000" pitchFamily="2" charset="0"/>
            </a:endParaRPr>
          </a:p>
          <a:p>
            <a:r>
              <a:rPr lang="en-GB" dirty="0" smtClean="0"/>
              <a:t>Where Q is the latent heat, m is the mass and </a:t>
            </a:r>
            <a:r>
              <a:rPr lang="en-GB" dirty="0">
                <a:latin typeface="AR BERKLEY" panose="02000000000000000000" pitchFamily="2" charset="0"/>
              </a:rPr>
              <a:t>l</a:t>
            </a:r>
            <a:r>
              <a:rPr lang="en-GB" dirty="0" smtClean="0"/>
              <a:t> is the specific latent heat.</a:t>
            </a:r>
          </a:p>
          <a:p>
            <a:r>
              <a:rPr lang="en-GB" dirty="0" smtClean="0"/>
              <a:t>NOTE there is no </a:t>
            </a:r>
            <a:r>
              <a:rPr lang="en-GB" dirty="0" err="1" smtClean="0">
                <a:latin typeface="Symbol" panose="05050102010706020507" pitchFamily="18" charset="2"/>
              </a:rPr>
              <a:t>Dq</a:t>
            </a:r>
            <a:r>
              <a:rPr lang="en-GB" dirty="0" smtClean="0"/>
              <a:t> term in this equation – the temperature does not change!</a:t>
            </a:r>
          </a:p>
          <a:p>
            <a:r>
              <a:rPr lang="en-GB" dirty="0" smtClean="0"/>
              <a:t>The unit of </a:t>
            </a:r>
            <a:r>
              <a:rPr lang="en-GB" dirty="0" smtClean="0">
                <a:latin typeface="AR BERKLEY" panose="02000000000000000000" pitchFamily="2" charset="0"/>
              </a:rPr>
              <a:t>l </a:t>
            </a:r>
            <a:r>
              <a:rPr lang="en-GB" dirty="0"/>
              <a:t>is simply </a:t>
            </a:r>
            <a:r>
              <a:rPr lang="en-GB" dirty="0" smtClean="0"/>
              <a:t>J kg</a:t>
            </a:r>
            <a:r>
              <a:rPr lang="en-GB" baseline="30000" dirty="0" smtClean="0"/>
              <a:t>-1</a:t>
            </a:r>
            <a:r>
              <a:rPr lang="en-GB" dirty="0" smtClean="0"/>
              <a:t>, again no ‘per kelvin’ term. </a:t>
            </a:r>
          </a:p>
          <a:p>
            <a:r>
              <a:rPr lang="en-GB" dirty="0" smtClean="0"/>
              <a:t>Specific, in this context, always means per unit mass.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90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Physical Interpretation:</a:t>
            </a:r>
          </a:p>
          <a:p>
            <a:endParaRPr lang="en-GB" dirty="0"/>
          </a:p>
          <a:p>
            <a:r>
              <a:rPr lang="en-GB" dirty="0" smtClean="0"/>
              <a:t>You have already met the idea that in Kinetic Theory, temperature is related to the kinetic energy of the molecules.</a:t>
            </a:r>
          </a:p>
          <a:p>
            <a:r>
              <a:rPr lang="en-GB" dirty="0" smtClean="0"/>
              <a:t>When a substance melts or vaporises at constant temperature, the kinetic energy of the molecules does not change.</a:t>
            </a:r>
          </a:p>
          <a:p>
            <a:r>
              <a:rPr lang="en-GB" dirty="0" smtClean="0"/>
              <a:t>However, extra energy is put in to ‘break bonds’ or ‘separate the molecules’.</a:t>
            </a:r>
          </a:p>
          <a:p>
            <a:r>
              <a:rPr lang="en-GB" dirty="0" smtClean="0"/>
              <a:t>In this way, the latent heat can be thought of as changing the potential energy component of the internal energy.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216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648" y="1484784"/>
            <a:ext cx="5499053" cy="2376264"/>
          </a:xfr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838200" y="4005064"/>
            <a:ext cx="10515600" cy="217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838200" y="4077071"/>
            <a:ext cx="10515600" cy="2099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For Water:</a:t>
            </a:r>
          </a:p>
          <a:p>
            <a:r>
              <a:rPr lang="en-GB" dirty="0" smtClean="0"/>
              <a:t>Specific Latent Heat of Fusion = 3.34 x 10</a:t>
            </a:r>
            <a:r>
              <a:rPr lang="en-GB" baseline="30000" dirty="0" smtClean="0"/>
              <a:t>5</a:t>
            </a:r>
            <a:r>
              <a:rPr lang="en-GB" dirty="0" smtClean="0"/>
              <a:t> J kg</a:t>
            </a:r>
            <a:r>
              <a:rPr lang="en-GB" baseline="30000" dirty="0" smtClean="0"/>
              <a:t>-1</a:t>
            </a:r>
          </a:p>
          <a:p>
            <a:r>
              <a:rPr lang="en-GB" dirty="0" smtClean="0"/>
              <a:t>Specific Latent Heat of Vaporisation = 2.26 x 10</a:t>
            </a:r>
            <a:r>
              <a:rPr lang="en-GB" baseline="30000" dirty="0" smtClean="0"/>
              <a:t>6</a:t>
            </a:r>
            <a:r>
              <a:rPr lang="en-GB" dirty="0" smtClean="0"/>
              <a:t> J kg</a:t>
            </a:r>
            <a:r>
              <a:rPr lang="en-GB" baseline="30000" dirty="0" smtClean="0"/>
              <a:t>-1</a:t>
            </a:r>
          </a:p>
          <a:p>
            <a:r>
              <a:rPr lang="en-GB" dirty="0" smtClean="0"/>
              <a:t>SHC = 4200 J kg</a:t>
            </a:r>
            <a:r>
              <a:rPr lang="en-GB" baseline="30000" dirty="0" smtClean="0"/>
              <a:t>-1</a:t>
            </a:r>
            <a:r>
              <a:rPr lang="en-GB" dirty="0" smtClean="0"/>
              <a:t> K</a:t>
            </a:r>
            <a:r>
              <a:rPr lang="en-GB" baseline="30000" dirty="0" smtClean="0"/>
              <a:t>-1</a:t>
            </a:r>
            <a:endParaRPr lang="en-GB" baseline="30000" dirty="0"/>
          </a:p>
        </p:txBody>
      </p:sp>
    </p:spTree>
    <p:extLst>
      <p:ext uri="{BB962C8B-B14F-4D97-AF65-F5344CB8AC3E}">
        <p14:creationId xmlns:p14="http://schemas.microsoft.com/office/powerpoint/2010/main" val="71711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2" ma:contentTypeDescription="Create a new document." ma:contentTypeScope="" ma:versionID="cca2a1b9050c9517223e0d05960cc77a">
  <xsd:schema xmlns:xsd="http://www.w3.org/2001/XMLSchema" xmlns:xs="http://www.w3.org/2001/XMLSchema" xmlns:p="http://schemas.microsoft.com/office/2006/metadata/properties" xmlns:ns2="506ac514-9468-4ce6-abae-8e7a4c758df2" targetNamespace="http://schemas.microsoft.com/office/2006/metadata/properties" ma:root="true" ma:fieldsID="b2cc00df0699d317fb15511ae0dfd42f" ns2:_="">
    <xsd:import namespace="506ac514-9468-4ce6-abae-8e7a4c758d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033114-91B5-4358-A338-D1FBDCA209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ac514-9468-4ce6-abae-8e7a4c758d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3492C3-DB7F-430C-94C2-7AE1EB76BC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575CFA-BB86-4555-9337-E30BE7A1E76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506ac514-9468-4ce6-abae-8e7a4c758df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309</Words>
  <Application>Microsoft Office PowerPoint</Application>
  <PresentationFormat>Custom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Philip Morgan</cp:lastModifiedBy>
  <cp:revision>10</cp:revision>
  <dcterms:created xsi:type="dcterms:W3CDTF">2016-05-16T13:02:05Z</dcterms:created>
  <dcterms:modified xsi:type="dcterms:W3CDTF">2020-05-13T13:20:56Z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