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60" r:id="rId5"/>
    <p:sldId id="262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6" autoAdjust="0"/>
    <p:restoredTop sz="94660"/>
  </p:normalViewPr>
  <p:slideViewPr>
    <p:cSldViewPr snapToGrid="0">
      <p:cViewPr>
        <p:scale>
          <a:sx n="116" d="100"/>
          <a:sy n="116" d="100"/>
        </p:scale>
        <p:origin x="-789" y="-83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E278C0-0817-4FB8-8196-1DCDE811E748}" type="datetimeFigureOut">
              <a:rPr lang="en-GB" smtClean="0"/>
              <a:t>12/09/2023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16933-D455-4D26-8B1B-A0FCFACFE7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82118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E278C0-0817-4FB8-8196-1DCDE811E748}" type="datetimeFigureOut">
              <a:rPr lang="en-GB" smtClean="0"/>
              <a:t>12/09/2023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16933-D455-4D26-8B1B-A0FCFACFE7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1874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E278C0-0817-4FB8-8196-1DCDE811E748}" type="datetimeFigureOut">
              <a:rPr lang="en-GB" smtClean="0"/>
              <a:t>12/09/2023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16933-D455-4D26-8B1B-A0FCFACFE7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83315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E278C0-0817-4FB8-8196-1DCDE811E748}" type="datetimeFigureOut">
              <a:rPr lang="en-GB" smtClean="0"/>
              <a:t>12/09/2023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16933-D455-4D26-8B1B-A0FCFACFE7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24911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E278C0-0817-4FB8-8196-1DCDE811E748}" type="datetimeFigureOut">
              <a:rPr lang="en-GB" smtClean="0"/>
              <a:t>12/09/2023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16933-D455-4D26-8B1B-A0FCFACFE7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29394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E278C0-0817-4FB8-8196-1DCDE811E748}" type="datetimeFigureOut">
              <a:rPr lang="en-GB" smtClean="0"/>
              <a:t>12/09/2023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16933-D455-4D26-8B1B-A0FCFACFE7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19216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E278C0-0817-4FB8-8196-1DCDE811E748}" type="datetimeFigureOut">
              <a:rPr lang="en-GB" smtClean="0"/>
              <a:t>12/09/2023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16933-D455-4D26-8B1B-A0FCFACFE7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66160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E278C0-0817-4FB8-8196-1DCDE811E748}" type="datetimeFigureOut">
              <a:rPr lang="en-GB" smtClean="0"/>
              <a:t>12/09/2023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16933-D455-4D26-8B1B-A0FCFACFE7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71027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E278C0-0817-4FB8-8196-1DCDE811E748}" type="datetimeFigureOut">
              <a:rPr lang="en-GB" smtClean="0"/>
              <a:t>12/09/2023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16933-D455-4D26-8B1B-A0FCFACFE7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57237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E278C0-0817-4FB8-8196-1DCDE811E748}" type="datetimeFigureOut">
              <a:rPr lang="en-GB" smtClean="0"/>
              <a:t>12/09/2023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16933-D455-4D26-8B1B-A0FCFACFE7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61632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E278C0-0817-4FB8-8196-1DCDE811E748}" type="datetimeFigureOut">
              <a:rPr lang="en-GB" smtClean="0"/>
              <a:t>12/09/2023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16933-D455-4D26-8B1B-A0FCFACFE7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24552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E278C0-0817-4FB8-8196-1DCDE811E748}" type="datetimeFigureOut">
              <a:rPr lang="en-GB" smtClean="0"/>
              <a:t>12/09/2023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916933-D455-4D26-8B1B-A0FCFACFE7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89812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881809"/>
            <a:ext cx="9144000" cy="2387600"/>
          </a:xfrm>
        </p:spPr>
        <p:txBody>
          <a:bodyPr/>
          <a:lstStyle/>
          <a:p>
            <a:r>
              <a:rPr lang="en-GB" b="1" dirty="0">
                <a:solidFill>
                  <a:srgbClr val="0070C0"/>
                </a:solidFill>
                <a:latin typeface="+mn-lt"/>
              </a:rPr>
              <a:t>Welcome to Godalming College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3999" y="3359442"/>
            <a:ext cx="9144000" cy="1655762"/>
          </a:xfrm>
        </p:spPr>
        <p:txBody>
          <a:bodyPr>
            <a:normAutofit/>
          </a:bodyPr>
          <a:lstStyle/>
          <a:p>
            <a:r>
              <a:rPr lang="en-GB" sz="3200" b="1" dirty="0">
                <a:solidFill>
                  <a:schemeClr val="accent2"/>
                </a:solidFill>
              </a:rPr>
              <a:t>Your Future Starts Here!</a:t>
            </a:r>
          </a:p>
        </p:txBody>
      </p:sp>
      <p:pic>
        <p:nvPicPr>
          <p:cNvPr id="4" name="Picture 3" descr="Logo%20blue%20only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99746" y="231126"/>
            <a:ext cx="3451160" cy="11404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62512" y="4267296"/>
            <a:ext cx="2466975" cy="2428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0597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Introduction to TODAY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Welcome</a:t>
            </a:r>
          </a:p>
          <a:p>
            <a:r>
              <a:rPr lang="en-GB" dirty="0"/>
              <a:t>Brief introduction to the colleges expectations</a:t>
            </a:r>
          </a:p>
          <a:p>
            <a:r>
              <a:rPr lang="en-GB" dirty="0"/>
              <a:t>Your timetable </a:t>
            </a:r>
          </a:p>
          <a:p>
            <a:r>
              <a:rPr lang="en-GB" dirty="0"/>
              <a:t>Photo and Lanyard – visit to IT </a:t>
            </a:r>
          </a:p>
          <a:p>
            <a:r>
              <a:rPr lang="en-GB" dirty="0"/>
              <a:t>Orientation around the College</a:t>
            </a:r>
          </a:p>
          <a:p>
            <a:r>
              <a:rPr lang="en-GB" dirty="0"/>
              <a:t>Start Lessons!</a:t>
            </a:r>
          </a:p>
        </p:txBody>
      </p:sp>
    </p:spTree>
    <p:extLst>
      <p:ext uri="{BB962C8B-B14F-4D97-AF65-F5344CB8AC3E}">
        <p14:creationId xmlns:p14="http://schemas.microsoft.com/office/powerpoint/2010/main" val="9781665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Tracking your Progress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4601547" cy="4351338"/>
          </a:xfrm>
        </p:spPr>
        <p:txBody>
          <a:bodyPr/>
          <a:lstStyle/>
          <a:p>
            <a:r>
              <a:rPr lang="en-GB" dirty="0"/>
              <a:t>Benchmark Assessments</a:t>
            </a:r>
          </a:p>
          <a:p>
            <a:r>
              <a:rPr lang="en-GB" dirty="0"/>
              <a:t>Student Reviews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81875" y="564599"/>
            <a:ext cx="3971925" cy="5934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03609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8363" y="126838"/>
            <a:ext cx="10515600" cy="1325563"/>
          </a:xfrm>
        </p:spPr>
        <p:txBody>
          <a:bodyPr/>
          <a:lstStyle/>
          <a:p>
            <a:r>
              <a:rPr lang="en-GB" b="1" dirty="0"/>
              <a:t>The Student Code of Conduct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8363" y="1351358"/>
            <a:ext cx="6775580" cy="5116350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GB" dirty="0"/>
              <a:t>As a Godalming College student I agree to abide by following seven obligations at all times: 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To </a:t>
            </a:r>
            <a:r>
              <a:rPr lang="en-GB" dirty="0">
                <a:solidFill>
                  <a:srgbClr val="0070C0"/>
                </a:solidFill>
              </a:rPr>
              <a:t>attend, and be punctual </a:t>
            </a:r>
            <a:r>
              <a:rPr lang="en-GB" dirty="0"/>
              <a:t>to, all timetabled commitments and fulfil all other College obligations. 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To produce work, which reflects </a:t>
            </a:r>
            <a:r>
              <a:rPr lang="en-GB" dirty="0">
                <a:solidFill>
                  <a:srgbClr val="0070C0"/>
                </a:solidFill>
              </a:rPr>
              <a:t>my best efforts</a:t>
            </a:r>
            <a:r>
              <a:rPr lang="en-GB" dirty="0"/>
              <a:t>, and is to the best of my ability. 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To complete all pieces of work and administrative </a:t>
            </a:r>
            <a:r>
              <a:rPr lang="en-GB" dirty="0">
                <a:solidFill>
                  <a:srgbClr val="0070C0"/>
                </a:solidFill>
              </a:rPr>
              <a:t>deadlines</a:t>
            </a:r>
            <a:r>
              <a:rPr lang="en-GB" dirty="0"/>
              <a:t> set by staff. 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To </a:t>
            </a:r>
            <a:r>
              <a:rPr lang="en-GB" dirty="0">
                <a:solidFill>
                  <a:srgbClr val="0070C0"/>
                </a:solidFill>
              </a:rPr>
              <a:t>wear my lanyard </a:t>
            </a:r>
            <a:r>
              <a:rPr lang="en-GB" dirty="0"/>
              <a:t>with my student ID at all times on the College premises. 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You must ensure </a:t>
            </a:r>
            <a:r>
              <a:rPr lang="en-GB" b="1" u="sng" dirty="0">
                <a:solidFill>
                  <a:srgbClr val="0070C0"/>
                </a:solidFill>
              </a:rPr>
              <a:t>mobile phones are turned off and out of sight </a:t>
            </a:r>
            <a:r>
              <a:rPr lang="en-GB" dirty="0"/>
              <a:t>in lessons unless instructed otherwise by a member of staff 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Under no circumstances, bring into College, or consume, or be under the influence of alcohol, illegal drugs or intoxicants of any kind. 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To be </a:t>
            </a:r>
            <a:r>
              <a:rPr lang="en-GB" dirty="0">
                <a:solidFill>
                  <a:srgbClr val="0070C0"/>
                </a:solidFill>
              </a:rPr>
              <a:t>responsible and considerate </a:t>
            </a:r>
            <a:r>
              <a:rPr lang="en-GB" dirty="0"/>
              <a:t>in and out of lessons, showing respect, at all times, to all members of the College community, as well as to members of our local community. </a:t>
            </a:r>
          </a:p>
          <a:p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8164286" y="789619"/>
            <a:ext cx="3368351" cy="67710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/>
              <a:t>Cause for Concern</a:t>
            </a:r>
          </a:p>
          <a:p>
            <a:pPr algn="ctr"/>
            <a:r>
              <a:rPr lang="en-GB" sz="1400" dirty="0"/>
              <a:t>Teacher to 14-16 Co-ordinator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164285" y="1960352"/>
            <a:ext cx="3368351" cy="67710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/>
              <a:t>First Formal Warning</a:t>
            </a:r>
          </a:p>
          <a:p>
            <a:pPr algn="ctr"/>
            <a:r>
              <a:rPr lang="en-GB" sz="1400" dirty="0"/>
              <a:t>14-16 Co-ordinator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8164285" y="3232425"/>
            <a:ext cx="3368351" cy="67710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/>
              <a:t>Second Formal Warning</a:t>
            </a:r>
          </a:p>
          <a:p>
            <a:pPr algn="ctr"/>
            <a:r>
              <a:rPr lang="en-GB" sz="1400" dirty="0"/>
              <a:t>14-16 Co-ordinator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735077" y="4411192"/>
            <a:ext cx="4264089" cy="677108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/>
              <a:t>Assistant Principal Warning</a:t>
            </a:r>
          </a:p>
          <a:p>
            <a:pPr algn="ctr"/>
            <a:r>
              <a:rPr lang="en-GB" sz="1400" dirty="0"/>
              <a:t>Assistant Principal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7735077" y="5473132"/>
            <a:ext cx="4264089" cy="677108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/>
              <a:t>Principal for Exclusion</a:t>
            </a:r>
          </a:p>
          <a:p>
            <a:pPr algn="ctr"/>
            <a:r>
              <a:rPr lang="en-GB" sz="1400" dirty="0"/>
              <a:t>Principal</a:t>
            </a:r>
          </a:p>
        </p:txBody>
      </p:sp>
    </p:spTree>
    <p:extLst>
      <p:ext uri="{BB962C8B-B14F-4D97-AF65-F5344CB8AC3E}">
        <p14:creationId xmlns:p14="http://schemas.microsoft.com/office/powerpoint/2010/main" val="19827638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7" grpId="0" animBg="1"/>
      <p:bldP spid="8" grpId="0" animBg="1"/>
      <p:bldP spid="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91472"/>
            <a:ext cx="10515600" cy="4885491"/>
          </a:xfrm>
        </p:spPr>
        <p:txBody>
          <a:bodyPr/>
          <a:lstStyle/>
          <a:p>
            <a:pPr marL="0" indent="0" algn="ctr">
              <a:buNone/>
            </a:pPr>
            <a:r>
              <a:rPr lang="en-GB" u="sng" dirty="0"/>
              <a:t>Timetable:</a:t>
            </a:r>
          </a:p>
          <a:p>
            <a:pPr marL="0" indent="0" algn="ctr">
              <a:buNone/>
            </a:pPr>
            <a:r>
              <a:rPr lang="en-GB" b="1" u="sng" dirty="0">
                <a:solidFill>
                  <a:srgbClr val="FF0000"/>
                </a:solidFill>
              </a:rPr>
              <a:t>08:45 – Start</a:t>
            </a:r>
          </a:p>
          <a:p>
            <a:pPr marL="0" indent="0" algn="ctr">
              <a:buNone/>
            </a:pPr>
            <a:r>
              <a:rPr lang="en-GB" b="1" u="sng" dirty="0">
                <a:solidFill>
                  <a:srgbClr val="FF0000"/>
                </a:solidFill>
              </a:rPr>
              <a:t>2:30 - Finish</a:t>
            </a:r>
          </a:p>
          <a:p>
            <a:pPr marL="0" indent="0" algn="ctr">
              <a:buNone/>
            </a:pPr>
            <a:endParaRPr lang="en-GB" u="sng" dirty="0"/>
          </a:p>
          <a:p>
            <a:endParaRPr lang="en-GB" dirty="0"/>
          </a:p>
          <a:p>
            <a:endParaRPr lang="en-GB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2435216"/>
              </p:ext>
            </p:extLst>
          </p:nvPr>
        </p:nvGraphicFramePr>
        <p:xfrm>
          <a:off x="986672" y="3051645"/>
          <a:ext cx="10218655" cy="27997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59706">
                  <a:extLst>
                    <a:ext uri="{9D8B030D-6E8A-4147-A177-3AD203B41FA5}">
                      <a16:colId xmlns:a16="http://schemas.microsoft.com/office/drawing/2014/main" val="3734134119"/>
                    </a:ext>
                  </a:extLst>
                </a:gridCol>
                <a:gridCol w="1080660">
                  <a:extLst>
                    <a:ext uri="{9D8B030D-6E8A-4147-A177-3AD203B41FA5}">
                      <a16:colId xmlns:a16="http://schemas.microsoft.com/office/drawing/2014/main" val="3565734503"/>
                    </a:ext>
                  </a:extLst>
                </a:gridCol>
                <a:gridCol w="649341">
                  <a:extLst>
                    <a:ext uri="{9D8B030D-6E8A-4147-A177-3AD203B41FA5}">
                      <a16:colId xmlns:a16="http://schemas.microsoft.com/office/drawing/2014/main" val="324262520"/>
                    </a:ext>
                  </a:extLst>
                </a:gridCol>
                <a:gridCol w="1700091">
                  <a:extLst>
                    <a:ext uri="{9D8B030D-6E8A-4147-A177-3AD203B41FA5}">
                      <a16:colId xmlns:a16="http://schemas.microsoft.com/office/drawing/2014/main" val="2255418017"/>
                    </a:ext>
                  </a:extLst>
                </a:gridCol>
                <a:gridCol w="671378">
                  <a:extLst>
                    <a:ext uri="{9D8B030D-6E8A-4147-A177-3AD203B41FA5}">
                      <a16:colId xmlns:a16="http://schemas.microsoft.com/office/drawing/2014/main" val="2880310914"/>
                    </a:ext>
                  </a:extLst>
                </a:gridCol>
                <a:gridCol w="1657591">
                  <a:extLst>
                    <a:ext uri="{9D8B030D-6E8A-4147-A177-3AD203B41FA5}">
                      <a16:colId xmlns:a16="http://schemas.microsoft.com/office/drawing/2014/main" val="2620677161"/>
                    </a:ext>
                  </a:extLst>
                </a:gridCol>
                <a:gridCol w="649341">
                  <a:extLst>
                    <a:ext uri="{9D8B030D-6E8A-4147-A177-3AD203B41FA5}">
                      <a16:colId xmlns:a16="http://schemas.microsoft.com/office/drawing/2014/main" val="2322901938"/>
                    </a:ext>
                  </a:extLst>
                </a:gridCol>
                <a:gridCol w="1550547">
                  <a:extLst>
                    <a:ext uri="{9D8B030D-6E8A-4147-A177-3AD203B41FA5}">
                      <a16:colId xmlns:a16="http://schemas.microsoft.com/office/drawing/2014/main" val="3076937408"/>
                    </a:ext>
                  </a:extLst>
                </a:gridCol>
              </a:tblGrid>
              <a:tr h="77497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PERIOD 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BREAK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PERIOD 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LUNCH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PERIOD 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BREAK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PERIOD 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9525" marB="0"/>
                </a:tc>
                <a:extLst>
                  <a:ext uri="{0D108BD9-81ED-4DB2-BD59-A6C34878D82A}">
                    <a16:rowId xmlns:a16="http://schemas.microsoft.com/office/drawing/2014/main" val="3430922780"/>
                  </a:ext>
                </a:extLst>
              </a:tr>
              <a:tr h="80991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TUES – ChildCare 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0845-10:15</a:t>
                      </a: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10:15-10:45</a:t>
                      </a: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10:45-1:00</a:t>
                      </a: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12:15-13:00</a:t>
                      </a: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13:00-14:30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68580" marR="68580" marT="9525" marB="0" anchor="ctr"/>
                </a:tc>
                <a:extLst>
                  <a:ext uri="{0D108BD9-81ED-4DB2-BD59-A6C34878D82A}">
                    <a16:rowId xmlns:a16="http://schemas.microsoft.com/office/drawing/2014/main" val="3053436434"/>
                  </a:ext>
                </a:extLst>
              </a:tr>
              <a:tr h="40496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9525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68580" marR="68580" marT="9525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68580" marR="68580" marT="9525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68580" marR="68580" marT="9525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68580" marR="68580" marT="9525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68580" marR="68580" marT="9525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68580" marR="68580" marT="9525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68580" marR="68580" marT="9525" marB="0" anchor="ctr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0144484"/>
                  </a:ext>
                </a:extLst>
              </a:tr>
              <a:tr h="80991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THUR – ChildCare 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0845-10:15</a:t>
                      </a: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10:15-10:45</a:t>
                      </a: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10:45-1:00</a:t>
                      </a: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1230-13:00</a:t>
                      </a: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13:00-14:30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68580" marR="68580" marT="9525" marB="0" anchor="ctr"/>
                </a:tc>
                <a:extLst>
                  <a:ext uri="{0D108BD9-81ED-4DB2-BD59-A6C34878D82A}">
                    <a16:rowId xmlns:a16="http://schemas.microsoft.com/office/drawing/2014/main" val="12640457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450674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126</TotalTime>
  <Words>289</Words>
  <Application>Microsoft Office PowerPoint</Application>
  <PresentationFormat>Widescreen</PresentationFormat>
  <Paragraphs>67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Welcome to Godalming College</vt:lpstr>
      <vt:lpstr>Introduction to TODAY</vt:lpstr>
      <vt:lpstr>Tracking your Progress</vt:lpstr>
      <vt:lpstr>The Student Code of Conduct</vt:lpstr>
      <vt:lpstr>PowerPoint Presentation</vt:lpstr>
    </vt:vector>
  </TitlesOfParts>
  <Company>Godalming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 Godalming College</dc:title>
  <dc:creator>Oliver Stevens</dc:creator>
  <cp:lastModifiedBy>Yasmin Mukadam</cp:lastModifiedBy>
  <cp:revision>14</cp:revision>
  <dcterms:created xsi:type="dcterms:W3CDTF">2020-09-14T09:23:31Z</dcterms:created>
  <dcterms:modified xsi:type="dcterms:W3CDTF">2023-09-12T05:33:30Z</dcterms:modified>
</cp:coreProperties>
</file>