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>
        <p:scale>
          <a:sx n="116" d="100"/>
          <a:sy n="116" d="100"/>
        </p:scale>
        <p:origin x="-789" y="-8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78C0-0817-4FB8-8196-1DCDE811E748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6933-D455-4D26-8B1B-A0FCFACFE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21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78C0-0817-4FB8-8196-1DCDE811E748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6933-D455-4D26-8B1B-A0FCFACFE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8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78C0-0817-4FB8-8196-1DCDE811E748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6933-D455-4D26-8B1B-A0FCFACFE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331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78C0-0817-4FB8-8196-1DCDE811E748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6933-D455-4D26-8B1B-A0FCFACFE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49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78C0-0817-4FB8-8196-1DCDE811E748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6933-D455-4D26-8B1B-A0FCFACFE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939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78C0-0817-4FB8-8196-1DCDE811E748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6933-D455-4D26-8B1B-A0FCFACFE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92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78C0-0817-4FB8-8196-1DCDE811E748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6933-D455-4D26-8B1B-A0FCFACFE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61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78C0-0817-4FB8-8196-1DCDE811E748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6933-D455-4D26-8B1B-A0FCFACFE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10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78C0-0817-4FB8-8196-1DCDE811E748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6933-D455-4D26-8B1B-A0FCFACFE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723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78C0-0817-4FB8-8196-1DCDE811E748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6933-D455-4D26-8B1B-A0FCFACFE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16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78C0-0817-4FB8-8196-1DCDE811E748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6933-D455-4D26-8B1B-A0FCFACFE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45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278C0-0817-4FB8-8196-1DCDE811E748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16933-D455-4D26-8B1B-A0FCFACFE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9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81809"/>
            <a:ext cx="9144000" cy="2387600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+mn-lt"/>
              </a:rPr>
              <a:t>Welcome to Godalming College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359442"/>
            <a:ext cx="9144000" cy="1655762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accent2"/>
                </a:solidFill>
              </a:rPr>
              <a:t>Your Future Starts Here!</a:t>
            </a:r>
          </a:p>
        </p:txBody>
      </p:sp>
      <p:pic>
        <p:nvPicPr>
          <p:cNvPr id="4" name="Picture 3" descr="Logo%20blue%20onl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9746" y="231126"/>
            <a:ext cx="3451160" cy="114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2512" y="4267296"/>
            <a:ext cx="2466975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59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Introduction to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Welcome</a:t>
            </a:r>
          </a:p>
          <a:p>
            <a:r>
              <a:rPr lang="en-GB" dirty="0"/>
              <a:t>Brief introduction to the colleges expectations</a:t>
            </a:r>
          </a:p>
          <a:p>
            <a:r>
              <a:rPr lang="en-GB" dirty="0"/>
              <a:t>Your timetable </a:t>
            </a:r>
          </a:p>
          <a:p>
            <a:r>
              <a:rPr lang="en-GB" dirty="0"/>
              <a:t>Photo and Lanyard – visit to IT </a:t>
            </a:r>
          </a:p>
          <a:p>
            <a:r>
              <a:rPr lang="en-GB" dirty="0"/>
              <a:t>Orientation around the College</a:t>
            </a:r>
          </a:p>
          <a:p>
            <a:r>
              <a:rPr lang="en-GB" dirty="0"/>
              <a:t>Start Lessons!</a:t>
            </a:r>
          </a:p>
        </p:txBody>
      </p:sp>
    </p:spTree>
    <p:extLst>
      <p:ext uri="{BB962C8B-B14F-4D97-AF65-F5344CB8AC3E}">
        <p14:creationId xmlns:p14="http://schemas.microsoft.com/office/powerpoint/2010/main" val="978166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Tracking your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601547" cy="4351338"/>
          </a:xfrm>
        </p:spPr>
        <p:txBody>
          <a:bodyPr/>
          <a:lstStyle/>
          <a:p>
            <a:r>
              <a:rPr lang="en-GB" dirty="0"/>
              <a:t>Benchmark Assessments</a:t>
            </a:r>
          </a:p>
          <a:p>
            <a:r>
              <a:rPr lang="en-GB" dirty="0"/>
              <a:t>Student Reviews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875" y="564599"/>
            <a:ext cx="3971925" cy="593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360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363" y="126838"/>
            <a:ext cx="10515600" cy="1325563"/>
          </a:xfrm>
        </p:spPr>
        <p:txBody>
          <a:bodyPr/>
          <a:lstStyle/>
          <a:p>
            <a:r>
              <a:rPr lang="en-GB" b="1" dirty="0"/>
              <a:t>The Student Code of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363" y="1351358"/>
            <a:ext cx="6775580" cy="511635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As a Godalming College student I agree to abide by following seven obligations at all times: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To </a:t>
            </a:r>
            <a:r>
              <a:rPr lang="en-GB" dirty="0">
                <a:solidFill>
                  <a:srgbClr val="0070C0"/>
                </a:solidFill>
              </a:rPr>
              <a:t>attend, and be punctual </a:t>
            </a:r>
            <a:r>
              <a:rPr lang="en-GB" dirty="0"/>
              <a:t>to, all timetabled commitments and fulfil all other College obligations.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To produce work, which reflects </a:t>
            </a:r>
            <a:r>
              <a:rPr lang="en-GB" dirty="0">
                <a:solidFill>
                  <a:srgbClr val="0070C0"/>
                </a:solidFill>
              </a:rPr>
              <a:t>my best efforts</a:t>
            </a:r>
            <a:r>
              <a:rPr lang="en-GB" dirty="0"/>
              <a:t>, and is to the best of my ability.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To complete all pieces of work and administrative </a:t>
            </a:r>
            <a:r>
              <a:rPr lang="en-GB" dirty="0">
                <a:solidFill>
                  <a:srgbClr val="0070C0"/>
                </a:solidFill>
              </a:rPr>
              <a:t>deadlines</a:t>
            </a:r>
            <a:r>
              <a:rPr lang="en-GB" dirty="0"/>
              <a:t> set by staff.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To </a:t>
            </a:r>
            <a:r>
              <a:rPr lang="en-GB" dirty="0">
                <a:solidFill>
                  <a:srgbClr val="0070C0"/>
                </a:solidFill>
              </a:rPr>
              <a:t>wear my lanyard </a:t>
            </a:r>
            <a:r>
              <a:rPr lang="en-GB" dirty="0"/>
              <a:t>with my student ID at all times on the College premises.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You must ensure </a:t>
            </a:r>
            <a:r>
              <a:rPr lang="en-GB" b="1" u="sng" dirty="0">
                <a:solidFill>
                  <a:srgbClr val="0070C0"/>
                </a:solidFill>
              </a:rPr>
              <a:t>mobile phones are turned off and out of sight </a:t>
            </a:r>
            <a:r>
              <a:rPr lang="en-GB" dirty="0"/>
              <a:t>in lessons unless instructed otherwise by a member of staff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Under no circumstances, bring into College, or consume, or be under the influence of alcohol, illegal drugs or intoxicants of any kind.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To be </a:t>
            </a:r>
            <a:r>
              <a:rPr lang="en-GB" dirty="0">
                <a:solidFill>
                  <a:srgbClr val="0070C0"/>
                </a:solidFill>
              </a:rPr>
              <a:t>responsible and considerate </a:t>
            </a:r>
            <a:r>
              <a:rPr lang="en-GB" dirty="0"/>
              <a:t>in and out of lessons, showing respect, at all times, to all members of the College community, as well as to members of our local community.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164286" y="789619"/>
            <a:ext cx="3368351" cy="6771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Cause for Concern</a:t>
            </a:r>
          </a:p>
          <a:p>
            <a:pPr algn="ctr"/>
            <a:r>
              <a:rPr lang="en-GB" sz="1400" dirty="0"/>
              <a:t>Teacher to 14-16 Co-ordinator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64285" y="1960352"/>
            <a:ext cx="3368351" cy="6771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First Formal Warning</a:t>
            </a:r>
          </a:p>
          <a:p>
            <a:pPr algn="ctr"/>
            <a:r>
              <a:rPr lang="en-GB" sz="1400" dirty="0"/>
              <a:t>14-16 Co-ordinator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64285" y="3232425"/>
            <a:ext cx="3368351" cy="677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Second Formal Warning</a:t>
            </a:r>
          </a:p>
          <a:p>
            <a:pPr algn="ctr"/>
            <a:r>
              <a:rPr lang="en-GB" sz="1400" dirty="0"/>
              <a:t>14-16 Co-ordinator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35077" y="4411192"/>
            <a:ext cx="4264089" cy="67710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Assistant Principal Warning</a:t>
            </a:r>
          </a:p>
          <a:p>
            <a:pPr algn="ctr"/>
            <a:r>
              <a:rPr lang="en-GB" sz="1400" dirty="0"/>
              <a:t>Assistant Principal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35077" y="5473132"/>
            <a:ext cx="4264089" cy="67710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Principal for Exclusion</a:t>
            </a:r>
          </a:p>
          <a:p>
            <a:pPr algn="ctr"/>
            <a:r>
              <a:rPr lang="en-GB" sz="1400" dirty="0"/>
              <a:t>Principal</a:t>
            </a:r>
          </a:p>
        </p:txBody>
      </p:sp>
    </p:spTree>
    <p:extLst>
      <p:ext uri="{BB962C8B-B14F-4D97-AF65-F5344CB8AC3E}">
        <p14:creationId xmlns:p14="http://schemas.microsoft.com/office/powerpoint/2010/main" val="198276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1472"/>
            <a:ext cx="10515600" cy="4885491"/>
          </a:xfrm>
        </p:spPr>
        <p:txBody>
          <a:bodyPr/>
          <a:lstStyle/>
          <a:p>
            <a:pPr marL="0" indent="0" algn="ctr">
              <a:buNone/>
            </a:pPr>
            <a:r>
              <a:rPr lang="en-GB" u="sng" dirty="0"/>
              <a:t>Timetable:</a:t>
            </a:r>
          </a:p>
          <a:p>
            <a:pPr marL="0" indent="0" algn="ctr">
              <a:buNone/>
            </a:pPr>
            <a:r>
              <a:rPr lang="en-GB" b="1" u="sng" dirty="0">
                <a:solidFill>
                  <a:srgbClr val="FF0000"/>
                </a:solidFill>
              </a:rPr>
              <a:t>08:45 – Start</a:t>
            </a:r>
          </a:p>
          <a:p>
            <a:pPr marL="0" indent="0" algn="ctr">
              <a:buNone/>
            </a:pPr>
            <a:r>
              <a:rPr lang="en-GB" b="1" u="sng" dirty="0">
                <a:solidFill>
                  <a:srgbClr val="FF0000"/>
                </a:solidFill>
              </a:rPr>
              <a:t>2:30 - Finish</a:t>
            </a:r>
          </a:p>
          <a:p>
            <a:pPr marL="0" indent="0" algn="ctr">
              <a:buNone/>
            </a:pPr>
            <a:endParaRPr lang="en-GB" u="sng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435216"/>
              </p:ext>
            </p:extLst>
          </p:nvPr>
        </p:nvGraphicFramePr>
        <p:xfrm>
          <a:off x="986672" y="3051645"/>
          <a:ext cx="10218655" cy="2799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9706">
                  <a:extLst>
                    <a:ext uri="{9D8B030D-6E8A-4147-A177-3AD203B41FA5}">
                      <a16:colId xmlns:a16="http://schemas.microsoft.com/office/drawing/2014/main" val="3734134119"/>
                    </a:ext>
                  </a:extLst>
                </a:gridCol>
                <a:gridCol w="1080660">
                  <a:extLst>
                    <a:ext uri="{9D8B030D-6E8A-4147-A177-3AD203B41FA5}">
                      <a16:colId xmlns:a16="http://schemas.microsoft.com/office/drawing/2014/main" val="3565734503"/>
                    </a:ext>
                  </a:extLst>
                </a:gridCol>
                <a:gridCol w="649341">
                  <a:extLst>
                    <a:ext uri="{9D8B030D-6E8A-4147-A177-3AD203B41FA5}">
                      <a16:colId xmlns:a16="http://schemas.microsoft.com/office/drawing/2014/main" val="324262520"/>
                    </a:ext>
                  </a:extLst>
                </a:gridCol>
                <a:gridCol w="1700091">
                  <a:extLst>
                    <a:ext uri="{9D8B030D-6E8A-4147-A177-3AD203B41FA5}">
                      <a16:colId xmlns:a16="http://schemas.microsoft.com/office/drawing/2014/main" val="2255418017"/>
                    </a:ext>
                  </a:extLst>
                </a:gridCol>
                <a:gridCol w="671378">
                  <a:extLst>
                    <a:ext uri="{9D8B030D-6E8A-4147-A177-3AD203B41FA5}">
                      <a16:colId xmlns:a16="http://schemas.microsoft.com/office/drawing/2014/main" val="2880310914"/>
                    </a:ext>
                  </a:extLst>
                </a:gridCol>
                <a:gridCol w="1657591">
                  <a:extLst>
                    <a:ext uri="{9D8B030D-6E8A-4147-A177-3AD203B41FA5}">
                      <a16:colId xmlns:a16="http://schemas.microsoft.com/office/drawing/2014/main" val="2620677161"/>
                    </a:ext>
                  </a:extLst>
                </a:gridCol>
                <a:gridCol w="649341">
                  <a:extLst>
                    <a:ext uri="{9D8B030D-6E8A-4147-A177-3AD203B41FA5}">
                      <a16:colId xmlns:a16="http://schemas.microsoft.com/office/drawing/2014/main" val="2322901938"/>
                    </a:ext>
                  </a:extLst>
                </a:gridCol>
                <a:gridCol w="1550547">
                  <a:extLst>
                    <a:ext uri="{9D8B030D-6E8A-4147-A177-3AD203B41FA5}">
                      <a16:colId xmlns:a16="http://schemas.microsoft.com/office/drawing/2014/main" val="3076937408"/>
                    </a:ext>
                  </a:extLst>
                </a:gridCol>
              </a:tblGrid>
              <a:tr h="774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PERIOD 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BREAK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PERIOD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LUNCH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PERIOD 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BREAK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PERIOD 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430922780"/>
                  </a:ext>
                </a:extLst>
              </a:tr>
              <a:tr h="809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TUES – ChildCare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0845-10:15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10:15-10:45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10:45-1:00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12:15-13:00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13:00-14:30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053436434"/>
                  </a:ext>
                </a:extLst>
              </a:tr>
              <a:tr h="404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144484"/>
                  </a:ext>
                </a:extLst>
              </a:tr>
              <a:tr h="809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THUR – ChildCare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0845-10:15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10:15-10:45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10:45-1:00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1230-13:00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13:00-14:30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264045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067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289</Words>
  <Application>Microsoft Office PowerPoint</Application>
  <PresentationFormat>Widescreen</PresentationFormat>
  <Paragraphs>67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Welcome to Godalming College</vt:lpstr>
      <vt:lpstr>Introduction to TODAY</vt:lpstr>
      <vt:lpstr>Tracking your Progress</vt:lpstr>
      <vt:lpstr>The Student Code of Conduct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Godalming College</dc:title>
  <dc:creator>Oliver Stevens</dc:creator>
  <cp:lastModifiedBy>Yasmin Mukadam</cp:lastModifiedBy>
  <cp:revision>14</cp:revision>
  <dcterms:created xsi:type="dcterms:W3CDTF">2020-09-14T09:23:31Z</dcterms:created>
  <dcterms:modified xsi:type="dcterms:W3CDTF">2023-09-12T05:33:30Z</dcterms:modified>
</cp:coreProperties>
</file>