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4"/>
  </p:notesMasterIdLst>
  <p:sldIdLst>
    <p:sldId id="260" r:id="rId2"/>
    <p:sldId id="262" r:id="rId3"/>
    <p:sldId id="290" r:id="rId4"/>
    <p:sldId id="291" r:id="rId5"/>
    <p:sldId id="292" r:id="rId6"/>
    <p:sldId id="293" r:id="rId7"/>
    <p:sldId id="319" r:id="rId8"/>
    <p:sldId id="320" r:id="rId9"/>
    <p:sldId id="321" r:id="rId10"/>
    <p:sldId id="316" r:id="rId11"/>
    <p:sldId id="295" r:id="rId12"/>
    <p:sldId id="296" r:id="rId13"/>
    <p:sldId id="322" r:id="rId14"/>
    <p:sldId id="323" r:id="rId15"/>
    <p:sldId id="324" r:id="rId16"/>
    <p:sldId id="297" r:id="rId17"/>
    <p:sldId id="298" r:id="rId18"/>
    <p:sldId id="325" r:id="rId19"/>
    <p:sldId id="326" r:id="rId20"/>
    <p:sldId id="306" r:id="rId21"/>
    <p:sldId id="317" r:id="rId22"/>
    <p:sldId id="329" r:id="rId23"/>
    <p:sldId id="330" r:id="rId24"/>
    <p:sldId id="331" r:id="rId25"/>
    <p:sldId id="332" r:id="rId26"/>
    <p:sldId id="333" r:id="rId27"/>
    <p:sldId id="334" r:id="rId28"/>
    <p:sldId id="335" r:id="rId29"/>
    <p:sldId id="336" r:id="rId30"/>
    <p:sldId id="310" r:id="rId31"/>
    <p:sldId id="337" r:id="rId32"/>
    <p:sldId id="288" r:id="rId33"/>
    <p:sldId id="299" r:id="rId34"/>
    <p:sldId id="301" r:id="rId35"/>
    <p:sldId id="303" r:id="rId36"/>
    <p:sldId id="304" r:id="rId37"/>
    <p:sldId id="311" r:id="rId38"/>
    <p:sldId id="312" r:id="rId39"/>
    <p:sldId id="313" r:id="rId40"/>
    <p:sldId id="315" r:id="rId41"/>
    <p:sldId id="314" r:id="rId42"/>
    <p:sldId id="318"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Museo 100" panose="02000000000000000000" pitchFamily="2" charset="0"/>
      <p:regular r:id="rId49"/>
    </p:embeddedFont>
    <p:embeddedFont>
      <p:font typeface="Museo 500" panose="02000000000000000000" pitchFamily="2" charset="0"/>
      <p:regular r:id="rId50"/>
    </p:embeddedFont>
    <p:embeddedFont>
      <p:font typeface="Corbel" panose="020B0503020204020204" pitchFamily="34" charset="0"/>
      <p:regular r:id="rId51"/>
      <p:bold r:id="rId52"/>
      <p:italic r:id="rId53"/>
      <p:boldItalic r:id="rId54"/>
    </p:embeddedFont>
    <p:embeddedFont>
      <p:font typeface="Museo 900" panose="02000000000000000000" pitchFamily="2" charset="0"/>
      <p:bold r:id="rId55"/>
    </p:embeddedFont>
    <p:embeddedFont>
      <p:font typeface="Museo 700" panose="02000000000000000000" pitchFamily="2" charset="0"/>
      <p:bold r:id="rId56"/>
    </p:embeddedFont>
    <p:embeddedFont>
      <p:font typeface="Cambria Math" panose="02040503050406030204" pitchFamily="18" charset="0"/>
      <p:regular r:id="rId57"/>
    </p:embeddedFont>
    <p:embeddedFont>
      <p:font typeface="Museo900-Regular" panose="02000000000000000000" pitchFamily="2" charset="0"/>
      <p:bold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5C89A4"/>
    <a:srgbClr val="CCECFF"/>
    <a:srgbClr val="FEFEFE"/>
    <a:srgbClr val="89CAE4"/>
    <a:srgbClr val="ADDCF3"/>
    <a:srgbClr val="59C4D9"/>
    <a:srgbClr val="FCFCFC"/>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snapToObjects="1" showGuides="1">
      <p:cViewPr varScale="1">
        <p:scale>
          <a:sx n="62" d="100"/>
          <a:sy n="62" d="100"/>
        </p:scale>
        <p:origin x="72" y="35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200" d="100"/>
        <a:sy n="200" d="100"/>
      </p:scale>
      <p:origin x="0" y="-51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6</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23826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Boolean algebra</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32655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Boolean algebra</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6" name="Table 15"/>
          <p:cNvGraphicFramePr>
            <a:graphicFrameLocks noGrp="1"/>
          </p:cNvGraphicFramePr>
          <p:nvPr>
            <p:extLst>
              <p:ext uri="{D42A27DB-BD31-4B8C-83A1-F6EECF244321}">
                <p14:modId xmlns:p14="http://schemas.microsoft.com/office/powerpoint/2010/main" val="945485731"/>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a:solidFill>
                            <a:srgbClr val="FF0000"/>
                          </a:solidFill>
                          <a:effectLst/>
                          <a:latin typeface="Arial" panose="020B0604020202020204" pitchFamily="34" charset="0"/>
                          <a:cs typeface="Arial" panose="020B0604020202020204" pitchFamily="34" charset="0"/>
                        </a:rPr>
                        <a:t> </a:t>
                      </a: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a:solidFill>
                            <a:srgbClr val="FF0000"/>
                          </a:solidFill>
                          <a:effectLst/>
                          <a:latin typeface="Arial" panose="020B0604020202020204" pitchFamily="34" charset="0"/>
                          <a:cs typeface="Arial" panose="020B0604020202020204" pitchFamily="34" charset="0"/>
                        </a:rPr>
                        <a:t> </a:t>
                      </a: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a:solidFill>
                            <a:srgbClr val="FF0000"/>
                          </a:solidFill>
                          <a:effectLst/>
                          <a:latin typeface="Arial" panose="020B0604020202020204" pitchFamily="34" charset="0"/>
                          <a:cs typeface="Arial" panose="020B0604020202020204" pitchFamily="34" charset="0"/>
                        </a:rPr>
                        <a:t> </a:t>
                      </a: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7" name="Straight Connector 16"/>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46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 Morgan’s second law</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920956" cy="3453607"/>
              </a:xfrm>
            </p:spPr>
            <p:txBody>
              <a:bodyPr/>
              <a:lstStyle/>
              <a:p>
                <a:r>
                  <a:rPr lang="en-GB" dirty="0" smtClean="0"/>
                  <a:t>This states that</a:t>
                </a:r>
              </a:p>
              <a:p>
                <a:pPr marL="0" indent="0">
                  <a:buNone/>
                </a:pPr>
                <a:r>
                  <a:rPr lang="en-GB" sz="3200" dirty="0">
                    <a:solidFill>
                      <a:srgbClr val="238296"/>
                    </a:solidFill>
                  </a:rPr>
                  <a:t>	</a:t>
                </a:r>
                <a:r>
                  <a:rPr lang="en-GB" sz="3200" dirty="0" smtClean="0">
                    <a:solidFill>
                      <a:srgbClr val="238296"/>
                    </a:solidFill>
                  </a:rPr>
                  <a:t>	</a:t>
                </a:r>
                <a14:m>
                  <m:oMath xmlns:m="http://schemas.openxmlformats.org/officeDocument/2006/math">
                    <m:bar>
                      <m:barPr>
                        <m:pos m:val="top"/>
                        <m:ctrlPr>
                          <a:rPr lang="en-GB" sz="3200" i="1" smtClean="0">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r>
                          <m:rPr>
                            <m:nor/>
                          </m:rPr>
                          <a:rPr lang="en-GB" sz="32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3200">
                            <a:solidFill>
                              <a:srgbClr val="238296"/>
                            </a:solidFill>
                            <a:latin typeface="Cambria Math" panose="02040503050406030204" pitchFamily="18" charset="0"/>
                          </a:rPr>
                          <m:t>B</m:t>
                        </m:r>
                      </m:e>
                    </m:bar>
                    <m:r>
                      <a:rPr lang="en-GB" sz="3200">
                        <a:solidFill>
                          <a:srgbClr val="238296"/>
                        </a:solidFill>
                        <a:latin typeface="Cambria Math" panose="02040503050406030204" pitchFamily="18"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e>
                    </m:bar>
                    <m:r>
                      <a:rPr lang="en-GB" sz="3200">
                        <a:solidFill>
                          <a:srgbClr val="238296"/>
                        </a:solidFill>
                        <a:latin typeface="Cambria Math" panose="02040503050406030204" pitchFamily="18"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B</m:t>
                        </m:r>
                      </m:e>
                    </m:bar>
                  </m:oMath>
                </a14:m>
                <a:endParaRPr lang="en-GB" dirty="0" smtClean="0"/>
              </a:p>
              <a:p>
                <a:endParaRPr lang="en-GB" dirty="0" smtClean="0"/>
              </a:p>
              <a:p>
                <a:r>
                  <a:rPr lang="en-GB" dirty="0" smtClean="0"/>
                  <a:t>Looking </a:t>
                </a:r>
                <a:r>
                  <a:rPr lang="en-GB" dirty="0"/>
                  <a:t>at the Venn </a:t>
                </a:r>
                <a:r>
                  <a:rPr lang="en-GB" dirty="0" smtClean="0"/>
                  <a:t>diagram, if </a:t>
                </a:r>
                <a14:m>
                  <m:oMath xmlns:m="http://schemas.openxmlformats.org/officeDocument/2006/math">
                    <m:r>
                      <m:rPr>
                        <m:sty m:val="p"/>
                      </m:rPr>
                      <a:rPr lang="en-GB" sz="2400" b="0" i="0" smtClean="0">
                        <a:solidFill>
                          <a:srgbClr val="238296"/>
                        </a:solidFill>
                        <a:latin typeface="Cambria Math" panose="02040503050406030204" pitchFamily="18" charset="0"/>
                      </a:rPr>
                      <m:t>X</m:t>
                    </m:r>
                    <m:r>
                      <a:rPr lang="en-GB" sz="2400">
                        <a:solidFill>
                          <a:srgbClr val="238296"/>
                        </a:solidFill>
                        <a:latin typeface="Cambria Math" panose="02040503050406030204" pitchFamily="18" charset="0"/>
                      </a:rPr>
                      <m:t>=</m:t>
                    </m:r>
                    <m:bar>
                      <m:barPr>
                        <m:pos m:val="top"/>
                        <m:ctrlPr>
                          <a:rPr lang="en-GB" sz="2400" i="1">
                            <a:solidFill>
                              <a:srgbClr val="238296"/>
                            </a:solidFill>
                            <a:latin typeface="Cambria Math" panose="02040503050406030204" pitchFamily="18" charset="0"/>
                          </a:rPr>
                        </m:ctrlPr>
                      </m:barPr>
                      <m:e>
                        <m:r>
                          <m:rPr>
                            <m:sty m:val="p"/>
                          </m:rPr>
                          <a:rPr lang="en-GB" sz="2400">
                            <a:solidFill>
                              <a:srgbClr val="238296"/>
                            </a:solidFill>
                            <a:latin typeface="Cambria Math" panose="02040503050406030204" pitchFamily="18" charset="0"/>
                          </a:rPr>
                          <m:t>A</m:t>
                        </m:r>
                        <m:r>
                          <m:rPr>
                            <m:nor/>
                          </m:rPr>
                          <a:rPr lang="en-GB" sz="24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400">
                            <a:solidFill>
                              <a:srgbClr val="238296"/>
                            </a:solidFill>
                            <a:latin typeface="Cambria Math" panose="02040503050406030204" pitchFamily="18" charset="0"/>
                          </a:rPr>
                          <m:t>B</m:t>
                        </m:r>
                      </m:e>
                    </m:bar>
                  </m:oMath>
                </a14:m>
                <a:r>
                  <a:rPr lang="en-GB" dirty="0" smtClean="0"/>
                  <a:t>, </a:t>
                </a:r>
                <a:r>
                  <a:rPr lang="en-GB" dirty="0"/>
                  <a:t>X cannot be in the white area, so it must be in the red, orange or blue area</a:t>
                </a:r>
              </a:p>
              <a:p>
                <a:r>
                  <a:rPr lang="en-GB" dirty="0"/>
                  <a:t>That is, X is either not in A, or not in B, or not in </a:t>
                </a:r>
                <a:r>
                  <a:rPr lang="en-GB" dirty="0" smtClean="0"/>
                  <a:t>either</a:t>
                </a:r>
              </a:p>
              <a:p>
                <a:r>
                  <a:rPr lang="en-GB" dirty="0" smtClean="0"/>
                  <a:t>This is the definition of </a:t>
                </a:r>
                <a14:m>
                  <m:oMath xmlns:m="http://schemas.openxmlformats.org/officeDocument/2006/math">
                    <m:r>
                      <a:rPr lang="en-GB" sz="2400" b="0" i="0" smtClean="0">
                        <a:solidFill>
                          <a:srgbClr val="5C89A4"/>
                        </a:solidFill>
                        <a:latin typeface="Cambria Math" panose="02040503050406030204" pitchFamily="18" charset="0"/>
                      </a:rPr>
                      <m:t> </m:t>
                    </m:r>
                    <m:r>
                      <m:rPr>
                        <m:sty m:val="p"/>
                      </m:rPr>
                      <a:rPr lang="en-GB" sz="2400" b="0" i="0" smtClean="0">
                        <a:solidFill>
                          <a:srgbClr val="238296"/>
                        </a:solidFill>
                        <a:latin typeface="Cambria Math" panose="02040503050406030204" pitchFamily="18" charset="0"/>
                      </a:rPr>
                      <m:t>X</m:t>
                    </m:r>
                    <m:r>
                      <a:rPr lang="en-GB" sz="2400" b="0" i="0" smtClean="0">
                        <a:solidFill>
                          <a:srgbClr val="238296"/>
                        </a:solidFill>
                        <a:latin typeface="Cambria Math" panose="02040503050406030204" pitchFamily="18" charset="0"/>
                      </a:rPr>
                      <m:t>=</m:t>
                    </m:r>
                    <m:bar>
                      <m:barPr>
                        <m:pos m:val="top"/>
                        <m:ctrlPr>
                          <a:rPr lang="en-GB" sz="2400" b="0" i="1" smtClean="0">
                            <a:solidFill>
                              <a:srgbClr val="238296"/>
                            </a:solidFill>
                            <a:latin typeface="Cambria Math" panose="02040503050406030204" pitchFamily="18" charset="0"/>
                          </a:rPr>
                        </m:ctrlPr>
                      </m:barPr>
                      <m:e>
                        <m:r>
                          <m:rPr>
                            <m:sty m:val="p"/>
                          </m:rPr>
                          <a:rPr lang="en-GB" sz="2400" b="0" i="0" smtClean="0">
                            <a:solidFill>
                              <a:srgbClr val="238296"/>
                            </a:solidFill>
                            <a:latin typeface="Cambria Math" panose="02040503050406030204" pitchFamily="18" charset="0"/>
                          </a:rPr>
                          <m:t>A</m:t>
                        </m:r>
                      </m:e>
                    </m:bar>
                    <m:r>
                      <a:rPr lang="en-GB" sz="2400" i="0">
                        <a:solidFill>
                          <a:srgbClr val="238296"/>
                        </a:solidFill>
                        <a:latin typeface="Cambria Math" panose="02040503050406030204" pitchFamily="18" charset="0"/>
                      </a:rPr>
                      <m:t>+</m:t>
                    </m:r>
                    <m:bar>
                      <m:barPr>
                        <m:pos m:val="top"/>
                        <m:ctrlPr>
                          <a:rPr lang="en-GB" sz="2400" i="1">
                            <a:solidFill>
                              <a:srgbClr val="238296"/>
                            </a:solidFill>
                            <a:latin typeface="Cambria Math" panose="02040503050406030204" pitchFamily="18" charset="0"/>
                          </a:rPr>
                        </m:ctrlPr>
                      </m:barPr>
                      <m:e>
                        <m:r>
                          <m:rPr>
                            <m:sty m:val="p"/>
                          </m:rPr>
                          <a:rPr lang="en-GB" sz="2400" i="0">
                            <a:solidFill>
                              <a:srgbClr val="238296"/>
                            </a:solidFill>
                            <a:latin typeface="Cambria Math" panose="02040503050406030204" pitchFamily="18" charset="0"/>
                          </a:rPr>
                          <m:t>B</m:t>
                        </m:r>
                      </m:e>
                    </m:bar>
                  </m:oMath>
                </a14:m>
                <a:endParaRPr lang="en-GB"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920956" cy="3453607"/>
              </a:xfrm>
              <a:blipFill>
                <a:blip r:embed="rId2"/>
                <a:stretch>
                  <a:fillRect l="-2309" t="-2650" r="-693" b="-25972"/>
                </a:stretch>
              </a:blipFill>
            </p:spPr>
            <p:txBody>
              <a:bodyPr/>
              <a:lstStyle/>
              <a:p>
                <a:r>
                  <a:rPr lang="en-GB">
                    <a:noFill/>
                  </a:rPr>
                  <a:t> </a:t>
                </a:r>
              </a:p>
            </p:txBody>
          </p:sp>
        </mc:Fallback>
      </mc:AlternateContent>
      <p:pic>
        <p:nvPicPr>
          <p:cNvPr id="5" name="Picture 2" descr="C:\Users\Rob\AppData\Roaming\PixelMetrics\CaptureWiz\Temp\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115" y="1704179"/>
            <a:ext cx="2673930" cy="173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3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2068076056"/>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797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332920039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3944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1713028701"/>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9908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a:t>
            </a:r>
            <a:r>
              <a:rPr lang="en-GB" dirty="0" smtClean="0"/>
              <a:t>second </a:t>
            </a:r>
            <a:r>
              <a:rPr lang="en-GB" dirty="0"/>
              <a:t>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873053716"/>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8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b="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ea typeface="Corbel" panose="020B0503020204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259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Proof!</a:t>
            </a:r>
            <a:endParaRPr lang="en-GB" dirty="0"/>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nor/>
                          </m:rP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A</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n-GB" sz="2800" i="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A</m:t>
                        </m:r>
                      </m:e>
                    </m:bar>
                    <m: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b="0" i="1" smtClean="0">
                            <a:solidFill>
                              <a:srgbClr val="238296"/>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sz="2800" b="0" i="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B</m:t>
                        </m:r>
                      </m:e>
                    </m:bar>
                  </m:oMath>
                </a14:m>
                <a:endParaRPr lang="en-GB" sz="2800" dirty="0"/>
              </a:p>
              <a:p>
                <a:pPr marL="0" indent="0" algn="ctr">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44261544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14:m>
                            <m:oMath xmlns:m="http://schemas.openxmlformats.org/officeDocument/2006/math">
                              <m:r>
                                <m:rPr>
                                  <m:nor/>
                                </m:rP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44261544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a16="http://schemas.microsoft.com/office/drawing/2014/main" val="20000"/>
                        </a:ext>
                      </a:extLst>
                    </a:gridCol>
                    <a:gridCol w="781568">
                      <a:extLst>
                        <a:ext uri="{9D8B030D-6E8A-4147-A177-3AD203B41FA5}">
                          <a16:colId xmlns:a16="http://schemas.microsoft.com/office/drawing/2014/main" val="20001"/>
                        </a:ext>
                      </a:extLst>
                    </a:gridCol>
                    <a:gridCol w="957605">
                      <a:extLst>
                        <a:ext uri="{9D8B030D-6E8A-4147-A177-3AD203B41FA5}">
                          <a16:colId xmlns:a16="http://schemas.microsoft.com/office/drawing/2014/main" val="20002"/>
                        </a:ext>
                      </a:extLst>
                    </a:gridCol>
                    <a:gridCol w="957605">
                      <a:extLst>
                        <a:ext uri="{9D8B030D-6E8A-4147-A177-3AD203B41FA5}">
                          <a16:colId xmlns:a16="http://schemas.microsoft.com/office/drawing/2014/main" val="20003"/>
                        </a:ext>
                      </a:extLst>
                    </a:gridCol>
                    <a:gridCol w="300113">
                      <a:extLst>
                        <a:ext uri="{9D8B030D-6E8A-4147-A177-3AD203B41FA5}">
                          <a16:colId xmlns:a16="http://schemas.microsoft.com/office/drawing/2014/main" val="20004"/>
                        </a:ext>
                      </a:extLst>
                    </a:gridCol>
                    <a:gridCol w="957605">
                      <a:extLst>
                        <a:ext uri="{9D8B030D-6E8A-4147-A177-3AD203B41FA5}">
                          <a16:colId xmlns:a16="http://schemas.microsoft.com/office/drawing/2014/main" val="20005"/>
                        </a:ext>
                      </a:extLst>
                    </a:gridCol>
                    <a:gridCol w="781568">
                      <a:extLst>
                        <a:ext uri="{9D8B030D-6E8A-4147-A177-3AD203B41FA5}">
                          <a16:colId xmlns:a16="http://schemas.microsoft.com/office/drawing/2014/main" val="20006"/>
                        </a:ext>
                      </a:extLst>
                    </a:gridCol>
                    <a:gridCol w="781568">
                      <a:extLst>
                        <a:ext uri="{9D8B030D-6E8A-4147-A177-3AD203B41FA5}">
                          <a16:colId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endParaRPr lang="en-US"/>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blipFill>
                          <a:blip r:embed="rId3"/>
                          <a:stretch>
                            <a:fillRect l="-164331" t="-2222" r="-396815" b="-421111"/>
                          </a:stretch>
                        </a:blip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500" dirty="0" smtClean="0">
                              <a:effectLst/>
                              <a:latin typeface="Arial" panose="020B0604020202020204" pitchFamily="34" charset="0"/>
                              <a:cs typeface="Arial" panose="020B0604020202020204" pitchFamily="34" charset="0"/>
                              <a:sym typeface="Symbol" panose="05050102010706020507" pitchFamily="18" charset="2"/>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mc:Fallback>
      </mc:AlternateContent>
      <p:cxnSp>
        <p:nvCxnSpPr>
          <p:cNvPr id="17" name="Straight Arrow Connector 16"/>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037626" y="3056525"/>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269463"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5841024"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6388195"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7183291" y="3056525"/>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986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de Morgan’s laws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457200" indent="-457200">
                  <a:buFont typeface="+mj-lt"/>
                  <a:buAutoNum type="arabicPeriod"/>
                </a:pPr>
                <a:r>
                  <a:rPr lang="en-GB" dirty="0" smtClean="0"/>
                  <a:t>Complement both terms in the expression e.g. A, B</a:t>
                </a:r>
              </a:p>
              <a:p>
                <a:pPr marL="457200" indent="-457200">
                  <a:buFont typeface="+mj-lt"/>
                  <a:buAutoNum type="arabicPeriod"/>
                </a:pPr>
                <a:r>
                  <a:rPr lang="en-GB" dirty="0" smtClean="0"/>
                  <a:t>Change </a:t>
                </a:r>
                <a:r>
                  <a:rPr lang="en-GB" dirty="0" smtClean="0">
                    <a:solidFill>
                      <a:srgbClr val="238296"/>
                    </a:solidFill>
                  </a:rPr>
                  <a:t>AND</a:t>
                </a:r>
                <a:r>
                  <a:rPr lang="en-GB" dirty="0" smtClean="0"/>
                  <a:t> to </a:t>
                </a:r>
                <a:r>
                  <a:rPr lang="en-GB" dirty="0" smtClean="0">
                    <a:solidFill>
                      <a:srgbClr val="238296"/>
                    </a:solidFill>
                  </a:rPr>
                  <a:t>OR</a:t>
                </a:r>
                <a:r>
                  <a:rPr lang="en-GB" dirty="0" smtClean="0"/>
                  <a:t> and </a:t>
                </a:r>
                <a:r>
                  <a:rPr lang="en-GB" dirty="0" smtClean="0">
                    <a:solidFill>
                      <a:srgbClr val="238296"/>
                    </a:solidFill>
                  </a:rPr>
                  <a:t>OR</a:t>
                </a:r>
                <a:r>
                  <a:rPr lang="en-GB" dirty="0" smtClean="0"/>
                  <a:t> to </a:t>
                </a:r>
                <a:r>
                  <a:rPr lang="en-GB" dirty="0" smtClean="0">
                    <a:solidFill>
                      <a:srgbClr val="238296"/>
                    </a:solidFill>
                  </a:rPr>
                  <a:t>AND</a:t>
                </a:r>
              </a:p>
              <a:p>
                <a:pPr marL="457200" indent="-457200">
                  <a:buFont typeface="+mj-lt"/>
                  <a:buAutoNum type="arabicPeriod"/>
                </a:pPr>
                <a:r>
                  <a:rPr lang="en-GB" dirty="0" smtClean="0"/>
                  <a:t>Invert the result</a:t>
                </a:r>
              </a:p>
              <a:p>
                <a:pPr marL="0" indent="0">
                  <a:buNone/>
                </a:pPr>
                <a:r>
                  <a:rPr lang="en-GB" dirty="0"/>
                  <a:t>	</a:t>
                </a:r>
                <a:r>
                  <a:rPr lang="en-GB" dirty="0" smtClean="0"/>
                  <a:t>So	</a:t>
                </a:r>
                <a14:m>
                  <m:oMath xmlns:m="http://schemas.openxmlformats.org/officeDocument/2006/math">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P</m:t>
                        </m:r>
                      </m:e>
                    </m:bar>
                    <m:r>
                      <a:rPr lang="en-GB" b="0" i="0" smtClean="0">
                        <a:solidFill>
                          <a:srgbClr val="238296"/>
                        </a:solidFill>
                        <a:latin typeface="Cambria Math" panose="02040503050406030204" pitchFamily="18" charset="0"/>
                      </a:rPr>
                      <m:t>+</m:t>
                    </m:r>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Q</m:t>
                        </m:r>
                      </m:e>
                    </m:bar>
                    <m:r>
                      <a:rPr lang="en-GB" b="0" i="0" smtClean="0">
                        <a:solidFill>
                          <a:srgbClr val="238296"/>
                        </a:solidFill>
                        <a:latin typeface="Cambria Math" panose="02040503050406030204" pitchFamily="18" charset="0"/>
                      </a:rPr>
                      <m:t>=</m:t>
                    </m:r>
                  </m:oMath>
                </a14:m>
                <a:r>
                  <a:rPr lang="en-GB" dirty="0" smtClean="0">
                    <a:solidFill>
                      <a:srgbClr val="238296"/>
                    </a:solidFill>
                  </a:rPr>
                  <a:t> ?</a:t>
                </a:r>
              </a:p>
              <a:p>
                <a:pPr marL="0" indent="0">
                  <a:buNone/>
                </a:pPr>
                <a:r>
                  <a:rPr lang="en-GB" dirty="0"/>
                  <a:t>	</a:t>
                </a:r>
                <a:r>
                  <a:rPr lang="en-GB" dirty="0" smtClean="0"/>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P</m:t>
                        </m:r>
                      </m:e>
                    </m:ba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Q</m:t>
                        </m:r>
                      </m:e>
                    </m:bar>
                    <m:r>
                      <a:rPr lang="en-GB" b="0" i="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 ?</a:t>
                </a:r>
                <a:endParaRPr lang="en-GB"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2650" r="-235"/>
                </a:stretch>
              </a:blipFill>
            </p:spPr>
            <p:txBody>
              <a:bodyPr/>
              <a:lstStyle/>
              <a:p>
                <a:r>
                  <a:rPr lang="en-GB">
                    <a:noFill/>
                  </a:rPr>
                  <a:t> </a:t>
                </a:r>
              </a:p>
            </p:txBody>
          </p:sp>
        </mc:Fallback>
      </mc:AlternateContent>
    </p:spTree>
    <p:extLst>
      <p:ext uri="{BB962C8B-B14F-4D97-AF65-F5344CB8AC3E}">
        <p14:creationId xmlns:p14="http://schemas.microsoft.com/office/powerpoint/2010/main" val="78911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de Morgan’s laws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457200" indent="-457200">
                  <a:buFont typeface="+mj-lt"/>
                  <a:buAutoNum type="arabicPeriod"/>
                </a:pPr>
                <a:r>
                  <a:rPr lang="en-GB" dirty="0" smtClean="0"/>
                  <a:t>Complement both terms in the expression e.g. A, B</a:t>
                </a:r>
              </a:p>
              <a:p>
                <a:pPr marL="457200" indent="-457200">
                  <a:buFont typeface="+mj-lt"/>
                  <a:buAutoNum type="arabicPeriod"/>
                </a:pPr>
                <a:r>
                  <a:rPr lang="en-GB" dirty="0" smtClean="0"/>
                  <a:t>Change </a:t>
                </a:r>
                <a:r>
                  <a:rPr lang="en-GB" dirty="0" smtClean="0">
                    <a:solidFill>
                      <a:srgbClr val="238296"/>
                    </a:solidFill>
                  </a:rPr>
                  <a:t>AND</a:t>
                </a:r>
                <a:r>
                  <a:rPr lang="en-GB" dirty="0" smtClean="0"/>
                  <a:t> to </a:t>
                </a:r>
                <a:r>
                  <a:rPr lang="en-GB" dirty="0" smtClean="0">
                    <a:solidFill>
                      <a:srgbClr val="238296"/>
                    </a:solidFill>
                  </a:rPr>
                  <a:t>OR</a:t>
                </a:r>
                <a:r>
                  <a:rPr lang="en-GB" dirty="0" smtClean="0"/>
                  <a:t> and </a:t>
                </a:r>
                <a:r>
                  <a:rPr lang="en-GB" dirty="0" smtClean="0">
                    <a:solidFill>
                      <a:srgbClr val="238296"/>
                    </a:solidFill>
                  </a:rPr>
                  <a:t>OR</a:t>
                </a:r>
                <a:r>
                  <a:rPr lang="en-GB" dirty="0" smtClean="0"/>
                  <a:t> to </a:t>
                </a:r>
                <a:r>
                  <a:rPr lang="en-GB" dirty="0" smtClean="0">
                    <a:solidFill>
                      <a:srgbClr val="238296"/>
                    </a:solidFill>
                  </a:rPr>
                  <a:t>AND</a:t>
                </a:r>
              </a:p>
              <a:p>
                <a:pPr marL="457200" indent="-457200">
                  <a:buFont typeface="+mj-lt"/>
                  <a:buAutoNum type="arabicPeriod"/>
                </a:pPr>
                <a:r>
                  <a:rPr lang="en-GB" dirty="0" smtClean="0"/>
                  <a:t>Invert the result</a:t>
                </a:r>
              </a:p>
              <a:p>
                <a:pPr marL="0" indent="0">
                  <a:buNone/>
                </a:pPr>
                <a:r>
                  <a:rPr lang="en-GB" dirty="0"/>
                  <a:t>	</a:t>
                </a:r>
                <a:r>
                  <a:rPr lang="en-GB" dirty="0" smtClean="0"/>
                  <a:t>So	</a:t>
                </a:r>
                <a14:m>
                  <m:oMath xmlns:m="http://schemas.openxmlformats.org/officeDocument/2006/math">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P</m:t>
                        </m:r>
                      </m:e>
                    </m:bar>
                    <m:r>
                      <a:rPr lang="en-GB" b="0" i="0" smtClean="0">
                        <a:solidFill>
                          <a:srgbClr val="238296"/>
                        </a:solidFill>
                        <a:latin typeface="Cambria Math" panose="02040503050406030204" pitchFamily="18" charset="0"/>
                      </a:rPr>
                      <m:t>+</m:t>
                    </m:r>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Q</m:t>
                        </m:r>
                      </m:e>
                    </m:bar>
                    <m:r>
                      <a:rPr lang="en-GB" b="0" i="0" smtClean="0">
                        <a:solidFill>
                          <a:srgbClr val="238296"/>
                        </a:solidFill>
                        <a:latin typeface="Cambria Math" panose="02040503050406030204" pitchFamily="18" charset="0"/>
                      </a:rPr>
                      <m:t>=</m:t>
                    </m:r>
                  </m:oMath>
                </a14:m>
                <a:r>
                  <a:rPr lang="en-GB" dirty="0" smtClean="0">
                    <a:solidFill>
                      <a:srgbClr val="238296"/>
                    </a:solidFill>
                  </a:rPr>
                  <a:t> </a:t>
                </a:r>
                <a14:m>
                  <m:oMath xmlns:m="http://schemas.openxmlformats.org/officeDocument/2006/math">
                    <m:bar>
                      <m:barPr>
                        <m:pos m:val="top"/>
                        <m:ctrlPr>
                          <a:rPr lang="en-GB"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P</m:t>
                        </m:r>
                        <m: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GB" dirty="0">
                            <a:solidFill>
                              <a:srgbClr val="FF0000"/>
                            </a:solidFill>
                            <a:latin typeface="Arial" panose="020B0604020202020204" pitchFamily="34" charset="0"/>
                            <a:ea typeface="Cambria Math" panose="02040503050406030204" pitchFamily="18" charset="0"/>
                            <a:cs typeface="Arial" panose="020B0604020202020204" pitchFamily="34" charset="0"/>
                          </a:rPr>
                          <m:t>•</m:t>
                        </m:r>
                        <m:r>
                          <m:rPr>
                            <m:nor/>
                          </m:rPr>
                          <a:rPr lang="en-GB" b="0" dirty="0" smtClean="0">
                            <a:solidFill>
                              <a:srgbClr val="FF0000"/>
                            </a:solidFill>
                            <a:latin typeface="Arial" panose="020B0604020202020204" pitchFamily="34" charset="0"/>
                            <a:ea typeface="Cambria Math" panose="02040503050406030204" pitchFamily="18" charset="0"/>
                            <a:cs typeface="Arial" panose="020B0604020202020204" pitchFamily="34" charset="0"/>
                          </a:rPr>
                          <m:t> </m:t>
                        </m:r>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Q</m:t>
                        </m:r>
                      </m:e>
                    </m:bar>
                  </m:oMath>
                </a14:m>
                <a:r>
                  <a:rPr lang="en-GB" dirty="0"/>
                  <a:t>	</a:t>
                </a:r>
                <a:r>
                  <a:rPr lang="en-GB" dirty="0" smtClean="0"/>
                  <a:t>	</a:t>
                </a:r>
              </a:p>
              <a:p>
                <a:pPr marL="0" indent="0">
                  <a:buNone/>
                </a:pPr>
                <a:r>
                  <a:rPr lang="en-GB" dirty="0">
                    <a:solidFill>
                      <a:srgbClr val="238296"/>
                    </a:solidFill>
                    <a:ea typeface="Cambria Math" panose="02040503050406030204" pitchFamily="18" charset="0"/>
                  </a:rPr>
                  <a:t>	</a:t>
                </a:r>
                <a:r>
                  <a:rPr lang="en-GB" dirty="0" smtClean="0">
                    <a:solidFill>
                      <a:srgbClr val="238296"/>
                    </a:solidFill>
                    <a:ea typeface="Cambria Math" panose="02040503050406030204" pitchFamily="18"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P</m:t>
                        </m:r>
                      </m:e>
                    </m:ba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Q</m:t>
                        </m:r>
                      </m:e>
                    </m:bar>
                    <m:r>
                      <a:rPr lang="en-GB" b="0" i="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 ?</a:t>
                </a:r>
                <a:endParaRPr lang="en-GB"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35"/>
                </a:stretch>
              </a:blipFill>
            </p:spPr>
            <p:txBody>
              <a:bodyPr/>
              <a:lstStyle/>
              <a:p>
                <a:r>
                  <a:rPr lang="en-GB">
                    <a:noFill/>
                  </a:rPr>
                  <a:t> </a:t>
                </a:r>
              </a:p>
            </p:txBody>
          </p:sp>
        </mc:Fallback>
      </mc:AlternateContent>
    </p:spTree>
    <p:extLst>
      <p:ext uri="{BB962C8B-B14F-4D97-AF65-F5344CB8AC3E}">
        <p14:creationId xmlns:p14="http://schemas.microsoft.com/office/powerpoint/2010/main" val="130942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de Morgan’s laws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457200" indent="-457200">
                  <a:buFont typeface="+mj-lt"/>
                  <a:buAutoNum type="arabicPeriod"/>
                </a:pPr>
                <a:r>
                  <a:rPr lang="en-GB" dirty="0" smtClean="0"/>
                  <a:t>Complement both terms in the expression e.g. A, B</a:t>
                </a:r>
              </a:p>
              <a:p>
                <a:pPr marL="457200" indent="-457200">
                  <a:buFont typeface="+mj-lt"/>
                  <a:buAutoNum type="arabicPeriod"/>
                </a:pPr>
                <a:r>
                  <a:rPr lang="en-GB" dirty="0" smtClean="0"/>
                  <a:t>Change </a:t>
                </a:r>
                <a:r>
                  <a:rPr lang="en-GB" dirty="0" smtClean="0">
                    <a:solidFill>
                      <a:srgbClr val="238296"/>
                    </a:solidFill>
                  </a:rPr>
                  <a:t>AND</a:t>
                </a:r>
                <a:r>
                  <a:rPr lang="en-GB" dirty="0" smtClean="0"/>
                  <a:t> to </a:t>
                </a:r>
                <a:r>
                  <a:rPr lang="en-GB" dirty="0" smtClean="0">
                    <a:solidFill>
                      <a:srgbClr val="238296"/>
                    </a:solidFill>
                  </a:rPr>
                  <a:t>OR</a:t>
                </a:r>
                <a:r>
                  <a:rPr lang="en-GB" dirty="0" smtClean="0"/>
                  <a:t> and </a:t>
                </a:r>
                <a:r>
                  <a:rPr lang="en-GB" dirty="0" smtClean="0">
                    <a:solidFill>
                      <a:srgbClr val="238296"/>
                    </a:solidFill>
                  </a:rPr>
                  <a:t>OR</a:t>
                </a:r>
                <a:r>
                  <a:rPr lang="en-GB" dirty="0" smtClean="0"/>
                  <a:t> to </a:t>
                </a:r>
                <a:r>
                  <a:rPr lang="en-GB" dirty="0" smtClean="0">
                    <a:solidFill>
                      <a:srgbClr val="238296"/>
                    </a:solidFill>
                  </a:rPr>
                  <a:t>AND</a:t>
                </a:r>
              </a:p>
              <a:p>
                <a:pPr marL="457200" indent="-457200">
                  <a:buFont typeface="+mj-lt"/>
                  <a:buAutoNum type="arabicPeriod"/>
                </a:pPr>
                <a:r>
                  <a:rPr lang="en-GB" dirty="0" smtClean="0"/>
                  <a:t>Invert the result</a:t>
                </a:r>
              </a:p>
              <a:p>
                <a:pPr marL="0" indent="0">
                  <a:buNone/>
                </a:pPr>
                <a:r>
                  <a:rPr lang="en-GB" dirty="0"/>
                  <a:t>	</a:t>
                </a:r>
                <a:r>
                  <a:rPr lang="en-GB" dirty="0" smtClean="0"/>
                  <a:t>So	</a:t>
                </a:r>
                <a14:m>
                  <m:oMath xmlns:m="http://schemas.openxmlformats.org/officeDocument/2006/math">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P</m:t>
                        </m:r>
                      </m:e>
                    </m:bar>
                    <m:r>
                      <a:rPr lang="en-GB" b="0" i="0" smtClean="0">
                        <a:solidFill>
                          <a:srgbClr val="238296"/>
                        </a:solidFill>
                        <a:latin typeface="Cambria Math" panose="02040503050406030204" pitchFamily="18" charset="0"/>
                      </a:rPr>
                      <m:t>+</m:t>
                    </m:r>
                    <m:bar>
                      <m:barPr>
                        <m:pos m:val="top"/>
                        <m:ctrlPr>
                          <a:rPr lang="en-GB"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Q</m:t>
                        </m:r>
                      </m:e>
                    </m:bar>
                    <m:r>
                      <a:rPr lang="en-GB" b="0" i="0" smtClean="0">
                        <a:solidFill>
                          <a:srgbClr val="238296"/>
                        </a:solidFill>
                        <a:latin typeface="Cambria Math" panose="02040503050406030204" pitchFamily="18" charset="0"/>
                      </a:rPr>
                      <m:t>=</m:t>
                    </m:r>
                  </m:oMath>
                </a14:m>
                <a:r>
                  <a:rPr lang="en-GB" dirty="0" smtClean="0">
                    <a:solidFill>
                      <a:srgbClr val="238296"/>
                    </a:solidFill>
                  </a:rPr>
                  <a:t> </a:t>
                </a:r>
                <a14:m>
                  <m:oMath xmlns:m="http://schemas.openxmlformats.org/officeDocument/2006/math">
                    <m:bar>
                      <m:barPr>
                        <m:pos m:val="top"/>
                        <m:ctrlPr>
                          <a:rPr lang="en-GB"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P</m:t>
                        </m:r>
                        <m: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GB" dirty="0">
                            <a:solidFill>
                              <a:srgbClr val="FF0000"/>
                            </a:solidFill>
                            <a:latin typeface="Arial" panose="020B0604020202020204" pitchFamily="34" charset="0"/>
                            <a:ea typeface="Cambria Math" panose="02040503050406030204" pitchFamily="18" charset="0"/>
                            <a:cs typeface="Arial" panose="020B0604020202020204" pitchFamily="34" charset="0"/>
                          </a:rPr>
                          <m:t>•</m:t>
                        </m:r>
                        <m:r>
                          <m:rPr>
                            <m:nor/>
                          </m:rPr>
                          <a:rPr lang="en-GB" b="0" dirty="0" smtClean="0">
                            <a:solidFill>
                              <a:srgbClr val="FF0000"/>
                            </a:solidFill>
                            <a:latin typeface="Arial" panose="020B0604020202020204" pitchFamily="34" charset="0"/>
                            <a:ea typeface="Cambria Math" panose="02040503050406030204" pitchFamily="18" charset="0"/>
                            <a:cs typeface="Arial" panose="020B0604020202020204" pitchFamily="34" charset="0"/>
                          </a:rPr>
                          <m:t> </m:t>
                        </m:r>
                        <m:r>
                          <m:rPr>
                            <m:sty m:val="p"/>
                          </m:rPr>
                          <a:rPr lang="en-GB"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Q</m:t>
                        </m:r>
                      </m:e>
                    </m:bar>
                  </m:oMath>
                </a14:m>
                <a:r>
                  <a:rPr lang="en-GB" dirty="0"/>
                  <a:t>	</a:t>
                </a:r>
                <a:r>
                  <a:rPr lang="en-GB" dirty="0" smtClean="0"/>
                  <a:t>	</a:t>
                </a:r>
              </a:p>
              <a:p>
                <a:pPr marL="0" indent="0">
                  <a:buNone/>
                </a:pPr>
                <a:r>
                  <a:rPr lang="en-GB" dirty="0">
                    <a:solidFill>
                      <a:srgbClr val="238296"/>
                    </a:solidFill>
                    <a:ea typeface="Cambria Math" panose="02040503050406030204" pitchFamily="18" charset="0"/>
                  </a:rPr>
                  <a:t>	</a:t>
                </a:r>
                <a:r>
                  <a:rPr lang="en-GB" dirty="0" smtClean="0">
                    <a:solidFill>
                      <a:srgbClr val="238296"/>
                    </a:solidFill>
                    <a:ea typeface="Cambria Math" panose="02040503050406030204" pitchFamily="18"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P</m:t>
                        </m:r>
                      </m:e>
                    </m:ba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bar>
                      <m:barPr>
                        <m:pos m:val="top"/>
                        <m:ctrlPr>
                          <a:rPr lang="en-GB" i="1" smtClean="0">
                            <a:solidFill>
                              <a:srgbClr val="238296"/>
                            </a:solidFill>
                            <a:latin typeface="Cambria Math" panose="02040503050406030204" pitchFamily="18" charset="0"/>
                            <a:ea typeface="Cambria Math" panose="02040503050406030204" pitchFamily="18" charset="0"/>
                          </a:rPr>
                        </m:ctrlPr>
                      </m:barPr>
                      <m:e>
                        <m:r>
                          <m:rPr>
                            <m:sty m:val="p"/>
                          </m:rPr>
                          <a:rPr lang="en-GB" b="0" i="0" smtClean="0">
                            <a:solidFill>
                              <a:srgbClr val="238296"/>
                            </a:solidFill>
                            <a:latin typeface="Cambria Math" panose="02040503050406030204" pitchFamily="18" charset="0"/>
                            <a:ea typeface="Cambria Math" panose="02040503050406030204" pitchFamily="18" charset="0"/>
                          </a:rPr>
                          <m:t>Q</m:t>
                        </m:r>
                      </m:e>
                    </m:bar>
                    <m:r>
                      <a:rPr lang="en-GB" b="0" i="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Arial" panose="020B0604020202020204" pitchFamily="34" charset="0"/>
                    <a:ea typeface="Cambria Math" panose="02040503050406030204" pitchFamily="18" charset="0"/>
                    <a:cs typeface="Arial" panose="020B0604020202020204" pitchFamily="34" charset="0"/>
                  </a:rPr>
                  <a:t> = </a:t>
                </a:r>
                <a14:m>
                  <m:oMath xmlns:m="http://schemas.openxmlformats.org/officeDocument/2006/math">
                    <m:bar>
                      <m:barPr>
                        <m:pos m:val="top"/>
                        <m:ctrlPr>
                          <a:rPr lang="en-GB"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barPr>
                      <m:e>
                        <m:r>
                          <m:rPr>
                            <m:sty m:val="p"/>
                          </m:rPr>
                          <a:rPr lang="en-GB">
                            <a:solidFill>
                              <a:srgbClr val="FF0000"/>
                            </a:solidFill>
                            <a:latin typeface="Cambria Math" panose="02040503050406030204" pitchFamily="18" charset="0"/>
                            <a:ea typeface="Cambria Math" panose="02040503050406030204" pitchFamily="18" charset="0"/>
                            <a:cs typeface="Arial" panose="020B0604020202020204" pitchFamily="34" charset="0"/>
                          </a:rPr>
                          <m:t>P</m:t>
                        </m:r>
                        <m:r>
                          <a:rPr lang="en-GB">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GB" b="0" i="0" dirty="0" smtClean="0">
                            <a:solidFill>
                              <a:srgbClr val="FF0000"/>
                            </a:solidFill>
                            <a:latin typeface="Arial" panose="020B0604020202020204" pitchFamily="34" charset="0"/>
                            <a:ea typeface="Cambria Math" panose="02040503050406030204" pitchFamily="18" charset="0"/>
                            <a:cs typeface="Arial" panose="020B0604020202020204" pitchFamily="34" charset="0"/>
                          </a:rPr>
                          <m:t>+</m:t>
                        </m:r>
                        <m:r>
                          <m:rPr>
                            <m:nor/>
                          </m:rPr>
                          <a:rPr lang="en-GB" dirty="0">
                            <a:solidFill>
                              <a:srgbClr val="FF0000"/>
                            </a:solidFill>
                            <a:latin typeface="Arial" panose="020B0604020202020204" pitchFamily="34" charset="0"/>
                            <a:ea typeface="Cambria Math" panose="02040503050406030204" pitchFamily="18" charset="0"/>
                            <a:cs typeface="Arial" panose="020B0604020202020204" pitchFamily="34" charset="0"/>
                          </a:rPr>
                          <m:t> </m:t>
                        </m:r>
                        <m:r>
                          <m:rPr>
                            <m:sty m:val="p"/>
                          </m:rPr>
                          <a:rPr lang="en-GB">
                            <a:solidFill>
                              <a:srgbClr val="FF0000"/>
                            </a:solidFill>
                            <a:latin typeface="Cambria Math" panose="02040503050406030204" pitchFamily="18" charset="0"/>
                            <a:ea typeface="Cambria Math" panose="02040503050406030204" pitchFamily="18" charset="0"/>
                            <a:cs typeface="Arial" panose="020B0604020202020204" pitchFamily="34" charset="0"/>
                          </a:rPr>
                          <m:t>Q</m:t>
                        </m:r>
                      </m:e>
                    </m:bar>
                  </m:oMath>
                </a14:m>
                <a:endParaRPr lang="en-GB"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35"/>
                </a:stretch>
              </a:blipFill>
            </p:spPr>
            <p:txBody>
              <a:bodyPr/>
              <a:lstStyle/>
              <a:p>
                <a:r>
                  <a:rPr lang="en-GB">
                    <a:noFill/>
                  </a:rPr>
                  <a:t> </a:t>
                </a:r>
              </a:p>
            </p:txBody>
          </p:sp>
        </mc:Fallback>
      </mc:AlternateContent>
    </p:spTree>
    <p:extLst>
      <p:ext uri="{BB962C8B-B14F-4D97-AF65-F5344CB8AC3E}">
        <p14:creationId xmlns:p14="http://schemas.microsoft.com/office/powerpoint/2010/main" val="379821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Be familiar with the use of Boolean identities and De Morgan’s laws to manipulate and simplify Boolean expressions</a:t>
            </a:r>
          </a:p>
          <a:p>
            <a:pPr lvl="0"/>
            <a:r>
              <a:rPr lang="en-GB" dirty="0"/>
              <a:t>Write a Boolean expression for a given logic gate circuit, and vice versa</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a:p>
            <a:endParaRPr lang="en-GB" dirty="0"/>
          </a:p>
        </p:txBody>
      </p:sp>
      <p:sp>
        <p:nvSpPr>
          <p:cNvPr id="3" name="Text Placeholder 2"/>
          <p:cNvSpPr>
            <a:spLocks noGrp="1"/>
          </p:cNvSpPr>
          <p:nvPr>
            <p:ph type="body" sz="quarter" idx="14"/>
          </p:nvPr>
        </p:nvSpPr>
        <p:spPr/>
        <p:txBody>
          <a:bodyPr/>
          <a:lstStyle/>
          <a:p>
            <a:r>
              <a:rPr lang="en-GB" dirty="0" smtClean="0"/>
              <a:t>You need to be able to simplify given Boolean expressions</a:t>
            </a:r>
          </a:p>
          <a:p>
            <a:r>
              <a:rPr lang="en-GB" dirty="0" smtClean="0"/>
              <a:t>As well as de Morgan’s laws, there are several other “simplification rules” that will help you to do this</a:t>
            </a:r>
          </a:p>
          <a:p>
            <a:r>
              <a:rPr lang="en-GB" dirty="0" smtClean="0"/>
              <a:t>See if you can fill in the first column on the next slide – remember, X and Y can only be either TRUE or FALSE</a:t>
            </a:r>
            <a:endParaRPr lang="en-GB" dirty="0"/>
          </a:p>
          <a:p>
            <a:pPr marL="0" indent="0" algn="ctr">
              <a:buNone/>
            </a:pPr>
            <a:r>
              <a:rPr lang="en-GB" sz="4000" dirty="0" smtClean="0">
                <a:solidFill>
                  <a:srgbClr val="238296"/>
                </a:solidFill>
              </a:rPr>
              <a:t>1 = TRUE, 0 = FALSE</a:t>
            </a:r>
            <a:endParaRPr lang="en-GB" sz="4000" dirty="0">
              <a:solidFill>
                <a:srgbClr val="238296"/>
              </a:solidFill>
            </a:endParaRPr>
          </a:p>
        </p:txBody>
      </p:sp>
    </p:spTree>
    <p:extLst>
      <p:ext uri="{BB962C8B-B14F-4D97-AF65-F5344CB8AC3E}">
        <p14:creationId xmlns:p14="http://schemas.microsoft.com/office/powerpoint/2010/main" val="346150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27622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219757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181068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312421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413088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167346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b="0" dirty="0" smtClean="0">
                  <a:solidFill>
                    <a:srgbClr val="238296"/>
                  </a:solidFill>
                  <a:latin typeface="Cambria Math" panose="02040503050406030204" pitchFamily="18" charset="0"/>
                  <a:ea typeface="Cambria Math" panose="02040503050406030204" pitchFamily="18" charset="0"/>
                </a:endParaRP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88303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Can you figure out the following general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r>
                  <a:rPr lang="en-GB" b="0" dirty="0" smtClean="0">
                    <a:solidFill>
                      <a:srgbClr val="238296"/>
                    </a:solidFill>
                    <a:latin typeface="Cambria Math" panose="02040503050406030204" pitchFamily="18" charset="0"/>
                    <a:ea typeface="Cambria Math" panose="02040503050406030204" pitchFamily="18" charset="0"/>
                  </a:rPr>
                  <a:t> </a:t>
                </a:r>
                <a:r>
                  <a:rPr lang="en-GB" b="0" dirty="0" smtClean="0">
                    <a:solidFill>
                      <a:srgbClr val="FF0000"/>
                    </a:solidFill>
                    <a:latin typeface="Cambria Math" panose="02040503050406030204" pitchFamily="18" charset="0"/>
                    <a:ea typeface="Cambria Math" panose="02040503050406030204" pitchFamily="18" charset="0"/>
                  </a:rPr>
                  <a:t>1</a:t>
                </a: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35336"/>
                </a:stretch>
              </a:blipFill>
            </p:spPr>
            <p:txBody>
              <a:bodyPr/>
              <a:lstStyle/>
              <a:p>
                <a:r>
                  <a:rPr lang="en-GB">
                    <a:noFill/>
                  </a:rPr>
                  <a:t> </a:t>
                </a:r>
              </a:p>
            </p:txBody>
          </p:sp>
        </mc:Fallback>
      </mc:AlternateContent>
    </p:spTree>
    <p:extLst>
      <p:ext uri="{BB962C8B-B14F-4D97-AF65-F5344CB8AC3E}">
        <p14:creationId xmlns:p14="http://schemas.microsoft.com/office/powerpoint/2010/main" val="209752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a:t>Nine useful rules:</a:t>
                </a:r>
                <a:endParaRPr lang="en-GB" dirty="0">
                  <a:solidFill>
                    <a:srgbClr val="238296"/>
                  </a:solidFill>
                </a:endParaRP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oMath>
                </a14:m>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0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1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X • X 	= </a:t>
                </a:r>
                <a:r>
                  <a:rPr lang="en-GB"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X</a:t>
                </a:r>
              </a:p>
              <a:p>
                <a:pPr marL="457200" indent="-457200">
                  <a:spcBef>
                    <a:spcPts val="600"/>
                  </a:spcBef>
                  <a:spcAft>
                    <a:spcPts val="0"/>
                  </a:spcAft>
                  <a:buFont typeface="+mj-lt"/>
                  <a:buAutoNum type="arabicPeriod"/>
                  <a:tabLst>
                    <a:tab pos="1346200" algn="l"/>
                  </a:tabLst>
                </a:pPr>
                <a14:m>
                  <m:oMath xmlns:m="http://schemas.openxmlformats.org/officeDocument/2006/math">
                    <m:r>
                      <m:rPr>
                        <m:sty m:val="p"/>
                      </m:rPr>
                      <a:rPr lang="en-GB" b="0" i="0" smtClean="0">
                        <a:solidFill>
                          <a:srgbClr val="238296"/>
                        </a:solidFill>
                        <a:latin typeface="Cambria Math" panose="02040503050406030204" pitchFamily="18" charset="0"/>
                        <a:ea typeface="Cambria Math" panose="02040503050406030204" pitchFamily="18" charset="0"/>
                      </a:rPr>
                      <m:t>X</m:t>
                    </m:r>
                    <m:r>
                      <a:rPr lang="en-GB" b="0" i="0" smtClean="0">
                        <a:solidFill>
                          <a:srgbClr val="238296"/>
                        </a:solidFill>
                        <a:latin typeface="Cambria Math" panose="02040503050406030204" pitchFamily="18" charset="0"/>
                        <a:ea typeface="Cambria Math" panose="02040503050406030204" pitchFamily="18" charset="0"/>
                      </a:rPr>
                      <m:t> </m:t>
                    </m:r>
                    <m:r>
                      <m:rPr>
                        <m:nor/>
                      </m:rP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solidFill>
                      <a:srgbClr val="238296"/>
                    </a:solidFill>
                    <a:latin typeface="Cambria Math" panose="02040503050406030204" pitchFamily="18" charset="0"/>
                    <a:ea typeface="Cambria Math" panose="02040503050406030204" pitchFamily="18" charset="0"/>
                  </a:rPr>
                  <a:t> </a:t>
                </a: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oMath>
                </a14:m>
                <a:r>
                  <a:rPr lang="en-GB" dirty="0" smtClean="0">
                    <a:solidFill>
                      <a:srgbClr val="238296"/>
                    </a:solidFill>
                    <a:latin typeface="Cambria Math" panose="02040503050406030204" pitchFamily="18" charset="0"/>
                    <a:ea typeface="Cambria Math" panose="02040503050406030204" pitchFamily="18" charset="0"/>
                  </a:rPr>
                  <a:t> 	= </a:t>
                </a:r>
                <a:r>
                  <a:rPr lang="en-GB" dirty="0" smtClean="0">
                    <a:solidFill>
                      <a:srgbClr val="FF0000"/>
                    </a:solidFill>
                    <a:latin typeface="Cambria Math" panose="02040503050406030204" pitchFamily="18" charset="0"/>
                    <a:ea typeface="Cambria Math" panose="02040503050406030204" pitchFamily="18" charset="0"/>
                  </a:rPr>
                  <a:t>0</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+ 0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+ 1 	= </a:t>
                </a:r>
                <a:r>
                  <a:rPr lang="en-GB" dirty="0" smtClean="0">
                    <a:solidFill>
                      <a:srgbClr val="FF0000"/>
                    </a:solidFill>
                    <a:latin typeface="Cambria Math" panose="02040503050406030204" pitchFamily="18" charset="0"/>
                    <a:ea typeface="Cambria Math" panose="02040503050406030204" pitchFamily="18" charset="0"/>
                  </a:rPr>
                  <a:t>1</a:t>
                </a:r>
              </a:p>
              <a:p>
                <a:pPr marL="457200" indent="-457200">
                  <a:spcBef>
                    <a:spcPts val="600"/>
                  </a:spcBef>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X 	= </a:t>
                </a:r>
                <a:r>
                  <a:rPr lang="en-GB" dirty="0" smtClean="0">
                    <a:solidFill>
                      <a:srgbClr val="FF0000"/>
                    </a:solidFill>
                    <a:latin typeface="Cambria Math" panose="02040503050406030204" pitchFamily="18" charset="0"/>
                    <a:ea typeface="Cambria Math" panose="02040503050406030204" pitchFamily="18" charset="0"/>
                  </a:rPr>
                  <a:t>X</a:t>
                </a:r>
              </a:p>
              <a:p>
                <a:pPr marL="457200" indent="-457200">
                  <a:spcAft>
                    <a:spcPts val="0"/>
                  </a:spcAft>
                  <a:buFont typeface="+mj-lt"/>
                  <a:buAutoNum type="arabicPeriod"/>
                  <a:tabLst>
                    <a:tab pos="1346200" algn="l"/>
                  </a:tabLst>
                </a:pPr>
                <a:r>
                  <a:rPr lang="en-GB" dirty="0" smtClean="0">
                    <a:solidFill>
                      <a:srgbClr val="238296"/>
                    </a:solidFill>
                    <a:latin typeface="Cambria Math" panose="02040503050406030204" pitchFamily="18" charset="0"/>
                    <a:ea typeface="Cambria Math" panose="02040503050406030204" pitchFamily="18" charset="0"/>
                  </a:rPr>
                  <a:t>X + </a:t>
                </a:r>
                <a14:m>
                  <m:oMath xmlns:m="http://schemas.openxmlformats.org/officeDocument/2006/math">
                    <m:bar>
                      <m:barPr>
                        <m:pos m:val="top"/>
                        <m:ctrlPr>
                          <a:rPr lang="en-GB" i="1" dirty="0">
                            <a:solidFill>
                              <a:srgbClr val="238296"/>
                            </a:solidFill>
                            <a:latin typeface="Cambria Math" panose="02040503050406030204" pitchFamily="18" charset="0"/>
                            <a:ea typeface="Cambria Math" panose="02040503050406030204" pitchFamily="18" charset="0"/>
                          </a:rPr>
                        </m:ctrlPr>
                      </m:barPr>
                      <m:e>
                        <m:r>
                          <m:rPr>
                            <m:sty m:val="p"/>
                          </m:rPr>
                          <a:rPr lang="en-GB" dirty="0">
                            <a:solidFill>
                              <a:srgbClr val="238296"/>
                            </a:solidFill>
                            <a:latin typeface="Cambria Math" panose="02040503050406030204" pitchFamily="18" charset="0"/>
                            <a:ea typeface="Cambria Math" panose="02040503050406030204" pitchFamily="18" charset="0"/>
                          </a:rPr>
                          <m:t>X</m:t>
                        </m:r>
                      </m:e>
                    </m:bar>
                    <m:r>
                      <a:rPr lang="en-GB" b="0" i="0" dirty="0" smtClean="0">
                        <a:solidFill>
                          <a:srgbClr val="238296"/>
                        </a:solidFill>
                        <a:latin typeface="Cambria Math" panose="02040503050406030204" pitchFamily="18" charset="0"/>
                        <a:ea typeface="Cambria Math" panose="02040503050406030204" pitchFamily="18" charset="0"/>
                      </a:rPr>
                      <m:t> =</m:t>
                    </m:r>
                  </m:oMath>
                </a14:m>
                <a:r>
                  <a:rPr lang="en-GB" b="0" dirty="0" smtClean="0">
                    <a:solidFill>
                      <a:srgbClr val="238296"/>
                    </a:solidFill>
                    <a:latin typeface="Cambria Math" panose="02040503050406030204" pitchFamily="18" charset="0"/>
                    <a:ea typeface="Cambria Math" panose="02040503050406030204" pitchFamily="18" charset="0"/>
                  </a:rPr>
                  <a:t> </a:t>
                </a:r>
                <a:r>
                  <a:rPr lang="en-GB" b="0" dirty="0" smtClean="0">
                    <a:solidFill>
                      <a:srgbClr val="FF0000"/>
                    </a:solidFill>
                    <a:latin typeface="Cambria Math" panose="02040503050406030204" pitchFamily="18" charset="0"/>
                    <a:ea typeface="Cambria Math" panose="02040503050406030204" pitchFamily="18" charset="0"/>
                  </a:rPr>
                  <a:t>1</a:t>
                </a:r>
              </a:p>
              <a:p>
                <a:pPr marL="457200" indent="-457200">
                  <a:spcAft>
                    <a:spcPts val="0"/>
                  </a:spcAft>
                  <a:buFont typeface="+mj-lt"/>
                  <a:buAutoNum type="arabicPeriod"/>
                  <a:tabLst>
                    <a:tab pos="1346200" algn="l"/>
                  </a:tabLst>
                </a:pPr>
                <a14:m>
                  <m:oMath xmlns:m="http://schemas.openxmlformats.org/officeDocument/2006/math">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bar>
                          <m:barPr>
                            <m:pos m:val="top"/>
                            <m:ctrlPr>
                              <a:rPr lang="en-GB" i="1" dirty="0" smtClean="0">
                                <a:solidFill>
                                  <a:srgbClr val="238296"/>
                                </a:solidFill>
                                <a:latin typeface="Cambria Math" panose="02040503050406030204" pitchFamily="18" charset="0"/>
                                <a:ea typeface="Cambria Math" panose="02040503050406030204" pitchFamily="18" charset="0"/>
                              </a:rPr>
                            </m:ctrlPr>
                          </m:barPr>
                          <m:e>
                            <m:r>
                              <m:rPr>
                                <m:sty m:val="p"/>
                              </m:rPr>
                              <a:rPr lang="en-GB" b="0" i="0" dirty="0" smtClean="0">
                                <a:solidFill>
                                  <a:srgbClr val="238296"/>
                                </a:solidFill>
                                <a:latin typeface="Cambria Math" panose="02040503050406030204" pitchFamily="18" charset="0"/>
                                <a:ea typeface="Cambria Math" panose="02040503050406030204" pitchFamily="18" charset="0"/>
                              </a:rPr>
                              <m:t>X</m:t>
                            </m:r>
                          </m:e>
                        </m:bar>
                      </m:e>
                    </m:bar>
                    <m:r>
                      <a:rPr lang="en-GB" b="0" i="0" dirty="0" smtClean="0">
                        <a:solidFill>
                          <a:srgbClr val="238296"/>
                        </a:solidFill>
                        <a:latin typeface="Cambria Math" panose="02040503050406030204" pitchFamily="18" charset="0"/>
                        <a:ea typeface="Cambria Math" panose="02040503050406030204" pitchFamily="18" charset="0"/>
                      </a:rPr>
                      <m:t>         =</m:t>
                    </m:r>
                  </m:oMath>
                </a14:m>
                <a:r>
                  <a:rPr lang="en-GB" dirty="0" smtClean="0"/>
                  <a:t> </a:t>
                </a:r>
                <a:r>
                  <a:rPr lang="en-GB" dirty="0">
                    <a:solidFill>
                      <a:srgbClr val="FF0000"/>
                    </a:solidFill>
                    <a:latin typeface="Cambria Math" panose="02040503050406030204" pitchFamily="18" charset="0"/>
                    <a:ea typeface="Cambria Math" panose="02040503050406030204" pitchFamily="18" charset="0"/>
                  </a:rPr>
                  <a:t>X</a:t>
                </a: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2650" b="-42933"/>
                </a:stretch>
              </a:blipFill>
            </p:spPr>
            <p:txBody>
              <a:bodyPr/>
              <a:lstStyle/>
              <a:p>
                <a:r>
                  <a:rPr lang="en-GB">
                    <a:noFill/>
                  </a:rPr>
                  <a:t> </a:t>
                </a:r>
              </a:p>
            </p:txBody>
          </p:sp>
        </mc:Fallback>
      </mc:AlternateContent>
    </p:spTree>
    <p:extLst>
      <p:ext uri="{BB962C8B-B14F-4D97-AF65-F5344CB8AC3E}">
        <p14:creationId xmlns:p14="http://schemas.microsoft.com/office/powerpoint/2010/main" val="289600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1" y="1277519"/>
            <a:ext cx="4522766" cy="5424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smtClean="0"/>
              <a:t>Augustus de Morgan (1806 - 71)</a:t>
            </a:r>
            <a:endParaRPr lang="en-GB" dirty="0"/>
          </a:p>
        </p:txBody>
      </p:sp>
      <p:sp>
        <p:nvSpPr>
          <p:cNvPr id="3" name="Text Placeholder 2"/>
          <p:cNvSpPr>
            <a:spLocks noGrp="1"/>
          </p:cNvSpPr>
          <p:nvPr>
            <p:ph type="body" sz="quarter" idx="14"/>
          </p:nvPr>
        </p:nvSpPr>
        <p:spPr>
          <a:xfrm>
            <a:off x="4821382" y="1704179"/>
            <a:ext cx="3801423" cy="3453607"/>
          </a:xfrm>
        </p:spPr>
        <p:txBody>
          <a:bodyPr/>
          <a:lstStyle/>
          <a:p>
            <a:r>
              <a:rPr lang="en-GB" dirty="0" smtClean="0"/>
              <a:t>de Morgan was a mathematician and logician who formulated laws to simplify Boolean expressions</a:t>
            </a:r>
          </a:p>
          <a:p>
            <a:r>
              <a:rPr lang="en-GB" dirty="0" smtClean="0"/>
              <a:t>This had little practical use in his lifetime but became of major significance with the advent of computers</a:t>
            </a:r>
            <a:endParaRPr lang="en-GB" dirty="0"/>
          </a:p>
        </p:txBody>
      </p:sp>
    </p:spTree>
    <p:extLst>
      <p:ext uri="{BB962C8B-B14F-4D97-AF65-F5344CB8AC3E}">
        <p14:creationId xmlns:p14="http://schemas.microsoft.com/office/powerpoint/2010/main" val="154901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Some more rules</a:t>
            </a:r>
            <a:endParaRPr lang="en-GB" dirty="0"/>
          </a:p>
        </p:txBody>
      </p:sp>
      <p:sp>
        <p:nvSpPr>
          <p:cNvPr id="3" name="Text Placeholder 2"/>
          <p:cNvSpPr>
            <a:spLocks noGrp="1"/>
          </p:cNvSpPr>
          <p:nvPr>
            <p:ph type="body" sz="quarter" idx="14"/>
          </p:nvPr>
        </p:nvSpPr>
        <p:spPr>
          <a:xfrm>
            <a:off x="693817" y="1704179"/>
            <a:ext cx="7797230" cy="3453607"/>
          </a:xfrm>
        </p:spPr>
        <p:txBody>
          <a:bodyPr/>
          <a:lstStyle/>
          <a:p>
            <a:pPr marL="0" indent="0">
              <a:spcAft>
                <a:spcPts val="600"/>
              </a:spcAft>
              <a:buNone/>
            </a:pPr>
            <a:r>
              <a:rPr lang="en-GB" dirty="0" smtClean="0"/>
              <a:t>Commutative rule</a:t>
            </a:r>
          </a:p>
          <a:p>
            <a:pPr marL="623888" indent="-623888">
              <a:spcAft>
                <a:spcPts val="600"/>
              </a:spcAft>
              <a:buFont typeface="+mj-lt"/>
              <a:buAutoNum type="arabicPeriod" startAt="10"/>
              <a:tabLst>
                <a:tab pos="623888" algn="l"/>
              </a:tabLst>
            </a:pPr>
            <a:r>
              <a:rPr lang="en-GB" dirty="0" smtClean="0">
                <a:solidFill>
                  <a:srgbClr val="238296"/>
                </a:solidFill>
                <a:latin typeface="Cambria Math" panose="02040503050406030204" pitchFamily="18" charset="0"/>
                <a:ea typeface="Cambria Math" panose="02040503050406030204" pitchFamily="18" charset="0"/>
              </a:rPr>
              <a:t>X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 Y • X</a:t>
            </a:r>
          </a:p>
          <a:p>
            <a:pPr marL="623888" indent="-623888">
              <a:spcAft>
                <a:spcPts val="600"/>
              </a:spcAft>
              <a:buFont typeface="+mj-lt"/>
              <a:buAutoNum type="arabicPeriod" startAt="10"/>
              <a:tabLst>
                <a:tab pos="623888" algn="l"/>
              </a:tabLst>
            </a:pPr>
            <a:r>
              <a:rPr lang="en-GB" dirty="0" smtClean="0">
                <a:solidFill>
                  <a:srgbClr val="238296"/>
                </a:solidFill>
                <a:latin typeface="Cambria Math" panose="02040503050406030204" pitchFamily="18" charset="0"/>
                <a:ea typeface="Cambria Math" panose="02040503050406030204" pitchFamily="18" charset="0"/>
              </a:rPr>
              <a:t>X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 Y + X</a:t>
            </a:r>
          </a:p>
          <a:p>
            <a:pPr marL="0" indent="0">
              <a:spcAft>
                <a:spcPts val="600"/>
              </a:spcAft>
              <a:buNone/>
            </a:pPr>
            <a:r>
              <a:rPr lang="en-GB" dirty="0" smtClean="0"/>
              <a:t>Associative rule</a:t>
            </a:r>
            <a:endParaRPr lang="en-GB" dirty="0"/>
          </a:p>
          <a:p>
            <a:pPr marL="623888" indent="-623888">
              <a:spcAft>
                <a:spcPts val="600"/>
              </a:spcAft>
              <a:buFont typeface="+mj-lt"/>
              <a:buAutoNum type="arabicPeriod" startAt="12"/>
              <a:tabLst>
                <a:tab pos="623888" algn="l"/>
              </a:tabLst>
            </a:pPr>
            <a:r>
              <a:rPr lang="en-GB" dirty="0" smtClean="0">
                <a:solidFill>
                  <a:srgbClr val="238296"/>
                </a:solidFill>
                <a:latin typeface="Cambria Math" panose="02040503050406030204" pitchFamily="18" charset="0"/>
                <a:ea typeface="Cambria Math" panose="02040503050406030204" pitchFamily="18" charset="0"/>
              </a:rPr>
              <a:t>X</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Z</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Y</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Z</a:t>
            </a:r>
            <a:endPar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623888" indent="-623888">
              <a:spcAft>
                <a:spcPts val="600"/>
              </a:spcAft>
              <a:buFont typeface="+mj-lt"/>
              <a:buAutoNum type="arabicPeriod" startAt="12"/>
              <a:tabLst>
                <a:tab pos="623888" algn="l"/>
              </a:tabLst>
            </a:pPr>
            <a:r>
              <a:rPr lang="en-GB" dirty="0">
                <a:solidFill>
                  <a:srgbClr val="238296"/>
                </a:solidFill>
                <a:latin typeface="Cambria Math" panose="02040503050406030204" pitchFamily="18" charset="0"/>
                <a:ea typeface="Cambria Math" panose="02040503050406030204" pitchFamily="18" charset="0"/>
              </a:rPr>
              <a:t>X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(Y + Z) = (X + Y) + Z</a:t>
            </a:r>
            <a:endPar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0" indent="0">
              <a:spcAft>
                <a:spcPts val="600"/>
              </a:spcAft>
              <a:buNone/>
            </a:pPr>
            <a:r>
              <a:rPr lang="en-GB" dirty="0" smtClean="0"/>
              <a:t>Distributive rule</a:t>
            </a:r>
            <a:endParaRPr lang="en-GB" dirty="0"/>
          </a:p>
          <a:p>
            <a:pPr marL="623888" indent="-623888">
              <a:spcAft>
                <a:spcPts val="600"/>
              </a:spcAft>
              <a:buFont typeface="+mj-lt"/>
              <a:buAutoNum type="arabicPeriod" startAt="14"/>
              <a:tabLst>
                <a:tab pos="623888" algn="l"/>
              </a:tabLst>
            </a:pPr>
            <a:r>
              <a:rPr lang="en-GB" dirty="0" smtClean="0">
                <a:solidFill>
                  <a:srgbClr val="238296"/>
                </a:solidFill>
                <a:latin typeface="Cambria Math" panose="02040503050406030204" pitchFamily="18" charset="0"/>
                <a:ea typeface="Cambria Math" panose="02040503050406030204" pitchFamily="18" charset="0"/>
              </a:rPr>
              <a:t>X</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(Y + Z</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Y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Z</a:t>
            </a:r>
            <a:endPar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623888" indent="-623888">
              <a:spcAft>
                <a:spcPts val="600"/>
              </a:spcAft>
              <a:buFont typeface="+mj-lt"/>
              <a:buAutoNum type="arabicPeriod" startAt="14"/>
              <a:tabLst>
                <a:tab pos="623888" algn="l"/>
              </a:tabLst>
            </a:pPr>
            <a:r>
              <a:rPr lang="en-GB" dirty="0" smtClean="0">
                <a:solidFill>
                  <a:srgbClr val="238296"/>
                </a:solidFill>
                <a:latin typeface="Cambria Math" panose="02040503050406030204" pitchFamily="18" charset="0"/>
                <a:ea typeface="Cambria Math" panose="02040503050406030204" pitchFamily="18" charset="0"/>
              </a:rPr>
              <a:t>(X+ Y)</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(W + Z) =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W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X • Z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Y • W </a:t>
            </a:r>
            <a:r>
              <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dirty="0">
                <a:solidFill>
                  <a:srgbClr val="238296"/>
                </a:solidFill>
                <a:latin typeface="Cambria Math" panose="02040503050406030204" pitchFamily="18" charset="0"/>
                <a:ea typeface="Cambria Math" panose="02040503050406030204" pitchFamily="18" charset="0"/>
                <a:cs typeface="Arial" panose="020B0604020202020204" pitchFamily="34" charset="0"/>
              </a:rPr>
              <a:t>Y • Z</a:t>
            </a:r>
            <a:endParaRPr lang="en-GB"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endParaRPr>
          </a:p>
          <a:p>
            <a:pPr marL="457200" indent="-457200">
              <a:buAutoNum type="arabicPeriod" startAt="14"/>
              <a:tabLst>
                <a:tab pos="623888" algn="l"/>
              </a:tabLst>
            </a:pPr>
            <a:endParaRPr lang="en-GB" dirty="0"/>
          </a:p>
        </p:txBody>
      </p:sp>
    </p:spTree>
    <p:extLst>
      <p:ext uri="{BB962C8B-B14F-4D97-AF65-F5344CB8AC3E}">
        <p14:creationId xmlns:p14="http://schemas.microsoft.com/office/powerpoint/2010/main" val="186566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Absorption rules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There are two more rules that you will find useful for simplifying Boolean expressions:</a:t>
                </a:r>
              </a:p>
              <a:p>
                <a:pPr marL="0" indent="0" algn="ctr">
                  <a:buNone/>
                </a:pP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r>
                      <m:rPr>
                        <m:nor/>
                      </m:rPr>
                      <a:rPr lang="en-GB" sz="2800" b="0" i="0" dirty="0" smtClean="0">
                        <a:solidFill>
                          <a:srgbClr val="238296"/>
                        </a:solidFill>
                        <a:latin typeface="Cambria Math" panose="02040503050406030204" pitchFamily="18" charset="0"/>
                        <a:ea typeface="Cambria Math" panose="02040503050406030204" pitchFamily="18"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oMath>
                </a14:m>
                <a:endParaRPr lang="en-GB" sz="2800" dirty="0" smtClean="0"/>
              </a:p>
              <a:p>
                <a:pPr marL="0" lvl="0" indent="0" algn="ctr">
                  <a:buNone/>
                </a:pP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oMath>
                </a14:m>
                <a:endParaRPr lang="en-GB" sz="2800" dirty="0" smtClean="0"/>
              </a:p>
              <a:p>
                <a:r>
                  <a:rPr lang="en-GB" sz="2800" dirty="0" smtClean="0"/>
                  <a:t>You can show these are true; for example</a:t>
                </a:r>
              </a:p>
              <a:p>
                <a:pPr marL="442913" indent="0">
                  <a:buNone/>
                  <a:tabLst>
                    <a:tab pos="2152650" algn="l"/>
                  </a:tabLst>
                </a:pP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r>
                      <m:rPr>
                        <m:nor/>
                      </m:rPr>
                      <a:rPr lang="en-GB" sz="2800" dirty="0">
                        <a:solidFill>
                          <a:srgbClr val="238296"/>
                        </a:solidFill>
                        <a:latin typeface="Cambria Math" panose="02040503050406030204" pitchFamily="18" charset="0"/>
                        <a:ea typeface="Cambria Math" panose="02040503050406030204" pitchFamily="18"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smtClean="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1</m:t>
                    </m:r>
                  </m:oMath>
                </a14:m>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endParaRPr lang="en-GB" sz="2800" dirty="0" smtClean="0"/>
              </a:p>
              <a:p>
                <a:pPr marL="0" indent="0">
                  <a:buNone/>
                  <a:tabLst>
                    <a:tab pos="2152650" algn="l"/>
                  </a:tabLst>
                </a:pPr>
                <a:r>
                  <a:rPr lang="en-GB" sz="2800" dirty="0"/>
                  <a:t>	</a:t>
                </a:r>
                <a:r>
                  <a:rPr lang="en-GB" sz="280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(1</m:t>
                    </m:r>
                  </m:oMath>
                </a14:m>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smtClean="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Y</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oMath>
                </a14:m>
                <a:r>
                  <a:rPr lang="en-GB" sz="2800" dirty="0"/>
                  <a:t> </a:t>
                </a:r>
                <a:endParaRPr lang="en-GB" sz="2800" dirty="0" smtClean="0"/>
              </a:p>
              <a:p>
                <a:pPr marL="0" indent="0">
                  <a:buNone/>
                  <a:tabLst>
                    <a:tab pos="2152650" algn="l"/>
                  </a:tabLst>
                </a:pP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	</a:t>
                </a:r>
                <a:r>
                  <a:rPr lang="en-GB" sz="280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X</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 • 1</m:t>
                    </m:r>
                  </m:oMath>
                </a14:m>
                <a:r>
                  <a:rPr lang="en-GB" sz="2800" dirty="0"/>
                  <a:t> </a:t>
                </a:r>
                <a: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a:t>=</a:t>
                </a:r>
                <a:r>
                  <a:rPr lang="en-GB" sz="2800" dirty="0"/>
                  <a:t> </a:t>
                </a:r>
                <a14:m>
                  <m:oMath xmlns:m="http://schemas.openxmlformats.org/officeDocument/2006/math">
                    <m:r>
                      <m:rPr>
                        <m:nor/>
                      </m:rPr>
                      <a:rPr lang="en-GB" sz="2800" dirty="0">
                        <a:solidFill>
                          <a:srgbClr val="238296"/>
                        </a:solidFill>
                        <a:latin typeface="Cambria Math" panose="02040503050406030204" pitchFamily="18" charset="0"/>
                        <a:ea typeface="Cambria Math" panose="02040503050406030204" pitchFamily="18" charset="0"/>
                      </a:rPr>
                      <m:t>X</m:t>
                    </m:r>
                  </m:oMath>
                </a14:m>
                <a:endParaRPr lang="en-GB" sz="2800" dirty="0"/>
              </a:p>
              <a:p>
                <a:pPr marL="0" indent="0" algn="ctr">
                  <a:buNone/>
                </a:pPr>
                <a:endParaRPr lang="en-GB" sz="2800" dirty="0"/>
              </a:p>
              <a:p>
                <a:pPr marL="0" lvl="0" indent="0" algn="ctr">
                  <a:buNone/>
                </a:pPr>
                <a:endParaRPr lang="en-GB" sz="2800" dirty="0"/>
              </a:p>
              <a:p>
                <a:endParaRPr lang="en-GB" sz="2800"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80" t="-2650" r="-547" b="-33392"/>
                </a:stretch>
              </a:blipFill>
            </p:spPr>
            <p:txBody>
              <a:bodyPr/>
              <a:lstStyle/>
              <a:p>
                <a:r>
                  <a:rPr lang="en-GB">
                    <a:noFill/>
                  </a:rPr>
                  <a:t> </a:t>
                </a:r>
              </a:p>
            </p:txBody>
          </p:sp>
        </mc:Fallback>
      </mc:AlternateContent>
    </p:spTree>
    <p:extLst>
      <p:ext uri="{BB962C8B-B14F-4D97-AF65-F5344CB8AC3E}">
        <p14:creationId xmlns:p14="http://schemas.microsoft.com/office/powerpoint/2010/main" val="2615508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p:txBody>
          <a:bodyPr/>
          <a:lstStyle/>
          <a:p>
            <a:r>
              <a:rPr lang="en-GB" dirty="0" smtClean="0"/>
              <a:t>Now try the questions </a:t>
            </a:r>
            <a:r>
              <a:rPr lang="en-GB" smtClean="0"/>
              <a:t>in </a:t>
            </a:r>
            <a:r>
              <a:rPr lang="en-GB" b="1" smtClean="0"/>
              <a:t>Task </a:t>
            </a:r>
            <a:r>
              <a:rPr lang="en-GB" b="1" dirty="0" smtClean="0"/>
              <a:t>1</a:t>
            </a:r>
            <a:r>
              <a:rPr lang="en-GB" dirty="0" smtClean="0"/>
              <a:t> on </a:t>
            </a:r>
            <a:r>
              <a:rPr lang="en-GB" b="1" dirty="0" smtClean="0"/>
              <a:t>Worksheet 6</a:t>
            </a:r>
          </a:p>
        </p:txBody>
      </p:sp>
    </p:spTree>
    <p:extLst>
      <p:ext uri="{BB962C8B-B14F-4D97-AF65-F5344CB8AC3E}">
        <p14:creationId xmlns:p14="http://schemas.microsoft.com/office/powerpoint/2010/main" val="1206520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Logic diagrams using NAND</a:t>
            </a:r>
            <a:endParaRPr lang="en-GB" dirty="0"/>
          </a:p>
        </p:txBody>
      </p:sp>
      <p:sp>
        <p:nvSpPr>
          <p:cNvPr id="3" name="Text Placeholder 2"/>
          <p:cNvSpPr>
            <a:spLocks noGrp="1"/>
          </p:cNvSpPr>
          <p:nvPr>
            <p:ph type="body" sz="quarter" idx="14"/>
          </p:nvPr>
        </p:nvSpPr>
        <p:spPr/>
        <p:txBody>
          <a:bodyPr/>
          <a:lstStyle/>
          <a:p>
            <a:r>
              <a:rPr lang="en-GB" dirty="0" smtClean="0"/>
              <a:t>A NAND gate is equivalent to a combination of an AND gate and a NOT gate:</a:t>
            </a:r>
          </a:p>
          <a:p>
            <a:endParaRPr lang="en-GB" dirty="0"/>
          </a:p>
          <a:p>
            <a:endParaRPr lang="en-GB" dirty="0" smtClean="0"/>
          </a:p>
          <a:p>
            <a:endParaRPr lang="en-GB" dirty="0"/>
          </a:p>
          <a:p>
            <a:pPr marL="0" indent="0">
              <a:buNone/>
              <a:tabLst>
                <a:tab pos="268288" algn="l"/>
              </a:tabLst>
            </a:pPr>
            <a:r>
              <a:rPr lang="en-GB" dirty="0" smtClean="0"/>
              <a:t>	Is </a:t>
            </a:r>
            <a:r>
              <a:rPr lang="en-GB" dirty="0"/>
              <a:t>equivalent </a:t>
            </a:r>
            <a:r>
              <a:rPr lang="en-GB" dirty="0" smtClean="0"/>
              <a:t>to:</a:t>
            </a:r>
            <a:endParaRPr lang="en-GB" dirty="0"/>
          </a:p>
          <a:p>
            <a:pPr marL="0" indent="0" algn="ctr">
              <a:buNone/>
            </a:pPr>
            <a:endParaRPr lang="en-GB" dirty="0"/>
          </a:p>
        </p:txBody>
      </p:sp>
      <p:pic>
        <p:nvPicPr>
          <p:cNvPr id="2052" name="Picture 4" descr="C:\Users\Rob\AppData\Roaming\PixelMetrics\CaptureWiz\Temp\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165" y="2774042"/>
            <a:ext cx="5633939" cy="1366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ob\AppData\Roaming\PixelMetrics\CaptureWiz\Temp\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903" y="4905089"/>
            <a:ext cx="3365223" cy="124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51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A NOR gate is equivalent to a combination of an OR gate and a NOT gate:</a:t>
            </a:r>
          </a:p>
          <a:p>
            <a:endParaRPr lang="en-GB" dirty="0"/>
          </a:p>
          <a:p>
            <a:endParaRPr lang="en-GB" dirty="0" smtClean="0"/>
          </a:p>
          <a:p>
            <a:endParaRPr lang="en-GB" dirty="0"/>
          </a:p>
          <a:p>
            <a:pPr marL="0" indent="0">
              <a:buNone/>
              <a:tabLst>
                <a:tab pos="268288" algn="l"/>
              </a:tabLst>
            </a:pPr>
            <a:r>
              <a:rPr lang="en-GB" dirty="0" smtClean="0"/>
              <a:t>	Is equivalent to:</a:t>
            </a:r>
          </a:p>
          <a:p>
            <a:pPr marL="0" indent="0" algn="ctr">
              <a:buNone/>
            </a:pPr>
            <a:endParaRPr lang="en-GB" dirty="0"/>
          </a:p>
        </p:txBody>
      </p:sp>
      <p:pic>
        <p:nvPicPr>
          <p:cNvPr id="4098" name="Picture 2" descr="C:\Users\Rob\AppData\Roaming\PixelMetrics\CaptureWiz\Temp\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991" y="2724622"/>
            <a:ext cx="5946213" cy="14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smtClean="0"/>
              <a:t>Drawing circuits using NOR</a:t>
            </a:r>
            <a:endParaRPr lang="en-GB" dirty="0"/>
          </a:p>
        </p:txBody>
      </p:sp>
      <p:pic>
        <p:nvPicPr>
          <p:cNvPr id="4100" name="Picture 4" descr="C:\Users\Rob\AppData\Roaming\PixelMetrics\CaptureWiz\Temp\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061" y="4871174"/>
            <a:ext cx="3524908" cy="130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NAND and NOR gates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Using only NAND and NOR gates and with the aid of de Morgan’s Laws, draw logic diagrams for</a:t>
                </a:r>
              </a:p>
              <a:p>
                <a:pPr marL="0" indent="0">
                  <a:buNone/>
                </a:pPr>
                <a:r>
                  <a:rPr lang="en-GB" dirty="0" smtClean="0">
                    <a:solidFill>
                      <a:srgbClr val="238296"/>
                    </a:solidFill>
                  </a:rPr>
                  <a:t>	</a:t>
                </a:r>
                <a:r>
                  <a:rPr lang="en-GB" dirty="0">
                    <a:solidFill>
                      <a:srgbClr val="238296"/>
                    </a:solidFill>
                  </a:rPr>
                  <a:t>(i)	</a:t>
                </a:r>
                <a14:m>
                  <m:oMath xmlns:m="http://schemas.openxmlformats.org/officeDocument/2006/math">
                    <m:r>
                      <m:rPr>
                        <m:sty m:val="p"/>
                      </m:rPr>
                      <a:rPr lang="en-GB" b="0" i="0" smtClean="0">
                        <a:solidFill>
                          <a:srgbClr val="238296"/>
                        </a:solidFill>
                        <a:latin typeface="Cambria Math" panose="02040503050406030204" pitchFamily="18" charset="0"/>
                      </a:rPr>
                      <m:t>Q</m:t>
                    </m:r>
                    <m:r>
                      <a:rPr lang="en-GB" b="0" i="0" smtClean="0">
                        <a:solidFill>
                          <a:srgbClr val="238296"/>
                        </a:solidFill>
                        <a:latin typeface="Cambria Math" panose="02040503050406030204" pitchFamily="18" charset="0"/>
                      </a:rPr>
                      <m:t>=</m:t>
                    </m:r>
                    <m:bar>
                      <m:barPr>
                        <m:pos m:val="top"/>
                        <m:ctrlPr>
                          <a:rPr lang="en-GB" b="0"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A</m:t>
                        </m:r>
                      </m:e>
                    </m:bar>
                    <m:r>
                      <a:rPr lang="en-GB" b="0" i="0" smtClean="0">
                        <a:solidFill>
                          <a:srgbClr val="238296"/>
                        </a:solidFill>
                        <a:latin typeface="Cambria Math" panose="02040503050406030204" pitchFamily="18" charset="0"/>
                      </a:rPr>
                      <m:t>+</m:t>
                    </m:r>
                    <m:bar>
                      <m:barPr>
                        <m:pos m:val="top"/>
                        <m:ctrlPr>
                          <a:rPr lang="en-GB" b="0" i="1" smtClean="0">
                            <a:solidFill>
                              <a:srgbClr val="238296"/>
                            </a:solidFill>
                            <a:latin typeface="Cambria Math" panose="02040503050406030204" pitchFamily="18" charset="0"/>
                          </a:rPr>
                        </m:ctrlPr>
                      </m:barPr>
                      <m:e>
                        <m:r>
                          <m:rPr>
                            <m:sty m:val="p"/>
                          </m:rPr>
                          <a:rPr lang="en-GB" b="0" i="0" smtClean="0">
                            <a:solidFill>
                              <a:srgbClr val="238296"/>
                            </a:solidFill>
                            <a:latin typeface="Cambria Math" panose="02040503050406030204" pitchFamily="18" charset="0"/>
                          </a:rPr>
                          <m:t>B</m:t>
                        </m:r>
                      </m:e>
                    </m:bar>
                  </m:oMath>
                </a14:m>
                <a:endParaRPr lang="en-GB" dirty="0" smtClean="0">
                  <a:solidFill>
                    <a:srgbClr val="238296"/>
                  </a:solidFill>
                </a:endParaRPr>
              </a:p>
              <a:p>
                <a:pPr marL="0" indent="0">
                  <a:buNone/>
                </a:pPr>
                <a:r>
                  <a:rPr lang="en-GB" dirty="0">
                    <a:solidFill>
                      <a:srgbClr val="238296"/>
                    </a:solidFill>
                  </a:rPr>
                  <a:t>	(ii)	</a:t>
                </a:r>
                <a14:m>
                  <m:oMath xmlns:m="http://schemas.openxmlformats.org/officeDocument/2006/math">
                    <m:r>
                      <m:rPr>
                        <m:sty m:val="p"/>
                      </m:rPr>
                      <a:rPr lang="en-GB">
                        <a:solidFill>
                          <a:srgbClr val="238296"/>
                        </a:solidFill>
                        <a:latin typeface="Cambria Math" panose="02040503050406030204" pitchFamily="18" charset="0"/>
                      </a:rPr>
                      <m:t>Q</m:t>
                    </m: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A</m:t>
                        </m:r>
                      </m:e>
                    </m:bar>
                    <m:r>
                      <m:rPr>
                        <m:nor/>
                      </m:rPr>
                      <a:rPr lang="en-GB" b="0" i="0" smtClean="0">
                        <a:solidFill>
                          <a:srgbClr val="238296"/>
                        </a:solidFill>
                        <a:latin typeface="Cambria Math" panose="02040503050406030204" pitchFamily="18" charset="0"/>
                      </a:rPr>
                      <m:t> </m:t>
                    </m:r>
                    <m:r>
                      <m:rPr>
                        <m:nor/>
                      </m:rPr>
                      <a:rPr lang="en-GB" sz="240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4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B</m:t>
                        </m:r>
                      </m:e>
                    </m:ba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111"/>
                </a:stretch>
              </a:blipFill>
            </p:spPr>
            <p:txBody>
              <a:bodyPr/>
              <a:lstStyle/>
              <a:p>
                <a:r>
                  <a:rPr lang="en-GB">
                    <a:noFill/>
                  </a:rPr>
                  <a:t> </a:t>
                </a:r>
              </a:p>
            </p:txBody>
          </p:sp>
        </mc:Fallback>
      </mc:AlternateContent>
    </p:spTree>
    <p:extLst>
      <p:ext uri="{BB962C8B-B14F-4D97-AF65-F5344CB8AC3E}">
        <p14:creationId xmlns:p14="http://schemas.microsoft.com/office/powerpoint/2010/main" val="381350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NAND and NOR gates</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Using only NAND and NOR gates and with the aid of de Morgan’s Laws, draw circuits for</a:t>
                </a:r>
              </a:p>
              <a:p>
                <a:pPr marL="0" indent="0">
                  <a:buNone/>
                </a:pPr>
                <a:r>
                  <a:rPr lang="en-GB" dirty="0"/>
                  <a:t>	</a:t>
                </a:r>
                <a:endParaRPr lang="en-GB" dirty="0" smtClean="0"/>
              </a:p>
              <a:p>
                <a:pPr marL="0" indent="0">
                  <a:buNone/>
                </a:pPr>
                <a:r>
                  <a:rPr lang="en-GB" dirty="0" smtClean="0"/>
                  <a:t>	</a:t>
                </a:r>
                <a:r>
                  <a:rPr lang="en-GB" dirty="0" smtClean="0">
                    <a:solidFill>
                      <a:srgbClr val="238296"/>
                    </a:solidFill>
                  </a:rPr>
                  <a:t>(i)	</a:t>
                </a:r>
                <a14:m>
                  <m:oMath xmlns:m="http://schemas.openxmlformats.org/officeDocument/2006/math">
                    <m:r>
                      <m:rPr>
                        <m:sty m:val="p"/>
                      </m:rPr>
                      <a:rPr lang="en-GB">
                        <a:solidFill>
                          <a:srgbClr val="238296"/>
                        </a:solidFill>
                        <a:latin typeface="Cambria Math" panose="02040503050406030204" pitchFamily="18" charset="0"/>
                      </a:rPr>
                      <m:t>Q</m:t>
                    </m: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A</m:t>
                        </m:r>
                      </m:e>
                    </m:ba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B</m:t>
                        </m:r>
                      </m:e>
                    </m:bar>
                  </m:oMath>
                </a14:m>
                <a:endParaRPr lang="en-GB" dirty="0" smtClean="0">
                  <a:solidFill>
                    <a:srgbClr val="238296"/>
                  </a:solidFill>
                </a:endParaRPr>
              </a:p>
              <a:p>
                <a:pPr marL="0" indent="0">
                  <a:buNone/>
                </a:pPr>
                <a:r>
                  <a:rPr lang="en-GB" dirty="0">
                    <a:solidFill>
                      <a:srgbClr val="238296"/>
                    </a:solidFill>
                  </a:rPr>
                  <a:t>	</a:t>
                </a:r>
                <a:endParaRPr lang="en-GB" dirty="0" smtClean="0">
                  <a:solidFill>
                    <a:srgbClr val="238296"/>
                  </a:solidFill>
                </a:endParaRPr>
              </a:p>
              <a:p>
                <a:pPr marL="0" indent="0">
                  <a:buNone/>
                </a:pPr>
                <a:r>
                  <a:rPr lang="en-GB" dirty="0">
                    <a:solidFill>
                      <a:srgbClr val="238296"/>
                    </a:solidFill>
                  </a:rPr>
                  <a:t>	</a:t>
                </a:r>
                <a:r>
                  <a:rPr lang="en-GB" dirty="0" smtClean="0">
                    <a:solidFill>
                      <a:srgbClr val="238296"/>
                    </a:solidFill>
                  </a:rPr>
                  <a:t>(ii)	</a:t>
                </a:r>
                <a14:m>
                  <m:oMath xmlns:m="http://schemas.openxmlformats.org/officeDocument/2006/math">
                    <m:r>
                      <m:rPr>
                        <m:sty m:val="p"/>
                      </m:rPr>
                      <a:rPr lang="en-GB">
                        <a:solidFill>
                          <a:srgbClr val="238296"/>
                        </a:solidFill>
                        <a:latin typeface="Cambria Math" panose="02040503050406030204" pitchFamily="18" charset="0"/>
                      </a:rPr>
                      <m:t>Q</m:t>
                    </m:r>
                    <m:r>
                      <a:rPr lang="en-GB">
                        <a:solidFill>
                          <a:srgbClr val="238296"/>
                        </a:solidFill>
                        <a:latin typeface="Cambria Math" panose="02040503050406030204" pitchFamily="18" charset="0"/>
                      </a:rPr>
                      <m:t>=</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A</m:t>
                        </m:r>
                      </m:e>
                    </m:bar>
                    <m:r>
                      <a:rPr lang="en-GB" b="0" i="1" smtClean="0">
                        <a:solidFill>
                          <a:srgbClr val="238296"/>
                        </a:solidFill>
                        <a:latin typeface="Cambria Math" panose="02040503050406030204" pitchFamily="18" charset="0"/>
                      </a:rPr>
                      <m:t> </m:t>
                    </m: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m:rPr>
                        <m:nor/>
                      </m:rPr>
                      <a:rPr lang="en-GB" sz="2800" b="0" i="0" dirty="0" smtClean="0">
                        <a:solidFill>
                          <a:srgbClr val="238296"/>
                        </a:solidFill>
                        <a:latin typeface="Cambria Math" panose="02040503050406030204" pitchFamily="18" charset="0"/>
                        <a:ea typeface="Cambria Math" panose="02040503050406030204" pitchFamily="18" charset="0"/>
                        <a:cs typeface="Arial" panose="020B0604020202020204" pitchFamily="34" charset="0"/>
                      </a:rPr>
                      <m:t> </m:t>
                    </m:r>
                    <m:bar>
                      <m:barPr>
                        <m:pos m:val="top"/>
                        <m:ctrlPr>
                          <a:rPr lang="en-GB" i="1">
                            <a:solidFill>
                              <a:srgbClr val="238296"/>
                            </a:solidFill>
                            <a:latin typeface="Cambria Math" panose="02040503050406030204" pitchFamily="18" charset="0"/>
                          </a:rPr>
                        </m:ctrlPr>
                      </m:barPr>
                      <m:e>
                        <m:r>
                          <m:rPr>
                            <m:sty m:val="p"/>
                          </m:rPr>
                          <a:rPr lang="en-GB">
                            <a:solidFill>
                              <a:srgbClr val="238296"/>
                            </a:solidFill>
                            <a:latin typeface="Cambria Math" panose="02040503050406030204" pitchFamily="18" charset="0"/>
                          </a:rPr>
                          <m:t>B</m:t>
                        </m:r>
                      </m:e>
                    </m:bar>
                  </m:oMath>
                </a14:m>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r="-2111"/>
                </a:stretch>
              </a:blipFill>
            </p:spPr>
            <p:txBody>
              <a:bodyPr/>
              <a:lstStyle/>
              <a:p>
                <a:r>
                  <a:rPr lang="en-GB">
                    <a:noFill/>
                  </a:rPr>
                  <a:t> </a:t>
                </a:r>
              </a:p>
            </p:txBody>
          </p:sp>
        </mc:Fallback>
      </mc:AlternateContent>
      <p:pic>
        <p:nvPicPr>
          <p:cNvPr id="6" name="Picture 4" descr="C:\Users\Rob\AppData\Roaming\PixelMetrics\CaptureWiz\Temp\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65" y="4058374"/>
            <a:ext cx="3524908" cy="13070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Rob\AppData\Roaming\PixelMetrics\CaptureWiz\Temp\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988" y="2789532"/>
            <a:ext cx="3365223" cy="124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19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Writing expressions representing logic circuits</a:t>
            </a:r>
            <a:endParaRPr lang="en-GB" dirty="0"/>
          </a:p>
        </p:txBody>
      </p:sp>
      <p:sp>
        <p:nvSpPr>
          <p:cNvPr id="3" name="Text Placeholder 2"/>
          <p:cNvSpPr>
            <a:spLocks noGrp="1"/>
          </p:cNvSpPr>
          <p:nvPr>
            <p:ph type="body" sz="quarter" idx="14"/>
          </p:nvPr>
        </p:nvSpPr>
        <p:spPr>
          <a:xfrm>
            <a:off x="724280" y="2249714"/>
            <a:ext cx="7797230" cy="2908072"/>
          </a:xfrm>
        </p:spPr>
        <p:txBody>
          <a:bodyPr/>
          <a:lstStyle/>
          <a:p>
            <a:r>
              <a:rPr lang="en-GB" dirty="0" smtClean="0"/>
              <a:t>Given a logic circuit, we can break it down and find the Boolean expression that it represents</a:t>
            </a:r>
          </a:p>
          <a:p>
            <a:r>
              <a:rPr lang="en-GB" dirty="0" smtClean="0"/>
              <a:t>Label the output from each gate</a:t>
            </a:r>
          </a:p>
          <a:p>
            <a:endParaRPr lang="en-GB" dirty="0"/>
          </a:p>
        </p:txBody>
      </p:sp>
      <p:pic>
        <p:nvPicPr>
          <p:cNvPr id="5122" name="Picture 2" descr="C:\Users\Rob\AppData\Roaming\PixelMetrics\CaptureWiz\Temp\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01" y="3938666"/>
            <a:ext cx="5843305" cy="217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2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2249714"/>
            <a:ext cx="7797230" cy="2908072"/>
          </a:xfrm>
        </p:spPr>
        <p:txBody>
          <a:bodyPr/>
          <a:lstStyle/>
          <a:p>
            <a:r>
              <a:rPr lang="en-GB" dirty="0" smtClean="0"/>
              <a:t>Given a logic circuit, we can break it down and find the Boolean expression that it represents</a:t>
            </a:r>
          </a:p>
          <a:p>
            <a:r>
              <a:rPr lang="en-GB" dirty="0" smtClean="0"/>
              <a:t>Label the output from each gate</a:t>
            </a:r>
          </a:p>
          <a:p>
            <a:endParaRPr lang="en-GB" dirty="0"/>
          </a:p>
          <a:p>
            <a:endParaRPr lang="en-GB" dirty="0" smtClean="0"/>
          </a:p>
          <a:p>
            <a:pPr>
              <a:spcAft>
                <a:spcPts val="0"/>
              </a:spcAft>
            </a:pPr>
            <a:endParaRPr lang="en-GB" dirty="0"/>
          </a:p>
          <a:p>
            <a:endParaRPr lang="en-GB" dirty="0" smtClean="0"/>
          </a:p>
          <a:p>
            <a:r>
              <a:rPr lang="en-GB" dirty="0" smtClean="0"/>
              <a:t>Can you simplify R? How many gates are needed?</a:t>
            </a:r>
            <a:endParaRPr lang="en-GB" dirty="0"/>
          </a:p>
        </p:txBody>
      </p:sp>
      <p:sp>
        <p:nvSpPr>
          <p:cNvPr id="2" name="Text Placeholder 1"/>
          <p:cNvSpPr>
            <a:spLocks noGrp="1"/>
          </p:cNvSpPr>
          <p:nvPr>
            <p:ph type="body" sz="quarter" idx="13"/>
          </p:nvPr>
        </p:nvSpPr>
        <p:spPr/>
        <p:txBody>
          <a:bodyPr/>
          <a:lstStyle/>
          <a:p>
            <a:r>
              <a:rPr lang="en-GB" dirty="0" smtClean="0"/>
              <a:t>Writing expressions representing logic circuits</a:t>
            </a:r>
            <a:endParaRPr lang="en-GB" dirty="0"/>
          </a:p>
        </p:txBody>
      </p:sp>
      <p:pic>
        <p:nvPicPr>
          <p:cNvPr id="4" name="Picture 3"/>
          <p:cNvPicPr>
            <a:picLocks noChangeAspect="1"/>
          </p:cNvPicPr>
          <p:nvPr/>
        </p:nvPicPr>
        <p:blipFill>
          <a:blip r:embed="rId2"/>
          <a:stretch>
            <a:fillRect/>
          </a:stretch>
        </p:blipFill>
        <p:spPr>
          <a:xfrm>
            <a:off x="1294267" y="3667308"/>
            <a:ext cx="6555467" cy="2054145"/>
          </a:xfrm>
          <a:prstGeom prst="rect">
            <a:avLst/>
          </a:prstGeom>
        </p:spPr>
      </p:pic>
    </p:spTree>
    <p:extLst>
      <p:ext uri="{BB962C8B-B14F-4D97-AF65-F5344CB8AC3E}">
        <p14:creationId xmlns:p14="http://schemas.microsoft.com/office/powerpoint/2010/main" val="203998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simpler circuit</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marL="0" indent="0">
                  <a:buNone/>
                </a:pPr>
                <a:r>
                  <a:rPr lang="en-GB" dirty="0" smtClean="0"/>
                  <a:t>R 	= A + B</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t> (A + C)</a:t>
                </a:r>
              </a:p>
              <a:p>
                <a:pPr marL="0" indent="0">
                  <a:buNone/>
                </a:pPr>
                <a:r>
                  <a:rPr lang="en-GB" dirty="0"/>
                  <a:t>	</a:t>
                </a:r>
                <a:r>
                  <a:rPr lang="en-GB" dirty="0" smtClean="0"/>
                  <a:t>= A + A</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r>
                      <a:rPr lang="en-GB" sz="2800" i="1" dirty="0">
                        <a:latin typeface="Cambria Math" panose="02040503050406030204" pitchFamily="18" charset="0"/>
                        <a:ea typeface="Cambria Math" panose="02040503050406030204" pitchFamily="18" charset="0"/>
                        <a:cs typeface="Arial" panose="020B0604020202020204" pitchFamily="34" charset="0"/>
                      </a:rPr>
                      <m:t> </m:t>
                    </m:r>
                  </m:oMath>
                </a14:m>
                <a:r>
                  <a:rPr lang="en-GB" dirty="0" smtClean="0"/>
                  <a:t>B + B</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r>
                      <a:rPr lang="en-GB" sz="2800" i="1" dirty="0">
                        <a:latin typeface="Cambria Math" panose="02040503050406030204" pitchFamily="18" charset="0"/>
                        <a:ea typeface="Cambria Math" panose="02040503050406030204" pitchFamily="18" charset="0"/>
                        <a:cs typeface="Arial" panose="020B0604020202020204" pitchFamily="34" charset="0"/>
                      </a:rPr>
                      <m:t> </m:t>
                    </m:r>
                  </m:oMath>
                </a14:m>
                <a:r>
                  <a:rPr lang="en-GB" dirty="0" smtClean="0"/>
                  <a:t>C  </a:t>
                </a:r>
                <a:r>
                  <a:rPr lang="en-GB" sz="2000" dirty="0" smtClean="0"/>
                  <a:t>(</a:t>
                </a:r>
                <a:r>
                  <a:rPr lang="en-GB" sz="1800" dirty="0" smtClean="0"/>
                  <a:t>You could use the Absorption rule here…)</a:t>
                </a:r>
                <a:endParaRPr lang="en-GB" sz="2000" dirty="0" smtClean="0"/>
              </a:p>
              <a:p>
                <a:pPr marL="0" indent="0">
                  <a:buNone/>
                </a:pPr>
                <a:r>
                  <a:rPr lang="en-GB" dirty="0"/>
                  <a:t>	</a:t>
                </a:r>
                <a:r>
                  <a:rPr lang="en-GB" dirty="0" smtClean="0"/>
                  <a:t>= A</a:t>
                </a:r>
                <a:r>
                  <a:rPr lang="en-GB" sz="2800" dirty="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oMath>
                </a14:m>
                <a:r>
                  <a:rPr lang="en-GB" dirty="0" smtClean="0"/>
                  <a:t> (1 + B) + B</a:t>
                </a:r>
                <a:r>
                  <a:rPr lang="en-GB" sz="2800" dirty="0" smtClean="0">
                    <a:ea typeface="Cambria Math" panose="02040503050406030204" pitchFamily="18" charset="0"/>
                    <a:cs typeface="Arial" panose="020B0604020202020204" pitchFamily="34" charset="0"/>
                  </a:rPr>
                  <a:t> </a:t>
                </a:r>
                <a14:m>
                  <m:oMath xmlns:m="http://schemas.openxmlformats.org/officeDocument/2006/math">
                    <m:r>
                      <m:rPr>
                        <m:nor/>
                      </m:rPr>
                      <a:rPr lang="en-GB" sz="2800" dirty="0">
                        <a:latin typeface="Cambria Math" panose="02040503050406030204" pitchFamily="18" charset="0"/>
                        <a:ea typeface="Cambria Math" panose="02040503050406030204" pitchFamily="18" charset="0"/>
                        <a:cs typeface="Arial" panose="020B0604020202020204" pitchFamily="34" charset="0"/>
                      </a:rPr>
                      <m:t>•</m:t>
                    </m:r>
                    <m:r>
                      <a:rPr lang="en-GB" sz="2800" i="1" dirty="0">
                        <a:latin typeface="Cambria Math" panose="02040503050406030204" pitchFamily="18" charset="0"/>
                        <a:ea typeface="Cambria Math" panose="02040503050406030204" pitchFamily="18" charset="0"/>
                        <a:cs typeface="Arial" panose="020B0604020202020204" pitchFamily="34" charset="0"/>
                      </a:rPr>
                      <m:t> </m:t>
                    </m:r>
                  </m:oMath>
                </a14:m>
                <a:r>
                  <a:rPr lang="en-GB" dirty="0" smtClean="0"/>
                  <a:t>C</a:t>
                </a:r>
              </a:p>
              <a:p>
                <a:pPr marL="0" indent="0">
                  <a:buNone/>
                </a:pPr>
                <a:r>
                  <a:rPr lang="en-GB" dirty="0"/>
                  <a:t>	</a:t>
                </a:r>
                <a:r>
                  <a:rPr lang="en-GB" b="1" dirty="0" smtClean="0">
                    <a:solidFill>
                      <a:srgbClr val="238296"/>
                    </a:solidFill>
                  </a:rPr>
                  <a:t>= A + B</a:t>
                </a:r>
                <a:r>
                  <a:rPr lang="en-GB" sz="2800" b="1" dirty="0">
                    <a:solidFill>
                      <a:srgbClr val="238296"/>
                    </a:solidFill>
                    <a:ea typeface="Cambria Math" panose="02040503050406030204" pitchFamily="18" charset="0"/>
                    <a:cs typeface="Arial" panose="020B0604020202020204" pitchFamily="34" charset="0"/>
                  </a:rPr>
                  <a:t> </a:t>
                </a:r>
                <a14:m>
                  <m:oMath xmlns:m="http://schemas.openxmlformats.org/officeDocument/2006/math">
                    <m:r>
                      <m:rPr>
                        <m:nor/>
                      </m:rPr>
                      <a:rPr lang="en-GB" sz="2800" b="1"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r>
                      <a:rPr lang="en-GB" sz="2800" b="1" i="1" dirty="0">
                        <a:solidFill>
                          <a:srgbClr val="238296"/>
                        </a:solidFill>
                        <a:latin typeface="Cambria Math" panose="02040503050406030204" pitchFamily="18" charset="0"/>
                        <a:ea typeface="Cambria Math" panose="02040503050406030204" pitchFamily="18" charset="0"/>
                        <a:cs typeface="Arial" panose="020B0604020202020204" pitchFamily="34" charset="0"/>
                      </a:rPr>
                      <m:t> </m:t>
                    </m:r>
                  </m:oMath>
                </a14:m>
                <a:r>
                  <a:rPr lang="en-GB" b="1" dirty="0" smtClean="0">
                    <a:solidFill>
                      <a:srgbClr val="238296"/>
                    </a:solidFill>
                  </a:rPr>
                  <a:t>C</a:t>
                </a:r>
                <a:endParaRPr lang="en-GB" b="1" dirty="0">
                  <a:solidFill>
                    <a:srgbClr val="23829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502" t="-1590"/>
                </a:stretch>
              </a:blipFill>
            </p:spPr>
            <p:txBody>
              <a:bodyPr/>
              <a:lstStyle/>
              <a:p>
                <a:r>
                  <a:rPr lang="en-GB">
                    <a:noFill/>
                  </a:rPr>
                  <a:t> </a:t>
                </a:r>
              </a:p>
            </p:txBody>
          </p:sp>
        </mc:Fallback>
      </mc:AlternateContent>
      <p:pic>
        <p:nvPicPr>
          <p:cNvPr id="9218" name="Picture 2" descr="C:\Users\Rob\AppData\Roaming\PixelMetrics\CaptureWiz\Temp\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700" y="4169912"/>
            <a:ext cx="6925628" cy="150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 Morgan’s laws</a:t>
            </a:r>
            <a:endParaRPr lang="en-GB" dirty="0"/>
          </a:p>
        </p:txBody>
      </p:sp>
      <p:sp>
        <p:nvSpPr>
          <p:cNvPr id="3" name="Text Placeholder 2"/>
          <p:cNvSpPr>
            <a:spLocks noGrp="1"/>
          </p:cNvSpPr>
          <p:nvPr>
            <p:ph type="body" sz="quarter" idx="14"/>
          </p:nvPr>
        </p:nvSpPr>
        <p:spPr>
          <a:xfrm>
            <a:off x="724280" y="1704179"/>
            <a:ext cx="7797230" cy="4028964"/>
          </a:xfrm>
        </p:spPr>
        <p:txBody>
          <a:bodyPr/>
          <a:lstStyle/>
          <a:p>
            <a:r>
              <a:rPr lang="en-GB" dirty="0" smtClean="0"/>
              <a:t>In the last lesson, it was stated that any Boolean function can be converted to one using only NAND functions</a:t>
            </a:r>
          </a:p>
          <a:p>
            <a:r>
              <a:rPr lang="en-GB" dirty="0" smtClean="0"/>
              <a:t>It is also true that </a:t>
            </a:r>
            <a:r>
              <a:rPr lang="en-GB" dirty="0"/>
              <a:t>any Boolean function can be converted to one using only </a:t>
            </a:r>
            <a:r>
              <a:rPr lang="en-GB" dirty="0" smtClean="0"/>
              <a:t>NOR functions</a:t>
            </a:r>
          </a:p>
          <a:p>
            <a:pPr lvl="1"/>
            <a:r>
              <a:rPr lang="en-GB" dirty="0" smtClean="0"/>
              <a:t>Using only one type of gate reduces manufacturing costs</a:t>
            </a:r>
          </a:p>
          <a:p>
            <a:pPr lvl="1"/>
            <a:r>
              <a:rPr lang="en-GB" dirty="0" smtClean="0"/>
              <a:t>De Morgan would have been astonished that his work had such commercial significance!</a:t>
            </a:r>
            <a:endParaRPr lang="en-GB" dirty="0"/>
          </a:p>
          <a:p>
            <a:endParaRPr lang="en-GB" dirty="0"/>
          </a:p>
        </p:txBody>
      </p:sp>
    </p:spTree>
    <p:extLst>
      <p:ext uri="{BB962C8B-B14F-4D97-AF65-F5344CB8AC3E}">
        <p14:creationId xmlns:p14="http://schemas.microsoft.com/office/powerpoint/2010/main" val="299194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p:txBody>
          <a:bodyPr/>
          <a:lstStyle/>
          <a:p>
            <a:r>
              <a:rPr lang="en-GB" dirty="0" smtClean="0"/>
              <a:t>Now try the questions in </a:t>
            </a:r>
            <a:r>
              <a:rPr lang="en-GB" b="1" dirty="0" smtClean="0"/>
              <a:t>Task 2</a:t>
            </a:r>
          </a:p>
          <a:p>
            <a:r>
              <a:rPr lang="en-GB" dirty="0" smtClean="0"/>
              <a:t>Here’s an extra one to start you off:</a:t>
            </a:r>
          </a:p>
          <a:p>
            <a:pPr lvl="1"/>
            <a:r>
              <a:rPr lang="en-GB" dirty="0" smtClean="0"/>
              <a:t>Can you simplify this circuit?</a:t>
            </a:r>
          </a:p>
          <a:p>
            <a:pPr marL="0" indent="0" algn="ctr">
              <a:buNone/>
            </a:pPr>
            <a:endParaRPr lang="en-GB" dirty="0"/>
          </a:p>
        </p:txBody>
      </p:sp>
      <p:sp>
        <p:nvSpPr>
          <p:cNvPr id="8" name="Rectangle 7"/>
          <p:cNvSpPr/>
          <p:nvPr/>
        </p:nvSpPr>
        <p:spPr>
          <a:xfrm>
            <a:off x="1316718" y="4566469"/>
            <a:ext cx="716380" cy="4972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42" name="Picture 2" descr="C:\Users\Rob\AppData\Roaming\PixelMetrics\CaptureWiz\Temp\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133" y="4104856"/>
            <a:ext cx="6317523" cy="157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45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Boolean algebra seems tricky at first</a:t>
            </a:r>
          </a:p>
          <a:p>
            <a:r>
              <a:rPr lang="en-GB" dirty="0" smtClean="0"/>
              <a:t>It’s all a matter of lots and lots of practice</a:t>
            </a:r>
          </a:p>
          <a:p>
            <a:r>
              <a:rPr lang="en-GB" dirty="0" smtClean="0"/>
              <a:t>Try and familiarise yourself with de Morgan’s Laws and the other useful rules for simplifying expressions</a:t>
            </a:r>
          </a:p>
          <a:p>
            <a:pPr marL="0" indent="0" algn="ctr">
              <a:buNone/>
            </a:pPr>
            <a:endParaRPr lang="en-GB" dirty="0"/>
          </a:p>
        </p:txBody>
      </p:sp>
    </p:spTree>
    <p:extLst>
      <p:ext uri="{BB962C8B-B14F-4D97-AF65-F5344CB8AC3E}">
        <p14:creationId xmlns:p14="http://schemas.microsoft.com/office/powerpoint/2010/main" val="3237724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8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 Morgan’s first law</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smtClean="0"/>
                  <a:t>This states that</a:t>
                </a:r>
              </a:p>
              <a:p>
                <a:pPr marL="0" indent="0">
                  <a:buNone/>
                  <a:tabLst>
                    <a:tab pos="900113" algn="l"/>
                  </a:tabLst>
                </a:pPr>
                <a:r>
                  <a:rPr lang="en-GB" dirty="0"/>
                  <a:t> </a:t>
                </a:r>
                <a:r>
                  <a:rPr lang="en-GB" dirty="0" smtClean="0"/>
                  <a:t>		</a:t>
                </a:r>
                <a14:m>
                  <m:oMath xmlns:m="http://schemas.openxmlformats.org/officeDocument/2006/math">
                    <m:bar>
                      <m:barPr>
                        <m:pos m:val="top"/>
                        <m:ctrlPr>
                          <a:rPr lang="en-GB" sz="3200" i="1" smtClean="0">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e>
                    </m:bar>
                    <m:r>
                      <m:rPr>
                        <m:nor/>
                      </m:rPr>
                      <a:rPr lang="en-GB" sz="32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B</m:t>
                        </m:r>
                      </m:e>
                    </m:bar>
                    <m:r>
                      <a:rPr lang="en-GB" sz="3200">
                        <a:solidFill>
                          <a:srgbClr val="238296"/>
                        </a:solidFill>
                        <a:latin typeface="Cambria Math" panose="02040503050406030204" pitchFamily="18" charset="0"/>
                      </a:rPr>
                      <m:t>=</m:t>
                    </m:r>
                    <m:bar>
                      <m:barPr>
                        <m:pos m:val="top"/>
                        <m:ctrlPr>
                          <a:rPr lang="en-GB" sz="3200" i="1">
                            <a:solidFill>
                              <a:srgbClr val="238296"/>
                            </a:solidFill>
                            <a:latin typeface="Cambria Math" panose="02040503050406030204" pitchFamily="18" charset="0"/>
                          </a:rPr>
                        </m:ctrlPr>
                      </m:barPr>
                      <m:e>
                        <m:r>
                          <m:rPr>
                            <m:sty m:val="p"/>
                          </m:rPr>
                          <a:rPr lang="en-GB" sz="3200">
                            <a:solidFill>
                              <a:srgbClr val="238296"/>
                            </a:solidFill>
                            <a:latin typeface="Cambria Math" panose="02040503050406030204" pitchFamily="18" charset="0"/>
                          </a:rPr>
                          <m:t>A</m:t>
                        </m:r>
                        <m:r>
                          <a:rPr lang="en-GB" sz="3200">
                            <a:solidFill>
                              <a:srgbClr val="238296"/>
                            </a:solidFill>
                            <a:latin typeface="Cambria Math" panose="02040503050406030204" pitchFamily="18" charset="0"/>
                          </a:rPr>
                          <m:t>+</m:t>
                        </m:r>
                        <m:r>
                          <m:rPr>
                            <m:sty m:val="p"/>
                          </m:rPr>
                          <a:rPr lang="en-GB" sz="3200">
                            <a:solidFill>
                              <a:srgbClr val="238296"/>
                            </a:solidFill>
                            <a:latin typeface="Cambria Math" panose="02040503050406030204" pitchFamily="18" charset="0"/>
                          </a:rPr>
                          <m:t>B</m:t>
                        </m:r>
                      </m:e>
                    </m:bar>
                  </m:oMath>
                </a14:m>
                <a:endParaRPr lang="en-GB" dirty="0" smtClean="0"/>
              </a:p>
              <a:p>
                <a:pPr marL="0" indent="0">
                  <a:buNone/>
                  <a:tabLst>
                    <a:tab pos="900113" algn="l"/>
                  </a:tabLst>
                </a:pPr>
                <a:endParaRPr lang="en-GB" dirty="0" smtClean="0"/>
              </a:p>
              <a:p>
                <a:r>
                  <a:rPr lang="en-GB" dirty="0" smtClean="0"/>
                  <a:t>Looking </a:t>
                </a:r>
                <a:r>
                  <a:rPr lang="en-GB" dirty="0"/>
                  <a:t>at the </a:t>
                </a:r>
                <a:r>
                  <a:rPr lang="en-GB" dirty="0" smtClean="0"/>
                  <a:t>Venn diagram</a:t>
                </a:r>
                <a:r>
                  <a:rPr lang="en-GB" dirty="0"/>
                  <a:t>, </a:t>
                </a:r>
                <a:r>
                  <a:rPr lang="en-GB" dirty="0" smtClean="0"/>
                  <a:t>the white area represents A OR B</a:t>
                </a:r>
              </a:p>
              <a:p>
                <a:r>
                  <a:rPr lang="en-GB" dirty="0" smtClean="0"/>
                  <a:t>The blue area </a:t>
                </a:r>
                <a:r>
                  <a:rPr lang="en-GB" dirty="0"/>
                  <a:t>is everything that is (NOT A) AND (NOT B)</a:t>
                </a:r>
                <a:endParaRPr lang="en-GB" sz="3200" dirty="0">
                  <a:solidFill>
                    <a:srgbClr val="238296"/>
                  </a:solidFill>
                  <a:latin typeface="Arial" panose="020B0604020202020204" pitchFamily="34" charset="0"/>
                  <a:cs typeface="Arial" panose="020B0604020202020204" pitchFamily="34" charset="0"/>
                </a:endParaRPr>
              </a:p>
              <a:p>
                <a:r>
                  <a:rPr lang="en-GB" dirty="0" smtClean="0"/>
                  <a:t>X represents all the blue area, NOT (A OR 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2"/>
                <a:stretch>
                  <a:fillRect l="-2346" t="-2650" b="-24382"/>
                </a:stretch>
              </a:blipFill>
            </p:spPr>
            <p:txBody>
              <a:bodyPr/>
              <a:lstStyle/>
              <a:p>
                <a:r>
                  <a:rPr lang="en-GB">
                    <a:noFill/>
                  </a:rPr>
                  <a:t> </a:t>
                </a:r>
              </a:p>
            </p:txBody>
          </p:sp>
        </mc:Fallback>
      </mc:AlternateContent>
      <p:pic>
        <p:nvPicPr>
          <p:cNvPr id="1028" name="Picture 4" descr="C:\Users\Rob\AppData\Roaming\PixelMetrics\CaptureWiz\Temp\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114" y="1704179"/>
            <a:ext cx="2663485" cy="173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2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62339224"/>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87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7363490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67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509070505"/>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 </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02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 Morgan’s first law</a:t>
            </a:r>
          </a:p>
          <a:p>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985421"/>
              </a:xfrm>
            </p:spPr>
            <p:txBody>
              <a:bodyPr/>
              <a:lstStyle/>
              <a:p>
                <a:r>
                  <a:rPr lang="en-GB" dirty="0" smtClean="0"/>
                  <a:t>Complete the truth table to show that de Morgan’s Law is true, i.e. </a:t>
                </a:r>
                <a14:m>
                  <m:oMath xmlns:m="http://schemas.openxmlformats.org/officeDocument/2006/math">
                    <m:bar>
                      <m:barPr>
                        <m:pos m:val="top"/>
                        <m:ctrlPr>
                          <a:rPr lang="en-GB" sz="2800" i="1" smtClean="0">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e>
                    </m:bar>
                    <m:r>
                      <m:rPr>
                        <m:nor/>
                      </m:rPr>
                      <a:rPr lang="en-GB" sz="2800" dirty="0">
                        <a:solidFill>
                          <a:srgbClr val="238296"/>
                        </a:solidFill>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B</m:t>
                        </m:r>
                      </m:e>
                    </m:bar>
                    <m:r>
                      <a:rPr lang="en-GB" sz="2800">
                        <a:solidFill>
                          <a:srgbClr val="238296"/>
                        </a:solidFill>
                        <a:latin typeface="Cambria Math" panose="02040503050406030204" pitchFamily="18" charset="0"/>
                      </a:rPr>
                      <m:t>=</m:t>
                    </m:r>
                    <m:bar>
                      <m:barPr>
                        <m:pos m:val="top"/>
                        <m:ctrlPr>
                          <a:rPr lang="en-GB" sz="2800" i="1">
                            <a:solidFill>
                              <a:srgbClr val="238296"/>
                            </a:solidFill>
                            <a:latin typeface="Cambria Math" panose="02040503050406030204" pitchFamily="18" charset="0"/>
                          </a:rPr>
                        </m:ctrlPr>
                      </m:barPr>
                      <m:e>
                        <m:r>
                          <m:rPr>
                            <m:sty m:val="p"/>
                          </m:rPr>
                          <a:rPr lang="en-GB" sz="2800">
                            <a:solidFill>
                              <a:srgbClr val="238296"/>
                            </a:solidFill>
                            <a:latin typeface="Cambria Math" panose="02040503050406030204" pitchFamily="18" charset="0"/>
                          </a:rPr>
                          <m:t>A</m:t>
                        </m:r>
                        <m:r>
                          <a:rPr lang="en-GB" sz="2800">
                            <a:solidFill>
                              <a:srgbClr val="238296"/>
                            </a:solidFill>
                            <a:latin typeface="Cambria Math" panose="02040503050406030204" pitchFamily="18" charset="0"/>
                          </a:rPr>
                          <m:t>+</m:t>
                        </m:r>
                        <m:r>
                          <m:rPr>
                            <m:sty m:val="p"/>
                          </m:rPr>
                          <a:rPr lang="en-GB" sz="2800">
                            <a:solidFill>
                              <a:srgbClr val="238296"/>
                            </a:solidFill>
                            <a:latin typeface="Cambria Math" panose="02040503050406030204" pitchFamily="18" charset="0"/>
                          </a:rPr>
                          <m:t>B</m:t>
                        </m:r>
                      </m:e>
                    </m:bar>
                  </m:oMath>
                </a14:m>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985421"/>
              </a:xfrm>
              <a:blipFill>
                <a:blip r:embed="rId2"/>
                <a:stretch>
                  <a:fillRect l="-2346" t="-2297"/>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90537231"/>
              </p:ext>
            </p:extLst>
          </p:nvPr>
        </p:nvGraphicFramePr>
        <p:xfrm>
          <a:off x="1431635" y="2971467"/>
          <a:ext cx="6299200" cy="2743200"/>
        </p:xfrm>
        <a:graphic>
          <a:graphicData uri="http://schemas.openxmlformats.org/drawingml/2006/table">
            <a:tbl>
              <a:tblPr firstRow="1" firstCol="1" bandRow="1">
                <a:tableStyleId>{5C22544A-7EE6-4342-B048-85BDC9FD1C3A}</a:tableStyleId>
              </a:tblPr>
              <a:tblGrid>
                <a:gridCol w="781568">
                  <a:extLst>
                    <a:ext uri="{9D8B030D-6E8A-4147-A177-3AD203B41FA5}">
                      <a16:colId xmlns="" xmlns:a16="http://schemas.microsoft.com/office/drawing/2014/main" val="20000"/>
                    </a:ext>
                  </a:extLst>
                </a:gridCol>
                <a:gridCol w="781568">
                  <a:extLst>
                    <a:ext uri="{9D8B030D-6E8A-4147-A177-3AD203B41FA5}">
                      <a16:colId xmlns="" xmlns:a16="http://schemas.microsoft.com/office/drawing/2014/main" val="20001"/>
                    </a:ext>
                  </a:extLst>
                </a:gridCol>
                <a:gridCol w="957605">
                  <a:extLst>
                    <a:ext uri="{9D8B030D-6E8A-4147-A177-3AD203B41FA5}">
                      <a16:colId xmlns="" xmlns:a16="http://schemas.microsoft.com/office/drawing/2014/main" val="20002"/>
                    </a:ext>
                  </a:extLst>
                </a:gridCol>
                <a:gridCol w="957605">
                  <a:extLst>
                    <a:ext uri="{9D8B030D-6E8A-4147-A177-3AD203B41FA5}">
                      <a16:colId xmlns="" xmlns:a16="http://schemas.microsoft.com/office/drawing/2014/main" val="20003"/>
                    </a:ext>
                  </a:extLst>
                </a:gridCol>
                <a:gridCol w="300113">
                  <a:extLst>
                    <a:ext uri="{9D8B030D-6E8A-4147-A177-3AD203B41FA5}">
                      <a16:colId xmlns="" xmlns:a16="http://schemas.microsoft.com/office/drawing/2014/main" val="20004"/>
                    </a:ext>
                  </a:extLst>
                </a:gridCol>
                <a:gridCol w="957605">
                  <a:extLst>
                    <a:ext uri="{9D8B030D-6E8A-4147-A177-3AD203B41FA5}">
                      <a16:colId xmlns="" xmlns:a16="http://schemas.microsoft.com/office/drawing/2014/main" val="20005"/>
                    </a:ext>
                  </a:extLst>
                </a:gridCol>
                <a:gridCol w="781568">
                  <a:extLst>
                    <a:ext uri="{9D8B030D-6E8A-4147-A177-3AD203B41FA5}">
                      <a16:colId xmlns="" xmlns:a16="http://schemas.microsoft.com/office/drawing/2014/main" val="20006"/>
                    </a:ext>
                  </a:extLst>
                </a:gridCol>
                <a:gridCol w="781568">
                  <a:extLst>
                    <a:ext uri="{9D8B030D-6E8A-4147-A177-3AD203B41FA5}">
                      <a16:colId xmlns="" xmlns:a16="http://schemas.microsoft.com/office/drawing/2014/main" val="20007"/>
                    </a:ext>
                  </a:extLst>
                </a:gridCol>
              </a:tblGrid>
              <a:tr h="548640">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 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 </a:t>
                      </a:r>
                      <a:r>
                        <a:rPr lang="en-GB" sz="240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r>
                        <a:rPr lang="en-GB" sz="2500" dirty="0" smtClean="0">
                          <a:effectLst/>
                          <a:latin typeface="Arial" panose="020B0604020202020204" pitchFamily="34" charset="0"/>
                          <a:cs typeface="Arial" panose="020B0604020202020204" pitchFamily="34" charset="0"/>
                        </a:rPr>
                        <a:t> </a:t>
                      </a: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ap="flat" cmpd="sng" algn="ctr">
                      <a:solidFill>
                        <a:srgbClr val="5C89A4"/>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5C89A4"/>
                      </a:solidFill>
                      <a:prstDash val="solid"/>
                      <a:round/>
                      <a:headEnd type="none" w="med" len="med"/>
                      <a:tailEnd type="none" w="med" len="med"/>
                    </a:lnB>
                    <a:lnTlToBr w="12700" cmpd="sng">
                      <a:noFill/>
                      <a:prstDash val="solid"/>
                    </a:lnTlToBr>
                    <a:lnBlToTr w="12700" cmpd="sng">
                      <a:noFill/>
                      <a:prstDash val="solid"/>
                    </a:lnBlToTr>
                    <a:solidFill>
                      <a:srgbClr val="5C89A4"/>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B</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5C89A4"/>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A</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 xmlns:a16="http://schemas.microsoft.com/office/drawing/2014/main" val="10000"/>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1</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5C89A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0</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a:effectLst/>
                          <a:latin typeface="Arial" panose="020B0604020202020204" pitchFamily="34" charset="0"/>
                          <a:cs typeface="Arial" panose="020B0604020202020204" pitchFamily="34" charset="0"/>
                        </a:rPr>
                        <a:t>1</a:t>
                      </a:r>
                      <a:endParaRPr lang="en-GB" sz="25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8640">
                <a:tc>
                  <a:txBody>
                    <a:bodyPr/>
                    <a:lstStyle/>
                    <a:p>
                      <a:pPr algn="ctr">
                        <a:spcBef>
                          <a:spcPts val="600"/>
                        </a:spcBef>
                        <a:spcAft>
                          <a:spcPts val="0"/>
                        </a:spcAft>
                        <a:tabLst>
                          <a:tab pos="540385" algn="l"/>
                          <a:tab pos="810260" algn="l"/>
                          <a:tab pos="5671185" algn="r"/>
                        </a:tabLst>
                      </a:pPr>
                      <a:r>
                        <a:rPr lang="en-GB" sz="2500" b="0" dirty="0">
                          <a:solidFill>
                            <a:schemeClr val="tx1"/>
                          </a:solidFill>
                          <a:effectLst/>
                          <a:latin typeface="Arial" panose="020B0604020202020204" pitchFamily="34" charset="0"/>
                          <a:cs typeface="Arial" panose="020B0604020202020204" pitchFamily="34" charset="0"/>
                        </a:rPr>
                        <a:t>1</a:t>
                      </a:r>
                      <a:endParaRPr lang="en-GB" sz="2500" b="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1</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1</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b="1" dirty="0" smtClean="0">
                          <a:solidFill>
                            <a:srgbClr val="FF0000"/>
                          </a:solidFill>
                          <a:effectLst/>
                          <a:latin typeface="Arial" panose="020B0604020202020204" pitchFamily="34" charset="0"/>
                          <a:cs typeface="Arial" panose="020B0604020202020204" pitchFamily="34" charset="0"/>
                        </a:rPr>
                        <a:t>0</a:t>
                      </a:r>
                      <a:endParaRPr lang="en-GB" sz="25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 </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solidFill>
                            <a:srgbClr val="FF0000"/>
                          </a:solidFill>
                          <a:effectLst/>
                          <a:latin typeface="Arial" panose="020B0604020202020204" pitchFamily="34" charset="0"/>
                          <a:cs typeface="Arial" panose="020B0604020202020204" pitchFamily="34" charset="0"/>
                        </a:rPr>
                        <a:t> </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smtClean="0">
                          <a:solidFill>
                            <a:srgbClr val="FF0000"/>
                          </a:solidFill>
                          <a:effectLst/>
                          <a:latin typeface="Arial" panose="020B0604020202020204" pitchFamily="34" charset="0"/>
                          <a:cs typeface="Arial" panose="020B0604020202020204" pitchFamily="34" charset="0"/>
                        </a:rPr>
                        <a:t>0</a:t>
                      </a:r>
                      <a:endParaRPr lang="en-GB" sz="25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spcBef>
                          <a:spcPts val="600"/>
                        </a:spcBef>
                        <a:spcAft>
                          <a:spcPts val="0"/>
                        </a:spcAft>
                        <a:tabLst>
                          <a:tab pos="540385" algn="l"/>
                          <a:tab pos="810260" algn="l"/>
                          <a:tab pos="5671185" algn="r"/>
                        </a:tabLst>
                      </a:pPr>
                      <a:r>
                        <a:rPr lang="en-GB" sz="2500" dirty="0">
                          <a:effectLst/>
                          <a:latin typeface="Arial" panose="020B0604020202020204" pitchFamily="34" charset="0"/>
                          <a:cs typeface="Arial" panose="020B0604020202020204" pitchFamily="34" charset="0"/>
                        </a:rPr>
                        <a:t>0</a:t>
                      </a:r>
                      <a:endParaRPr lang="en-GB" sz="25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cxnSp>
        <p:nvCxnSpPr>
          <p:cNvPr id="21" name="Straight Connector 20"/>
          <p:cNvCxnSpPr/>
          <p:nvPr/>
        </p:nvCxnSpPr>
        <p:spPr>
          <a:xfrm>
            <a:off x="4036301" y="3053273"/>
            <a:ext cx="754743"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6383658"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7165584" y="3044037"/>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5285847"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5765048" y="3053273"/>
            <a:ext cx="272266" cy="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1431635" y="5874325"/>
            <a:ext cx="315884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558113" y="5874325"/>
            <a:ext cx="2239950" cy="0"/>
          </a:xfrm>
          <a:prstGeom prst="straightConnector1">
            <a:avLst/>
          </a:prstGeom>
          <a:ln w="57150">
            <a:solidFill>
              <a:srgbClr val="238296"/>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31447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A7A245-0014-4D4B-90CE-12219583C284}"/>
</file>

<file path=customXml/itemProps2.xml><?xml version="1.0" encoding="utf-8"?>
<ds:datastoreItem xmlns:ds="http://schemas.openxmlformats.org/officeDocument/2006/customXml" ds:itemID="{F19CC9A1-D757-499A-804D-1F678F416822}"/>
</file>

<file path=customXml/itemProps3.xml><?xml version="1.0" encoding="utf-8"?>
<ds:datastoreItem xmlns:ds="http://schemas.openxmlformats.org/officeDocument/2006/customXml" ds:itemID="{0046EEC0-3B41-4B3A-B516-0CB6161B4398}"/>
</file>

<file path=docProps/app.xml><?xml version="1.0" encoding="utf-8"?>
<Properties xmlns="http://schemas.openxmlformats.org/officeDocument/2006/extended-properties" xmlns:vt="http://schemas.openxmlformats.org/officeDocument/2006/docPropsVTypes">
  <Template>Unit 4</Template>
  <TotalTime>3204</TotalTime>
  <Words>1328</Words>
  <Application>Microsoft Office PowerPoint</Application>
  <PresentationFormat>On-screen Show (4:3)</PresentationFormat>
  <Paragraphs>587</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Calibri</vt:lpstr>
      <vt:lpstr>Museo 100</vt:lpstr>
      <vt:lpstr>Museo 500</vt:lpstr>
      <vt:lpstr>Arial</vt:lpstr>
      <vt:lpstr>Corbel</vt:lpstr>
      <vt:lpstr>Museo 900</vt:lpstr>
      <vt:lpstr>Museo 700</vt:lpstr>
      <vt:lpstr>Symbol</vt:lpstr>
      <vt:lpstr>Cambria Math</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94</cp:revision>
  <dcterms:created xsi:type="dcterms:W3CDTF">2015-09-10T08:50:51Z</dcterms:created>
  <dcterms:modified xsi:type="dcterms:W3CDTF">2017-10-20T09:05:17Z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