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35"/>
  </p:notesMasterIdLst>
  <p:sldIdLst>
    <p:sldId id="260" r:id="rId5"/>
    <p:sldId id="261" r:id="rId6"/>
    <p:sldId id="265" r:id="rId7"/>
    <p:sldId id="266" r:id="rId8"/>
    <p:sldId id="267" r:id="rId9"/>
    <p:sldId id="292" r:id="rId10"/>
    <p:sldId id="282" r:id="rId11"/>
    <p:sldId id="268" r:id="rId12"/>
    <p:sldId id="269" r:id="rId13"/>
    <p:sldId id="278" r:id="rId14"/>
    <p:sldId id="270" r:id="rId15"/>
    <p:sldId id="273" r:id="rId16"/>
    <p:sldId id="272" r:id="rId17"/>
    <p:sldId id="274" r:id="rId18"/>
    <p:sldId id="276" r:id="rId19"/>
    <p:sldId id="263" r:id="rId20"/>
    <p:sldId id="275" r:id="rId21"/>
    <p:sldId id="280" r:id="rId22"/>
    <p:sldId id="279" r:id="rId23"/>
    <p:sldId id="283" r:id="rId24"/>
    <p:sldId id="284" r:id="rId25"/>
    <p:sldId id="285" r:id="rId26"/>
    <p:sldId id="281" r:id="rId27"/>
    <p:sldId id="287" r:id="rId28"/>
    <p:sldId id="288" r:id="rId29"/>
    <p:sldId id="290" r:id="rId30"/>
    <p:sldId id="286" r:id="rId31"/>
    <p:sldId id="291" r:id="rId32"/>
    <p:sldId id="289" r:id="rId33"/>
    <p:sldId id="293" r:id="rId34"/>
  </p:sldIdLst>
  <p:sldSz cx="9144000" cy="6858000" type="screen4x3"/>
  <p:notesSz cx="6858000" cy="9144000"/>
  <p:embeddedFontLst>
    <p:embeddedFont>
      <p:font typeface="Calibri" panose="020F0502020204030204" pitchFamily="34" charset="0"/>
      <p:regular r:id="rId36"/>
      <p:bold r:id="rId37"/>
      <p:italic r:id="rId38"/>
      <p:boldItalic r:id="rId39"/>
    </p:embeddedFont>
    <p:embeddedFont>
      <p:font typeface="Consolas" panose="020B0609020204030204" pitchFamily="49" charset="0"/>
      <p:regular r:id="rId40"/>
      <p:bold r:id="rId41"/>
      <p:italic r:id="rId42"/>
      <p:boldItalic r:id="rId43"/>
    </p:embeddedFont>
    <p:embeddedFont>
      <p:font typeface="Museo 100" panose="02000000000000000000" pitchFamily="50" charset="0"/>
      <p:regular r:id="rId44"/>
    </p:embeddedFont>
    <p:embeddedFont>
      <p:font typeface="Museo 500" panose="02000000000000000000" pitchFamily="50" charset="0"/>
      <p:regular r:id="rId45"/>
    </p:embeddedFont>
    <p:embeddedFont>
      <p:font typeface="Museo 700" panose="02000000000000000000" pitchFamily="50" charset="0"/>
      <p:bold r:id="rId46"/>
    </p:embeddedFont>
    <p:embeddedFont>
      <p:font typeface="Museo 900" panose="02000000000000000000" pitchFamily="50" charset="0"/>
      <p:bold r:id="rId47"/>
    </p:embeddedFont>
    <p:embeddedFont>
      <p:font typeface="Museo900-Regular" panose="02000000000000000000" pitchFamily="50" charset="0"/>
      <p:bold r:id="rId4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ylvia" initials="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919B"/>
    <a:srgbClr val="C396A3"/>
    <a:srgbClr val="5D9F6F"/>
    <a:srgbClr val="98A639"/>
    <a:srgbClr val="B2CB63"/>
    <a:srgbClr val="6C6F59"/>
    <a:srgbClr val="C0BB9E"/>
    <a:srgbClr val="2F586A"/>
    <a:srgbClr val="364656"/>
    <a:srgbClr val="2747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5570CB-ACFC-4852-BA04-895FBE2E33C0}" v="1" dt="2019-03-05T12:17:36.4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5" autoAdjust="0"/>
    <p:restoredTop sz="94660"/>
  </p:normalViewPr>
  <p:slideViewPr>
    <p:cSldViewPr snapToGrid="0" snapToObjects="1" showGuides="1">
      <p:cViewPr varScale="1">
        <p:scale>
          <a:sx n="114" d="100"/>
          <a:sy n="114" d="100"/>
        </p:scale>
        <p:origin x="1506" y="102"/>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6.fntdata"/><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9.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Franklin" userId="cf915d05-507f-491f-b4a6-b2aa085ee4b1" providerId="ADAL" clId="{1B5570CB-ACFC-4852-BA04-895FBE2E33C0}"/>
    <pc:docChg chg="modSld">
      <pc:chgData name="James Franklin" userId="cf915d05-507f-491f-b4a6-b2aa085ee4b1" providerId="ADAL" clId="{1B5570CB-ACFC-4852-BA04-895FBE2E33C0}" dt="2019-03-05T12:25:35.518" v="56" actId="20577"/>
      <pc:docMkLst>
        <pc:docMk/>
      </pc:docMkLst>
      <pc:sldChg chg="modSp">
        <pc:chgData name="James Franklin" userId="cf915d05-507f-491f-b4a6-b2aa085ee4b1" providerId="ADAL" clId="{1B5570CB-ACFC-4852-BA04-895FBE2E33C0}" dt="2019-03-05T12:25:35.518" v="56" actId="20577"/>
        <pc:sldMkLst>
          <pc:docMk/>
          <pc:sldMk cId="4195701373" sldId="292"/>
        </pc:sldMkLst>
        <pc:spChg chg="mod">
          <ac:chgData name="James Franklin" userId="cf915d05-507f-491f-b4a6-b2aa085ee4b1" providerId="ADAL" clId="{1B5570CB-ACFC-4852-BA04-895FBE2E33C0}" dt="2019-03-05T12:25:35.518" v="56" actId="20577"/>
          <ac:spMkLst>
            <pc:docMk/>
            <pc:sldMk cId="4195701373" sldId="292"/>
            <ac:spMk id="3" creationId="{00000000-0000-0000-0000-000000000000}"/>
          </ac:spMkLst>
        </pc:spChg>
      </pc:sldChg>
    </pc:docChg>
  </pc:docChgLst>
  <pc:docChgLst>
    <pc:chgData name="James Franklin" userId="cf915d05-507f-491f-b4a6-b2aa085ee4b1" providerId="ADAL" clId="{35D8794B-CEEF-453E-B771-2FB5BDFBCD22}"/>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05/03/2019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descr="Unit 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C396A3"/>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C396A3"/>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C396A3"/>
                </a:solidFill>
                <a:latin typeface="Arial"/>
                <a:cs typeface="Arial"/>
              </a:rPr>
              <a:t>4</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D1919B"/>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C396A3"/>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67857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0" name="Picture 29" descr="Unit 5.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1919B"/>
                </a:solidFill>
                <a:latin typeface="Arial"/>
                <a:cs typeface="Arial"/>
              </a:defRPr>
            </a:lvl2pPr>
            <a:lvl3pPr marL="723900" indent="-279400">
              <a:lnSpc>
                <a:spcPct val="100000"/>
              </a:lnSpc>
              <a:buFont typeface="Arial"/>
              <a:buChar char="•"/>
              <a:defRPr lang="en-US" sz="2000" kern="1200" baseline="0" dirty="0" smtClean="0">
                <a:solidFill>
                  <a:srgbClr val="C396A3"/>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latin typeface="Arial"/>
                <a:cs typeface="Arial"/>
              </a:rPr>
              <a:t>Assembly language</a:t>
            </a:r>
            <a:endParaRPr lang="en-US" sz="1200" b="1" dirty="0">
              <a:solidFill>
                <a:srgbClr val="FFFFFF"/>
              </a:solidFill>
              <a:latin typeface="Arial"/>
              <a:cs typeface="Arial"/>
            </a:endParaRPr>
          </a:p>
          <a:p>
            <a:pPr>
              <a:spcBef>
                <a:spcPts val="288"/>
              </a:spcBef>
            </a:pPr>
            <a:r>
              <a:rPr lang="en-US" sz="1200" b="0" dirty="0">
                <a:solidFill>
                  <a:srgbClr val="FFFFFF"/>
                </a:solidFill>
                <a:latin typeface="Arial"/>
                <a:cs typeface="Arial"/>
              </a:rPr>
              <a:t>Unit 5 Computer organisation and architecture</a:t>
            </a:r>
          </a:p>
        </p:txBody>
      </p:sp>
      <p:pic>
        <p:nvPicPr>
          <p:cNvPr id="32" name="Picture 31" descr="Logo Unit 5.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8"/>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3" name="Picture 42" descr="Logo Unit 5.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8"/>
          </a:xfrm>
          <a:prstGeom prst="rect">
            <a:avLst/>
          </a:prstGeom>
        </p:spPr>
      </p:pic>
      <p:pic>
        <p:nvPicPr>
          <p:cNvPr id="44" name="Picture 43" descr="Unit 5.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4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47" name="TextBox 4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latin typeface="Arial"/>
                <a:cs typeface="Arial"/>
              </a:rPr>
              <a:t>Assembly language</a:t>
            </a:r>
            <a:endParaRPr lang="en-US" sz="1200" b="1" dirty="0">
              <a:solidFill>
                <a:srgbClr val="FFFFFF"/>
              </a:solidFill>
              <a:latin typeface="Arial"/>
              <a:cs typeface="Arial"/>
            </a:endParaRPr>
          </a:p>
          <a:p>
            <a:pPr>
              <a:spcBef>
                <a:spcPts val="288"/>
              </a:spcBef>
            </a:pPr>
            <a:r>
              <a:rPr lang="en-US" sz="1200" b="0" dirty="0">
                <a:solidFill>
                  <a:srgbClr val="FFFFFF"/>
                </a:solidFill>
                <a:latin typeface="Arial"/>
                <a:cs typeface="Arial"/>
              </a:rPr>
              <a:t>Unit 5 Computer organisation and architecture</a:t>
            </a:r>
          </a:p>
        </p:txBody>
      </p:sp>
      <p:sp>
        <p:nvSpPr>
          <p:cNvPr id="4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1919B"/>
                </a:solidFill>
                <a:latin typeface="Arial"/>
                <a:cs typeface="Arial"/>
              </a:defRPr>
            </a:lvl2pPr>
            <a:lvl3pPr marL="723900" indent="-279400">
              <a:lnSpc>
                <a:spcPct val="100000"/>
              </a:lnSpc>
              <a:buFont typeface="Arial"/>
              <a:buChar char="•"/>
              <a:defRPr lang="en-US" sz="2000" kern="1200" baseline="0" dirty="0" smtClean="0">
                <a:solidFill>
                  <a:srgbClr val="C396A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pic>
        <p:nvPicPr>
          <p:cNvPr id="37" name="Picture 36" descr="Unit 5.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3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40" name="TextBox 3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latin typeface="Arial"/>
                <a:cs typeface="Arial"/>
              </a:rPr>
              <a:t>Assembly language</a:t>
            </a:r>
            <a:endParaRPr lang="en-US" sz="1200" b="1" dirty="0">
              <a:solidFill>
                <a:srgbClr val="FFFFFF"/>
              </a:solidFill>
              <a:latin typeface="Arial"/>
              <a:cs typeface="Arial"/>
            </a:endParaRPr>
          </a:p>
          <a:p>
            <a:pPr>
              <a:spcBef>
                <a:spcPts val="288"/>
              </a:spcBef>
            </a:pPr>
            <a:r>
              <a:rPr lang="en-US" sz="1200" b="0" dirty="0">
                <a:solidFill>
                  <a:srgbClr val="FFFFFF"/>
                </a:solidFill>
                <a:latin typeface="Arial"/>
                <a:cs typeface="Arial"/>
              </a:rPr>
              <a:t>Unit 5 Computer organisation and architecture</a:t>
            </a:r>
          </a:p>
        </p:txBody>
      </p:sp>
      <p:sp>
        <p:nvSpPr>
          <p:cNvPr id="41"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1919B"/>
                </a:solidFill>
                <a:latin typeface="Arial"/>
                <a:cs typeface="Arial"/>
              </a:defRPr>
            </a:lvl2pPr>
            <a:lvl3pPr marL="723900" indent="-279400">
              <a:lnSpc>
                <a:spcPct val="100000"/>
              </a:lnSpc>
              <a:buFont typeface="Arial"/>
              <a:buChar char="•"/>
              <a:defRPr lang="en-US" sz="2000" kern="1200" baseline="0" dirty="0" smtClean="0">
                <a:solidFill>
                  <a:srgbClr val="C396A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1" name="Picture 30" descr="Unit 5.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3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34" name="TextBox 33"/>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latin typeface="Arial"/>
                <a:cs typeface="Arial"/>
              </a:rPr>
              <a:t>Assembly language</a:t>
            </a:r>
            <a:endParaRPr lang="en-US" sz="1200" b="1" dirty="0">
              <a:solidFill>
                <a:srgbClr val="FFFFFF"/>
              </a:solidFill>
              <a:latin typeface="Arial"/>
              <a:cs typeface="Arial"/>
            </a:endParaRPr>
          </a:p>
          <a:p>
            <a:pPr>
              <a:spcBef>
                <a:spcPts val="288"/>
              </a:spcBef>
            </a:pPr>
            <a:r>
              <a:rPr lang="en-US" sz="1200" b="0" dirty="0">
                <a:solidFill>
                  <a:srgbClr val="FFFFFF"/>
                </a:solidFill>
                <a:latin typeface="Arial"/>
                <a:cs typeface="Arial"/>
              </a:rPr>
              <a:t>Unit 5 Computer organisation and architecture</a:t>
            </a:r>
          </a:p>
        </p:txBody>
      </p:sp>
      <p:sp>
        <p:nvSpPr>
          <p:cNvPr id="3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1919B"/>
                </a:solidFill>
                <a:latin typeface="Arial"/>
                <a:cs typeface="Arial"/>
              </a:defRPr>
            </a:lvl2pPr>
            <a:lvl3pPr marL="723900" indent="-279400">
              <a:lnSpc>
                <a:spcPct val="100000"/>
              </a:lnSpc>
              <a:buFont typeface="Arial"/>
              <a:buChar char="•"/>
              <a:defRPr lang="en-US" sz="2000" kern="1200" baseline="0" dirty="0" smtClean="0">
                <a:solidFill>
                  <a:srgbClr val="C396A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43" name="Picture 42" descr="Logo Unit 5.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8"/>
          </a:xfrm>
          <a:prstGeom prst="rect">
            <a:avLst/>
          </a:prstGeom>
        </p:spPr>
      </p:pic>
      <p:pic>
        <p:nvPicPr>
          <p:cNvPr id="44" name="Picture 43" descr="Unit 5.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47" name="TextBox 4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latin typeface="Arial"/>
                <a:cs typeface="Arial"/>
              </a:rPr>
              <a:t>Assembly language</a:t>
            </a:r>
            <a:endParaRPr lang="en-US" sz="1200" b="1" dirty="0">
              <a:solidFill>
                <a:srgbClr val="FFFFFF"/>
              </a:solidFill>
              <a:latin typeface="Arial"/>
              <a:cs typeface="Arial"/>
            </a:endParaRPr>
          </a:p>
          <a:p>
            <a:pPr>
              <a:spcBef>
                <a:spcPts val="288"/>
              </a:spcBef>
            </a:pPr>
            <a:r>
              <a:rPr lang="en-US" sz="1200" b="0" dirty="0">
                <a:solidFill>
                  <a:srgbClr val="FFFFFF"/>
                </a:solidFill>
                <a:latin typeface="Arial"/>
                <a:cs typeface="Arial"/>
              </a:rPr>
              <a:t>Unit 5 Computer organisation and architecture</a:t>
            </a: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1004624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AS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2</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Assembly language</a:t>
            </a:r>
            <a:endParaRPr lang="en-US" dirty="0">
              <a:latin typeface="Museo 100" panose="02000000000000000000" pitchFamily="50" charset="0"/>
            </a:endParaRPr>
          </a:p>
          <a:p>
            <a:pPr lvl="1">
              <a:spcBef>
                <a:spcPts val="0"/>
              </a:spcBef>
            </a:pPr>
            <a:endParaRPr lang="en-US" sz="2000" dirty="0">
              <a:latin typeface="Museo 100" panose="02000000000000000000" pitchFamily="50" charset="0"/>
            </a:endParaRPr>
          </a:p>
          <a:p>
            <a:pPr lvl="1">
              <a:spcBef>
                <a:spcPts val="0"/>
              </a:spcBef>
            </a:pPr>
            <a:br>
              <a:rPr lang="en-US" sz="2000" dirty="0">
                <a:latin typeface="Museo 100" panose="02000000000000000000" pitchFamily="50" charset="0"/>
              </a:rPr>
            </a:br>
            <a:r>
              <a:rPr lang="en-US" sz="2000" dirty="0">
                <a:latin typeface="Museo 100" panose="02000000000000000000" pitchFamily="50" charset="0"/>
              </a:rPr>
              <a:t>Unit 5</a:t>
            </a:r>
          </a:p>
          <a:p>
            <a:pPr lvl="1"/>
            <a:r>
              <a:rPr lang="en-US" sz="2000" dirty="0">
                <a:latin typeface="Museo 100" panose="02000000000000000000" pitchFamily="50" charset="0"/>
              </a:rPr>
              <a:t>Computer </a:t>
            </a:r>
            <a:r>
              <a:rPr lang="en-GB" sz="2000" dirty="0">
                <a:latin typeface="Museo 100" panose="02000000000000000000" pitchFamily="50" charset="0"/>
              </a:rPr>
              <a:t>organisation</a:t>
            </a:r>
            <a:r>
              <a:rPr lang="en-US" sz="2000" dirty="0">
                <a:latin typeface="Museo 100" panose="02000000000000000000" pitchFamily="50" charset="0"/>
              </a:rPr>
              <a:t> </a:t>
            </a:r>
            <a:br>
              <a:rPr lang="en-US" sz="2000" dirty="0">
                <a:latin typeface="Museo 100" panose="02000000000000000000" pitchFamily="50" charset="0"/>
              </a:rPr>
            </a:br>
            <a:r>
              <a:rPr lang="en-US" sz="2000" dirty="0">
                <a:latin typeface="Museo 100" panose="02000000000000000000" pitchFamily="50" charset="0"/>
              </a:rPr>
              <a:t>and architecture</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Adding comments</a:t>
            </a:r>
          </a:p>
        </p:txBody>
      </p:sp>
      <p:sp>
        <p:nvSpPr>
          <p:cNvPr id="3" name="Text Placeholder 2"/>
          <p:cNvSpPr>
            <a:spLocks noGrp="1"/>
          </p:cNvSpPr>
          <p:nvPr>
            <p:ph type="body" sz="quarter" idx="14"/>
          </p:nvPr>
        </p:nvSpPr>
        <p:spPr/>
        <p:txBody>
          <a:bodyPr/>
          <a:lstStyle/>
          <a:p>
            <a:r>
              <a:rPr lang="en-GB" dirty="0"/>
              <a:t>Adding a comment to each line helps to make the code understandable:</a:t>
            </a:r>
          </a:p>
          <a:p>
            <a:pPr marL="900113" indent="-900113">
              <a:spcAft>
                <a:spcPts val="600"/>
              </a:spcAft>
              <a:buNone/>
              <a:tabLst>
                <a:tab pos="2335213" algn="l"/>
              </a:tabLst>
            </a:pPr>
            <a:r>
              <a:rPr lang="en-GB" dirty="0">
                <a:latin typeface="Consolas" panose="020B0609020204030204" pitchFamily="49" charset="0"/>
                <a:cs typeface="Consolas" panose="020B0609020204030204" pitchFamily="49" charset="0"/>
              </a:rPr>
              <a:t>LDR R1, 301	</a:t>
            </a:r>
            <a:r>
              <a:rPr lang="en-GB" dirty="0">
                <a:solidFill>
                  <a:srgbClr val="D1919B"/>
                </a:solidFill>
                <a:latin typeface="Consolas" panose="020B0609020204030204" pitchFamily="49" charset="0"/>
                <a:cs typeface="Consolas" panose="020B0609020204030204" pitchFamily="49" charset="0"/>
              </a:rPr>
              <a:t>;load contents of 301 into R1</a:t>
            </a:r>
          </a:p>
          <a:p>
            <a:pPr marL="900113" indent="-900113">
              <a:spcAft>
                <a:spcPts val="600"/>
              </a:spcAft>
              <a:buNone/>
              <a:tabLst>
                <a:tab pos="2335213" algn="l"/>
              </a:tabLst>
            </a:pPr>
            <a:r>
              <a:rPr lang="en-GB" dirty="0">
                <a:latin typeface="Consolas" panose="020B0609020204030204" pitchFamily="49" charset="0"/>
                <a:cs typeface="Consolas" panose="020B0609020204030204" pitchFamily="49" charset="0"/>
              </a:rPr>
              <a:t>LDR R2, 302	</a:t>
            </a:r>
            <a:r>
              <a:rPr lang="en-GB" dirty="0">
                <a:solidFill>
                  <a:srgbClr val="D1919B"/>
                </a:solidFill>
                <a:latin typeface="Consolas" panose="020B0609020204030204" pitchFamily="49" charset="0"/>
                <a:cs typeface="Consolas" panose="020B0609020204030204" pitchFamily="49" charset="0"/>
              </a:rPr>
              <a:t>; load contents of 302 into R2</a:t>
            </a:r>
          </a:p>
          <a:p>
            <a:pPr marL="900113" indent="-900113">
              <a:spcAft>
                <a:spcPts val="600"/>
              </a:spcAft>
              <a:buNone/>
              <a:tabLst>
                <a:tab pos="2878138" algn="l"/>
              </a:tabLst>
            </a:pPr>
            <a:r>
              <a:rPr lang="en-GB" dirty="0">
                <a:latin typeface="Consolas" panose="020B0609020204030204" pitchFamily="49" charset="0"/>
                <a:cs typeface="Consolas" panose="020B0609020204030204" pitchFamily="49" charset="0"/>
              </a:rPr>
              <a:t>ADD R1, R1, R2 	</a:t>
            </a:r>
            <a:r>
              <a:rPr lang="en-GB" dirty="0">
                <a:solidFill>
                  <a:srgbClr val="D1919B"/>
                </a:solidFill>
                <a:latin typeface="Consolas" panose="020B0609020204030204" pitchFamily="49" charset="0"/>
                <a:cs typeface="Consolas" panose="020B0609020204030204" pitchFamily="49" charset="0"/>
              </a:rPr>
              <a:t>;add R2 to R1, store in R1</a:t>
            </a:r>
          </a:p>
          <a:p>
            <a:pPr marL="900113" indent="-900113">
              <a:spcAft>
                <a:spcPts val="600"/>
              </a:spcAft>
              <a:buNone/>
              <a:tabLst>
                <a:tab pos="2335213" algn="l"/>
              </a:tabLst>
            </a:pPr>
            <a:r>
              <a:rPr lang="en-GB" dirty="0">
                <a:latin typeface="Consolas" panose="020B0609020204030204" pitchFamily="49" charset="0"/>
                <a:cs typeface="Consolas" panose="020B0609020204030204" pitchFamily="49" charset="0"/>
              </a:rPr>
              <a:t>LDR R3, 303	</a:t>
            </a:r>
            <a:r>
              <a:rPr lang="en-GB" dirty="0">
                <a:solidFill>
                  <a:srgbClr val="D1919B"/>
                </a:solidFill>
                <a:latin typeface="Consolas" panose="020B0609020204030204" pitchFamily="49" charset="0"/>
                <a:cs typeface="Consolas" panose="020B0609020204030204" pitchFamily="49" charset="0"/>
              </a:rPr>
              <a:t>; load contents of 303 into R3</a:t>
            </a:r>
          </a:p>
          <a:p>
            <a:pPr marL="900113" indent="-900113">
              <a:spcAft>
                <a:spcPts val="600"/>
              </a:spcAft>
              <a:buNone/>
              <a:tabLst>
                <a:tab pos="2335213" algn="l"/>
              </a:tabLst>
            </a:pPr>
            <a:r>
              <a:rPr lang="en-GB" dirty="0">
                <a:latin typeface="Consolas" panose="020B0609020204030204" pitchFamily="49" charset="0"/>
                <a:cs typeface="Consolas" panose="020B0609020204030204" pitchFamily="49" charset="0"/>
              </a:rPr>
              <a:t>ADD	R1, R1, R3 </a:t>
            </a:r>
            <a:r>
              <a:rPr lang="en-GB" dirty="0">
                <a:solidFill>
                  <a:srgbClr val="D1919B"/>
                </a:solidFill>
                <a:latin typeface="Consolas" panose="020B0609020204030204" pitchFamily="49" charset="0"/>
                <a:cs typeface="Consolas" panose="020B0609020204030204" pitchFamily="49" charset="0"/>
              </a:rPr>
              <a:t>;Add R3 to R1, store in R1</a:t>
            </a:r>
            <a:endParaRPr lang="en-GB" dirty="0">
              <a:latin typeface="Consolas" panose="020B0609020204030204" pitchFamily="49" charset="0"/>
              <a:cs typeface="Consolas" panose="020B0609020204030204" pitchFamily="49" charset="0"/>
            </a:endParaRPr>
          </a:p>
          <a:p>
            <a:pPr marL="900113" indent="-900113">
              <a:spcAft>
                <a:spcPts val="600"/>
              </a:spcAft>
              <a:buNone/>
              <a:tabLst>
                <a:tab pos="2335213" algn="l"/>
              </a:tabLst>
            </a:pPr>
            <a:r>
              <a:rPr lang="en-GB" dirty="0">
                <a:latin typeface="Consolas" panose="020B0609020204030204" pitchFamily="49" charset="0"/>
                <a:cs typeface="Consolas" panose="020B0609020204030204" pitchFamily="49" charset="0"/>
              </a:rPr>
              <a:t>STR	R1, 304	</a:t>
            </a:r>
            <a:r>
              <a:rPr lang="en-GB" dirty="0">
                <a:solidFill>
                  <a:srgbClr val="D1919B"/>
                </a:solidFill>
                <a:latin typeface="Consolas" panose="020B0609020204030204" pitchFamily="49" charset="0"/>
                <a:cs typeface="Consolas" panose="020B0609020204030204" pitchFamily="49" charset="0"/>
              </a:rPr>
              <a:t>;store result in 304</a:t>
            </a:r>
          </a:p>
          <a:p>
            <a:pPr marL="365125" indent="0">
              <a:spcAft>
                <a:spcPts val="600"/>
              </a:spcAft>
              <a:buNone/>
            </a:pPr>
            <a:r>
              <a:rPr lang="en-GB" dirty="0">
                <a:latin typeface="Consolas" panose="020B0609020204030204" pitchFamily="49" charset="0"/>
                <a:cs typeface="Consolas" panose="020B0609020204030204" pitchFamily="49" charset="0"/>
              </a:rPr>
              <a:t> </a:t>
            </a:r>
          </a:p>
          <a:p>
            <a:pPr marL="541337" indent="0">
              <a:buNone/>
            </a:pPr>
            <a:endParaRPr lang="en-GB" dirty="0"/>
          </a:p>
        </p:txBody>
      </p:sp>
    </p:spTree>
    <p:extLst>
      <p:ext uri="{BB962C8B-B14F-4D97-AF65-F5344CB8AC3E}">
        <p14:creationId xmlns:p14="http://schemas.microsoft.com/office/powerpoint/2010/main" val="1115093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Branch instructions</a:t>
            </a:r>
          </a:p>
        </p:txBody>
      </p:sp>
      <p:sp>
        <p:nvSpPr>
          <p:cNvPr id="3" name="Text Placeholder 2"/>
          <p:cNvSpPr>
            <a:spLocks noGrp="1"/>
          </p:cNvSpPr>
          <p:nvPr>
            <p:ph type="body" sz="quarter" idx="14"/>
          </p:nvPr>
        </p:nvSpPr>
        <p:spPr/>
        <p:txBody>
          <a:bodyPr/>
          <a:lstStyle/>
          <a:p>
            <a:r>
              <a:rPr lang="en-GB" dirty="0"/>
              <a:t>There are no IF statements in assembly language </a:t>
            </a:r>
          </a:p>
          <a:p>
            <a:r>
              <a:rPr lang="en-GB" dirty="0"/>
              <a:t>Instead, </a:t>
            </a:r>
            <a:r>
              <a:rPr lang="en-GB" dirty="0">
                <a:solidFill>
                  <a:srgbClr val="D1919B"/>
                </a:solidFill>
              </a:rPr>
              <a:t>compare</a:t>
            </a:r>
            <a:r>
              <a:rPr lang="en-GB" dirty="0"/>
              <a:t> and </a:t>
            </a:r>
            <a:r>
              <a:rPr lang="en-GB" dirty="0">
                <a:solidFill>
                  <a:srgbClr val="D1919B"/>
                </a:solidFill>
              </a:rPr>
              <a:t>branch</a:t>
            </a:r>
            <a:r>
              <a:rPr lang="en-GB" dirty="0"/>
              <a:t> instructions are used</a:t>
            </a:r>
          </a:p>
          <a:p>
            <a:endParaRPr lang="en-GB" dirty="0"/>
          </a:p>
          <a:p>
            <a:endParaRPr lang="en-GB" dirty="0"/>
          </a:p>
          <a:p>
            <a:endParaRPr lang="en-GB" dirty="0"/>
          </a:p>
          <a:p>
            <a:endParaRPr lang="en-GB" dirty="0"/>
          </a:p>
          <a:p>
            <a:endParaRPr lang="en-GB" dirty="0"/>
          </a:p>
          <a:p>
            <a:pPr marL="0" indent="0" algn="ctr">
              <a:buNone/>
            </a:pP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958644525"/>
              </p:ext>
            </p:extLst>
          </p:nvPr>
        </p:nvGraphicFramePr>
        <p:xfrm>
          <a:off x="1045029" y="3022008"/>
          <a:ext cx="7010400" cy="3017520"/>
        </p:xfrm>
        <a:graphic>
          <a:graphicData uri="http://schemas.openxmlformats.org/drawingml/2006/table">
            <a:tbl>
              <a:tblPr firstRow="1" bandRow="1">
                <a:tableStyleId>{5940675A-B579-460E-94D1-54222C63F5DA}</a:tableStyleId>
              </a:tblPr>
              <a:tblGrid>
                <a:gridCol w="2452914">
                  <a:extLst>
                    <a:ext uri="{9D8B030D-6E8A-4147-A177-3AD203B41FA5}">
                      <a16:colId xmlns:a16="http://schemas.microsoft.com/office/drawing/2014/main" val="20000"/>
                    </a:ext>
                  </a:extLst>
                </a:gridCol>
                <a:gridCol w="4557486">
                  <a:extLst>
                    <a:ext uri="{9D8B030D-6E8A-4147-A177-3AD203B41FA5}">
                      <a16:colId xmlns:a16="http://schemas.microsoft.com/office/drawing/2014/main" val="20001"/>
                    </a:ext>
                  </a:extLst>
                </a:gridCol>
              </a:tblGrid>
              <a:tr h="370840">
                <a:tc>
                  <a:txBody>
                    <a:bodyPr/>
                    <a:lstStyle/>
                    <a:p>
                      <a:r>
                        <a:rPr lang="en-GB" dirty="0">
                          <a:latin typeface="Consolas" panose="020B0609020204030204" pitchFamily="49" charset="0"/>
                          <a:cs typeface="Consolas" panose="020B0609020204030204" pitchFamily="49" charset="0"/>
                        </a:rPr>
                        <a:t>CMP Rn, &lt;operand&gt;</a:t>
                      </a:r>
                    </a:p>
                  </a:txBody>
                  <a:tcPr>
                    <a:lnL w="12700" cmpd="sng">
                      <a:noFill/>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dirty="0">
                          <a:latin typeface="Arial" panose="020B0604020202020204" pitchFamily="34" charset="0"/>
                          <a:cs typeface="Arial" panose="020B0604020202020204" pitchFamily="34" charset="0"/>
                        </a:rPr>
                        <a:t>Compare the value stored in register </a:t>
                      </a:r>
                      <a:r>
                        <a:rPr lang="en-GB" sz="1800" kern="1200" dirty="0">
                          <a:solidFill>
                            <a:schemeClr val="tx1"/>
                          </a:solidFill>
                          <a:latin typeface="Consolas" panose="020B0609020204030204" pitchFamily="49" charset="0"/>
                          <a:ea typeface="+mn-ea"/>
                          <a:cs typeface="Consolas" panose="020B0609020204030204" pitchFamily="49" charset="0"/>
                        </a:rPr>
                        <a:t>n</a:t>
                      </a:r>
                      <a:r>
                        <a:rPr lang="en-GB" dirty="0">
                          <a:latin typeface="Arial" panose="020B0604020202020204" pitchFamily="34" charset="0"/>
                          <a:cs typeface="Arial" panose="020B0604020202020204" pitchFamily="34" charset="0"/>
                        </a:rPr>
                        <a:t> with the value specified by </a:t>
                      </a:r>
                      <a:r>
                        <a:rPr lang="en-GB" sz="1800" kern="1200" dirty="0">
                          <a:solidFill>
                            <a:schemeClr val="tx1"/>
                          </a:solidFill>
                          <a:latin typeface="Consolas" panose="020B0609020204030204" pitchFamily="49" charset="0"/>
                          <a:ea typeface="+mn-ea"/>
                          <a:cs typeface="Consolas" panose="020B0609020204030204" pitchFamily="49" charset="0"/>
                        </a:rPr>
                        <a:t>&lt;operand2&gt;</a:t>
                      </a:r>
                    </a:p>
                  </a:txBody>
                  <a:tcPr>
                    <a:lnL w="12700" cap="flat" cmpd="sng" algn="ctr">
                      <a:solidFill>
                        <a:srgbClr val="C396A3"/>
                      </a:solidFill>
                      <a:prstDash val="solid"/>
                      <a:round/>
                      <a:headEnd type="none" w="med" len="med"/>
                      <a:tailEnd type="none" w="med" len="med"/>
                    </a:lnL>
                    <a:lnR w="12700" cmpd="sng">
                      <a:noFill/>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latin typeface="Consolas" panose="020B0609020204030204" pitchFamily="49" charset="0"/>
                          <a:cs typeface="Consolas" panose="020B0609020204030204" pitchFamily="49" charset="0"/>
                        </a:rPr>
                        <a:t>B &lt;label&gt;</a:t>
                      </a:r>
                    </a:p>
                    <a:p>
                      <a:pPr marL="0" algn="l" defTabSz="457200" rtl="0" eaLnBrk="1" latinLnBrk="0" hangingPunct="1"/>
                      <a:endParaRPr lang="en-GB" sz="1800" b="1" kern="1200" dirty="0">
                        <a:solidFill>
                          <a:schemeClr val="lt1"/>
                        </a:solidFill>
                        <a:latin typeface="Consolas" panose="020B0609020204030204" pitchFamily="49" charset="0"/>
                        <a:ea typeface="+mn-ea"/>
                        <a:cs typeface="Consolas" panose="020B0609020204030204" pitchFamily="49" charset="0"/>
                      </a:endParaRPr>
                    </a:p>
                  </a:txBody>
                  <a:tcPr>
                    <a:lnL w="12700" cmpd="sng">
                      <a:noFill/>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Arial" panose="020B0604020202020204" pitchFamily="34" charset="0"/>
                          <a:ea typeface="+mn-ea"/>
                          <a:cs typeface="Arial" panose="020B0604020202020204" pitchFamily="34" charset="0"/>
                        </a:rPr>
                        <a:t>Always branch to the instruction at position </a:t>
                      </a:r>
                      <a:r>
                        <a:rPr lang="en-GB" sz="1800" kern="1200" dirty="0">
                          <a:solidFill>
                            <a:schemeClr val="tx1"/>
                          </a:solidFill>
                          <a:latin typeface="Consolas" panose="020B0609020204030204" pitchFamily="49" charset="0"/>
                          <a:ea typeface="+mn-ea"/>
                          <a:cs typeface="Consolas" panose="020B0609020204030204" pitchFamily="49" charset="0"/>
                        </a:rPr>
                        <a:t>&lt;label&gt; </a:t>
                      </a:r>
                      <a:r>
                        <a:rPr lang="en-GB" sz="1800" kern="1200" dirty="0">
                          <a:solidFill>
                            <a:schemeClr val="tx1"/>
                          </a:solidFill>
                          <a:latin typeface="Arial" panose="020B0604020202020204" pitchFamily="34" charset="0"/>
                          <a:ea typeface="+mn-ea"/>
                          <a:cs typeface="Arial" panose="020B0604020202020204" pitchFamily="34" charset="0"/>
                        </a:rPr>
                        <a:t>in the program</a:t>
                      </a:r>
                    </a:p>
                  </a:txBody>
                  <a:tcPr>
                    <a:lnL w="12700" cap="flat" cmpd="sng" algn="ctr">
                      <a:solidFill>
                        <a:srgbClr val="C396A3"/>
                      </a:solidFill>
                      <a:prstDash val="solid"/>
                      <a:round/>
                      <a:headEnd type="none" w="med" len="med"/>
                      <a:tailEnd type="none" w="med" len="med"/>
                    </a:lnL>
                    <a:lnR w="12700" cmpd="sng">
                      <a:noFill/>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Consolas" panose="020B0609020204030204" pitchFamily="49" charset="0"/>
                          <a:ea typeface="+mn-ea"/>
                          <a:cs typeface="Consolas" panose="020B0609020204030204" pitchFamily="49" charset="0"/>
                        </a:rPr>
                        <a:t>B</a:t>
                      </a:r>
                      <a:r>
                        <a:rPr lang="en-GB" sz="1800" kern="1200" baseline="0" dirty="0">
                          <a:solidFill>
                            <a:schemeClr val="tx1"/>
                          </a:solidFill>
                          <a:latin typeface="Consolas" panose="020B0609020204030204" pitchFamily="49" charset="0"/>
                          <a:ea typeface="+mn-ea"/>
                          <a:cs typeface="Consolas" panose="020B0609020204030204" pitchFamily="49" charset="0"/>
                        </a:rPr>
                        <a:t>&lt;condition&gt;</a:t>
                      </a:r>
                      <a:r>
                        <a:rPr lang="en-GB" sz="1800" kern="1200" dirty="0">
                          <a:solidFill>
                            <a:schemeClr val="tx1"/>
                          </a:solidFill>
                          <a:latin typeface="Consolas" panose="020B0609020204030204" pitchFamily="49" charset="0"/>
                          <a:ea typeface="+mn-ea"/>
                          <a:cs typeface="Consolas" panose="020B0609020204030204" pitchFamily="49" charset="0"/>
                        </a:rPr>
                        <a:t> &lt;label&gt;</a:t>
                      </a:r>
                      <a:br>
                        <a:rPr lang="en-GB" sz="1800" kern="1200" dirty="0">
                          <a:solidFill>
                            <a:schemeClr val="tx1"/>
                          </a:solidFill>
                          <a:latin typeface="Consolas" panose="020B0609020204030204" pitchFamily="49" charset="0"/>
                          <a:ea typeface="+mn-ea"/>
                          <a:cs typeface="Consolas" panose="020B0609020204030204" pitchFamily="49" charset="0"/>
                        </a:rPr>
                      </a:br>
                      <a:endParaRPr lang="en-GB" sz="1800" kern="1200" dirty="0">
                        <a:solidFill>
                          <a:schemeClr val="tx1"/>
                        </a:solidFill>
                        <a:latin typeface="Consolas" panose="020B0609020204030204" pitchFamily="49" charset="0"/>
                        <a:ea typeface="+mn-ea"/>
                        <a:cs typeface="Consolas" panose="020B0609020204030204" pitchFamily="49"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Consolas" panose="020B0609020204030204" pitchFamily="49" charset="0"/>
                          <a:ea typeface="+mn-ea"/>
                          <a:cs typeface="Consolas" panose="020B0609020204030204" pitchFamily="49" charset="0"/>
                        </a:rPr>
                        <a:t>e.g.</a:t>
                      </a:r>
                      <a:br>
                        <a:rPr lang="en-GB" sz="1800" kern="1200" dirty="0">
                          <a:solidFill>
                            <a:schemeClr val="tx1"/>
                          </a:solidFill>
                          <a:latin typeface="Consolas" panose="020B0609020204030204" pitchFamily="49" charset="0"/>
                          <a:ea typeface="+mn-ea"/>
                          <a:cs typeface="Consolas" panose="020B0609020204030204" pitchFamily="49" charset="0"/>
                        </a:rPr>
                      </a:br>
                      <a:r>
                        <a:rPr lang="en-GB" sz="1800" kern="1200" dirty="0">
                          <a:solidFill>
                            <a:schemeClr val="tx1"/>
                          </a:solidFill>
                          <a:latin typeface="Consolas" panose="020B0609020204030204" pitchFamily="49" charset="0"/>
                          <a:ea typeface="+mn-ea"/>
                          <a:cs typeface="Consolas" panose="020B0609020204030204" pitchFamily="49" charset="0"/>
                        </a:rPr>
                        <a:t>BEQ, BNE,              BGT, BLT</a:t>
                      </a:r>
                    </a:p>
                  </a:txBody>
                  <a:tcPr>
                    <a:lnL w="12700" cmpd="sng">
                      <a:noFill/>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Arial" panose="020B0604020202020204" pitchFamily="34" charset="0"/>
                          <a:ea typeface="+mn-ea"/>
                          <a:cs typeface="Arial" panose="020B0604020202020204" pitchFamily="34" charset="0"/>
                        </a:rPr>
                        <a:t>Conditionally branch to </a:t>
                      </a:r>
                      <a:r>
                        <a:rPr lang="en-GB" sz="1800" kern="1200" dirty="0">
                          <a:solidFill>
                            <a:schemeClr val="tx1"/>
                          </a:solidFill>
                          <a:latin typeface="Consolas" panose="020B0609020204030204" pitchFamily="49" charset="0"/>
                          <a:ea typeface="+mn-ea"/>
                          <a:cs typeface="Consolas" panose="020B0609020204030204" pitchFamily="49" charset="0"/>
                        </a:rPr>
                        <a:t>&lt;label&gt; </a:t>
                      </a:r>
                      <a:r>
                        <a:rPr lang="en-GB" sz="1800" kern="1200" dirty="0">
                          <a:solidFill>
                            <a:schemeClr val="tx1"/>
                          </a:solidFill>
                          <a:latin typeface="Arial" panose="020B0604020202020204" pitchFamily="34" charset="0"/>
                          <a:ea typeface="+mn-ea"/>
                          <a:cs typeface="Arial" panose="020B0604020202020204" pitchFamily="34" charset="0"/>
                        </a:rPr>
                        <a:t>if the last comparison met the conditions specified by </a:t>
                      </a:r>
                      <a:r>
                        <a:rPr lang="en-GB" sz="1800" kern="1200" dirty="0">
                          <a:solidFill>
                            <a:schemeClr val="tx1"/>
                          </a:solidFill>
                          <a:latin typeface="Consolas" panose="020B0609020204030204" pitchFamily="49" charset="0"/>
                          <a:ea typeface="+mn-ea"/>
                          <a:cs typeface="Consolas" panose="020B0609020204030204" pitchFamily="49" charset="0"/>
                        </a:rPr>
                        <a:t>&lt;condition&gt;:</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800" kern="1200" dirty="0">
                        <a:solidFill>
                          <a:schemeClr val="tx1"/>
                        </a:solidFill>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Consolas" panose="020B0609020204030204" pitchFamily="49" charset="0"/>
                          <a:ea typeface="+mn-ea"/>
                          <a:cs typeface="Consolas" panose="020B0609020204030204" pitchFamily="49" charset="0"/>
                        </a:rPr>
                        <a:t>EQ</a:t>
                      </a:r>
                      <a:r>
                        <a:rPr lang="en-GB" sz="1800" kern="1200" dirty="0">
                          <a:solidFill>
                            <a:schemeClr val="tx1"/>
                          </a:solidFill>
                          <a:latin typeface="Arial" panose="020B0604020202020204" pitchFamily="34" charset="0"/>
                          <a:ea typeface="+mn-ea"/>
                          <a:cs typeface="Arial" panose="020B0604020202020204" pitchFamily="34" charset="0"/>
                        </a:rPr>
                        <a:t>: Equal to 0           </a:t>
                      </a:r>
                      <a:r>
                        <a:rPr lang="en-GB" sz="1800" kern="1200" dirty="0">
                          <a:solidFill>
                            <a:schemeClr val="tx1"/>
                          </a:solidFill>
                          <a:latin typeface="Consolas" panose="020B0609020204030204" pitchFamily="49" charset="0"/>
                          <a:ea typeface="+mn-ea"/>
                          <a:cs typeface="Consolas" panose="020B0609020204030204" pitchFamily="49" charset="0"/>
                        </a:rPr>
                        <a:t>NE</a:t>
                      </a:r>
                      <a:r>
                        <a:rPr lang="en-GB" sz="1800" kern="1200" dirty="0">
                          <a:solidFill>
                            <a:schemeClr val="tx1"/>
                          </a:solidFill>
                          <a:latin typeface="Arial" panose="020B0604020202020204" pitchFamily="34" charset="0"/>
                          <a:ea typeface="+mn-ea"/>
                          <a:cs typeface="Arial" panose="020B0604020202020204" pitchFamily="34" charset="0"/>
                        </a:rPr>
                        <a:t>: Not equal to   </a:t>
                      </a:r>
                    </a:p>
                    <a:p>
                      <a:pPr marL="0" marR="0" indent="0" algn="l" defTabSz="4572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Consolas" panose="020B0609020204030204" pitchFamily="49" charset="0"/>
                          <a:ea typeface="+mn-ea"/>
                          <a:cs typeface="Consolas" panose="020B0609020204030204" pitchFamily="49" charset="0"/>
                        </a:rPr>
                        <a:t>GT</a:t>
                      </a:r>
                      <a:r>
                        <a:rPr lang="en-GB" sz="1800" kern="1200" dirty="0">
                          <a:solidFill>
                            <a:schemeClr val="tx1"/>
                          </a:solidFill>
                          <a:latin typeface="Arial" panose="020B0604020202020204" pitchFamily="34" charset="0"/>
                          <a:ea typeface="+mn-ea"/>
                          <a:cs typeface="Arial" panose="020B0604020202020204" pitchFamily="34" charset="0"/>
                        </a:rPr>
                        <a:t>: greater</a:t>
                      </a:r>
                      <a:r>
                        <a:rPr lang="en-GB" sz="1800" kern="1200" baseline="0" dirty="0">
                          <a:solidFill>
                            <a:schemeClr val="tx1"/>
                          </a:solidFill>
                          <a:latin typeface="Arial" panose="020B0604020202020204" pitchFamily="34" charset="0"/>
                          <a:ea typeface="+mn-ea"/>
                          <a:cs typeface="Arial" panose="020B0604020202020204" pitchFamily="34" charset="0"/>
                        </a:rPr>
                        <a:t> than        </a:t>
                      </a:r>
                      <a:r>
                        <a:rPr lang="en-GB" sz="1800" kern="1200" dirty="0">
                          <a:solidFill>
                            <a:schemeClr val="tx1"/>
                          </a:solidFill>
                          <a:latin typeface="Consolas" panose="020B0609020204030204" pitchFamily="49" charset="0"/>
                          <a:ea typeface="+mn-ea"/>
                          <a:cs typeface="Consolas" panose="020B0609020204030204" pitchFamily="49" charset="0"/>
                        </a:rPr>
                        <a:t>LT</a:t>
                      </a:r>
                      <a:r>
                        <a:rPr lang="en-GB" sz="1800" kern="1200" baseline="0" dirty="0">
                          <a:solidFill>
                            <a:schemeClr val="tx1"/>
                          </a:solidFill>
                          <a:latin typeface="Arial" panose="020B0604020202020204" pitchFamily="34" charset="0"/>
                          <a:ea typeface="+mn-ea"/>
                          <a:cs typeface="Arial" panose="020B0604020202020204" pitchFamily="34" charset="0"/>
                        </a:rPr>
                        <a:t>: Less than</a:t>
                      </a:r>
                      <a:endParaRPr lang="en-GB" sz="18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rgbClr val="C396A3"/>
                      </a:solidFill>
                      <a:prstDash val="solid"/>
                      <a:round/>
                      <a:headEnd type="none" w="med" len="med"/>
                      <a:tailEnd type="none" w="med" len="med"/>
                    </a:lnL>
                    <a:lnR w="12700" cmpd="sng">
                      <a:noFill/>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622499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Example 2</a:t>
            </a:r>
          </a:p>
        </p:txBody>
      </p:sp>
      <p:sp>
        <p:nvSpPr>
          <p:cNvPr id="3" name="Text Placeholder 2"/>
          <p:cNvSpPr>
            <a:spLocks noGrp="1"/>
          </p:cNvSpPr>
          <p:nvPr>
            <p:ph type="body" sz="quarter" idx="14"/>
          </p:nvPr>
        </p:nvSpPr>
        <p:spPr/>
        <p:txBody>
          <a:bodyPr/>
          <a:lstStyle/>
          <a:p>
            <a:r>
              <a:rPr lang="en-GB" dirty="0"/>
              <a:t>Two numbers are stored in locations 301, 302</a:t>
            </a:r>
          </a:p>
          <a:p>
            <a:r>
              <a:rPr lang="en-GB" dirty="0"/>
              <a:t>Store the larger of the two numbers in location 303</a:t>
            </a:r>
          </a:p>
          <a:p>
            <a:pPr lvl="1"/>
            <a:r>
              <a:rPr lang="en-GB" dirty="0"/>
              <a:t>Use the instructions below in addition to LDR and STR:</a:t>
            </a:r>
          </a:p>
          <a:p>
            <a:endParaRPr lang="en-GB" dirty="0"/>
          </a:p>
          <a:p>
            <a:endParaRPr lang="en-GB" dirty="0"/>
          </a:p>
          <a:p>
            <a:endParaRPr lang="en-GB" dirty="0"/>
          </a:p>
          <a:p>
            <a:endParaRPr lang="en-GB" dirty="0"/>
          </a:p>
          <a:p>
            <a:pPr marL="0" indent="0" algn="ctr">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193941350"/>
              </p:ext>
            </p:extLst>
          </p:nvPr>
        </p:nvGraphicFramePr>
        <p:xfrm>
          <a:off x="1035504" y="3383505"/>
          <a:ext cx="7213146" cy="3017520"/>
        </p:xfrm>
        <a:graphic>
          <a:graphicData uri="http://schemas.openxmlformats.org/drawingml/2006/table">
            <a:tbl>
              <a:tblPr firstRow="1" bandRow="1">
                <a:tableStyleId>{5940675A-B579-460E-94D1-54222C63F5DA}</a:tableStyleId>
              </a:tblPr>
              <a:tblGrid>
                <a:gridCol w="2296110">
                  <a:extLst>
                    <a:ext uri="{9D8B030D-6E8A-4147-A177-3AD203B41FA5}">
                      <a16:colId xmlns:a16="http://schemas.microsoft.com/office/drawing/2014/main" val="20000"/>
                    </a:ext>
                  </a:extLst>
                </a:gridCol>
                <a:gridCol w="4917036">
                  <a:extLst>
                    <a:ext uri="{9D8B030D-6E8A-4147-A177-3AD203B41FA5}">
                      <a16:colId xmlns:a16="http://schemas.microsoft.com/office/drawing/2014/main" val="20001"/>
                    </a:ext>
                  </a:extLst>
                </a:gridCol>
              </a:tblGrid>
              <a:tr h="370840">
                <a:tc>
                  <a:txBody>
                    <a:bodyPr/>
                    <a:lstStyle/>
                    <a:p>
                      <a:r>
                        <a:rPr lang="en-GB" dirty="0">
                          <a:latin typeface="Consolas" panose="020B0609020204030204" pitchFamily="49" charset="0"/>
                          <a:cs typeface="Consolas" panose="020B0609020204030204" pitchFamily="49" charset="0"/>
                        </a:rPr>
                        <a:t>CMP Rn &lt;operand&gt;</a:t>
                      </a:r>
                    </a:p>
                  </a:txBody>
                  <a:tcPr>
                    <a:lnL w="12700" cap="flat" cmpd="sng" algn="ctr">
                      <a:no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noFill/>
                  </a:tcPr>
                </a:tc>
                <a:tc>
                  <a:txBody>
                    <a:bodyPr/>
                    <a:lstStyle/>
                    <a:p>
                      <a:r>
                        <a:rPr lang="en-GB" dirty="0">
                          <a:latin typeface="Arial" panose="020B0604020202020204" pitchFamily="34" charset="0"/>
                          <a:cs typeface="Arial" panose="020B0604020202020204" pitchFamily="34" charset="0"/>
                        </a:rPr>
                        <a:t>Compare the value stored in register </a:t>
                      </a:r>
                      <a:r>
                        <a:rPr lang="en-GB" sz="1800" kern="1200" dirty="0">
                          <a:solidFill>
                            <a:schemeClr val="tx1"/>
                          </a:solidFill>
                          <a:latin typeface="Consolas" panose="020B0609020204030204" pitchFamily="49" charset="0"/>
                          <a:ea typeface="+mn-ea"/>
                          <a:cs typeface="Consolas" panose="020B0609020204030204" pitchFamily="49" charset="0"/>
                        </a:rPr>
                        <a:t>n</a:t>
                      </a:r>
                      <a:r>
                        <a:rPr lang="en-GB" dirty="0">
                          <a:latin typeface="Arial" panose="020B0604020202020204" pitchFamily="34" charset="0"/>
                          <a:cs typeface="Arial" panose="020B0604020202020204" pitchFamily="34" charset="0"/>
                        </a:rPr>
                        <a:t> with the value specified by </a:t>
                      </a:r>
                      <a:r>
                        <a:rPr lang="en-GB" sz="1800" kern="1200" dirty="0">
                          <a:solidFill>
                            <a:schemeClr val="tx1"/>
                          </a:solidFill>
                          <a:latin typeface="Consolas" panose="020B0609020204030204" pitchFamily="49" charset="0"/>
                          <a:ea typeface="+mn-ea"/>
                          <a:cs typeface="Consolas" panose="020B0609020204030204" pitchFamily="49" charset="0"/>
                        </a:rPr>
                        <a:t>&lt;operand&gt;</a:t>
                      </a:r>
                    </a:p>
                  </a:txBody>
                  <a:tcPr>
                    <a:lnL w="12700" cap="flat" cmpd="sng" algn="ctr">
                      <a:solidFill>
                        <a:srgbClr val="C396A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latin typeface="Consolas" panose="020B0609020204030204" pitchFamily="49" charset="0"/>
                          <a:cs typeface="Consolas" panose="020B0609020204030204" pitchFamily="49" charset="0"/>
                        </a:rPr>
                        <a:t>B &lt;label&gt;</a:t>
                      </a:r>
                    </a:p>
                    <a:p>
                      <a:pPr marL="0" algn="l" defTabSz="457200" rtl="0" eaLnBrk="1" latinLnBrk="0" hangingPunct="1"/>
                      <a:endParaRPr lang="en-GB" sz="1800" b="1" kern="1200" dirty="0">
                        <a:solidFill>
                          <a:schemeClr val="lt1"/>
                        </a:solidFill>
                        <a:latin typeface="Consolas" panose="020B0609020204030204" pitchFamily="49" charset="0"/>
                        <a:ea typeface="+mn-ea"/>
                        <a:cs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Arial" panose="020B0604020202020204" pitchFamily="34" charset="0"/>
                          <a:ea typeface="+mn-ea"/>
                          <a:cs typeface="Arial" panose="020B0604020202020204" pitchFamily="34" charset="0"/>
                        </a:rPr>
                        <a:t>Branch to the instruction at position </a:t>
                      </a:r>
                      <a:r>
                        <a:rPr lang="en-GB" sz="1800" kern="1200" dirty="0">
                          <a:solidFill>
                            <a:schemeClr val="tx1"/>
                          </a:solidFill>
                          <a:latin typeface="Consolas" panose="020B0609020204030204" pitchFamily="49" charset="0"/>
                          <a:ea typeface="+mn-ea"/>
                          <a:cs typeface="Consolas" panose="020B0609020204030204" pitchFamily="49" charset="0"/>
                        </a:rPr>
                        <a:t>&lt;label&gt; </a:t>
                      </a:r>
                      <a:r>
                        <a:rPr lang="en-GB" sz="1800" kern="1200" dirty="0">
                          <a:solidFill>
                            <a:schemeClr val="tx1"/>
                          </a:solidFill>
                          <a:latin typeface="Arial" panose="020B0604020202020204" pitchFamily="34" charset="0"/>
                          <a:ea typeface="+mn-ea"/>
                          <a:cs typeface="Arial" panose="020B0604020202020204" pitchFamily="34" charset="0"/>
                        </a:rPr>
                        <a:t>in the program</a:t>
                      </a:r>
                    </a:p>
                  </a:txBody>
                  <a:tcPr>
                    <a:lnL w="12700" cap="flat" cmpd="sng" algn="ctr">
                      <a:solidFill>
                        <a:srgbClr val="C396A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Consolas" panose="020B0609020204030204" pitchFamily="49" charset="0"/>
                          <a:ea typeface="+mn-ea"/>
                          <a:cs typeface="Consolas" panose="020B0609020204030204" pitchFamily="49" charset="0"/>
                        </a:rPr>
                        <a:t>B</a:t>
                      </a:r>
                      <a:r>
                        <a:rPr lang="en-GB" sz="1800" kern="1200" baseline="0" dirty="0">
                          <a:solidFill>
                            <a:schemeClr val="tx1"/>
                          </a:solidFill>
                          <a:latin typeface="Consolas" panose="020B0609020204030204" pitchFamily="49" charset="0"/>
                          <a:ea typeface="+mn-ea"/>
                          <a:cs typeface="Consolas" panose="020B0609020204030204" pitchFamily="49" charset="0"/>
                        </a:rPr>
                        <a:t>&lt;condition&gt;</a:t>
                      </a:r>
                      <a:r>
                        <a:rPr lang="en-GB" sz="1800" kern="1200" dirty="0">
                          <a:solidFill>
                            <a:schemeClr val="tx1"/>
                          </a:solidFill>
                          <a:latin typeface="Consolas" panose="020B0609020204030204" pitchFamily="49" charset="0"/>
                          <a:ea typeface="+mn-ea"/>
                          <a:cs typeface="Consolas" panose="020B0609020204030204" pitchFamily="49" charset="0"/>
                        </a:rPr>
                        <a:t> &lt;label&gt;</a:t>
                      </a:r>
                      <a:br>
                        <a:rPr lang="en-GB" sz="1800" kern="1200" dirty="0">
                          <a:solidFill>
                            <a:schemeClr val="tx1"/>
                          </a:solidFill>
                          <a:latin typeface="Consolas" panose="020B0609020204030204" pitchFamily="49" charset="0"/>
                          <a:ea typeface="+mn-ea"/>
                          <a:cs typeface="Consolas" panose="020B0609020204030204" pitchFamily="49" charset="0"/>
                        </a:rPr>
                      </a:br>
                      <a:endParaRPr lang="en-GB" sz="1800" kern="1200" dirty="0">
                        <a:solidFill>
                          <a:schemeClr val="tx1"/>
                        </a:solidFill>
                        <a:latin typeface="Consolas" panose="020B0609020204030204" pitchFamily="49" charset="0"/>
                        <a:ea typeface="+mn-ea"/>
                        <a:cs typeface="Consolas" panose="020B0609020204030204" pitchFamily="49"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Consolas" panose="020B0609020204030204" pitchFamily="49" charset="0"/>
                          <a:ea typeface="+mn-ea"/>
                          <a:cs typeface="Consolas" panose="020B0609020204030204" pitchFamily="49" charset="0"/>
                        </a:rPr>
                        <a:t>e.g.</a:t>
                      </a:r>
                      <a:br>
                        <a:rPr lang="en-GB" sz="1800" kern="1200" dirty="0">
                          <a:solidFill>
                            <a:schemeClr val="tx1"/>
                          </a:solidFill>
                          <a:latin typeface="Consolas" panose="020B0609020204030204" pitchFamily="49" charset="0"/>
                          <a:ea typeface="+mn-ea"/>
                          <a:cs typeface="Consolas" panose="020B0609020204030204" pitchFamily="49" charset="0"/>
                        </a:rPr>
                      </a:br>
                      <a:r>
                        <a:rPr lang="en-GB" sz="1800" kern="1200" dirty="0">
                          <a:solidFill>
                            <a:schemeClr val="tx1"/>
                          </a:solidFill>
                          <a:latin typeface="Consolas" panose="020B0609020204030204" pitchFamily="49" charset="0"/>
                          <a:ea typeface="+mn-ea"/>
                          <a:cs typeface="Consolas" panose="020B0609020204030204" pitchFamily="49" charset="0"/>
                        </a:rPr>
                        <a:t>BEQ, BNE,              BGT, BLT</a:t>
                      </a:r>
                    </a:p>
                  </a:txBody>
                  <a:tcPr>
                    <a:lnL w="12700" cap="flat" cmpd="sng" algn="ctr">
                      <a:no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Arial" panose="020B0604020202020204" pitchFamily="34" charset="0"/>
                          <a:ea typeface="+mn-ea"/>
                          <a:cs typeface="Arial" panose="020B0604020202020204" pitchFamily="34" charset="0"/>
                        </a:rPr>
                        <a:t>Conditionally branch to </a:t>
                      </a:r>
                      <a:r>
                        <a:rPr lang="en-GB" sz="1800" kern="1200" dirty="0">
                          <a:solidFill>
                            <a:schemeClr val="tx1"/>
                          </a:solidFill>
                          <a:latin typeface="Consolas" panose="020B0609020204030204" pitchFamily="49" charset="0"/>
                          <a:ea typeface="+mn-ea"/>
                          <a:cs typeface="Consolas" panose="020B0609020204030204" pitchFamily="49" charset="0"/>
                        </a:rPr>
                        <a:t>&lt;label&gt; </a:t>
                      </a:r>
                      <a:r>
                        <a:rPr lang="en-GB" sz="1800" kern="1200" dirty="0">
                          <a:solidFill>
                            <a:schemeClr val="tx1"/>
                          </a:solidFill>
                          <a:latin typeface="Arial" panose="020B0604020202020204" pitchFamily="34" charset="0"/>
                          <a:ea typeface="+mn-ea"/>
                          <a:cs typeface="Arial" panose="020B0604020202020204" pitchFamily="34" charset="0"/>
                        </a:rPr>
                        <a:t>if the last comparison met the conditions specified by </a:t>
                      </a:r>
                      <a:r>
                        <a:rPr lang="en-GB" sz="1800" kern="1200" dirty="0">
                          <a:solidFill>
                            <a:schemeClr val="tx1"/>
                          </a:solidFill>
                          <a:latin typeface="Consolas" panose="020B0609020204030204" pitchFamily="49" charset="0"/>
                          <a:ea typeface="+mn-ea"/>
                          <a:cs typeface="Consolas" panose="020B0609020204030204" pitchFamily="49" charset="0"/>
                        </a:rPr>
                        <a:t>&lt;condition&gt;:</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800" kern="1200" dirty="0">
                        <a:solidFill>
                          <a:schemeClr val="tx1"/>
                        </a:solidFill>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Consolas" panose="020B0609020204030204" pitchFamily="49" charset="0"/>
                          <a:ea typeface="+mn-ea"/>
                          <a:cs typeface="Consolas" panose="020B0609020204030204" pitchFamily="49" charset="0"/>
                        </a:rPr>
                        <a:t>EQ</a:t>
                      </a:r>
                      <a:r>
                        <a:rPr lang="en-GB" sz="1800" kern="1200" dirty="0">
                          <a:solidFill>
                            <a:schemeClr val="tx1"/>
                          </a:solidFill>
                          <a:latin typeface="Arial" panose="020B0604020202020204" pitchFamily="34" charset="0"/>
                          <a:ea typeface="+mn-ea"/>
                          <a:cs typeface="Arial" panose="020B0604020202020204" pitchFamily="34" charset="0"/>
                        </a:rPr>
                        <a:t>: Equal to 0           </a:t>
                      </a:r>
                      <a:r>
                        <a:rPr lang="en-GB" sz="1800" kern="1200" dirty="0">
                          <a:solidFill>
                            <a:schemeClr val="tx1"/>
                          </a:solidFill>
                          <a:latin typeface="Consolas" panose="020B0609020204030204" pitchFamily="49" charset="0"/>
                          <a:ea typeface="+mn-ea"/>
                          <a:cs typeface="Consolas" panose="020B0609020204030204" pitchFamily="49" charset="0"/>
                        </a:rPr>
                        <a:t>NE</a:t>
                      </a:r>
                      <a:r>
                        <a:rPr lang="en-GB" sz="1800" kern="1200" dirty="0">
                          <a:solidFill>
                            <a:schemeClr val="tx1"/>
                          </a:solidFill>
                          <a:latin typeface="Arial" panose="020B0604020202020204" pitchFamily="34" charset="0"/>
                          <a:ea typeface="+mn-ea"/>
                          <a:cs typeface="Arial" panose="020B0604020202020204" pitchFamily="34" charset="0"/>
                        </a:rPr>
                        <a:t>: Not equal to   </a:t>
                      </a:r>
                    </a:p>
                    <a:p>
                      <a:pPr marL="0" marR="0" indent="0" algn="l" defTabSz="4572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Consolas" panose="020B0609020204030204" pitchFamily="49" charset="0"/>
                          <a:ea typeface="+mn-ea"/>
                          <a:cs typeface="Consolas" panose="020B0609020204030204" pitchFamily="49" charset="0"/>
                        </a:rPr>
                        <a:t>GT</a:t>
                      </a:r>
                      <a:r>
                        <a:rPr lang="en-GB" sz="1800" kern="1200" dirty="0">
                          <a:solidFill>
                            <a:schemeClr val="tx1"/>
                          </a:solidFill>
                          <a:latin typeface="Arial" panose="020B0604020202020204" pitchFamily="34" charset="0"/>
                          <a:ea typeface="+mn-ea"/>
                          <a:cs typeface="Arial" panose="020B0604020202020204" pitchFamily="34" charset="0"/>
                        </a:rPr>
                        <a:t>: greater</a:t>
                      </a:r>
                      <a:r>
                        <a:rPr lang="en-GB" sz="1800" kern="1200" baseline="0" dirty="0">
                          <a:solidFill>
                            <a:schemeClr val="tx1"/>
                          </a:solidFill>
                          <a:latin typeface="Arial" panose="020B0604020202020204" pitchFamily="34" charset="0"/>
                          <a:ea typeface="+mn-ea"/>
                          <a:cs typeface="Arial" panose="020B0604020202020204" pitchFamily="34" charset="0"/>
                        </a:rPr>
                        <a:t> than        </a:t>
                      </a:r>
                      <a:r>
                        <a:rPr lang="en-GB" sz="1800" kern="1200" dirty="0">
                          <a:solidFill>
                            <a:schemeClr val="tx1"/>
                          </a:solidFill>
                          <a:latin typeface="Consolas" panose="020B0609020204030204" pitchFamily="49" charset="0"/>
                          <a:ea typeface="+mn-ea"/>
                          <a:cs typeface="Consolas" panose="020B0609020204030204" pitchFamily="49" charset="0"/>
                        </a:rPr>
                        <a:t>LT</a:t>
                      </a:r>
                      <a:r>
                        <a:rPr lang="en-GB" sz="1800" kern="1200" baseline="0" dirty="0">
                          <a:solidFill>
                            <a:schemeClr val="tx1"/>
                          </a:solidFill>
                          <a:latin typeface="Arial" panose="020B0604020202020204" pitchFamily="34" charset="0"/>
                          <a:ea typeface="+mn-ea"/>
                          <a:cs typeface="Arial" panose="020B0604020202020204" pitchFamily="34" charset="0"/>
                        </a:rPr>
                        <a:t>: Less than</a:t>
                      </a:r>
                      <a:endParaRPr lang="en-GB" sz="18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rgbClr val="C396A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32668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 possible solution</a:t>
            </a:r>
          </a:p>
        </p:txBody>
      </p:sp>
      <p:sp>
        <p:nvSpPr>
          <p:cNvPr id="3" name="Text Placeholder 2"/>
          <p:cNvSpPr>
            <a:spLocks noGrp="1"/>
          </p:cNvSpPr>
          <p:nvPr>
            <p:ph type="body" sz="quarter" idx="14"/>
          </p:nvPr>
        </p:nvSpPr>
        <p:spPr>
          <a:xfrm>
            <a:off x="724280" y="1577005"/>
            <a:ext cx="7797230" cy="4577052"/>
          </a:xfrm>
        </p:spPr>
        <p:txBody>
          <a:bodyPr/>
          <a:lstStyle/>
          <a:p>
            <a:pPr marL="900113" indent="-900113">
              <a:spcAft>
                <a:spcPts val="300"/>
              </a:spcAft>
              <a:buNone/>
              <a:tabLst>
                <a:tab pos="900113" algn="l"/>
                <a:tab pos="1611313" algn="l"/>
                <a:tab pos="3048000" algn="l"/>
              </a:tabLst>
            </a:pPr>
            <a:r>
              <a:rPr lang="en-GB" dirty="0">
                <a:latin typeface="Consolas" panose="020B0609020204030204" pitchFamily="49" charset="0"/>
                <a:cs typeface="Consolas" panose="020B0609020204030204" pitchFamily="49" charset="0"/>
              </a:rPr>
              <a:t>	LDR	R1, 301	</a:t>
            </a:r>
            <a:r>
              <a:rPr lang="en-GB" dirty="0">
                <a:solidFill>
                  <a:srgbClr val="D1919B"/>
                </a:solidFill>
                <a:latin typeface="Consolas" panose="020B0609020204030204" pitchFamily="49" charset="0"/>
                <a:cs typeface="Consolas" panose="020B0609020204030204" pitchFamily="49" charset="0"/>
              </a:rPr>
              <a:t>;load 1st number into R1</a:t>
            </a:r>
          </a:p>
          <a:p>
            <a:pPr marL="900113" indent="-900113">
              <a:spcAft>
                <a:spcPts val="300"/>
              </a:spcAft>
              <a:buNone/>
              <a:tabLst>
                <a:tab pos="900113" algn="l"/>
                <a:tab pos="1611313" algn="l"/>
                <a:tab pos="3048000" algn="l"/>
              </a:tabLst>
            </a:pPr>
            <a:r>
              <a:rPr lang="en-GB" dirty="0">
                <a:latin typeface="Consolas" panose="020B0609020204030204" pitchFamily="49" charset="0"/>
                <a:cs typeface="Consolas" panose="020B0609020204030204" pitchFamily="49" charset="0"/>
              </a:rPr>
              <a:t>	STR R1, 303	</a:t>
            </a:r>
            <a:r>
              <a:rPr lang="en-GB" dirty="0">
                <a:solidFill>
                  <a:srgbClr val="D1919B"/>
                </a:solidFill>
                <a:latin typeface="Consolas" panose="020B0609020204030204" pitchFamily="49" charset="0"/>
                <a:cs typeface="Consolas" panose="020B0609020204030204" pitchFamily="49" charset="0"/>
              </a:rPr>
              <a:t>;assume R1 &gt; R2</a:t>
            </a:r>
          </a:p>
          <a:p>
            <a:pPr marL="900113" indent="-900113">
              <a:spcAft>
                <a:spcPts val="300"/>
              </a:spcAft>
              <a:buNone/>
              <a:tabLst>
                <a:tab pos="900113" algn="l"/>
                <a:tab pos="1611313" algn="l"/>
                <a:tab pos="3048000" algn="l"/>
              </a:tabLst>
            </a:pPr>
            <a:r>
              <a:rPr lang="en-GB" dirty="0">
                <a:latin typeface="Consolas" panose="020B0609020204030204" pitchFamily="49" charset="0"/>
                <a:cs typeface="Consolas" panose="020B0609020204030204" pitchFamily="49" charset="0"/>
              </a:rPr>
              <a:t>	LDR	R2, 302	</a:t>
            </a:r>
            <a:r>
              <a:rPr lang="en-GB" dirty="0">
                <a:solidFill>
                  <a:srgbClr val="D1919B"/>
                </a:solidFill>
                <a:latin typeface="Consolas" panose="020B0609020204030204" pitchFamily="49" charset="0"/>
                <a:cs typeface="Consolas" panose="020B0609020204030204" pitchFamily="49" charset="0"/>
              </a:rPr>
              <a:t>;load 2nd number into R2</a:t>
            </a:r>
          </a:p>
          <a:p>
            <a:pPr marL="900113" indent="-900113">
              <a:spcAft>
                <a:spcPts val="300"/>
              </a:spcAft>
              <a:buNone/>
              <a:tabLst>
                <a:tab pos="900113" algn="l"/>
                <a:tab pos="1611313" algn="l"/>
                <a:tab pos="3048000" algn="l"/>
              </a:tabLst>
            </a:pPr>
            <a:r>
              <a:rPr lang="en-GB" dirty="0">
                <a:latin typeface="Consolas" panose="020B0609020204030204" pitchFamily="49" charset="0"/>
                <a:cs typeface="Consolas" panose="020B0609020204030204" pitchFamily="49" charset="0"/>
              </a:rPr>
              <a:t>	CMP	R1, R2	</a:t>
            </a:r>
            <a:r>
              <a:rPr lang="en-GB" dirty="0">
                <a:solidFill>
                  <a:srgbClr val="D1919B"/>
                </a:solidFill>
                <a:latin typeface="Consolas" panose="020B0609020204030204" pitchFamily="49" charset="0"/>
                <a:cs typeface="Consolas" panose="020B0609020204030204" pitchFamily="49" charset="0"/>
              </a:rPr>
              <a:t>;Compare R1 to R2</a:t>
            </a:r>
          </a:p>
          <a:p>
            <a:pPr marL="900113" indent="-900113">
              <a:spcAft>
                <a:spcPts val="300"/>
              </a:spcAft>
              <a:buNone/>
              <a:tabLst>
                <a:tab pos="900113" algn="l"/>
                <a:tab pos="1611313" algn="l"/>
                <a:tab pos="3048000" algn="l"/>
              </a:tabLst>
            </a:pPr>
            <a:r>
              <a:rPr lang="en-GB" dirty="0">
                <a:latin typeface="Consolas" panose="020B0609020204030204" pitchFamily="49" charset="0"/>
                <a:cs typeface="Consolas" panose="020B0609020204030204" pitchFamily="49" charset="0"/>
              </a:rPr>
              <a:t>	BGT	label1	</a:t>
            </a:r>
            <a:r>
              <a:rPr lang="en-GB" dirty="0">
                <a:solidFill>
                  <a:srgbClr val="D1919B"/>
                </a:solidFill>
                <a:latin typeface="Consolas" panose="020B0609020204030204" pitchFamily="49" charset="0"/>
                <a:cs typeface="Consolas" panose="020B0609020204030204" pitchFamily="49" charset="0"/>
              </a:rPr>
              <a:t>;If R1&gt;R2 branch to label1</a:t>
            </a:r>
          </a:p>
          <a:p>
            <a:pPr marL="900113" indent="-900113">
              <a:spcAft>
                <a:spcPts val="300"/>
              </a:spcAft>
              <a:buNone/>
              <a:tabLst>
                <a:tab pos="900113" algn="l"/>
                <a:tab pos="1611313" algn="l"/>
                <a:tab pos="3048000" algn="l"/>
              </a:tabLst>
            </a:pPr>
            <a:r>
              <a:rPr lang="en-GB" dirty="0">
                <a:latin typeface="Consolas" panose="020B0609020204030204" pitchFamily="49" charset="0"/>
                <a:cs typeface="Consolas" panose="020B0609020204030204" pitchFamily="49" charset="0"/>
              </a:rPr>
              <a:t>	STR R2, 303	</a:t>
            </a:r>
            <a:r>
              <a:rPr lang="en-GB" dirty="0">
                <a:solidFill>
                  <a:srgbClr val="D1919B"/>
                </a:solidFill>
                <a:latin typeface="Consolas" panose="020B0609020204030204" pitchFamily="49" charset="0"/>
                <a:cs typeface="Consolas" panose="020B0609020204030204" pitchFamily="49" charset="0"/>
              </a:rPr>
              <a:t>;else, store R2 in 303</a:t>
            </a:r>
          </a:p>
          <a:p>
            <a:pPr marL="900113" indent="-900113">
              <a:spcAft>
                <a:spcPts val="300"/>
              </a:spcAft>
              <a:buNone/>
              <a:tabLst>
                <a:tab pos="900113" algn="l"/>
                <a:tab pos="1611313" algn="l"/>
                <a:tab pos="3048000" algn="l"/>
              </a:tabLst>
            </a:pPr>
            <a:r>
              <a:rPr lang="en-GB" dirty="0">
                <a:latin typeface="Consolas" panose="020B0609020204030204" pitchFamily="49" charset="0"/>
                <a:cs typeface="Consolas" panose="020B0609020204030204" pitchFamily="49" charset="0"/>
              </a:rPr>
              <a:t>label1:</a:t>
            </a:r>
          </a:p>
          <a:p>
            <a:pPr marL="900113" indent="-900113">
              <a:spcAft>
                <a:spcPts val="300"/>
              </a:spcAft>
              <a:buNone/>
              <a:tabLst>
                <a:tab pos="900113" algn="l"/>
                <a:tab pos="1611313" algn="l"/>
                <a:tab pos="3048000" algn="l"/>
              </a:tabLst>
            </a:pPr>
            <a:r>
              <a:rPr lang="en-GB" dirty="0">
                <a:latin typeface="Consolas" panose="020B0609020204030204" pitchFamily="49" charset="0"/>
                <a:cs typeface="Consolas" panose="020B0609020204030204" pitchFamily="49" charset="0"/>
              </a:rPr>
              <a:t>	… (continue)	</a:t>
            </a:r>
          </a:p>
          <a:p>
            <a:pPr marL="900113" indent="-900113">
              <a:spcAft>
                <a:spcPts val="300"/>
              </a:spcAft>
              <a:buNone/>
              <a:tabLst>
                <a:tab pos="900113" algn="l"/>
                <a:tab pos="1611313" algn="l"/>
                <a:tab pos="3048000" algn="l"/>
              </a:tabLst>
            </a:pPr>
            <a:r>
              <a:rPr lang="en-GB" dirty="0"/>
              <a:t>	</a:t>
            </a:r>
          </a:p>
        </p:txBody>
      </p:sp>
    </p:spTree>
    <p:extLst>
      <p:ext uri="{BB962C8B-B14F-4D97-AF65-F5344CB8AC3E}">
        <p14:creationId xmlns:p14="http://schemas.microsoft.com/office/powerpoint/2010/main" val="4187665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Arrow Connector 26"/>
          <p:cNvCxnSpPr>
            <a:endCxn id="10" idx="2"/>
          </p:cNvCxnSpPr>
          <p:nvPr/>
        </p:nvCxnSpPr>
        <p:spPr>
          <a:xfrm flipH="1" flipV="1">
            <a:off x="6310040" y="1883216"/>
            <a:ext cx="54772" cy="4292501"/>
          </a:xfrm>
          <a:prstGeom prst="straightConnector1">
            <a:avLst/>
          </a:prstGeom>
          <a:ln>
            <a:solidFill>
              <a:srgbClr val="C396A3"/>
            </a:solidFill>
            <a:tailEnd type="none"/>
          </a:ln>
          <a:effectLst/>
        </p:spPr>
        <p:style>
          <a:lnRef idx="2">
            <a:schemeClr val="accent1"/>
          </a:lnRef>
          <a:fillRef idx="0">
            <a:schemeClr val="accent1"/>
          </a:fillRef>
          <a:effectRef idx="1">
            <a:schemeClr val="accent1"/>
          </a:effectRef>
          <a:fontRef idx="minor">
            <a:schemeClr val="tx1"/>
          </a:fontRef>
        </p:style>
      </p:cxnSp>
      <p:sp>
        <p:nvSpPr>
          <p:cNvPr id="2" name="Text Placeholder 1"/>
          <p:cNvSpPr>
            <a:spLocks noGrp="1"/>
          </p:cNvSpPr>
          <p:nvPr>
            <p:ph type="body" sz="quarter" idx="13"/>
          </p:nvPr>
        </p:nvSpPr>
        <p:spPr>
          <a:xfrm>
            <a:off x="688440" y="849160"/>
            <a:ext cx="7816470" cy="670772"/>
          </a:xfrm>
        </p:spPr>
        <p:txBody>
          <a:bodyPr/>
          <a:lstStyle/>
          <a:p>
            <a:r>
              <a:rPr lang="en-GB" dirty="0"/>
              <a:t>While loops</a:t>
            </a:r>
          </a:p>
        </p:txBody>
      </p:sp>
      <p:sp>
        <p:nvSpPr>
          <p:cNvPr id="3" name="Text Placeholder 2"/>
          <p:cNvSpPr>
            <a:spLocks noGrp="1"/>
          </p:cNvSpPr>
          <p:nvPr>
            <p:ph type="body" sz="quarter" idx="14"/>
          </p:nvPr>
        </p:nvSpPr>
        <p:spPr>
          <a:xfrm>
            <a:off x="724280" y="1704179"/>
            <a:ext cx="4805663" cy="3453607"/>
          </a:xfrm>
        </p:spPr>
        <p:txBody>
          <a:bodyPr/>
          <a:lstStyle/>
          <a:p>
            <a:r>
              <a:rPr lang="en-GB" dirty="0"/>
              <a:t>The equivalent of a </a:t>
            </a:r>
            <a:r>
              <a:rPr lang="en-GB" dirty="0">
                <a:solidFill>
                  <a:srgbClr val="D1919B"/>
                </a:solidFill>
              </a:rPr>
              <a:t>WHILE</a:t>
            </a:r>
            <a:r>
              <a:rPr lang="en-GB" dirty="0"/>
              <a:t> loop can also be written using </a:t>
            </a:r>
            <a:r>
              <a:rPr lang="en-GB" dirty="0">
                <a:solidFill>
                  <a:srgbClr val="D1919B"/>
                </a:solidFill>
              </a:rPr>
              <a:t>Compare</a:t>
            </a:r>
            <a:r>
              <a:rPr lang="en-GB" dirty="0"/>
              <a:t> and </a:t>
            </a:r>
            <a:r>
              <a:rPr lang="en-GB" dirty="0">
                <a:solidFill>
                  <a:srgbClr val="D1919B"/>
                </a:solidFill>
              </a:rPr>
              <a:t>Branch</a:t>
            </a:r>
            <a:r>
              <a:rPr lang="en-GB" dirty="0"/>
              <a:t> instructions</a:t>
            </a:r>
          </a:p>
          <a:p>
            <a:r>
              <a:rPr lang="en-GB" dirty="0"/>
              <a:t>Suppose a user inputs numbers into register 0 using the statement </a:t>
            </a:r>
            <a:r>
              <a:rPr lang="en-GB" dirty="0">
                <a:latin typeface="Consolas" panose="020B0609020204030204" pitchFamily="49" charset="0"/>
                <a:cs typeface="Consolas" panose="020B0609020204030204" pitchFamily="49" charset="0"/>
              </a:rPr>
              <a:t>INPUT R0</a:t>
            </a:r>
          </a:p>
          <a:p>
            <a:pPr lvl="1"/>
            <a:r>
              <a:rPr lang="en-GB" dirty="0"/>
              <a:t>The last number input is a </a:t>
            </a:r>
            <a:br>
              <a:rPr lang="en-GB" dirty="0"/>
            </a:br>
            <a:r>
              <a:rPr lang="en-GB" dirty="0"/>
              <a:t>“dummy” value of 0</a:t>
            </a:r>
          </a:p>
          <a:p>
            <a:pPr lvl="1"/>
            <a:r>
              <a:rPr lang="en-GB" dirty="0"/>
              <a:t>The total of these numbers is </a:t>
            </a:r>
            <a:br>
              <a:rPr lang="en-GB" dirty="0"/>
            </a:br>
            <a:r>
              <a:rPr lang="en-GB" dirty="0"/>
              <a:t>to be stored in location 100</a:t>
            </a:r>
          </a:p>
        </p:txBody>
      </p:sp>
      <p:sp>
        <p:nvSpPr>
          <p:cNvPr id="10" name="Flowchart: Terminator 9"/>
          <p:cNvSpPr/>
          <p:nvPr/>
        </p:nvSpPr>
        <p:spPr>
          <a:xfrm>
            <a:off x="5475804" y="1421501"/>
            <a:ext cx="1668472" cy="461715"/>
          </a:xfrm>
          <a:prstGeom prst="flowChartTerminator">
            <a:avLst/>
          </a:prstGeom>
          <a:solidFill>
            <a:srgbClr val="C396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Start</a:t>
            </a:r>
            <a:endParaRPr lang="en-GB" sz="1600" b="1" dirty="0">
              <a:solidFill>
                <a:schemeClr val="bg1"/>
              </a:solidFill>
              <a:latin typeface="Arial" panose="020B0604020202020204" pitchFamily="34" charset="0"/>
              <a:cs typeface="Arial" panose="020B0604020202020204" pitchFamily="34" charset="0"/>
            </a:endParaRPr>
          </a:p>
        </p:txBody>
      </p:sp>
      <p:sp>
        <p:nvSpPr>
          <p:cNvPr id="11" name="Flowchart: Data 10"/>
          <p:cNvSpPr/>
          <p:nvPr/>
        </p:nvSpPr>
        <p:spPr>
          <a:xfrm>
            <a:off x="5555850" y="3003297"/>
            <a:ext cx="1558603" cy="757408"/>
          </a:xfrm>
          <a:prstGeom prst="flowChartInputOutput">
            <a:avLst/>
          </a:prstGeom>
          <a:solidFill>
            <a:srgbClr val="C396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Input number</a:t>
            </a:r>
          </a:p>
        </p:txBody>
      </p:sp>
      <p:sp>
        <p:nvSpPr>
          <p:cNvPr id="13" name="Flowchart: Decision 12"/>
          <p:cNvSpPr/>
          <p:nvPr/>
        </p:nvSpPr>
        <p:spPr>
          <a:xfrm>
            <a:off x="5544011" y="3917681"/>
            <a:ext cx="1600265" cy="770098"/>
          </a:xfrm>
          <a:prstGeom prst="flowChartDecision">
            <a:avLst/>
          </a:prstGeom>
          <a:solidFill>
            <a:srgbClr val="C396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Number</a:t>
            </a:r>
            <a:r>
              <a:rPr lang="en-GB" sz="1400" b="1" dirty="0">
                <a:solidFill>
                  <a:schemeClr val="bg1"/>
                </a:solidFill>
                <a:latin typeface="Arial" panose="020B0604020202020204" pitchFamily="34" charset="0"/>
                <a:cs typeface="Arial" panose="020B0604020202020204" pitchFamily="34" charset="0"/>
              </a:rPr>
              <a:t> = 0?</a:t>
            </a:r>
          </a:p>
        </p:txBody>
      </p:sp>
      <p:cxnSp>
        <p:nvCxnSpPr>
          <p:cNvPr id="14" name="Straight Arrow Connector 13"/>
          <p:cNvCxnSpPr/>
          <p:nvPr/>
        </p:nvCxnSpPr>
        <p:spPr>
          <a:xfrm flipV="1">
            <a:off x="8217426" y="2801061"/>
            <a:ext cx="0" cy="1304955"/>
          </a:xfrm>
          <a:prstGeom prst="straightConnector1">
            <a:avLst/>
          </a:prstGeom>
          <a:ln>
            <a:solidFill>
              <a:srgbClr val="C396A3"/>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6362214" y="2808092"/>
            <a:ext cx="1852615" cy="0"/>
          </a:xfrm>
          <a:prstGeom prst="straightConnector1">
            <a:avLst/>
          </a:prstGeom>
          <a:ln>
            <a:solidFill>
              <a:srgbClr val="C396A3"/>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7100385" y="4290496"/>
            <a:ext cx="1312285" cy="0"/>
          </a:xfrm>
          <a:prstGeom prst="straightConnector1">
            <a:avLst/>
          </a:prstGeom>
          <a:ln>
            <a:solidFill>
              <a:srgbClr val="C396A3"/>
            </a:solidFill>
            <a:tailEnd type="none"/>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7555624" y="4012025"/>
            <a:ext cx="1325774" cy="556942"/>
          </a:xfrm>
          <a:prstGeom prst="rect">
            <a:avLst/>
          </a:prstGeom>
          <a:solidFill>
            <a:srgbClr val="C396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bg1"/>
                </a:solidFill>
                <a:latin typeface="Arial" panose="020B0604020202020204" pitchFamily="34" charset="0"/>
                <a:cs typeface="Arial" panose="020B0604020202020204" pitchFamily="34" charset="0"/>
              </a:defRPr>
            </a:lvl1pPr>
          </a:lstStyle>
          <a:p>
            <a:r>
              <a:rPr lang="en-GB" sz="1400" dirty="0"/>
              <a:t>Add to Total</a:t>
            </a:r>
          </a:p>
        </p:txBody>
      </p:sp>
      <p:sp>
        <p:nvSpPr>
          <p:cNvPr id="26" name="TextBox 25"/>
          <p:cNvSpPr txBox="1"/>
          <p:nvPr/>
        </p:nvSpPr>
        <p:spPr>
          <a:xfrm>
            <a:off x="6969018" y="4000674"/>
            <a:ext cx="592375" cy="307777"/>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No</a:t>
            </a:r>
          </a:p>
        </p:txBody>
      </p:sp>
      <p:sp>
        <p:nvSpPr>
          <p:cNvPr id="29" name="Rectangle 28"/>
          <p:cNvSpPr/>
          <p:nvPr/>
        </p:nvSpPr>
        <p:spPr>
          <a:xfrm>
            <a:off x="6312981" y="4639885"/>
            <a:ext cx="493790" cy="307777"/>
          </a:xfrm>
          <a:prstGeom prst="rect">
            <a:avLst/>
          </a:prstGeom>
        </p:spPr>
        <p:txBody>
          <a:bodyPr wrap="none">
            <a:spAutoFit/>
          </a:bodyPr>
          <a:lstStyle/>
          <a:p>
            <a:r>
              <a:rPr lang="en-GB" sz="1400" b="1" dirty="0">
                <a:latin typeface="Arial" panose="020B0604020202020204" pitchFamily="34" charset="0"/>
                <a:cs typeface="Arial" panose="020B0604020202020204" pitchFamily="34" charset="0"/>
              </a:rPr>
              <a:t>Yes</a:t>
            </a:r>
            <a:endParaRPr lang="en-GB" sz="1400" dirty="0"/>
          </a:p>
        </p:txBody>
      </p:sp>
      <p:sp>
        <p:nvSpPr>
          <p:cNvPr id="30" name="TextBox 29"/>
          <p:cNvSpPr txBox="1"/>
          <p:nvPr/>
        </p:nvSpPr>
        <p:spPr>
          <a:xfrm>
            <a:off x="5592534" y="4890562"/>
            <a:ext cx="1507851" cy="768570"/>
          </a:xfrm>
          <a:prstGeom prst="rect">
            <a:avLst/>
          </a:prstGeom>
          <a:solidFill>
            <a:srgbClr val="C396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bg1"/>
                </a:solidFill>
                <a:latin typeface="Arial" panose="020B0604020202020204" pitchFamily="34" charset="0"/>
                <a:cs typeface="Arial" panose="020B0604020202020204" pitchFamily="34" charset="0"/>
              </a:defRPr>
            </a:lvl1pPr>
          </a:lstStyle>
          <a:p>
            <a:r>
              <a:rPr lang="en-GB" sz="1400" dirty="0"/>
              <a:t>Store Total in location 100</a:t>
            </a:r>
          </a:p>
        </p:txBody>
      </p:sp>
      <p:sp>
        <p:nvSpPr>
          <p:cNvPr id="34" name="Flowchart: Terminator 33"/>
          <p:cNvSpPr/>
          <p:nvPr/>
        </p:nvSpPr>
        <p:spPr>
          <a:xfrm>
            <a:off x="5529943" y="5842248"/>
            <a:ext cx="1668472" cy="461715"/>
          </a:xfrm>
          <a:prstGeom prst="flowChartTerminator">
            <a:avLst/>
          </a:prstGeom>
          <a:solidFill>
            <a:srgbClr val="C396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End</a:t>
            </a:r>
            <a:endParaRPr lang="en-GB" sz="1600" b="1"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5608289" y="2101297"/>
            <a:ext cx="1507851" cy="541610"/>
          </a:xfrm>
          <a:prstGeom prst="rect">
            <a:avLst/>
          </a:prstGeom>
          <a:solidFill>
            <a:srgbClr val="C396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ctr">
              <a:defRPr b="1">
                <a:solidFill>
                  <a:schemeClr val="bg1"/>
                </a:solidFill>
                <a:latin typeface="Arial" panose="020B0604020202020204" pitchFamily="34" charset="0"/>
                <a:cs typeface="Arial" panose="020B0604020202020204" pitchFamily="34" charset="0"/>
              </a:defRPr>
            </a:lvl1pPr>
          </a:lstStyle>
          <a:p>
            <a:r>
              <a:rPr lang="en-GB" sz="1400" dirty="0"/>
              <a:t>Set Total to 0</a:t>
            </a:r>
          </a:p>
        </p:txBody>
      </p:sp>
    </p:spTree>
    <p:extLst>
      <p:ext uri="{BB962C8B-B14F-4D97-AF65-F5344CB8AC3E}">
        <p14:creationId xmlns:p14="http://schemas.microsoft.com/office/powerpoint/2010/main" val="2569827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 loop to add numbers</a:t>
            </a:r>
          </a:p>
        </p:txBody>
      </p:sp>
      <p:sp>
        <p:nvSpPr>
          <p:cNvPr id="3" name="Text Placeholder 2"/>
          <p:cNvSpPr>
            <a:spLocks noGrp="1"/>
          </p:cNvSpPr>
          <p:nvPr>
            <p:ph type="body" sz="quarter" idx="14"/>
          </p:nvPr>
        </p:nvSpPr>
        <p:spPr>
          <a:xfrm>
            <a:off x="724279" y="1704179"/>
            <a:ext cx="7940749" cy="4464392"/>
          </a:xfrm>
        </p:spPr>
        <p:txBody>
          <a:bodyPr/>
          <a:lstStyle/>
          <a:p>
            <a:pPr marL="0" indent="0">
              <a:spcAft>
                <a:spcPts val="600"/>
              </a:spcAft>
              <a:buNone/>
              <a:tabLst>
                <a:tab pos="365125" algn="l"/>
                <a:tab pos="2687638" algn="l"/>
              </a:tabLst>
            </a:pPr>
            <a:r>
              <a:rPr lang="en-GB" dirty="0">
                <a:latin typeface="Consolas" panose="020B0609020204030204" pitchFamily="49" charset="0"/>
                <a:cs typeface="Consolas" panose="020B0609020204030204" pitchFamily="49" charset="0"/>
              </a:rPr>
              <a:t>	MOV R1, #0	</a:t>
            </a:r>
            <a:r>
              <a:rPr lang="en-GB" dirty="0">
                <a:solidFill>
                  <a:srgbClr val="D1919B"/>
                </a:solidFill>
                <a:latin typeface="Consolas" panose="020B0609020204030204" pitchFamily="49" charset="0"/>
                <a:cs typeface="Consolas" panose="020B0609020204030204" pitchFamily="49" charset="0"/>
              </a:rPr>
              <a:t>;initialise R1 to hold total</a:t>
            </a:r>
          </a:p>
          <a:p>
            <a:pPr marL="711200" indent="-711200">
              <a:spcAft>
                <a:spcPts val="600"/>
              </a:spcAft>
              <a:buNone/>
              <a:tabLst>
                <a:tab pos="365125" algn="l"/>
                <a:tab pos="2687638" algn="l"/>
              </a:tabLst>
            </a:pPr>
            <a:r>
              <a:rPr lang="en-GB" dirty="0">
                <a:latin typeface="Consolas" panose="020B0609020204030204" pitchFamily="49" charset="0"/>
                <a:cs typeface="Consolas" panose="020B0609020204030204" pitchFamily="49" charset="0"/>
              </a:rPr>
              <a:t>LOOP</a:t>
            </a:r>
          </a:p>
          <a:p>
            <a:pPr marL="711200" indent="-711200">
              <a:spcAft>
                <a:spcPts val="600"/>
              </a:spcAft>
              <a:buNone/>
              <a:tabLst>
                <a:tab pos="365125" algn="l"/>
                <a:tab pos="2687638" algn="l"/>
              </a:tabLst>
            </a:pPr>
            <a:r>
              <a:rPr lang="en-GB" dirty="0">
                <a:latin typeface="Consolas" panose="020B0609020204030204" pitchFamily="49" charset="0"/>
                <a:cs typeface="Consolas" panose="020B0609020204030204" pitchFamily="49" charset="0"/>
              </a:rPr>
              <a:t>	INPUT R0	</a:t>
            </a:r>
            <a:r>
              <a:rPr lang="en-GB" dirty="0">
                <a:solidFill>
                  <a:srgbClr val="D1919B"/>
                </a:solidFill>
                <a:latin typeface="Consolas" panose="020B0609020204030204" pitchFamily="49" charset="0"/>
                <a:cs typeface="Consolas" panose="020B0609020204030204" pitchFamily="49" charset="0"/>
              </a:rPr>
              <a:t>;input a number</a:t>
            </a:r>
          </a:p>
          <a:p>
            <a:pPr marL="711200" indent="-711200">
              <a:spcAft>
                <a:spcPts val="600"/>
              </a:spcAft>
              <a:buNone/>
              <a:tabLst>
                <a:tab pos="365125" algn="l"/>
                <a:tab pos="2687638" algn="l"/>
              </a:tabLst>
            </a:pPr>
            <a:r>
              <a:rPr lang="en-GB" dirty="0">
                <a:latin typeface="Consolas" panose="020B0609020204030204" pitchFamily="49" charset="0"/>
                <a:cs typeface="Consolas" panose="020B0609020204030204" pitchFamily="49" charset="0"/>
              </a:rPr>
              <a:t>	ADD R1,R1,R0	</a:t>
            </a:r>
            <a:r>
              <a:rPr lang="en-GB" dirty="0">
                <a:solidFill>
                  <a:srgbClr val="D1919B"/>
                </a:solidFill>
                <a:latin typeface="Consolas" panose="020B0609020204030204" pitchFamily="49" charset="0"/>
                <a:cs typeface="Consolas" panose="020B0609020204030204" pitchFamily="49" charset="0"/>
              </a:rPr>
              <a:t>;add number to R1</a:t>
            </a:r>
          </a:p>
          <a:p>
            <a:pPr marL="711200" indent="-711200">
              <a:spcAft>
                <a:spcPts val="600"/>
              </a:spcAft>
              <a:buNone/>
              <a:tabLst>
                <a:tab pos="365125" algn="l"/>
                <a:tab pos="2687638" algn="l"/>
              </a:tabLst>
            </a:pPr>
            <a:r>
              <a:rPr lang="en-GB" dirty="0">
                <a:solidFill>
                  <a:srgbClr val="D1919B"/>
                </a:solidFill>
                <a:latin typeface="Consolas" panose="020B0609020204030204" pitchFamily="49" charset="0"/>
                <a:cs typeface="Consolas" panose="020B0609020204030204" pitchFamily="49" charset="0"/>
              </a:rPr>
              <a:t>	</a:t>
            </a:r>
            <a:r>
              <a:rPr lang="en-GB" dirty="0">
                <a:latin typeface="Consolas" panose="020B0609020204030204" pitchFamily="49" charset="0"/>
                <a:cs typeface="Consolas" panose="020B0609020204030204" pitchFamily="49" charset="0"/>
              </a:rPr>
              <a:t>CMP R0, #0	</a:t>
            </a:r>
            <a:r>
              <a:rPr lang="en-GB" dirty="0">
                <a:solidFill>
                  <a:srgbClr val="D1919B"/>
                </a:solidFill>
                <a:latin typeface="Consolas" panose="020B0609020204030204" pitchFamily="49" charset="0"/>
                <a:cs typeface="Consolas" panose="020B0609020204030204" pitchFamily="49" charset="0"/>
              </a:rPr>
              <a:t>;compare number with 0</a:t>
            </a:r>
          </a:p>
          <a:p>
            <a:pPr marL="0" indent="0">
              <a:spcAft>
                <a:spcPts val="600"/>
              </a:spcAft>
              <a:buNone/>
              <a:tabLst>
                <a:tab pos="365125" algn="l"/>
                <a:tab pos="2687638" algn="l"/>
              </a:tabLst>
            </a:pPr>
            <a:r>
              <a:rPr lang="en-GB" dirty="0">
                <a:latin typeface="Consolas" panose="020B0609020204030204" pitchFamily="49" charset="0"/>
                <a:cs typeface="Consolas" panose="020B0609020204030204" pitchFamily="49" charset="0"/>
              </a:rPr>
              <a:t>	BNE LOOP	</a:t>
            </a:r>
            <a:r>
              <a:rPr lang="en-GB" dirty="0">
                <a:solidFill>
                  <a:srgbClr val="D1919B"/>
                </a:solidFill>
                <a:latin typeface="Consolas" panose="020B0609020204030204" pitchFamily="49" charset="0"/>
                <a:cs typeface="Consolas" panose="020B0609020204030204" pitchFamily="49" charset="0"/>
              </a:rPr>
              <a:t>;branch if not zero</a:t>
            </a:r>
          </a:p>
          <a:p>
            <a:pPr marL="0" indent="0">
              <a:spcAft>
                <a:spcPts val="600"/>
              </a:spcAft>
              <a:buNone/>
              <a:tabLst>
                <a:tab pos="365125" algn="l"/>
                <a:tab pos="2687638" algn="l"/>
              </a:tabLst>
            </a:pPr>
            <a:r>
              <a:rPr lang="en-GB" dirty="0">
                <a:latin typeface="Consolas" panose="020B0609020204030204" pitchFamily="49" charset="0"/>
                <a:cs typeface="Consolas" panose="020B0609020204030204" pitchFamily="49" charset="0"/>
              </a:rPr>
              <a:t>	STR R1, 100	</a:t>
            </a:r>
            <a:r>
              <a:rPr lang="en-GB" dirty="0">
                <a:solidFill>
                  <a:srgbClr val="D1919B"/>
                </a:solidFill>
                <a:latin typeface="Consolas" panose="020B0609020204030204" pitchFamily="49" charset="0"/>
                <a:cs typeface="Consolas" panose="020B0609020204030204" pitchFamily="49" charset="0"/>
              </a:rPr>
              <a:t>;store total in location 100</a:t>
            </a:r>
          </a:p>
          <a:p>
            <a:pPr marL="0" indent="0">
              <a:spcAft>
                <a:spcPts val="600"/>
              </a:spcAft>
              <a:buNone/>
              <a:tabLst>
                <a:tab pos="365125" algn="l"/>
              </a:tabLst>
            </a:pPr>
            <a:endParaRPr lang="en-GB" dirty="0">
              <a:latin typeface="Consolas" panose="020B0609020204030204" pitchFamily="49" charset="0"/>
              <a:cs typeface="Consolas" panose="020B0609020204030204" pitchFamily="49" charset="0"/>
            </a:endParaRPr>
          </a:p>
          <a:p>
            <a:r>
              <a:rPr lang="en-GB" dirty="0"/>
              <a:t>There are many variations that could also be correct	</a:t>
            </a:r>
          </a:p>
        </p:txBody>
      </p:sp>
    </p:spTree>
    <p:extLst>
      <p:ext uri="{BB962C8B-B14F-4D97-AF65-F5344CB8AC3E}">
        <p14:creationId xmlns:p14="http://schemas.microsoft.com/office/powerpoint/2010/main" val="551327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4</a:t>
            </a:r>
          </a:p>
        </p:txBody>
      </p:sp>
      <p:sp>
        <p:nvSpPr>
          <p:cNvPr id="5" name="Text Placeholder 4"/>
          <p:cNvSpPr>
            <a:spLocks noGrp="1"/>
          </p:cNvSpPr>
          <p:nvPr>
            <p:ph type="body" sz="quarter" idx="14"/>
          </p:nvPr>
        </p:nvSpPr>
        <p:spPr/>
        <p:txBody>
          <a:bodyPr/>
          <a:lstStyle/>
          <a:p>
            <a:r>
              <a:rPr lang="en-GB" dirty="0"/>
              <a:t>Now try the questions in </a:t>
            </a:r>
            <a:r>
              <a:rPr lang="en-GB" b="1" dirty="0"/>
              <a:t>Task 1</a:t>
            </a:r>
          </a:p>
        </p:txBody>
      </p:sp>
    </p:spTree>
    <p:extLst>
      <p:ext uri="{BB962C8B-B14F-4D97-AF65-F5344CB8AC3E}">
        <p14:creationId xmlns:p14="http://schemas.microsoft.com/office/powerpoint/2010/main" val="36060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Logical bitwise operators</a:t>
            </a:r>
          </a:p>
        </p:txBody>
      </p:sp>
      <p:sp>
        <p:nvSpPr>
          <p:cNvPr id="3" name="Text Placeholder 2"/>
          <p:cNvSpPr>
            <a:spLocks noGrp="1"/>
          </p:cNvSpPr>
          <p:nvPr>
            <p:ph type="body" sz="quarter" idx="14"/>
          </p:nvPr>
        </p:nvSpPr>
        <p:spPr/>
        <p:txBody>
          <a:bodyPr/>
          <a:lstStyle/>
          <a:p>
            <a:pPr marL="0" indent="0">
              <a:buNone/>
            </a:pPr>
            <a:r>
              <a:rPr lang="en-GB" dirty="0"/>
              <a:t>Instructions to perform AND, OR, NOT and XOR operations typically look like this:</a:t>
            </a:r>
          </a:p>
          <a:p>
            <a:pPr marL="0" indent="0" algn="ctr">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695342266"/>
              </p:ext>
            </p:extLst>
          </p:nvPr>
        </p:nvGraphicFramePr>
        <p:xfrm>
          <a:off x="724279" y="2703917"/>
          <a:ext cx="7759131" cy="3383280"/>
        </p:xfrm>
        <a:graphic>
          <a:graphicData uri="http://schemas.openxmlformats.org/drawingml/2006/table">
            <a:tbl>
              <a:tblPr firstRow="1" bandRow="1">
                <a:tableStyleId>{5940675A-B579-460E-94D1-54222C63F5DA}</a:tableStyleId>
              </a:tblPr>
              <a:tblGrid>
                <a:gridCol w="1608054">
                  <a:extLst>
                    <a:ext uri="{9D8B030D-6E8A-4147-A177-3AD203B41FA5}">
                      <a16:colId xmlns:a16="http://schemas.microsoft.com/office/drawing/2014/main" val="20000"/>
                    </a:ext>
                  </a:extLst>
                </a:gridCol>
                <a:gridCol w="6151077">
                  <a:extLst>
                    <a:ext uri="{9D8B030D-6E8A-4147-A177-3AD203B41FA5}">
                      <a16:colId xmlns:a16="http://schemas.microsoft.com/office/drawing/2014/main" val="20001"/>
                    </a:ext>
                  </a:extLst>
                </a:gridCol>
              </a:tblGrid>
              <a:tr h="370840">
                <a:tc>
                  <a:txBody>
                    <a:bodyPr/>
                    <a:lstStyle/>
                    <a:p>
                      <a:r>
                        <a:rPr lang="en-GB" sz="1800" kern="1200" dirty="0">
                          <a:solidFill>
                            <a:schemeClr val="tx1"/>
                          </a:solidFill>
                          <a:effectLst/>
                          <a:latin typeface="Consolas" panose="020B0609020204030204" pitchFamily="49" charset="0"/>
                          <a:ea typeface="+mn-ea"/>
                          <a:cs typeface="Consolas" panose="020B0609020204030204" pitchFamily="49" charset="0"/>
                        </a:rPr>
                        <a:t>AND Rd, Rn, &lt;operand2&gt;</a:t>
                      </a:r>
                      <a:endParaRPr lang="en-GB" dirty="0">
                        <a:latin typeface="Consolas" panose="020B0609020204030204" pitchFamily="49" charset="0"/>
                        <a:cs typeface="Consolas" panose="020B0609020204030204" pitchFamily="49" charset="0"/>
                      </a:endParaRPr>
                    </a:p>
                  </a:txBody>
                  <a:tcPr>
                    <a:lnL w="12700" cmpd="sng">
                      <a:noFill/>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kern="1200" dirty="0">
                          <a:solidFill>
                            <a:schemeClr val="tx1"/>
                          </a:solidFill>
                          <a:effectLst/>
                          <a:latin typeface="Arial" panose="020B0604020202020204" pitchFamily="34" charset="0"/>
                          <a:ea typeface="+mn-ea"/>
                          <a:cs typeface="Arial" panose="020B0604020202020204" pitchFamily="34" charset="0"/>
                        </a:rPr>
                        <a:t>Perform a bitwise logical </a:t>
                      </a:r>
                      <a:r>
                        <a:rPr lang="en-GB" sz="1800" kern="1200" dirty="0">
                          <a:solidFill>
                            <a:schemeClr val="tx1"/>
                          </a:solidFill>
                          <a:latin typeface="Consolas" panose="020B0609020204030204" pitchFamily="49" charset="0"/>
                          <a:ea typeface="+mn-ea"/>
                          <a:cs typeface="Consolas" panose="020B0609020204030204" pitchFamily="49" charset="0"/>
                        </a:rPr>
                        <a:t>AND</a:t>
                      </a:r>
                      <a:r>
                        <a:rPr lang="en-GB" sz="1800" kern="1200" dirty="0">
                          <a:solidFill>
                            <a:schemeClr val="tx1"/>
                          </a:solidFill>
                          <a:effectLst/>
                          <a:latin typeface="Arial" panose="020B0604020202020204" pitchFamily="34" charset="0"/>
                          <a:ea typeface="+mn-ea"/>
                          <a:cs typeface="Arial" panose="020B0604020202020204" pitchFamily="34" charset="0"/>
                        </a:rPr>
                        <a:t> operation between the value in register </a:t>
                      </a:r>
                      <a:r>
                        <a:rPr lang="en-GB" sz="1800" kern="1200" dirty="0">
                          <a:solidFill>
                            <a:schemeClr val="tx1"/>
                          </a:solidFill>
                          <a:latin typeface="Consolas" panose="020B0609020204030204" pitchFamily="49" charset="0"/>
                          <a:ea typeface="+mn-ea"/>
                          <a:cs typeface="Consolas" panose="020B0609020204030204" pitchFamily="49" charset="0"/>
                        </a:rPr>
                        <a:t>n</a:t>
                      </a:r>
                      <a:r>
                        <a:rPr lang="en-GB" sz="1800" kern="1200" dirty="0">
                          <a:solidFill>
                            <a:schemeClr val="tx1"/>
                          </a:solidFill>
                          <a:effectLst/>
                          <a:latin typeface="Arial" panose="020B0604020202020204" pitchFamily="34" charset="0"/>
                          <a:ea typeface="+mn-ea"/>
                          <a:cs typeface="Arial" panose="020B0604020202020204" pitchFamily="34" charset="0"/>
                        </a:rPr>
                        <a:t> and the value specified by </a:t>
                      </a:r>
                      <a:r>
                        <a:rPr lang="en-GB" sz="1800" kern="1200" dirty="0">
                          <a:solidFill>
                            <a:schemeClr val="tx1"/>
                          </a:solidFill>
                          <a:latin typeface="Consolas" panose="020B0609020204030204" pitchFamily="49" charset="0"/>
                          <a:ea typeface="+mn-ea"/>
                          <a:cs typeface="Consolas" panose="020B0609020204030204" pitchFamily="49" charset="0"/>
                        </a:rPr>
                        <a:t>&lt;operand2&gt; </a:t>
                      </a:r>
                      <a:r>
                        <a:rPr lang="en-GB" sz="1800" kern="1200" dirty="0">
                          <a:solidFill>
                            <a:schemeClr val="tx1"/>
                          </a:solidFill>
                          <a:effectLst/>
                          <a:latin typeface="Arial" panose="020B0604020202020204" pitchFamily="34" charset="0"/>
                          <a:ea typeface="+mn-ea"/>
                          <a:cs typeface="Arial" panose="020B0604020202020204" pitchFamily="34" charset="0"/>
                        </a:rPr>
                        <a:t>and store the result in register </a:t>
                      </a:r>
                      <a:r>
                        <a:rPr lang="en-GB" sz="1800" kern="1200" dirty="0">
                          <a:solidFill>
                            <a:schemeClr val="tx1"/>
                          </a:solidFill>
                          <a:latin typeface="Consolas" panose="020B0609020204030204" pitchFamily="49" charset="0"/>
                          <a:ea typeface="+mn-ea"/>
                          <a:cs typeface="Consolas" panose="020B0609020204030204" pitchFamily="49" charset="0"/>
                        </a:rPr>
                        <a:t>d</a:t>
                      </a:r>
                      <a:r>
                        <a:rPr lang="en-GB" sz="1800" kern="1200" dirty="0">
                          <a:solidFill>
                            <a:schemeClr val="tx1"/>
                          </a:solidFill>
                          <a:effectLst/>
                          <a:latin typeface="Arial" panose="020B0604020202020204" pitchFamily="34" charset="0"/>
                          <a:ea typeface="+mn-ea"/>
                          <a:cs typeface="Arial" panose="020B0604020202020204" pitchFamily="34" charset="0"/>
                        </a:rPr>
                        <a:t>. </a:t>
                      </a:r>
                      <a:endParaRPr lang="en-GB" dirty="0">
                        <a:latin typeface="Arial" panose="020B0604020202020204" pitchFamily="34" charset="0"/>
                        <a:cs typeface="Arial" panose="020B0604020202020204" pitchFamily="34" charset="0"/>
                      </a:endParaRPr>
                    </a:p>
                  </a:txBody>
                  <a:tcPr>
                    <a:lnL w="12700" cap="flat" cmpd="sng" algn="ctr">
                      <a:solidFill>
                        <a:srgbClr val="C396A3"/>
                      </a:solidFill>
                      <a:prstDash val="solid"/>
                      <a:round/>
                      <a:headEnd type="none" w="med" len="med"/>
                      <a:tailEnd type="none" w="med" len="med"/>
                    </a:lnL>
                    <a:lnR w="12700" cmpd="sng">
                      <a:noFill/>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Consolas" panose="020B0609020204030204" pitchFamily="49" charset="0"/>
                          <a:ea typeface="+mn-ea"/>
                          <a:cs typeface="Consolas" panose="020B0609020204030204" pitchFamily="49" charset="0"/>
                        </a:rPr>
                        <a:t>ORR Rd, Rn, &lt;operand2&gt; </a:t>
                      </a:r>
                      <a:endParaRPr lang="en-GB" sz="1800" b="1" kern="1200" dirty="0">
                        <a:solidFill>
                          <a:schemeClr val="lt1"/>
                        </a:solidFill>
                        <a:latin typeface="Consolas" panose="020B0609020204030204" pitchFamily="49" charset="0"/>
                        <a:ea typeface="+mn-ea"/>
                        <a:cs typeface="Consolas" panose="020B0609020204030204" pitchFamily="49" charset="0"/>
                      </a:endParaRPr>
                    </a:p>
                  </a:txBody>
                  <a:tcPr>
                    <a:lnL w="12700" cmpd="sng">
                      <a:noFill/>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Arial" panose="020B0604020202020204" pitchFamily="34" charset="0"/>
                          <a:ea typeface="+mn-ea"/>
                          <a:cs typeface="Arial" panose="020B0604020202020204" pitchFamily="34" charset="0"/>
                        </a:rPr>
                        <a:t>Perform a bitwise logical </a:t>
                      </a:r>
                      <a:r>
                        <a:rPr lang="en-GB" sz="1800" kern="1200" dirty="0">
                          <a:solidFill>
                            <a:schemeClr val="tx1"/>
                          </a:solidFill>
                          <a:latin typeface="Consolas" panose="020B0609020204030204" pitchFamily="49" charset="0"/>
                          <a:ea typeface="+mn-ea"/>
                          <a:cs typeface="Consolas" panose="020B0609020204030204" pitchFamily="49" charset="0"/>
                        </a:rPr>
                        <a:t>OR</a:t>
                      </a:r>
                      <a:r>
                        <a:rPr lang="en-GB" sz="1800" kern="1200" dirty="0">
                          <a:solidFill>
                            <a:schemeClr val="tx1"/>
                          </a:solidFill>
                          <a:effectLst/>
                          <a:latin typeface="Arial" panose="020B0604020202020204" pitchFamily="34" charset="0"/>
                          <a:ea typeface="+mn-ea"/>
                          <a:cs typeface="Arial" panose="020B0604020202020204" pitchFamily="34" charset="0"/>
                        </a:rPr>
                        <a:t> operation between the value in register </a:t>
                      </a:r>
                      <a:r>
                        <a:rPr lang="en-GB" sz="1800" kern="1200" dirty="0">
                          <a:solidFill>
                            <a:schemeClr val="tx1"/>
                          </a:solidFill>
                          <a:latin typeface="Consolas" panose="020B0609020204030204" pitchFamily="49" charset="0"/>
                          <a:ea typeface="+mn-ea"/>
                          <a:cs typeface="Consolas" panose="020B0609020204030204" pitchFamily="49" charset="0"/>
                        </a:rPr>
                        <a:t>n</a:t>
                      </a:r>
                      <a:r>
                        <a:rPr lang="en-GB" sz="1800" kern="1200" dirty="0">
                          <a:solidFill>
                            <a:schemeClr val="tx1"/>
                          </a:solidFill>
                          <a:effectLst/>
                          <a:latin typeface="Arial" panose="020B0604020202020204" pitchFamily="34" charset="0"/>
                          <a:ea typeface="+mn-ea"/>
                          <a:cs typeface="Arial" panose="020B0604020202020204" pitchFamily="34" charset="0"/>
                        </a:rPr>
                        <a:t> and the value specified by </a:t>
                      </a:r>
                      <a:r>
                        <a:rPr lang="en-GB" sz="1800" kern="1200" dirty="0">
                          <a:solidFill>
                            <a:schemeClr val="tx1"/>
                          </a:solidFill>
                          <a:latin typeface="Consolas" panose="020B0609020204030204" pitchFamily="49" charset="0"/>
                          <a:ea typeface="+mn-ea"/>
                          <a:cs typeface="Consolas" panose="020B0609020204030204" pitchFamily="49" charset="0"/>
                        </a:rPr>
                        <a:t>&lt;operand2&gt;</a:t>
                      </a:r>
                      <a:r>
                        <a:rPr lang="en-GB" sz="1800" kern="1200" dirty="0">
                          <a:solidFill>
                            <a:schemeClr val="tx1"/>
                          </a:solidFill>
                          <a:effectLst/>
                          <a:latin typeface="Arial" panose="020B0604020202020204" pitchFamily="34" charset="0"/>
                          <a:ea typeface="+mn-ea"/>
                          <a:cs typeface="Arial" panose="020B0604020202020204" pitchFamily="34" charset="0"/>
                        </a:rPr>
                        <a:t> and store the result in register </a:t>
                      </a:r>
                      <a:r>
                        <a:rPr lang="en-GB" sz="1800" kern="1200" dirty="0">
                          <a:solidFill>
                            <a:schemeClr val="tx1"/>
                          </a:solidFill>
                          <a:latin typeface="Consolas" panose="020B0609020204030204" pitchFamily="49" charset="0"/>
                          <a:ea typeface="+mn-ea"/>
                          <a:cs typeface="Consolas" panose="020B0609020204030204" pitchFamily="49" charset="0"/>
                        </a:rPr>
                        <a:t>d</a:t>
                      </a:r>
                      <a:r>
                        <a:rPr lang="en-GB" sz="1800" kern="1200" dirty="0">
                          <a:solidFill>
                            <a:schemeClr val="tx1"/>
                          </a:solidFill>
                          <a:effectLst/>
                          <a:latin typeface="Arial" panose="020B0604020202020204" pitchFamily="34" charset="0"/>
                          <a:ea typeface="+mn-ea"/>
                          <a:cs typeface="Arial" panose="020B0604020202020204" pitchFamily="34" charset="0"/>
                        </a:rPr>
                        <a:t>. </a:t>
                      </a:r>
                      <a:endParaRPr lang="en-GB" sz="18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rgbClr val="C396A3"/>
                      </a:solidFill>
                      <a:prstDash val="solid"/>
                      <a:round/>
                      <a:headEnd type="none" w="med" len="med"/>
                      <a:tailEnd type="none" w="med" len="med"/>
                    </a:lnL>
                    <a:lnR w="12700" cmpd="sng">
                      <a:noFill/>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Consolas" panose="020B0609020204030204" pitchFamily="49" charset="0"/>
                          <a:ea typeface="+mn-ea"/>
                          <a:cs typeface="Consolas" panose="020B0609020204030204" pitchFamily="49" charset="0"/>
                        </a:rPr>
                        <a:t>EOR Rd, Rn, &lt;operand2&gt; </a:t>
                      </a:r>
                      <a:endParaRPr lang="en-GB" sz="1800" kern="1200" dirty="0">
                        <a:solidFill>
                          <a:schemeClr val="tx1"/>
                        </a:solidFill>
                        <a:latin typeface="Consolas" panose="020B0609020204030204" pitchFamily="49" charset="0"/>
                        <a:ea typeface="+mn-ea"/>
                        <a:cs typeface="Consolas" panose="020B0609020204030204" pitchFamily="49" charset="0"/>
                      </a:endParaRPr>
                    </a:p>
                  </a:txBody>
                  <a:tcPr>
                    <a:lnL w="12700" cmpd="sng">
                      <a:noFill/>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Arial" panose="020B0604020202020204" pitchFamily="34" charset="0"/>
                          <a:ea typeface="+mn-ea"/>
                          <a:cs typeface="Arial" panose="020B0604020202020204" pitchFamily="34" charset="0"/>
                        </a:rPr>
                        <a:t>Perform a bitwise logical exclusive or (</a:t>
                      </a:r>
                      <a:r>
                        <a:rPr lang="en-GB" sz="1800" kern="1200" dirty="0">
                          <a:solidFill>
                            <a:schemeClr val="tx1"/>
                          </a:solidFill>
                          <a:latin typeface="Consolas" panose="020B0609020204030204" pitchFamily="49" charset="0"/>
                          <a:ea typeface="+mn-ea"/>
                          <a:cs typeface="Consolas" panose="020B0609020204030204" pitchFamily="49" charset="0"/>
                        </a:rPr>
                        <a:t>XOR</a:t>
                      </a:r>
                      <a:r>
                        <a:rPr lang="en-GB" sz="1800" kern="1200" dirty="0">
                          <a:solidFill>
                            <a:schemeClr val="tx1"/>
                          </a:solidFill>
                          <a:effectLst/>
                          <a:latin typeface="Arial" panose="020B0604020202020204" pitchFamily="34" charset="0"/>
                          <a:ea typeface="+mn-ea"/>
                          <a:cs typeface="Arial" panose="020B0604020202020204" pitchFamily="34" charset="0"/>
                        </a:rPr>
                        <a:t>) operation between the value in register </a:t>
                      </a:r>
                      <a:r>
                        <a:rPr lang="en-GB" sz="1800" kern="1200" dirty="0">
                          <a:solidFill>
                            <a:schemeClr val="tx1"/>
                          </a:solidFill>
                          <a:latin typeface="Consolas" panose="020B0609020204030204" pitchFamily="49" charset="0"/>
                          <a:ea typeface="+mn-ea"/>
                          <a:cs typeface="Consolas" panose="020B0609020204030204" pitchFamily="49" charset="0"/>
                        </a:rPr>
                        <a:t>n</a:t>
                      </a:r>
                      <a:r>
                        <a:rPr lang="en-GB" sz="1800" kern="1200" dirty="0">
                          <a:solidFill>
                            <a:schemeClr val="tx1"/>
                          </a:solidFill>
                          <a:effectLst/>
                          <a:latin typeface="Arial" panose="020B0604020202020204" pitchFamily="34" charset="0"/>
                          <a:ea typeface="+mn-ea"/>
                          <a:cs typeface="Arial" panose="020B0604020202020204" pitchFamily="34" charset="0"/>
                        </a:rPr>
                        <a:t> and the value specified by </a:t>
                      </a:r>
                      <a:r>
                        <a:rPr lang="en-GB" sz="1800" kern="1200" dirty="0">
                          <a:solidFill>
                            <a:schemeClr val="tx1"/>
                          </a:solidFill>
                          <a:latin typeface="Consolas" panose="020B0609020204030204" pitchFamily="49" charset="0"/>
                          <a:ea typeface="+mn-ea"/>
                          <a:cs typeface="Consolas" panose="020B0609020204030204" pitchFamily="49" charset="0"/>
                        </a:rPr>
                        <a:t>&lt;operand2&gt; </a:t>
                      </a:r>
                      <a:r>
                        <a:rPr lang="en-GB" sz="1800" kern="1200" dirty="0">
                          <a:solidFill>
                            <a:schemeClr val="tx1"/>
                          </a:solidFill>
                          <a:effectLst/>
                          <a:latin typeface="Arial" panose="020B0604020202020204" pitchFamily="34" charset="0"/>
                          <a:ea typeface="+mn-ea"/>
                          <a:cs typeface="Arial" panose="020B0604020202020204" pitchFamily="34" charset="0"/>
                        </a:rPr>
                        <a:t>and store the result in register </a:t>
                      </a:r>
                      <a:r>
                        <a:rPr lang="en-GB" sz="1800" kern="1200" dirty="0">
                          <a:solidFill>
                            <a:schemeClr val="tx1"/>
                          </a:solidFill>
                          <a:latin typeface="Consolas" panose="020B0609020204030204" pitchFamily="49" charset="0"/>
                          <a:ea typeface="+mn-ea"/>
                          <a:cs typeface="Consolas" panose="020B0609020204030204" pitchFamily="49" charset="0"/>
                        </a:rPr>
                        <a:t>d</a:t>
                      </a:r>
                      <a:r>
                        <a:rPr lang="en-GB" sz="1800" kern="1200" dirty="0">
                          <a:solidFill>
                            <a:schemeClr val="tx1"/>
                          </a:solidFill>
                          <a:effectLst/>
                          <a:latin typeface="Arial" panose="020B0604020202020204" pitchFamily="34" charset="0"/>
                          <a:ea typeface="+mn-ea"/>
                          <a:cs typeface="Arial" panose="020B0604020202020204" pitchFamily="34" charset="0"/>
                        </a:rPr>
                        <a:t>. </a:t>
                      </a:r>
                      <a:endParaRPr lang="en-GB" sz="18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rgbClr val="C396A3"/>
                      </a:solidFill>
                      <a:prstDash val="solid"/>
                      <a:round/>
                      <a:headEnd type="none" w="med" len="med"/>
                      <a:tailEnd type="none" w="med" len="med"/>
                    </a:lnL>
                    <a:lnR w="12700" cmpd="sng">
                      <a:noFill/>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Consolas" panose="020B0609020204030204" pitchFamily="49" charset="0"/>
                          <a:ea typeface="+mn-ea"/>
                          <a:cs typeface="Consolas" panose="020B0609020204030204" pitchFamily="49" charset="0"/>
                        </a:rPr>
                        <a:t>MVN Rd, &lt;operand2&gt; </a:t>
                      </a:r>
                      <a:endParaRPr lang="en-GB" sz="1800" kern="1200" dirty="0">
                        <a:solidFill>
                          <a:schemeClr val="tx1"/>
                        </a:solidFill>
                        <a:latin typeface="Consolas" panose="020B0609020204030204" pitchFamily="49" charset="0"/>
                        <a:ea typeface="+mn-ea"/>
                        <a:cs typeface="Consolas" panose="020B0609020204030204" pitchFamily="49" charset="0"/>
                      </a:endParaRPr>
                    </a:p>
                  </a:txBody>
                  <a:tcPr>
                    <a:lnL w="12700" cmpd="sng">
                      <a:noFill/>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Arial" panose="020B0604020202020204" pitchFamily="34" charset="0"/>
                          <a:ea typeface="+mn-ea"/>
                          <a:cs typeface="Arial" panose="020B0604020202020204" pitchFamily="34" charset="0"/>
                        </a:rPr>
                        <a:t>Perform a bitwise logical </a:t>
                      </a:r>
                      <a:r>
                        <a:rPr lang="en-GB" sz="1800" kern="1200" dirty="0">
                          <a:solidFill>
                            <a:schemeClr val="tx1"/>
                          </a:solidFill>
                          <a:latin typeface="Consolas" panose="020B0609020204030204" pitchFamily="49" charset="0"/>
                          <a:ea typeface="+mn-ea"/>
                          <a:cs typeface="Consolas" panose="020B0609020204030204" pitchFamily="49" charset="0"/>
                        </a:rPr>
                        <a:t>NOT</a:t>
                      </a:r>
                      <a:r>
                        <a:rPr lang="en-GB" sz="1800" kern="1200" dirty="0">
                          <a:solidFill>
                            <a:schemeClr val="tx1"/>
                          </a:solidFill>
                          <a:effectLst/>
                          <a:latin typeface="Arial" panose="020B0604020202020204" pitchFamily="34" charset="0"/>
                          <a:ea typeface="+mn-ea"/>
                          <a:cs typeface="Arial" panose="020B0604020202020204" pitchFamily="34" charset="0"/>
                        </a:rPr>
                        <a:t> operation on the value specified by </a:t>
                      </a:r>
                      <a:r>
                        <a:rPr lang="en-GB" sz="1800" kern="1200" dirty="0">
                          <a:solidFill>
                            <a:schemeClr val="tx1"/>
                          </a:solidFill>
                          <a:latin typeface="Consolas" panose="020B0609020204030204" pitchFamily="49" charset="0"/>
                          <a:ea typeface="+mn-ea"/>
                          <a:cs typeface="Consolas" panose="020B0609020204030204" pitchFamily="49" charset="0"/>
                        </a:rPr>
                        <a:t>&lt;operand2&gt; </a:t>
                      </a:r>
                      <a:r>
                        <a:rPr lang="en-GB" sz="1800" kern="1200" dirty="0">
                          <a:solidFill>
                            <a:schemeClr val="tx1"/>
                          </a:solidFill>
                          <a:effectLst/>
                          <a:latin typeface="Arial" panose="020B0604020202020204" pitchFamily="34" charset="0"/>
                          <a:ea typeface="+mn-ea"/>
                          <a:cs typeface="Arial" panose="020B0604020202020204" pitchFamily="34" charset="0"/>
                        </a:rPr>
                        <a:t>and store the result in register </a:t>
                      </a:r>
                      <a:r>
                        <a:rPr lang="en-GB" sz="1800" kern="1200" dirty="0">
                          <a:solidFill>
                            <a:schemeClr val="tx1"/>
                          </a:solidFill>
                          <a:latin typeface="Consolas" panose="020B0609020204030204" pitchFamily="49" charset="0"/>
                          <a:ea typeface="+mn-ea"/>
                          <a:cs typeface="Consolas" panose="020B0609020204030204" pitchFamily="49" charset="0"/>
                        </a:rPr>
                        <a:t>d</a:t>
                      </a:r>
                      <a:r>
                        <a:rPr lang="en-GB" sz="1800" kern="1200" dirty="0">
                          <a:solidFill>
                            <a:schemeClr val="tx1"/>
                          </a:solidFill>
                          <a:effectLst/>
                          <a:latin typeface="Arial" panose="020B0604020202020204" pitchFamily="34" charset="0"/>
                          <a:ea typeface="+mn-ea"/>
                          <a:cs typeface="Arial" panose="020B0604020202020204" pitchFamily="34" charset="0"/>
                        </a:rPr>
                        <a:t>. </a:t>
                      </a:r>
                      <a:endParaRPr lang="en-GB" sz="18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rgbClr val="C396A3"/>
                      </a:solidFill>
                      <a:prstDash val="solid"/>
                      <a:round/>
                      <a:headEnd type="none" w="med" len="med"/>
                      <a:tailEnd type="none" w="med" len="med"/>
                    </a:lnL>
                    <a:lnR w="12700" cmpd="sng">
                      <a:noFill/>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4357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marL="0" indent="0">
              <a:buNone/>
              <a:tabLst>
                <a:tab pos="987425" algn="l"/>
                <a:tab pos="1524000" algn="l"/>
                <a:tab pos="3048000" algn="l"/>
                <a:tab pos="4484688" algn="l"/>
                <a:tab pos="5924550" algn="l"/>
              </a:tabLst>
            </a:pPr>
            <a:r>
              <a:rPr lang="en-GB" dirty="0"/>
              <a:t>		AND	OR	XOR	NOT</a:t>
            </a:r>
          </a:p>
          <a:p>
            <a:pPr marL="0" indent="0">
              <a:buNone/>
              <a:tabLst>
                <a:tab pos="987425" algn="l"/>
                <a:tab pos="1524000" algn="l"/>
                <a:tab pos="2960688" algn="l"/>
                <a:tab pos="4397375" algn="l"/>
                <a:tab pos="5921375" algn="l"/>
              </a:tabLst>
            </a:pPr>
            <a:r>
              <a:rPr lang="en-GB" dirty="0"/>
              <a:t>Inputs	A	</a:t>
            </a:r>
            <a:r>
              <a:rPr lang="en-GB" dirty="0">
                <a:latin typeface="Consolas" panose="020B0609020204030204" pitchFamily="49" charset="0"/>
                <a:cs typeface="Consolas" panose="020B0609020204030204" pitchFamily="49" charset="0"/>
              </a:rPr>
              <a:t>1010	1010	1010	1010</a:t>
            </a:r>
            <a:r>
              <a:rPr lang="en-GB" dirty="0"/>
              <a:t>	</a:t>
            </a:r>
          </a:p>
          <a:p>
            <a:pPr marL="0" indent="0">
              <a:buNone/>
              <a:tabLst>
                <a:tab pos="987425" algn="l"/>
                <a:tab pos="1524000" algn="l"/>
                <a:tab pos="2960688" algn="l"/>
                <a:tab pos="4397375" algn="l"/>
                <a:tab pos="5921375" algn="l"/>
              </a:tabLst>
            </a:pPr>
            <a:r>
              <a:rPr lang="en-GB" dirty="0"/>
              <a:t>	B	</a:t>
            </a:r>
            <a:r>
              <a:rPr lang="en-GB" dirty="0">
                <a:latin typeface="Consolas" panose="020B0609020204030204" pitchFamily="49" charset="0"/>
                <a:cs typeface="Consolas" panose="020B0609020204030204" pitchFamily="49" charset="0"/>
              </a:rPr>
              <a:t>1100	1100	1100</a:t>
            </a:r>
            <a:r>
              <a:rPr lang="en-GB" dirty="0"/>
              <a:t>		</a:t>
            </a:r>
          </a:p>
          <a:p>
            <a:pPr marL="0" indent="0">
              <a:buNone/>
              <a:tabLst>
                <a:tab pos="987425" algn="l"/>
                <a:tab pos="1524000" algn="l"/>
                <a:tab pos="2960688" algn="l"/>
                <a:tab pos="4397375" algn="l"/>
                <a:tab pos="5921375" algn="l"/>
              </a:tabLst>
            </a:pPr>
            <a:r>
              <a:rPr lang="en-GB" dirty="0"/>
              <a:t>Result	</a:t>
            </a:r>
          </a:p>
          <a:p>
            <a:pPr>
              <a:tabLst>
                <a:tab pos="987425" algn="l"/>
                <a:tab pos="1524000" algn="l"/>
                <a:tab pos="2960688" algn="l"/>
                <a:tab pos="4397375" algn="l"/>
                <a:tab pos="5921375" algn="l"/>
              </a:tabLst>
            </a:pPr>
            <a:r>
              <a:rPr lang="en-GB" dirty="0"/>
              <a:t>Can you fill in the results of each of the operations:</a:t>
            </a:r>
          </a:p>
          <a:p>
            <a:pPr marL="628650" indent="0">
              <a:buNone/>
              <a:tabLst>
                <a:tab pos="987425" algn="l"/>
                <a:tab pos="1524000" algn="l"/>
                <a:tab pos="2960688" algn="l"/>
                <a:tab pos="4397375" algn="l"/>
                <a:tab pos="5921375" algn="l"/>
              </a:tabLst>
            </a:pPr>
            <a:r>
              <a:rPr lang="en-GB" dirty="0"/>
              <a:t>A </a:t>
            </a:r>
            <a:r>
              <a:rPr lang="en-GB" dirty="0">
                <a:solidFill>
                  <a:srgbClr val="D1919B"/>
                </a:solidFill>
              </a:rPr>
              <a:t>AND</a:t>
            </a:r>
            <a:r>
              <a:rPr lang="en-GB" dirty="0"/>
              <a:t> B, </a:t>
            </a:r>
            <a:br>
              <a:rPr lang="en-GB" dirty="0"/>
            </a:br>
            <a:r>
              <a:rPr lang="en-GB" dirty="0"/>
              <a:t>A </a:t>
            </a:r>
            <a:r>
              <a:rPr lang="en-GB" dirty="0">
                <a:solidFill>
                  <a:srgbClr val="D1919B"/>
                </a:solidFill>
              </a:rPr>
              <a:t>OR</a:t>
            </a:r>
            <a:r>
              <a:rPr lang="en-GB" dirty="0"/>
              <a:t> B, </a:t>
            </a:r>
            <a:br>
              <a:rPr lang="en-GB" dirty="0"/>
            </a:br>
            <a:r>
              <a:rPr lang="en-GB" dirty="0"/>
              <a:t>A </a:t>
            </a:r>
            <a:r>
              <a:rPr lang="en-GB" dirty="0">
                <a:solidFill>
                  <a:srgbClr val="D1919B"/>
                </a:solidFill>
              </a:rPr>
              <a:t>XOR</a:t>
            </a:r>
            <a:r>
              <a:rPr lang="en-GB" dirty="0"/>
              <a:t> B, and</a:t>
            </a:r>
            <a:br>
              <a:rPr lang="en-GB" dirty="0"/>
            </a:br>
            <a:r>
              <a:rPr lang="en-GB" dirty="0">
                <a:solidFill>
                  <a:srgbClr val="D1919B"/>
                </a:solidFill>
              </a:rPr>
              <a:t>NOT</a:t>
            </a:r>
            <a:r>
              <a:rPr lang="en-GB" dirty="0"/>
              <a:t> A?	</a:t>
            </a:r>
          </a:p>
        </p:txBody>
      </p:sp>
      <p:sp>
        <p:nvSpPr>
          <p:cNvPr id="2" name="Text Placeholder 1"/>
          <p:cNvSpPr>
            <a:spLocks noGrp="1"/>
          </p:cNvSpPr>
          <p:nvPr>
            <p:ph type="body" sz="quarter" idx="13"/>
          </p:nvPr>
        </p:nvSpPr>
        <p:spPr/>
        <p:txBody>
          <a:bodyPr/>
          <a:lstStyle/>
          <a:p>
            <a:r>
              <a:rPr lang="en-GB" dirty="0"/>
              <a:t>AND, OR, XOR, NOT</a:t>
            </a:r>
          </a:p>
        </p:txBody>
      </p:sp>
      <p:cxnSp>
        <p:nvCxnSpPr>
          <p:cNvPr id="5" name="Straight Connector 4"/>
          <p:cNvCxnSpPr/>
          <p:nvPr/>
        </p:nvCxnSpPr>
        <p:spPr>
          <a:xfrm>
            <a:off x="2221638" y="3294743"/>
            <a:ext cx="758280" cy="0"/>
          </a:xfrm>
          <a:prstGeom prst="line">
            <a:avLst/>
          </a:prstGeom>
          <a:ln w="38100">
            <a:solidFill>
              <a:srgbClr val="D1919B"/>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6" name="Straight Connector 5"/>
          <p:cNvCxnSpPr/>
          <p:nvPr/>
        </p:nvCxnSpPr>
        <p:spPr>
          <a:xfrm>
            <a:off x="3672160" y="3294743"/>
            <a:ext cx="758280" cy="0"/>
          </a:xfrm>
          <a:prstGeom prst="line">
            <a:avLst/>
          </a:prstGeom>
          <a:ln w="38100">
            <a:solidFill>
              <a:srgbClr val="D1919B"/>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7" name="Straight Connector 6"/>
          <p:cNvCxnSpPr/>
          <p:nvPr/>
        </p:nvCxnSpPr>
        <p:spPr>
          <a:xfrm>
            <a:off x="5109527" y="3294743"/>
            <a:ext cx="758280" cy="0"/>
          </a:xfrm>
          <a:prstGeom prst="line">
            <a:avLst/>
          </a:prstGeom>
          <a:ln w="38100">
            <a:solidFill>
              <a:srgbClr val="D1919B"/>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8" name="Straight Connector 7"/>
          <p:cNvCxnSpPr/>
          <p:nvPr/>
        </p:nvCxnSpPr>
        <p:spPr>
          <a:xfrm>
            <a:off x="6681606" y="3294743"/>
            <a:ext cx="758280" cy="0"/>
          </a:xfrm>
          <a:prstGeom prst="line">
            <a:avLst/>
          </a:prstGeom>
          <a:ln w="38100">
            <a:solidFill>
              <a:srgbClr val="D1919B"/>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271144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AND, OR, XOR, NOT</a:t>
            </a:r>
          </a:p>
        </p:txBody>
      </p:sp>
      <p:sp>
        <p:nvSpPr>
          <p:cNvPr id="3" name="Text Placeholder 2"/>
          <p:cNvSpPr>
            <a:spLocks noGrp="1"/>
          </p:cNvSpPr>
          <p:nvPr>
            <p:ph type="body" sz="quarter" idx="14"/>
          </p:nvPr>
        </p:nvSpPr>
        <p:spPr/>
        <p:txBody>
          <a:bodyPr/>
          <a:lstStyle/>
          <a:p>
            <a:pPr marL="0" indent="0">
              <a:buNone/>
              <a:tabLst>
                <a:tab pos="987425" algn="l"/>
                <a:tab pos="1524000" algn="l"/>
                <a:tab pos="3048000" algn="l"/>
                <a:tab pos="4484688" algn="l"/>
                <a:tab pos="5924550" algn="l"/>
              </a:tabLst>
            </a:pPr>
            <a:r>
              <a:rPr lang="en-GB" dirty="0"/>
              <a:t>		AND	OR	XOR	NOT</a:t>
            </a:r>
          </a:p>
          <a:p>
            <a:pPr marL="0" indent="0">
              <a:buNone/>
              <a:tabLst>
                <a:tab pos="987425" algn="l"/>
                <a:tab pos="1524000" algn="l"/>
                <a:tab pos="2960688" algn="l"/>
                <a:tab pos="4397375" algn="l"/>
                <a:tab pos="5921375" algn="l"/>
              </a:tabLst>
            </a:pPr>
            <a:r>
              <a:rPr lang="en-GB" dirty="0"/>
              <a:t>Inputs	A	</a:t>
            </a:r>
            <a:r>
              <a:rPr lang="en-GB" dirty="0">
                <a:latin typeface="Consolas" panose="020B0609020204030204" pitchFamily="49" charset="0"/>
                <a:cs typeface="Consolas" panose="020B0609020204030204" pitchFamily="49" charset="0"/>
              </a:rPr>
              <a:t>1010	1010	1010	1010</a:t>
            </a:r>
            <a:r>
              <a:rPr lang="en-GB" dirty="0"/>
              <a:t>	</a:t>
            </a:r>
          </a:p>
          <a:p>
            <a:pPr marL="0" indent="0">
              <a:buNone/>
              <a:tabLst>
                <a:tab pos="987425" algn="l"/>
                <a:tab pos="1524000" algn="l"/>
                <a:tab pos="2960688" algn="l"/>
                <a:tab pos="4397375" algn="l"/>
                <a:tab pos="5921375" algn="l"/>
              </a:tabLst>
            </a:pPr>
            <a:r>
              <a:rPr lang="en-GB" dirty="0"/>
              <a:t>	B	</a:t>
            </a:r>
            <a:r>
              <a:rPr lang="en-GB" dirty="0">
                <a:latin typeface="Consolas" panose="020B0609020204030204" pitchFamily="49" charset="0"/>
                <a:cs typeface="Consolas" panose="020B0609020204030204" pitchFamily="49" charset="0"/>
              </a:rPr>
              <a:t>1100	1100	1100</a:t>
            </a:r>
            <a:r>
              <a:rPr lang="en-GB" dirty="0"/>
              <a:t>		</a:t>
            </a:r>
          </a:p>
          <a:p>
            <a:pPr marL="0" indent="0">
              <a:buNone/>
              <a:tabLst>
                <a:tab pos="987425" algn="l"/>
                <a:tab pos="1524000" algn="l"/>
                <a:tab pos="2960688" algn="l"/>
                <a:tab pos="4397375" algn="l"/>
                <a:tab pos="5921375" algn="l"/>
              </a:tabLst>
            </a:pPr>
            <a:r>
              <a:rPr lang="en-GB" dirty="0"/>
              <a:t>Result		</a:t>
            </a:r>
            <a:r>
              <a:rPr lang="en-GB" dirty="0">
                <a:solidFill>
                  <a:srgbClr val="D1919B"/>
                </a:solidFill>
                <a:latin typeface="Consolas" panose="020B0609020204030204" pitchFamily="49" charset="0"/>
                <a:cs typeface="Consolas" panose="020B0609020204030204" pitchFamily="49" charset="0"/>
              </a:rPr>
              <a:t>1000	1110	0110	0101</a:t>
            </a:r>
            <a:r>
              <a:rPr lang="en-GB" dirty="0"/>
              <a:t>	</a:t>
            </a:r>
          </a:p>
        </p:txBody>
      </p:sp>
      <p:cxnSp>
        <p:nvCxnSpPr>
          <p:cNvPr id="9" name="Straight Connector 8"/>
          <p:cNvCxnSpPr/>
          <p:nvPr/>
        </p:nvCxnSpPr>
        <p:spPr>
          <a:xfrm>
            <a:off x="2221638" y="3294743"/>
            <a:ext cx="758280" cy="0"/>
          </a:xfrm>
          <a:prstGeom prst="line">
            <a:avLst/>
          </a:prstGeom>
          <a:ln w="38100">
            <a:solidFill>
              <a:srgbClr val="D1919B"/>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10" name="Straight Connector 9"/>
          <p:cNvCxnSpPr/>
          <p:nvPr/>
        </p:nvCxnSpPr>
        <p:spPr>
          <a:xfrm>
            <a:off x="3672160" y="3294743"/>
            <a:ext cx="758280" cy="0"/>
          </a:xfrm>
          <a:prstGeom prst="line">
            <a:avLst/>
          </a:prstGeom>
          <a:ln w="38100">
            <a:solidFill>
              <a:srgbClr val="D1919B"/>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11" name="Straight Connector 10"/>
          <p:cNvCxnSpPr/>
          <p:nvPr/>
        </p:nvCxnSpPr>
        <p:spPr>
          <a:xfrm>
            <a:off x="5109527" y="3294743"/>
            <a:ext cx="758280" cy="0"/>
          </a:xfrm>
          <a:prstGeom prst="line">
            <a:avLst/>
          </a:prstGeom>
          <a:ln w="38100">
            <a:solidFill>
              <a:srgbClr val="D1919B"/>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12" name="Straight Connector 11"/>
          <p:cNvCxnSpPr/>
          <p:nvPr/>
        </p:nvCxnSpPr>
        <p:spPr>
          <a:xfrm>
            <a:off x="6681606" y="3294743"/>
            <a:ext cx="758280" cy="0"/>
          </a:xfrm>
          <a:prstGeom prst="line">
            <a:avLst/>
          </a:prstGeom>
          <a:ln w="38100">
            <a:solidFill>
              <a:srgbClr val="D1919B"/>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42832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396A3"/>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dirty="0"/>
              <a:t>Objectives</a:t>
            </a:r>
          </a:p>
        </p:txBody>
      </p:sp>
      <p:sp>
        <p:nvSpPr>
          <p:cNvPr id="4" name="Text Placeholder 3"/>
          <p:cNvSpPr>
            <a:spLocks noGrp="1"/>
          </p:cNvSpPr>
          <p:nvPr>
            <p:ph type="body" sz="quarter" idx="14"/>
          </p:nvPr>
        </p:nvSpPr>
        <p:spPr/>
        <p:txBody>
          <a:bodyPr/>
          <a:lstStyle/>
          <a:p>
            <a:r>
              <a:rPr lang="en-GB" dirty="0"/>
              <a:t>Use basic machine code operations expressed in mnemonic-form assembly language</a:t>
            </a:r>
          </a:p>
          <a:p>
            <a:r>
              <a:rPr lang="en-GB" dirty="0"/>
              <a:t>Understand and apply immediate and direct addressing modes</a:t>
            </a:r>
          </a:p>
        </p:txBody>
      </p:sp>
    </p:spTree>
    <p:extLst>
      <p:ext uri="{BB962C8B-B14F-4D97-AF65-F5344CB8AC3E}">
        <p14:creationId xmlns:p14="http://schemas.microsoft.com/office/powerpoint/2010/main" val="3810658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Example 4</a:t>
            </a:r>
          </a:p>
        </p:txBody>
      </p:sp>
      <p:sp>
        <p:nvSpPr>
          <p:cNvPr id="3" name="Text Placeholder 2"/>
          <p:cNvSpPr>
            <a:spLocks noGrp="1"/>
          </p:cNvSpPr>
          <p:nvPr>
            <p:ph type="body" sz="quarter" idx="14"/>
          </p:nvPr>
        </p:nvSpPr>
        <p:spPr>
          <a:xfrm>
            <a:off x="724280" y="1704179"/>
            <a:ext cx="7905370" cy="3453607"/>
          </a:xfrm>
        </p:spPr>
        <p:txBody>
          <a:bodyPr/>
          <a:lstStyle/>
          <a:p>
            <a:r>
              <a:rPr lang="en-GB" dirty="0"/>
              <a:t>The AND function can be used to mask out certain bits of a number</a:t>
            </a:r>
          </a:p>
          <a:p>
            <a:pPr lvl="1"/>
            <a:r>
              <a:rPr lang="en-GB" dirty="0"/>
              <a:t>This could be used to change an ASCII number to a pure binary number by masking the first four bits</a:t>
            </a:r>
          </a:p>
          <a:p>
            <a:r>
              <a:rPr lang="en-GB" dirty="0"/>
              <a:t>For example, the ASCII character 7 is </a:t>
            </a:r>
            <a:r>
              <a:rPr lang="en-GB" dirty="0">
                <a:latin typeface="Consolas" panose="020B0609020204030204" pitchFamily="49" charset="0"/>
                <a:cs typeface="Consolas" panose="020B0609020204030204" pitchFamily="49" charset="0"/>
              </a:rPr>
              <a:t>0011 0111</a:t>
            </a:r>
          </a:p>
          <a:p>
            <a:pPr marL="261938" indent="0">
              <a:spcAft>
                <a:spcPts val="600"/>
              </a:spcAft>
              <a:buNone/>
              <a:tabLst>
                <a:tab pos="900113" algn="l"/>
              </a:tabLst>
            </a:pPr>
            <a:r>
              <a:rPr lang="en-GB" dirty="0">
                <a:latin typeface="Consolas" panose="020B0609020204030204" pitchFamily="49" charset="0"/>
                <a:cs typeface="Consolas" panose="020B0609020204030204" pitchFamily="49" charset="0"/>
              </a:rPr>
              <a:t>LDR R2, 201	</a:t>
            </a:r>
            <a:r>
              <a:rPr lang="en-GB" dirty="0">
                <a:solidFill>
                  <a:srgbClr val="D1919B"/>
                </a:solidFill>
                <a:latin typeface="Consolas" panose="020B0609020204030204" pitchFamily="49" charset="0"/>
                <a:cs typeface="Consolas" panose="020B0609020204030204" pitchFamily="49" charset="0"/>
              </a:rPr>
              <a:t>;load ASCII char from </a:t>
            </a:r>
            <a:r>
              <a:rPr lang="en-GB" dirty="0" err="1">
                <a:solidFill>
                  <a:srgbClr val="D1919B"/>
                </a:solidFill>
                <a:latin typeface="Consolas" panose="020B0609020204030204" pitchFamily="49" charset="0"/>
                <a:cs typeface="Consolas" panose="020B0609020204030204" pitchFamily="49" charset="0"/>
              </a:rPr>
              <a:t>loc</a:t>
            </a:r>
            <a:r>
              <a:rPr lang="en-GB" dirty="0">
                <a:solidFill>
                  <a:srgbClr val="D1919B"/>
                </a:solidFill>
                <a:latin typeface="Consolas" panose="020B0609020204030204" pitchFamily="49" charset="0"/>
                <a:cs typeface="Consolas" panose="020B0609020204030204" pitchFamily="49" charset="0"/>
              </a:rPr>
              <a:t> 201</a:t>
            </a:r>
          </a:p>
          <a:p>
            <a:pPr marL="261938" indent="0">
              <a:spcAft>
                <a:spcPts val="600"/>
              </a:spcAft>
              <a:buNone/>
              <a:tabLst>
                <a:tab pos="900113" algn="l"/>
                <a:tab pos="2336800" algn="l"/>
              </a:tabLst>
            </a:pPr>
            <a:r>
              <a:rPr lang="en-GB" dirty="0">
                <a:latin typeface="Consolas" panose="020B0609020204030204" pitchFamily="49" charset="0"/>
                <a:cs typeface="Consolas" panose="020B0609020204030204" pitchFamily="49" charset="0"/>
              </a:rPr>
              <a:t>AND R3, R2, #00001111B	 </a:t>
            </a:r>
            <a:r>
              <a:rPr lang="en-GB" dirty="0">
                <a:solidFill>
                  <a:srgbClr val="D1919B"/>
                </a:solidFill>
                <a:latin typeface="Consolas" panose="020B0609020204030204" pitchFamily="49" charset="0"/>
                <a:cs typeface="Consolas" panose="020B0609020204030204" pitchFamily="49" charset="0"/>
              </a:rPr>
              <a:t>;AND it, store in R3</a:t>
            </a:r>
          </a:p>
          <a:p>
            <a:pPr marL="261938" indent="0">
              <a:spcAft>
                <a:spcPts val="600"/>
              </a:spcAft>
              <a:buNone/>
              <a:tabLst>
                <a:tab pos="900113" algn="l"/>
                <a:tab pos="2336800" algn="l"/>
              </a:tabLst>
            </a:pPr>
            <a:endParaRPr lang="en-GB" dirty="0">
              <a:solidFill>
                <a:srgbClr val="D1919B"/>
              </a:solidFill>
              <a:latin typeface="Consolas" panose="020B0609020204030204" pitchFamily="49" charset="0"/>
              <a:cs typeface="Consolas" panose="020B0609020204030204" pitchFamily="49" charset="0"/>
            </a:endParaRPr>
          </a:p>
          <a:p>
            <a:pPr marL="261938" indent="0">
              <a:spcAft>
                <a:spcPts val="600"/>
              </a:spcAft>
              <a:buNone/>
              <a:tabLst>
                <a:tab pos="900113" algn="l"/>
                <a:tab pos="2336800" algn="l"/>
              </a:tabLst>
            </a:pPr>
            <a:r>
              <a:rPr lang="en-GB" dirty="0">
                <a:latin typeface="Consolas" panose="020B0609020204030204" pitchFamily="49" charset="0"/>
                <a:cs typeface="Consolas" panose="020B0609020204030204" pitchFamily="49" charset="0"/>
              </a:rPr>
              <a:t>(#00001111</a:t>
            </a:r>
            <a:r>
              <a:rPr lang="en-GB" dirty="0">
                <a:solidFill>
                  <a:srgbClr val="FF0000"/>
                </a:solidFill>
                <a:latin typeface="Consolas" panose="020B0609020204030204" pitchFamily="49" charset="0"/>
                <a:cs typeface="Consolas" panose="020B0609020204030204" pitchFamily="49" charset="0"/>
              </a:rPr>
              <a:t>B</a:t>
            </a:r>
            <a:r>
              <a:rPr lang="en-GB" dirty="0">
                <a:latin typeface="Consolas" panose="020B0609020204030204" pitchFamily="49" charset="0"/>
                <a:cs typeface="Consolas" panose="020B0609020204030204" pitchFamily="49" charset="0"/>
              </a:rPr>
              <a:t> </a:t>
            </a:r>
            <a:r>
              <a:rPr lang="en-GB" dirty="0"/>
              <a:t>represents the </a:t>
            </a:r>
            <a:r>
              <a:rPr lang="en-GB" dirty="0">
                <a:solidFill>
                  <a:srgbClr val="FF0000"/>
                </a:solidFill>
              </a:rPr>
              <a:t>B</a:t>
            </a:r>
            <a:r>
              <a:rPr lang="en-GB" dirty="0"/>
              <a:t>inary value)</a:t>
            </a:r>
          </a:p>
          <a:p>
            <a:pPr marL="0" indent="0"/>
            <a:endParaRPr lang="en-GB" dirty="0"/>
          </a:p>
          <a:p>
            <a:pPr marL="261938" indent="0">
              <a:buNone/>
            </a:pPr>
            <a:endParaRPr lang="en-GB" dirty="0"/>
          </a:p>
        </p:txBody>
      </p:sp>
    </p:spTree>
    <p:extLst>
      <p:ext uri="{BB962C8B-B14F-4D97-AF65-F5344CB8AC3E}">
        <p14:creationId xmlns:p14="http://schemas.microsoft.com/office/powerpoint/2010/main" val="1047385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Example 5</a:t>
            </a:r>
          </a:p>
        </p:txBody>
      </p:sp>
      <p:sp>
        <p:nvSpPr>
          <p:cNvPr id="3" name="Text Placeholder 2"/>
          <p:cNvSpPr>
            <a:spLocks noGrp="1"/>
          </p:cNvSpPr>
          <p:nvPr>
            <p:ph type="body" sz="quarter" idx="14"/>
          </p:nvPr>
        </p:nvSpPr>
        <p:spPr/>
        <p:txBody>
          <a:bodyPr/>
          <a:lstStyle/>
          <a:p>
            <a:pPr marL="361950" indent="-361950"/>
            <a:r>
              <a:rPr lang="en-GB" dirty="0"/>
              <a:t>The OR function can be used to set certain bits to 1 without affecting other bits</a:t>
            </a:r>
          </a:p>
          <a:p>
            <a:pPr lvl="1"/>
            <a:r>
              <a:rPr lang="en-GB" dirty="0"/>
              <a:t>This could be used, for example, to turn on specific lights in a set of 8 lights</a:t>
            </a:r>
          </a:p>
          <a:p>
            <a:pPr marL="1162050" indent="0">
              <a:spcAft>
                <a:spcPts val="600"/>
              </a:spcAft>
              <a:buNone/>
              <a:tabLst>
                <a:tab pos="900113" algn="l"/>
                <a:tab pos="3857625" algn="l"/>
              </a:tabLst>
            </a:pPr>
            <a:r>
              <a:rPr lang="en-GB" dirty="0">
                <a:latin typeface="Consolas" panose="020B0609020204030204" pitchFamily="49" charset="0"/>
                <a:cs typeface="Consolas" panose="020B0609020204030204" pitchFamily="49" charset="0"/>
              </a:rPr>
              <a:t>Light numbers	1 2 3 4 5 6 7 8</a:t>
            </a:r>
          </a:p>
          <a:p>
            <a:pPr marL="1162050" indent="0">
              <a:spcAft>
                <a:spcPts val="600"/>
              </a:spcAft>
              <a:buNone/>
              <a:tabLst>
                <a:tab pos="900113" algn="l"/>
                <a:tab pos="3857625" algn="l"/>
              </a:tabLst>
            </a:pPr>
            <a:r>
              <a:rPr lang="en-GB" dirty="0">
                <a:latin typeface="Consolas" panose="020B0609020204030204" pitchFamily="49" charset="0"/>
                <a:cs typeface="Consolas" panose="020B0609020204030204" pitchFamily="49" charset="0"/>
              </a:rPr>
              <a:t>Present output	0 0 0 0 0 0 0 0</a:t>
            </a:r>
          </a:p>
          <a:p>
            <a:pPr marL="1162050" indent="0">
              <a:spcAft>
                <a:spcPts val="600"/>
              </a:spcAft>
              <a:buNone/>
              <a:tabLst>
                <a:tab pos="900113" algn="l"/>
                <a:tab pos="3857625" algn="l"/>
              </a:tabLst>
            </a:pPr>
            <a:r>
              <a:rPr lang="en-GB" dirty="0">
                <a:latin typeface="Consolas" panose="020B0609020204030204" pitchFamily="49" charset="0"/>
                <a:cs typeface="Consolas" panose="020B0609020204030204" pitchFamily="49" charset="0"/>
              </a:rPr>
              <a:t>OR with	0 0 0 0 0 0 1 1	</a:t>
            </a:r>
          </a:p>
          <a:p>
            <a:pPr lvl="1">
              <a:spcBef>
                <a:spcPts val="1200"/>
              </a:spcBef>
            </a:pPr>
            <a:r>
              <a:rPr lang="en-GB" dirty="0"/>
              <a:t>What does this do?</a:t>
            </a:r>
          </a:p>
          <a:p>
            <a:pPr lvl="1"/>
            <a:r>
              <a:rPr lang="en-GB" dirty="0"/>
              <a:t>Can you write the assembly code instructions to turn on lights 7 and 8? Assume the bit pattern for the light is in memory location 200</a:t>
            </a:r>
          </a:p>
          <a:p>
            <a:pPr marL="604838" indent="-342900"/>
            <a:endParaRPr lang="en-GB" dirty="0"/>
          </a:p>
        </p:txBody>
      </p:sp>
    </p:spTree>
    <p:extLst>
      <p:ext uri="{BB962C8B-B14F-4D97-AF65-F5344CB8AC3E}">
        <p14:creationId xmlns:p14="http://schemas.microsoft.com/office/powerpoint/2010/main" val="1077143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3962400"/>
            <a:ext cx="9147825" cy="2895599"/>
          </a:xfrm>
          <a:prstGeom prst="rect">
            <a:avLst/>
          </a:prstGeom>
        </p:spPr>
      </p:pic>
      <p:sp>
        <p:nvSpPr>
          <p:cNvPr id="2" name="Text Placeholder 1"/>
          <p:cNvSpPr>
            <a:spLocks noGrp="1"/>
          </p:cNvSpPr>
          <p:nvPr>
            <p:ph type="body" sz="quarter" idx="13"/>
          </p:nvPr>
        </p:nvSpPr>
        <p:spPr/>
        <p:txBody>
          <a:bodyPr/>
          <a:lstStyle/>
          <a:p>
            <a:r>
              <a:rPr lang="en-GB" dirty="0">
                <a:solidFill>
                  <a:schemeClr val="bg1"/>
                </a:solidFill>
              </a:rPr>
              <a:t>Example 5 - Solution</a:t>
            </a:r>
          </a:p>
        </p:txBody>
      </p:sp>
      <p:sp>
        <p:nvSpPr>
          <p:cNvPr id="3" name="Text Placeholder 2"/>
          <p:cNvSpPr>
            <a:spLocks noGrp="1"/>
          </p:cNvSpPr>
          <p:nvPr>
            <p:ph type="body" sz="quarter" idx="14"/>
          </p:nvPr>
        </p:nvSpPr>
        <p:spPr/>
        <p:txBody>
          <a:bodyPr/>
          <a:lstStyle/>
          <a:p>
            <a:pPr marL="363538" indent="-363538">
              <a:tabLst>
                <a:tab pos="1262063" algn="l"/>
                <a:tab pos="2598738" algn="l"/>
              </a:tabLst>
            </a:pPr>
            <a:r>
              <a:rPr lang="en-GB" dirty="0">
                <a:solidFill>
                  <a:schemeClr val="bg1"/>
                </a:solidFill>
              </a:rPr>
              <a:t>To turn on lights 7 and 8:</a:t>
            </a:r>
          </a:p>
          <a:p>
            <a:pPr marL="363538" indent="0">
              <a:spcAft>
                <a:spcPts val="600"/>
              </a:spcAft>
              <a:buNone/>
              <a:tabLst>
                <a:tab pos="1262063" algn="l"/>
              </a:tabLst>
            </a:pPr>
            <a:r>
              <a:rPr lang="en-GB" dirty="0">
                <a:solidFill>
                  <a:schemeClr val="bg1"/>
                </a:solidFill>
                <a:latin typeface="Consolas" panose="020B0609020204030204" pitchFamily="49" charset="0"/>
                <a:cs typeface="Consolas" panose="020B0609020204030204" pitchFamily="49" charset="0"/>
              </a:rPr>
              <a:t>LDR 	R2, 200 ;load bit pattern into R2</a:t>
            </a:r>
          </a:p>
          <a:p>
            <a:pPr marL="363538" indent="0">
              <a:spcAft>
                <a:spcPts val="600"/>
              </a:spcAft>
              <a:buNone/>
              <a:tabLst>
                <a:tab pos="1262063" algn="l"/>
                <a:tab pos="2598738" algn="l"/>
              </a:tabLst>
            </a:pPr>
            <a:r>
              <a:rPr lang="en-GB" dirty="0">
                <a:solidFill>
                  <a:schemeClr val="bg1"/>
                </a:solidFill>
                <a:latin typeface="Consolas" panose="020B0609020204030204" pitchFamily="49" charset="0"/>
                <a:cs typeface="Consolas" panose="020B0609020204030204" pitchFamily="49" charset="0"/>
              </a:rPr>
              <a:t>ORR	R3, R2, 00000011B ;OR operation</a:t>
            </a:r>
          </a:p>
          <a:p>
            <a:pPr marL="363538" indent="0">
              <a:spcAft>
                <a:spcPts val="600"/>
              </a:spcAft>
              <a:buNone/>
              <a:tabLst>
                <a:tab pos="1262063" algn="l"/>
                <a:tab pos="2598738" algn="l"/>
              </a:tabLst>
            </a:pPr>
            <a:r>
              <a:rPr lang="en-GB" dirty="0">
                <a:solidFill>
                  <a:schemeClr val="bg1"/>
                </a:solidFill>
                <a:latin typeface="Consolas" panose="020B0609020204030204" pitchFamily="49" charset="0"/>
                <a:cs typeface="Consolas" panose="020B0609020204030204" pitchFamily="49" charset="0"/>
              </a:rPr>
              <a:t>STR	R3, 200 ;store the bits back in 200</a:t>
            </a:r>
            <a:r>
              <a:rPr lang="en-GB" dirty="0">
                <a:solidFill>
                  <a:schemeClr val="bg1"/>
                </a:solidFill>
              </a:rPr>
              <a:t>	</a:t>
            </a:r>
          </a:p>
        </p:txBody>
      </p:sp>
    </p:spTree>
    <p:extLst>
      <p:ext uri="{BB962C8B-B14F-4D97-AF65-F5344CB8AC3E}">
        <p14:creationId xmlns:p14="http://schemas.microsoft.com/office/powerpoint/2010/main" val="1112238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Example 6</a:t>
            </a:r>
          </a:p>
        </p:txBody>
      </p:sp>
      <p:sp>
        <p:nvSpPr>
          <p:cNvPr id="3" name="Text Placeholder 2"/>
          <p:cNvSpPr>
            <a:spLocks noGrp="1"/>
          </p:cNvSpPr>
          <p:nvPr>
            <p:ph type="body" sz="quarter" idx="14"/>
          </p:nvPr>
        </p:nvSpPr>
        <p:spPr/>
        <p:txBody>
          <a:bodyPr/>
          <a:lstStyle/>
          <a:p>
            <a:pPr>
              <a:spcAft>
                <a:spcPts val="600"/>
              </a:spcAft>
            </a:pPr>
            <a:r>
              <a:rPr lang="en-GB" dirty="0"/>
              <a:t>The NOT function can be used to find the two’s complement of a number:</a:t>
            </a:r>
          </a:p>
          <a:p>
            <a:pPr marL="447675" indent="0">
              <a:spcAft>
                <a:spcPts val="600"/>
              </a:spcAft>
              <a:buNone/>
              <a:tabLst>
                <a:tab pos="2867025" algn="r"/>
              </a:tabLst>
            </a:pPr>
            <a:r>
              <a:rPr lang="en-GB" dirty="0">
                <a:latin typeface="Consolas" panose="020B0609020204030204" pitchFamily="49" charset="0"/>
                <a:cs typeface="Consolas" panose="020B0609020204030204" pitchFamily="49" charset="0"/>
              </a:rPr>
              <a:t>	A		0110 1100</a:t>
            </a:r>
          </a:p>
          <a:p>
            <a:pPr marL="447675" indent="0">
              <a:spcAft>
                <a:spcPts val="600"/>
              </a:spcAft>
              <a:buNone/>
              <a:tabLst>
                <a:tab pos="2867025" algn="r"/>
              </a:tabLst>
            </a:pPr>
            <a:r>
              <a:rPr lang="en-GB" dirty="0">
                <a:latin typeface="Consolas" panose="020B0609020204030204" pitchFamily="49" charset="0"/>
                <a:cs typeface="Consolas" panose="020B0609020204030204" pitchFamily="49" charset="0"/>
              </a:rPr>
              <a:t>	NOT A		1001 0011</a:t>
            </a:r>
          </a:p>
          <a:p>
            <a:pPr marL="447675" indent="0">
              <a:spcAft>
                <a:spcPts val="600"/>
              </a:spcAft>
              <a:buNone/>
              <a:tabLst>
                <a:tab pos="2867025" algn="r"/>
              </a:tabLst>
            </a:pPr>
            <a:r>
              <a:rPr lang="en-GB" dirty="0">
                <a:latin typeface="Consolas" panose="020B0609020204030204" pitchFamily="49" charset="0"/>
                <a:cs typeface="Consolas" panose="020B0609020204030204" pitchFamily="49" charset="0"/>
              </a:rPr>
              <a:t>	Add 1		0000 0001</a:t>
            </a:r>
          </a:p>
          <a:p>
            <a:pPr marL="447675" indent="0">
              <a:spcAft>
                <a:spcPts val="600"/>
              </a:spcAft>
              <a:buNone/>
              <a:tabLst>
                <a:tab pos="2867025" algn="r"/>
              </a:tabLst>
            </a:pPr>
            <a:r>
              <a:rPr lang="en-GB" dirty="0">
                <a:solidFill>
                  <a:srgbClr val="D1919B"/>
                </a:solidFill>
                <a:latin typeface="Consolas" panose="020B0609020204030204" pitchFamily="49" charset="0"/>
                <a:cs typeface="Consolas" panose="020B0609020204030204" pitchFamily="49" charset="0"/>
              </a:rPr>
              <a:t>2’s complement 		1001 0100</a:t>
            </a:r>
          </a:p>
          <a:p>
            <a:pPr marL="261938" indent="-261938">
              <a:spcAft>
                <a:spcPts val="600"/>
              </a:spcAft>
            </a:pPr>
            <a:r>
              <a:rPr lang="en-GB" dirty="0"/>
              <a:t>If the number is in </a:t>
            </a:r>
            <a:r>
              <a:rPr lang="en-GB" dirty="0">
                <a:latin typeface="Consolas" panose="020B0609020204030204" pitchFamily="49" charset="0"/>
                <a:cs typeface="Consolas" panose="020B0609020204030204" pitchFamily="49" charset="0"/>
              </a:rPr>
              <a:t>R1</a:t>
            </a:r>
            <a:r>
              <a:rPr lang="en-GB" dirty="0"/>
              <a:t>, the assembly language statements to carry out this operation could be:</a:t>
            </a:r>
          </a:p>
          <a:p>
            <a:pPr marL="261938" indent="0">
              <a:spcAft>
                <a:spcPts val="600"/>
              </a:spcAft>
              <a:buNone/>
              <a:tabLst>
                <a:tab pos="987425" algn="r"/>
              </a:tabLst>
            </a:pPr>
            <a:r>
              <a:rPr lang="en-GB" dirty="0">
                <a:latin typeface="Consolas" panose="020B0609020204030204" pitchFamily="49" charset="0"/>
                <a:cs typeface="Consolas" panose="020B0609020204030204" pitchFamily="49" charset="0"/>
              </a:rPr>
              <a:t>	MVN R1, #01101100B </a:t>
            </a:r>
            <a:r>
              <a:rPr lang="en-GB" dirty="0">
                <a:solidFill>
                  <a:srgbClr val="D1919B"/>
                </a:solidFill>
                <a:latin typeface="Consolas" panose="020B0609020204030204" pitchFamily="49" charset="0"/>
                <a:cs typeface="Consolas" panose="020B0609020204030204" pitchFamily="49" charset="0"/>
              </a:rPr>
              <a:t>;perform NOT operation</a:t>
            </a:r>
          </a:p>
          <a:p>
            <a:pPr marL="261938" indent="0" defTabSz="458788">
              <a:buNone/>
              <a:tabLst>
                <a:tab pos="987425" algn="r"/>
                <a:tab pos="3584575" algn="l"/>
              </a:tabLst>
            </a:pPr>
            <a:r>
              <a:rPr lang="en-GB" dirty="0">
                <a:latin typeface="Consolas" panose="020B0609020204030204" pitchFamily="49" charset="0"/>
                <a:cs typeface="Consolas" panose="020B0609020204030204" pitchFamily="49" charset="0"/>
              </a:rPr>
              <a:t>ADD R1, R1, #1	</a:t>
            </a:r>
            <a:r>
              <a:rPr lang="en-GB" dirty="0">
                <a:solidFill>
                  <a:srgbClr val="D1919B"/>
                </a:solidFill>
                <a:latin typeface="Consolas" panose="020B0609020204030204" pitchFamily="49" charset="0"/>
                <a:cs typeface="Consolas" panose="020B0609020204030204" pitchFamily="49" charset="0"/>
              </a:rPr>
              <a:t>;add 1 to result in R1</a:t>
            </a:r>
          </a:p>
          <a:p>
            <a:pPr marL="604838" indent="-342900"/>
            <a:endParaRPr lang="en-GB" dirty="0"/>
          </a:p>
          <a:p>
            <a:pPr marL="261938" indent="0">
              <a:buNone/>
            </a:pPr>
            <a:endParaRPr lang="en-GB" dirty="0"/>
          </a:p>
        </p:txBody>
      </p:sp>
      <p:cxnSp>
        <p:nvCxnSpPr>
          <p:cNvPr id="6" name="Straight Connector 5"/>
          <p:cNvCxnSpPr/>
          <p:nvPr/>
        </p:nvCxnSpPr>
        <p:spPr>
          <a:xfrm>
            <a:off x="4355238" y="3885293"/>
            <a:ext cx="1616937" cy="0"/>
          </a:xfrm>
          <a:prstGeom prst="line">
            <a:avLst/>
          </a:prstGeom>
          <a:ln w="38100">
            <a:solidFill>
              <a:srgbClr val="D1919B"/>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547403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1</a:t>
            </a:r>
          </a:p>
        </p:txBody>
      </p:sp>
      <p:sp>
        <p:nvSpPr>
          <p:cNvPr id="3" name="Text Placeholder 2"/>
          <p:cNvSpPr>
            <a:spLocks noGrp="1"/>
          </p:cNvSpPr>
          <p:nvPr>
            <p:ph type="body" sz="quarter" idx="14"/>
          </p:nvPr>
        </p:nvSpPr>
        <p:spPr/>
        <p:txBody>
          <a:bodyPr/>
          <a:lstStyle/>
          <a:p>
            <a:r>
              <a:rPr lang="en-GB" dirty="0"/>
              <a:t>Now try the questions in </a:t>
            </a:r>
            <a:r>
              <a:rPr lang="en-GB" b="1" dirty="0"/>
              <a:t>Task 2</a:t>
            </a:r>
          </a:p>
        </p:txBody>
      </p:sp>
    </p:spTree>
    <p:extLst>
      <p:ext uri="{BB962C8B-B14F-4D97-AF65-F5344CB8AC3E}">
        <p14:creationId xmlns:p14="http://schemas.microsoft.com/office/powerpoint/2010/main" val="2905509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Arrow Connector 10"/>
          <p:cNvCxnSpPr/>
          <p:nvPr/>
        </p:nvCxnSpPr>
        <p:spPr>
          <a:xfrm flipH="1">
            <a:off x="2512694" y="3538885"/>
            <a:ext cx="522514" cy="506871"/>
          </a:xfrm>
          <a:prstGeom prst="straightConnector1">
            <a:avLst/>
          </a:prstGeom>
          <a:ln w="28575">
            <a:solidFill>
              <a:srgbClr val="FF0000"/>
            </a:solidFill>
            <a:tailEnd type="triangle"/>
          </a:ln>
        </p:spPr>
        <p:style>
          <a:lnRef idx="1">
            <a:schemeClr val="accent6"/>
          </a:lnRef>
          <a:fillRef idx="0">
            <a:schemeClr val="accent6"/>
          </a:fillRef>
          <a:effectRef idx="0">
            <a:schemeClr val="accent6"/>
          </a:effectRef>
          <a:fontRef idx="minor">
            <a:schemeClr val="tx1"/>
          </a:fontRef>
        </p:style>
      </p:cxnSp>
      <p:cxnSp>
        <p:nvCxnSpPr>
          <p:cNvPr id="15" name="Straight Arrow Connector 14"/>
          <p:cNvCxnSpPr/>
          <p:nvPr/>
        </p:nvCxnSpPr>
        <p:spPr>
          <a:xfrm flipH="1">
            <a:off x="3123652" y="3538885"/>
            <a:ext cx="522514" cy="506871"/>
          </a:xfrm>
          <a:prstGeom prst="straightConnector1">
            <a:avLst/>
          </a:prstGeom>
          <a:ln w="28575">
            <a:solidFill>
              <a:srgbClr val="FF0000"/>
            </a:solidFill>
            <a:tailEnd type="triangle"/>
          </a:ln>
        </p:spPr>
        <p:style>
          <a:lnRef idx="1">
            <a:schemeClr val="accent6"/>
          </a:lnRef>
          <a:fillRef idx="0">
            <a:schemeClr val="accent6"/>
          </a:fillRef>
          <a:effectRef idx="0">
            <a:schemeClr val="accent6"/>
          </a:effectRef>
          <a:fontRef idx="minor">
            <a:schemeClr val="tx1"/>
          </a:fontRef>
        </p:style>
      </p:cxnSp>
      <p:cxnSp>
        <p:nvCxnSpPr>
          <p:cNvPr id="16" name="Straight Arrow Connector 15"/>
          <p:cNvCxnSpPr/>
          <p:nvPr/>
        </p:nvCxnSpPr>
        <p:spPr>
          <a:xfrm flipH="1">
            <a:off x="3749391" y="3538885"/>
            <a:ext cx="522514" cy="506871"/>
          </a:xfrm>
          <a:prstGeom prst="straightConnector1">
            <a:avLst/>
          </a:prstGeom>
          <a:ln w="28575">
            <a:solidFill>
              <a:srgbClr val="FF0000"/>
            </a:solidFill>
            <a:tailEnd type="triangle"/>
          </a:ln>
        </p:spPr>
        <p:style>
          <a:lnRef idx="1">
            <a:schemeClr val="accent6"/>
          </a:lnRef>
          <a:fillRef idx="0">
            <a:schemeClr val="accent6"/>
          </a:fillRef>
          <a:effectRef idx="0">
            <a:schemeClr val="accent6"/>
          </a:effectRef>
          <a:fontRef idx="minor">
            <a:schemeClr val="tx1"/>
          </a:fontRef>
        </p:style>
      </p:cxnSp>
      <p:cxnSp>
        <p:nvCxnSpPr>
          <p:cNvPr id="17" name="Straight Arrow Connector 16"/>
          <p:cNvCxnSpPr/>
          <p:nvPr/>
        </p:nvCxnSpPr>
        <p:spPr>
          <a:xfrm flipH="1">
            <a:off x="4335882" y="3538885"/>
            <a:ext cx="522514" cy="506871"/>
          </a:xfrm>
          <a:prstGeom prst="straightConnector1">
            <a:avLst/>
          </a:prstGeom>
          <a:ln w="28575">
            <a:solidFill>
              <a:srgbClr val="FF0000"/>
            </a:solidFill>
            <a:tailEnd type="triangle"/>
          </a:ln>
        </p:spPr>
        <p:style>
          <a:lnRef idx="1">
            <a:schemeClr val="accent6"/>
          </a:lnRef>
          <a:fillRef idx="0">
            <a:schemeClr val="accent6"/>
          </a:fillRef>
          <a:effectRef idx="0">
            <a:schemeClr val="accent6"/>
          </a:effectRef>
          <a:fontRef idx="minor">
            <a:schemeClr val="tx1"/>
          </a:fontRef>
        </p:style>
      </p:cxnSp>
      <p:cxnSp>
        <p:nvCxnSpPr>
          <p:cNvPr id="18" name="Straight Arrow Connector 17"/>
          <p:cNvCxnSpPr/>
          <p:nvPr/>
        </p:nvCxnSpPr>
        <p:spPr>
          <a:xfrm flipH="1">
            <a:off x="4946840" y="3538885"/>
            <a:ext cx="522514" cy="506871"/>
          </a:xfrm>
          <a:prstGeom prst="straightConnector1">
            <a:avLst/>
          </a:prstGeom>
          <a:ln w="28575">
            <a:solidFill>
              <a:srgbClr val="FF0000"/>
            </a:solidFill>
            <a:tailEnd type="triangle"/>
          </a:ln>
        </p:spPr>
        <p:style>
          <a:lnRef idx="1">
            <a:schemeClr val="accent6"/>
          </a:lnRef>
          <a:fillRef idx="0">
            <a:schemeClr val="accent6"/>
          </a:fillRef>
          <a:effectRef idx="0">
            <a:schemeClr val="accent6"/>
          </a:effectRef>
          <a:fontRef idx="minor">
            <a:schemeClr val="tx1"/>
          </a:fontRef>
        </p:style>
      </p:cxnSp>
      <p:cxnSp>
        <p:nvCxnSpPr>
          <p:cNvPr id="19" name="Straight Arrow Connector 18"/>
          <p:cNvCxnSpPr/>
          <p:nvPr/>
        </p:nvCxnSpPr>
        <p:spPr>
          <a:xfrm flipH="1">
            <a:off x="5557798" y="3538885"/>
            <a:ext cx="522514" cy="506871"/>
          </a:xfrm>
          <a:prstGeom prst="straightConnector1">
            <a:avLst/>
          </a:prstGeom>
          <a:ln w="28575">
            <a:solidFill>
              <a:srgbClr val="FF0000"/>
            </a:solidFill>
            <a:tailEnd type="triangle"/>
          </a:ln>
        </p:spPr>
        <p:style>
          <a:lnRef idx="1">
            <a:schemeClr val="accent6"/>
          </a:lnRef>
          <a:fillRef idx="0">
            <a:schemeClr val="accent6"/>
          </a:fillRef>
          <a:effectRef idx="0">
            <a:schemeClr val="accent6"/>
          </a:effectRef>
          <a:fontRef idx="minor">
            <a:schemeClr val="tx1"/>
          </a:fontRef>
        </p:style>
      </p:cxnSp>
      <p:cxnSp>
        <p:nvCxnSpPr>
          <p:cNvPr id="20" name="Straight Arrow Connector 19"/>
          <p:cNvCxnSpPr/>
          <p:nvPr/>
        </p:nvCxnSpPr>
        <p:spPr>
          <a:xfrm flipH="1">
            <a:off x="6126322" y="3538885"/>
            <a:ext cx="522514" cy="506871"/>
          </a:xfrm>
          <a:prstGeom prst="straightConnector1">
            <a:avLst/>
          </a:prstGeom>
          <a:ln w="28575">
            <a:solidFill>
              <a:srgbClr val="FF0000"/>
            </a:solidFill>
            <a:tailEnd type="triangle"/>
          </a:ln>
        </p:spPr>
        <p:style>
          <a:lnRef idx="1">
            <a:schemeClr val="accent6"/>
          </a:lnRef>
          <a:fillRef idx="0">
            <a:schemeClr val="accent6"/>
          </a:fillRef>
          <a:effectRef idx="0">
            <a:schemeClr val="accent6"/>
          </a:effectRef>
          <a:fontRef idx="minor">
            <a:schemeClr val="tx1"/>
          </a:fontRef>
        </p:style>
      </p:cxnSp>
      <p:sp>
        <p:nvSpPr>
          <p:cNvPr id="2" name="Text Placeholder 1"/>
          <p:cNvSpPr>
            <a:spLocks noGrp="1"/>
          </p:cNvSpPr>
          <p:nvPr>
            <p:ph type="body" sz="quarter" idx="13"/>
          </p:nvPr>
        </p:nvSpPr>
        <p:spPr/>
        <p:txBody>
          <a:bodyPr/>
          <a:lstStyle/>
          <a:p>
            <a:r>
              <a:rPr lang="en-GB" dirty="0"/>
              <a:t>Logical Shift operations</a:t>
            </a:r>
          </a:p>
        </p:txBody>
      </p:sp>
      <p:sp>
        <p:nvSpPr>
          <p:cNvPr id="3" name="Text Placeholder 2"/>
          <p:cNvSpPr>
            <a:spLocks noGrp="1"/>
          </p:cNvSpPr>
          <p:nvPr>
            <p:ph type="body" sz="quarter" idx="14"/>
          </p:nvPr>
        </p:nvSpPr>
        <p:spPr/>
        <p:txBody>
          <a:bodyPr/>
          <a:lstStyle/>
          <a:p>
            <a:r>
              <a:rPr lang="en-GB" dirty="0"/>
              <a:t>A logical shift left of one bit moves all the bits one place to the left</a:t>
            </a:r>
          </a:p>
          <a:p>
            <a:pPr marL="0" indent="0" algn="ctr">
              <a:buNone/>
            </a:pPr>
            <a:r>
              <a:rPr lang="en-GB" dirty="0">
                <a:latin typeface="Consolas" panose="020B0609020204030204" pitchFamily="49" charset="0"/>
                <a:cs typeface="Consolas" panose="020B0609020204030204" pitchFamily="49" charset="0"/>
              </a:rPr>
              <a:t>LSL R2, R1, #1 </a:t>
            </a:r>
          </a:p>
          <a:p>
            <a:pPr marL="0" indent="0">
              <a:spcAft>
                <a:spcPts val="2400"/>
              </a:spcAft>
              <a:buNone/>
            </a:pPr>
            <a:r>
              <a:rPr lang="en-GB" dirty="0"/>
              <a:t>	   R1</a:t>
            </a:r>
          </a:p>
          <a:p>
            <a:pPr marL="0" indent="0">
              <a:spcBef>
                <a:spcPts val="1800"/>
              </a:spcBef>
              <a:buNone/>
            </a:pPr>
            <a:r>
              <a:rPr lang="en-GB" dirty="0"/>
              <a:t>	   R2</a:t>
            </a:r>
          </a:p>
          <a:p>
            <a:pPr lvl="1"/>
            <a:r>
              <a:rPr lang="en-GB" dirty="0"/>
              <a:t>The format of the instruction is</a:t>
            </a:r>
          </a:p>
          <a:p>
            <a:pPr marL="0" indent="0">
              <a:buNone/>
            </a:pPr>
            <a:endParaRPr lang="en-GB" dirty="0"/>
          </a:p>
          <a:p>
            <a:pPr marL="0" indent="0">
              <a:buNone/>
            </a:pPr>
            <a:r>
              <a:rPr lang="en-GB" dirty="0"/>
              <a:t>					</a:t>
            </a:r>
            <a:r>
              <a:rPr lang="en-GB" dirty="0">
                <a:latin typeface="Consolas" panose="020B0609020204030204" pitchFamily="49" charset="0"/>
                <a:cs typeface="Consolas" panose="020B0609020204030204" pitchFamily="49" charset="0"/>
              </a:rPr>
              <a:t>	</a:t>
            </a:r>
            <a:endParaRPr lang="en-GB" dirty="0"/>
          </a:p>
          <a:p>
            <a:pPr marL="0" indent="0">
              <a:buNone/>
            </a:pPr>
            <a:r>
              <a:rPr lang="en-GB" dirty="0"/>
              <a:t> </a:t>
            </a:r>
          </a:p>
          <a:p>
            <a:pPr marL="0" indent="0">
              <a:buNone/>
            </a:pPr>
            <a:r>
              <a:rPr lang="en-GB" dirty="0"/>
              <a:t>	</a:t>
            </a:r>
          </a:p>
        </p:txBody>
      </p:sp>
      <p:graphicFrame>
        <p:nvGraphicFramePr>
          <p:cNvPr id="4" name="Table 3"/>
          <p:cNvGraphicFramePr>
            <a:graphicFrameLocks noGrp="1"/>
          </p:cNvGraphicFramePr>
          <p:nvPr>
            <p:extLst>
              <p:ext uri="{D42A27DB-BD31-4B8C-83A1-F6EECF244321}">
                <p14:modId xmlns:p14="http://schemas.microsoft.com/office/powerpoint/2010/main" val="919405834"/>
              </p:ext>
            </p:extLst>
          </p:nvPr>
        </p:nvGraphicFramePr>
        <p:xfrm>
          <a:off x="2104572" y="3234720"/>
          <a:ext cx="4876800" cy="37084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tblGrid>
              <a:tr h="370840">
                <a:tc>
                  <a:txBody>
                    <a:bodyPr/>
                    <a:lstStyle/>
                    <a:p>
                      <a:pPr algn="ctr"/>
                      <a:r>
                        <a:rPr lang="en-GB"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551442031"/>
              </p:ext>
            </p:extLst>
          </p:nvPr>
        </p:nvGraphicFramePr>
        <p:xfrm>
          <a:off x="2104572" y="4112431"/>
          <a:ext cx="4876800" cy="37084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tblGrid>
              <a:tr h="370840">
                <a:tc>
                  <a:txBody>
                    <a:bodyPr/>
                    <a:lstStyle/>
                    <a:p>
                      <a:pPr algn="ctr"/>
                      <a:r>
                        <a:rPr lang="en-GB"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1718688110"/>
              </p:ext>
            </p:extLst>
          </p:nvPr>
        </p:nvGraphicFramePr>
        <p:xfrm>
          <a:off x="878304" y="5183505"/>
          <a:ext cx="7408445" cy="939978"/>
        </p:xfrm>
        <a:graphic>
          <a:graphicData uri="http://schemas.openxmlformats.org/drawingml/2006/table">
            <a:tbl>
              <a:tblPr firstRow="1" bandRow="1">
                <a:tableStyleId>{5C22544A-7EE6-4342-B048-85BDC9FD1C3A}</a:tableStyleId>
              </a:tblPr>
              <a:tblGrid>
                <a:gridCol w="1617246">
                  <a:extLst>
                    <a:ext uri="{9D8B030D-6E8A-4147-A177-3AD203B41FA5}">
                      <a16:colId xmlns:a16="http://schemas.microsoft.com/office/drawing/2014/main" val="20000"/>
                    </a:ext>
                  </a:extLst>
                </a:gridCol>
                <a:gridCol w="5791199">
                  <a:extLst>
                    <a:ext uri="{9D8B030D-6E8A-4147-A177-3AD203B41FA5}">
                      <a16:colId xmlns:a16="http://schemas.microsoft.com/office/drawing/2014/main" val="20001"/>
                    </a:ext>
                  </a:extLst>
                </a:gridCol>
              </a:tblGrid>
              <a:tr h="93997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0" dirty="0">
                          <a:solidFill>
                            <a:schemeClr val="tx1"/>
                          </a:solidFill>
                          <a:latin typeface="Consolas" panose="020B0609020204030204" pitchFamily="49" charset="0"/>
                          <a:cs typeface="Consolas" panose="020B0609020204030204" pitchFamily="49" charset="0"/>
                        </a:rPr>
                        <a:t>LSL Rd, Rn, &lt;operand&gt; </a:t>
                      </a:r>
                    </a:p>
                  </a:txBody>
                  <a:tcPr>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0" dirty="0">
                          <a:solidFill>
                            <a:schemeClr val="tx1"/>
                          </a:solidFill>
                          <a:latin typeface="Arial" panose="020B0604020202020204" pitchFamily="34" charset="0"/>
                          <a:cs typeface="Arial" panose="020B0604020202020204" pitchFamily="34" charset="0"/>
                        </a:rPr>
                        <a:t>Logically shift the value stored in register </a:t>
                      </a:r>
                      <a:r>
                        <a:rPr lang="en-GB" sz="1800" b="0" kern="1200" dirty="0">
                          <a:solidFill>
                            <a:schemeClr val="tx1"/>
                          </a:solidFill>
                          <a:latin typeface="Consolas" panose="020B0609020204030204" pitchFamily="49" charset="0"/>
                          <a:ea typeface="+mn-ea"/>
                          <a:cs typeface="Consolas" panose="020B0609020204030204" pitchFamily="49" charset="0"/>
                        </a:rPr>
                        <a:t>n</a:t>
                      </a:r>
                      <a:r>
                        <a:rPr lang="en-GB" b="0" dirty="0">
                          <a:solidFill>
                            <a:schemeClr val="tx1"/>
                          </a:solidFill>
                          <a:latin typeface="Arial" panose="020B0604020202020204" pitchFamily="34" charset="0"/>
                          <a:cs typeface="Arial" panose="020B0604020202020204" pitchFamily="34" charset="0"/>
                        </a:rPr>
                        <a:t> by the number of bits specified by </a:t>
                      </a:r>
                      <a:r>
                        <a:rPr lang="en-GB" sz="1800" b="0" kern="1200" dirty="0">
                          <a:solidFill>
                            <a:schemeClr val="tx1"/>
                          </a:solidFill>
                          <a:latin typeface="Consolas" panose="020B0609020204030204" pitchFamily="49" charset="0"/>
                          <a:ea typeface="+mn-ea"/>
                          <a:cs typeface="Consolas" panose="020B0609020204030204" pitchFamily="49" charset="0"/>
                        </a:rPr>
                        <a:t>&lt;operand&gt;</a:t>
                      </a:r>
                      <a:r>
                        <a:rPr lang="en-GB" sz="1800" b="0" kern="1200" dirty="0">
                          <a:solidFill>
                            <a:schemeClr val="tx1"/>
                          </a:solidFill>
                          <a:latin typeface="Arial" panose="020B0604020202020204" pitchFamily="34" charset="0"/>
                          <a:ea typeface="+mn-ea"/>
                          <a:cs typeface="Arial" panose="020B0604020202020204" pitchFamily="34" charset="0"/>
                        </a:rPr>
                        <a:t> </a:t>
                      </a:r>
                      <a:r>
                        <a:rPr lang="en-GB" b="0" dirty="0">
                          <a:solidFill>
                            <a:schemeClr val="tx1"/>
                          </a:solidFill>
                          <a:latin typeface="Arial" panose="020B0604020202020204" pitchFamily="34" charset="0"/>
                          <a:cs typeface="Arial" panose="020B0604020202020204" pitchFamily="34" charset="0"/>
                        </a:rPr>
                        <a:t>and store the result in register </a:t>
                      </a:r>
                      <a:r>
                        <a:rPr lang="en-GB" sz="1800" b="0" kern="1200" dirty="0">
                          <a:solidFill>
                            <a:schemeClr val="tx1"/>
                          </a:solidFill>
                          <a:latin typeface="Consolas" panose="020B0609020204030204" pitchFamily="49" charset="0"/>
                          <a:ea typeface="+mn-ea"/>
                          <a:cs typeface="Consolas" panose="020B0609020204030204" pitchFamily="49" charset="0"/>
                        </a:rPr>
                        <a:t>d</a:t>
                      </a:r>
                    </a:p>
                  </a:txBody>
                  <a:tcPr>
                    <a:lnL w="12700" cap="flat" cmpd="sng" algn="ctr">
                      <a:solidFill>
                        <a:srgbClr val="C396A3"/>
                      </a:solidFill>
                      <a:prstDash val="solid"/>
                      <a:round/>
                      <a:headEnd type="none" w="med" len="med"/>
                      <a:tailEnd type="none" w="med" len="med"/>
                    </a:lnL>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514330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Arrow Connector 10"/>
          <p:cNvCxnSpPr/>
          <p:nvPr/>
        </p:nvCxnSpPr>
        <p:spPr>
          <a:xfrm>
            <a:off x="2512694" y="3548410"/>
            <a:ext cx="1110888" cy="506871"/>
          </a:xfrm>
          <a:prstGeom prst="straightConnector1">
            <a:avLst/>
          </a:prstGeom>
          <a:ln w="28575">
            <a:solidFill>
              <a:srgbClr val="FF0000"/>
            </a:solidFill>
            <a:tailEnd type="triangle"/>
          </a:ln>
        </p:spPr>
        <p:style>
          <a:lnRef idx="1">
            <a:schemeClr val="accent6"/>
          </a:lnRef>
          <a:fillRef idx="0">
            <a:schemeClr val="accent6"/>
          </a:fillRef>
          <a:effectRef idx="0">
            <a:schemeClr val="accent6"/>
          </a:effectRef>
          <a:fontRef idx="minor">
            <a:schemeClr val="tx1"/>
          </a:fontRef>
        </p:style>
      </p:cxnSp>
      <p:cxnSp>
        <p:nvCxnSpPr>
          <p:cNvPr id="21" name="Straight Arrow Connector 20"/>
          <p:cNvCxnSpPr/>
          <p:nvPr/>
        </p:nvCxnSpPr>
        <p:spPr>
          <a:xfrm>
            <a:off x="3068138" y="3548410"/>
            <a:ext cx="1110888" cy="506871"/>
          </a:xfrm>
          <a:prstGeom prst="straightConnector1">
            <a:avLst/>
          </a:prstGeom>
          <a:ln w="28575">
            <a:solidFill>
              <a:srgbClr val="FF0000"/>
            </a:solidFill>
            <a:tailEnd type="triangle"/>
          </a:ln>
        </p:spPr>
        <p:style>
          <a:lnRef idx="1">
            <a:schemeClr val="accent6"/>
          </a:lnRef>
          <a:fillRef idx="0">
            <a:schemeClr val="accent6"/>
          </a:fillRef>
          <a:effectRef idx="0">
            <a:schemeClr val="accent6"/>
          </a:effectRef>
          <a:fontRef idx="minor">
            <a:schemeClr val="tx1"/>
          </a:fontRef>
        </p:style>
      </p:cxnSp>
      <p:cxnSp>
        <p:nvCxnSpPr>
          <p:cNvPr id="22" name="Straight Arrow Connector 21"/>
          <p:cNvCxnSpPr/>
          <p:nvPr/>
        </p:nvCxnSpPr>
        <p:spPr>
          <a:xfrm>
            <a:off x="3666555" y="3548408"/>
            <a:ext cx="1110888" cy="506871"/>
          </a:xfrm>
          <a:prstGeom prst="straightConnector1">
            <a:avLst/>
          </a:prstGeom>
          <a:ln w="28575">
            <a:solidFill>
              <a:srgbClr val="FF0000"/>
            </a:solidFill>
            <a:tailEnd type="triangle"/>
          </a:ln>
        </p:spPr>
        <p:style>
          <a:lnRef idx="1">
            <a:schemeClr val="accent6"/>
          </a:lnRef>
          <a:fillRef idx="0">
            <a:schemeClr val="accent6"/>
          </a:fillRef>
          <a:effectRef idx="0">
            <a:schemeClr val="accent6"/>
          </a:effectRef>
          <a:fontRef idx="minor">
            <a:schemeClr val="tx1"/>
          </a:fontRef>
        </p:style>
      </p:cxnSp>
      <p:cxnSp>
        <p:nvCxnSpPr>
          <p:cNvPr id="23" name="Straight Arrow Connector 22"/>
          <p:cNvCxnSpPr/>
          <p:nvPr/>
        </p:nvCxnSpPr>
        <p:spPr>
          <a:xfrm>
            <a:off x="4312112" y="3548410"/>
            <a:ext cx="1110888" cy="506871"/>
          </a:xfrm>
          <a:prstGeom prst="straightConnector1">
            <a:avLst/>
          </a:prstGeom>
          <a:ln w="28575">
            <a:solidFill>
              <a:srgbClr val="FF0000"/>
            </a:solidFill>
            <a:tailEnd type="triangle"/>
          </a:ln>
        </p:spPr>
        <p:style>
          <a:lnRef idx="1">
            <a:schemeClr val="accent6"/>
          </a:lnRef>
          <a:fillRef idx="0">
            <a:schemeClr val="accent6"/>
          </a:fillRef>
          <a:effectRef idx="0">
            <a:schemeClr val="accent6"/>
          </a:effectRef>
          <a:fontRef idx="minor">
            <a:schemeClr val="tx1"/>
          </a:fontRef>
        </p:style>
      </p:cxnSp>
      <p:cxnSp>
        <p:nvCxnSpPr>
          <p:cNvPr id="24" name="Straight Arrow Connector 23"/>
          <p:cNvCxnSpPr/>
          <p:nvPr/>
        </p:nvCxnSpPr>
        <p:spPr>
          <a:xfrm>
            <a:off x="4930984" y="3548409"/>
            <a:ext cx="1110888" cy="506871"/>
          </a:xfrm>
          <a:prstGeom prst="straightConnector1">
            <a:avLst/>
          </a:prstGeom>
          <a:ln w="28575">
            <a:solidFill>
              <a:srgbClr val="FF0000"/>
            </a:solidFill>
            <a:tailEnd type="triangle"/>
          </a:ln>
        </p:spPr>
        <p:style>
          <a:lnRef idx="1">
            <a:schemeClr val="accent6"/>
          </a:lnRef>
          <a:fillRef idx="0">
            <a:schemeClr val="accent6"/>
          </a:fillRef>
          <a:effectRef idx="0">
            <a:schemeClr val="accent6"/>
          </a:effectRef>
          <a:fontRef idx="minor">
            <a:schemeClr val="tx1"/>
          </a:fontRef>
        </p:style>
      </p:cxnSp>
      <p:cxnSp>
        <p:nvCxnSpPr>
          <p:cNvPr id="25" name="Straight Arrow Connector 24"/>
          <p:cNvCxnSpPr/>
          <p:nvPr/>
        </p:nvCxnSpPr>
        <p:spPr>
          <a:xfrm>
            <a:off x="5576541" y="3548407"/>
            <a:ext cx="1110888" cy="506871"/>
          </a:xfrm>
          <a:prstGeom prst="straightConnector1">
            <a:avLst/>
          </a:prstGeom>
          <a:ln w="28575">
            <a:solidFill>
              <a:srgbClr val="FF0000"/>
            </a:solidFill>
            <a:tailEnd type="triangle"/>
          </a:ln>
        </p:spPr>
        <p:style>
          <a:lnRef idx="1">
            <a:schemeClr val="accent6"/>
          </a:lnRef>
          <a:fillRef idx="0">
            <a:schemeClr val="accent6"/>
          </a:fillRef>
          <a:effectRef idx="0">
            <a:schemeClr val="accent6"/>
          </a:effectRef>
          <a:fontRef idx="minor">
            <a:schemeClr val="tx1"/>
          </a:fontRef>
        </p:style>
      </p:cxnSp>
      <p:sp>
        <p:nvSpPr>
          <p:cNvPr id="2" name="Text Placeholder 1"/>
          <p:cNvSpPr>
            <a:spLocks noGrp="1"/>
          </p:cNvSpPr>
          <p:nvPr>
            <p:ph type="body" sz="quarter" idx="13"/>
          </p:nvPr>
        </p:nvSpPr>
        <p:spPr/>
        <p:txBody>
          <a:bodyPr/>
          <a:lstStyle/>
          <a:p>
            <a:r>
              <a:rPr lang="en-GB" dirty="0"/>
              <a:t>Logical shift right</a:t>
            </a:r>
          </a:p>
        </p:txBody>
      </p:sp>
      <p:sp>
        <p:nvSpPr>
          <p:cNvPr id="3" name="Text Placeholder 2"/>
          <p:cNvSpPr>
            <a:spLocks noGrp="1"/>
          </p:cNvSpPr>
          <p:nvPr>
            <p:ph type="body" sz="quarter" idx="14"/>
          </p:nvPr>
        </p:nvSpPr>
        <p:spPr/>
        <p:txBody>
          <a:bodyPr/>
          <a:lstStyle/>
          <a:p>
            <a:r>
              <a:rPr lang="en-GB" dirty="0"/>
              <a:t>A logical shift right of two bits moves all the bits two places to the right</a:t>
            </a:r>
          </a:p>
          <a:p>
            <a:pPr marL="0" indent="0" algn="ctr">
              <a:buNone/>
            </a:pPr>
            <a:r>
              <a:rPr lang="en-GB" dirty="0">
                <a:latin typeface="Consolas" panose="020B0609020204030204" pitchFamily="49" charset="0"/>
                <a:cs typeface="Consolas" panose="020B0609020204030204" pitchFamily="49" charset="0"/>
              </a:rPr>
              <a:t>LSR R2, R1, #2 </a:t>
            </a:r>
          </a:p>
          <a:p>
            <a:pPr marL="0" indent="0">
              <a:spcAft>
                <a:spcPts val="2400"/>
              </a:spcAft>
              <a:buNone/>
            </a:pPr>
            <a:r>
              <a:rPr lang="en-GB" dirty="0"/>
              <a:t>	   R1</a:t>
            </a:r>
          </a:p>
          <a:p>
            <a:pPr marL="0" indent="0">
              <a:spcBef>
                <a:spcPts val="1800"/>
              </a:spcBef>
              <a:buNone/>
            </a:pPr>
            <a:r>
              <a:rPr lang="en-GB" dirty="0"/>
              <a:t>	   R2</a:t>
            </a:r>
          </a:p>
          <a:p>
            <a:pPr marL="0" indent="0">
              <a:buNone/>
            </a:pPr>
            <a:endParaRPr lang="en-GB" dirty="0"/>
          </a:p>
          <a:p>
            <a:pPr marL="0" indent="0">
              <a:buNone/>
            </a:pPr>
            <a:r>
              <a:rPr lang="en-GB" dirty="0"/>
              <a:t>	</a:t>
            </a:r>
          </a:p>
        </p:txBody>
      </p:sp>
      <p:graphicFrame>
        <p:nvGraphicFramePr>
          <p:cNvPr id="4" name="Table 3"/>
          <p:cNvGraphicFramePr>
            <a:graphicFrameLocks noGrp="1"/>
          </p:cNvGraphicFramePr>
          <p:nvPr>
            <p:extLst>
              <p:ext uri="{D42A27DB-BD31-4B8C-83A1-F6EECF244321}">
                <p14:modId xmlns:p14="http://schemas.microsoft.com/office/powerpoint/2010/main" val="423863535"/>
              </p:ext>
            </p:extLst>
          </p:nvPr>
        </p:nvGraphicFramePr>
        <p:xfrm>
          <a:off x="2114097" y="3234720"/>
          <a:ext cx="4876800" cy="37084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tblGrid>
              <a:tr h="370840">
                <a:tc>
                  <a:txBody>
                    <a:bodyPr/>
                    <a:lstStyle/>
                    <a:p>
                      <a:pPr algn="ctr"/>
                      <a:r>
                        <a:rPr lang="en-GB"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209839821"/>
              </p:ext>
            </p:extLst>
          </p:nvPr>
        </p:nvGraphicFramePr>
        <p:xfrm>
          <a:off x="2114097" y="4112431"/>
          <a:ext cx="4876800" cy="37084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tblGrid>
              <a:tr h="370840">
                <a:tc>
                  <a:txBody>
                    <a:bodyPr/>
                    <a:lstStyle/>
                    <a:p>
                      <a:pPr algn="ctr"/>
                      <a:r>
                        <a:rPr lang="en-GB"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39900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Logical shift right</a:t>
            </a:r>
          </a:p>
        </p:txBody>
      </p:sp>
      <p:sp>
        <p:nvSpPr>
          <p:cNvPr id="3" name="Text Placeholder 2"/>
          <p:cNvSpPr>
            <a:spLocks noGrp="1"/>
          </p:cNvSpPr>
          <p:nvPr>
            <p:ph type="body" sz="quarter" idx="14"/>
          </p:nvPr>
        </p:nvSpPr>
        <p:spPr/>
        <p:txBody>
          <a:bodyPr/>
          <a:lstStyle/>
          <a:p>
            <a:r>
              <a:rPr lang="en-GB" dirty="0"/>
              <a:t>A logical shift right causes the least significant bit to be shifted into the carry bit and a zero moves in to occupy the vacated space</a:t>
            </a:r>
          </a:p>
          <a:p>
            <a:endParaRPr lang="en-GB" dirty="0"/>
          </a:p>
          <a:p>
            <a:pPr marL="0" indent="0">
              <a:buNone/>
            </a:pPr>
            <a:r>
              <a:rPr lang="en-GB" dirty="0"/>
              <a:t>	   R1:</a:t>
            </a:r>
          </a:p>
          <a:p>
            <a:pPr marL="0" indent="0">
              <a:buNone/>
            </a:pPr>
            <a:endParaRPr lang="en-GB" dirty="0"/>
          </a:p>
          <a:p>
            <a:pPr marL="266700" indent="0">
              <a:buNone/>
            </a:pPr>
            <a:r>
              <a:rPr lang="en-GB" dirty="0"/>
              <a:t>After the instruction </a:t>
            </a:r>
            <a:r>
              <a:rPr lang="en-GB" dirty="0">
                <a:latin typeface="Consolas" panose="020B0609020204030204" pitchFamily="49" charset="0"/>
                <a:cs typeface="Consolas" panose="020B0609020204030204" pitchFamily="49" charset="0"/>
              </a:rPr>
              <a:t>LSR R2, R1, #1 </a:t>
            </a:r>
          </a:p>
          <a:p>
            <a:pPr marL="0" indent="0">
              <a:buNone/>
            </a:pPr>
            <a:r>
              <a:rPr lang="en-GB" dirty="0"/>
              <a:t>	   R2:</a:t>
            </a:r>
          </a:p>
        </p:txBody>
      </p:sp>
      <p:graphicFrame>
        <p:nvGraphicFramePr>
          <p:cNvPr id="4" name="Table 3"/>
          <p:cNvGraphicFramePr>
            <a:graphicFrameLocks noGrp="1"/>
          </p:cNvGraphicFramePr>
          <p:nvPr>
            <p:extLst>
              <p:ext uri="{D42A27DB-BD31-4B8C-83A1-F6EECF244321}">
                <p14:modId xmlns:p14="http://schemas.microsoft.com/office/powerpoint/2010/main" val="2588698970"/>
              </p:ext>
            </p:extLst>
          </p:nvPr>
        </p:nvGraphicFramePr>
        <p:xfrm>
          <a:off x="2247447" y="3580780"/>
          <a:ext cx="4876800" cy="37084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tblGrid>
              <a:tr h="370840">
                <a:tc>
                  <a:txBody>
                    <a:bodyPr/>
                    <a:lstStyle/>
                    <a:p>
                      <a:pPr algn="ctr"/>
                      <a:r>
                        <a:rPr lang="en-GB"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956959292"/>
              </p:ext>
            </p:extLst>
          </p:nvPr>
        </p:nvGraphicFramePr>
        <p:xfrm>
          <a:off x="2247447" y="5271961"/>
          <a:ext cx="4876800" cy="37084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tblGrid>
              <a:tr h="370840">
                <a:tc>
                  <a:txBody>
                    <a:bodyPr/>
                    <a:lstStyle/>
                    <a:p>
                      <a:pPr algn="ctr"/>
                      <a:r>
                        <a:rPr lang="en-GB" dirty="0">
                          <a:solidFill>
                            <a:srgbClr val="FF0000"/>
                          </a:solidFill>
                          <a:latin typeface="Arial" panose="020B0604020202020204" pitchFamily="34" charset="0"/>
                          <a:cs typeface="Arial" panose="020B0604020202020204" pitchFamily="34" charset="0"/>
                        </a:rPr>
                        <a:t>0</a:t>
                      </a: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chemeClr val="bg1"/>
                    </a:solidFill>
                  </a:tcPr>
                </a:tc>
                <a:tc>
                  <a:txBody>
                    <a:bodyPr/>
                    <a:lstStyle/>
                    <a:p>
                      <a:pPr algn="ctr"/>
                      <a:r>
                        <a:rPr lang="en-GB"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C396A3"/>
                      </a:solidFill>
                      <a:prstDash val="solid"/>
                      <a:round/>
                      <a:headEnd type="none" w="med" len="med"/>
                      <a:tailEnd type="none" w="med" len="med"/>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cxnSp>
        <p:nvCxnSpPr>
          <p:cNvPr id="8" name="Straight Arrow Connector 7"/>
          <p:cNvCxnSpPr/>
          <p:nvPr/>
        </p:nvCxnSpPr>
        <p:spPr>
          <a:xfrm flipH="1">
            <a:off x="3609522" y="3335273"/>
            <a:ext cx="2046514" cy="0"/>
          </a:xfrm>
          <a:prstGeom prst="straightConnector1">
            <a:avLst/>
          </a:prstGeom>
          <a:ln w="38100">
            <a:solidFill>
              <a:srgbClr val="FF0000"/>
            </a:solidFill>
            <a:headEnd type="triangle" w="med" len="med"/>
            <a:tailEnd type="none" w="med" len="med"/>
          </a:ln>
        </p:spPr>
        <p:style>
          <a:lnRef idx="1">
            <a:schemeClr val="accent6"/>
          </a:lnRef>
          <a:fillRef idx="0">
            <a:schemeClr val="accent6"/>
          </a:fillRef>
          <a:effectRef idx="0">
            <a:schemeClr val="accent6"/>
          </a:effectRef>
          <a:fontRef idx="minor">
            <a:schemeClr val="tx1"/>
          </a:fontRef>
        </p:style>
      </p:cxnSp>
      <p:sp>
        <p:nvSpPr>
          <p:cNvPr id="5" name="Rectangle 4"/>
          <p:cNvSpPr/>
          <p:nvPr/>
        </p:nvSpPr>
        <p:spPr>
          <a:xfrm>
            <a:off x="7429500" y="5271961"/>
            <a:ext cx="618672" cy="370840"/>
          </a:xfrm>
          <a:prstGeom prst="rect">
            <a:avLst/>
          </a:prstGeom>
          <a:solidFill>
            <a:srgbClr val="D1919B"/>
          </a:solidFill>
          <a:ln>
            <a:solidFill>
              <a:srgbClr val="D1919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bg1"/>
                </a:solidFill>
                <a:latin typeface="Arial" panose="020B0604020202020204" pitchFamily="34" charset="0"/>
                <a:cs typeface="Arial" panose="020B0604020202020204" pitchFamily="34" charset="0"/>
              </a:rPr>
              <a:t>1</a:t>
            </a:r>
          </a:p>
        </p:txBody>
      </p:sp>
      <p:sp>
        <p:nvSpPr>
          <p:cNvPr id="7" name="TextBox 6"/>
          <p:cNvSpPr txBox="1"/>
          <p:nvPr/>
        </p:nvSpPr>
        <p:spPr>
          <a:xfrm>
            <a:off x="7381876" y="4929061"/>
            <a:ext cx="704850" cy="338554"/>
          </a:xfrm>
          <a:prstGeom prst="rect">
            <a:avLst/>
          </a:prstGeom>
          <a:noFill/>
        </p:spPr>
        <p:txBody>
          <a:bodyPr wrap="square" rtlCol="0">
            <a:spAutoFit/>
          </a:bodyPr>
          <a:lstStyle/>
          <a:p>
            <a:r>
              <a:rPr lang="en-GB" sz="1600" dirty="0">
                <a:solidFill>
                  <a:srgbClr val="D1919B"/>
                </a:solidFill>
                <a:latin typeface="Arial" panose="020B0604020202020204" pitchFamily="34" charset="0"/>
                <a:cs typeface="Arial" panose="020B0604020202020204" pitchFamily="34" charset="0"/>
              </a:rPr>
              <a:t>Carry</a:t>
            </a:r>
          </a:p>
        </p:txBody>
      </p:sp>
    </p:spTree>
    <p:extLst>
      <p:ext uri="{BB962C8B-B14F-4D97-AF65-F5344CB8AC3E}">
        <p14:creationId xmlns:p14="http://schemas.microsoft.com/office/powerpoint/2010/main" val="1390538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4</a:t>
            </a:r>
          </a:p>
        </p:txBody>
      </p:sp>
      <p:sp>
        <p:nvSpPr>
          <p:cNvPr id="3" name="Text Placeholder 2"/>
          <p:cNvSpPr>
            <a:spLocks noGrp="1"/>
          </p:cNvSpPr>
          <p:nvPr>
            <p:ph type="body" sz="quarter" idx="14"/>
          </p:nvPr>
        </p:nvSpPr>
        <p:spPr/>
        <p:txBody>
          <a:bodyPr/>
          <a:lstStyle/>
          <a:p>
            <a:r>
              <a:rPr lang="en-GB" dirty="0"/>
              <a:t>Now try the question in </a:t>
            </a:r>
            <a:r>
              <a:rPr lang="en-GB" b="1" dirty="0"/>
              <a:t>Task 3</a:t>
            </a:r>
          </a:p>
        </p:txBody>
      </p:sp>
    </p:spTree>
    <p:extLst>
      <p:ext uri="{BB962C8B-B14F-4D97-AF65-F5344CB8AC3E}">
        <p14:creationId xmlns:p14="http://schemas.microsoft.com/office/powerpoint/2010/main" val="1687595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a:xfrm>
            <a:off x="724280" y="1704179"/>
            <a:ext cx="7797230" cy="4435364"/>
          </a:xfrm>
        </p:spPr>
        <p:txBody>
          <a:bodyPr/>
          <a:lstStyle/>
          <a:p>
            <a:r>
              <a:rPr lang="en-GB" dirty="0"/>
              <a:t>Be aware that instruction formats vary – you will be given the format of instructions to use in any questions that involve writing assembly language</a:t>
            </a:r>
          </a:p>
          <a:p>
            <a:r>
              <a:rPr lang="en-GB" dirty="0"/>
              <a:t>Be sure you can define the terms </a:t>
            </a:r>
            <a:r>
              <a:rPr lang="en-GB" dirty="0">
                <a:solidFill>
                  <a:srgbClr val="D1919B"/>
                </a:solidFill>
              </a:rPr>
              <a:t>operator</a:t>
            </a:r>
            <a:r>
              <a:rPr lang="en-GB" dirty="0"/>
              <a:t>, </a:t>
            </a:r>
            <a:r>
              <a:rPr lang="en-GB" dirty="0">
                <a:solidFill>
                  <a:srgbClr val="D1919B"/>
                </a:solidFill>
              </a:rPr>
              <a:t>operand</a:t>
            </a:r>
            <a:r>
              <a:rPr lang="en-GB" dirty="0"/>
              <a:t>, </a:t>
            </a:r>
            <a:r>
              <a:rPr lang="en-GB" dirty="0">
                <a:solidFill>
                  <a:srgbClr val="D1919B"/>
                </a:solidFill>
              </a:rPr>
              <a:t>direct addressing</a:t>
            </a:r>
            <a:r>
              <a:rPr lang="en-GB" dirty="0"/>
              <a:t>, </a:t>
            </a:r>
            <a:r>
              <a:rPr lang="en-GB" dirty="0">
                <a:solidFill>
                  <a:srgbClr val="D1919B"/>
                </a:solidFill>
              </a:rPr>
              <a:t>immediate addressing </a:t>
            </a:r>
            <a:r>
              <a:rPr lang="en-GB" dirty="0"/>
              <a:t>and give examples</a:t>
            </a:r>
          </a:p>
          <a:p>
            <a:endParaRPr lang="en-GB" dirty="0">
              <a:solidFill>
                <a:srgbClr val="D1919B"/>
              </a:solidFill>
            </a:endParaRPr>
          </a:p>
        </p:txBody>
      </p:sp>
    </p:spTree>
    <p:extLst>
      <p:ext uri="{BB962C8B-B14F-4D97-AF65-F5344CB8AC3E}">
        <p14:creationId xmlns:p14="http://schemas.microsoft.com/office/powerpoint/2010/main" val="1297322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Assembly code</a:t>
            </a:r>
          </a:p>
        </p:txBody>
      </p:sp>
      <p:sp>
        <p:nvSpPr>
          <p:cNvPr id="3" name="Text Placeholder 2"/>
          <p:cNvSpPr>
            <a:spLocks noGrp="1"/>
          </p:cNvSpPr>
          <p:nvPr>
            <p:ph type="body" sz="quarter" idx="14"/>
          </p:nvPr>
        </p:nvSpPr>
        <p:spPr/>
        <p:txBody>
          <a:bodyPr/>
          <a:lstStyle/>
          <a:p>
            <a:r>
              <a:rPr lang="en-GB" dirty="0"/>
              <a:t>Computers can only process instructions that are written in </a:t>
            </a:r>
            <a:r>
              <a:rPr lang="en-GB" dirty="0">
                <a:solidFill>
                  <a:srgbClr val="D1919B"/>
                </a:solidFill>
              </a:rPr>
              <a:t>machine code</a:t>
            </a:r>
          </a:p>
          <a:p>
            <a:r>
              <a:rPr lang="en-GB" dirty="0"/>
              <a:t>A machine code instruction has an </a:t>
            </a:r>
            <a:r>
              <a:rPr lang="en-GB" dirty="0">
                <a:solidFill>
                  <a:srgbClr val="D1919B"/>
                </a:solidFill>
              </a:rPr>
              <a:t>operation code </a:t>
            </a:r>
            <a:r>
              <a:rPr lang="en-GB" dirty="0"/>
              <a:t>(opcode) and an </a:t>
            </a:r>
            <a:r>
              <a:rPr lang="en-GB" dirty="0">
                <a:solidFill>
                  <a:srgbClr val="D1919B"/>
                </a:solidFill>
              </a:rPr>
              <a:t>operand</a:t>
            </a:r>
          </a:p>
          <a:p>
            <a:r>
              <a:rPr lang="en-GB" dirty="0"/>
              <a:t>Assembly language uses mnemonics to represent operation codes and addresses</a:t>
            </a:r>
          </a:p>
          <a:p>
            <a:r>
              <a:rPr lang="en-GB" dirty="0"/>
              <a:t>Suggest some typical assembly code mnemonics for common operations carried out by the processor</a:t>
            </a:r>
          </a:p>
        </p:txBody>
      </p:sp>
    </p:spTree>
    <p:extLst>
      <p:ext uri="{BB962C8B-B14F-4D97-AF65-F5344CB8AC3E}">
        <p14:creationId xmlns:p14="http://schemas.microsoft.com/office/powerpoint/2010/main" val="2430283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70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Registers and accumulator</a:t>
            </a:r>
          </a:p>
        </p:txBody>
      </p:sp>
      <p:sp>
        <p:nvSpPr>
          <p:cNvPr id="3" name="Text Placeholder 2"/>
          <p:cNvSpPr>
            <a:spLocks noGrp="1"/>
          </p:cNvSpPr>
          <p:nvPr>
            <p:ph type="body" sz="quarter" idx="14"/>
          </p:nvPr>
        </p:nvSpPr>
        <p:spPr>
          <a:xfrm>
            <a:off x="724280" y="1704179"/>
            <a:ext cx="7797230" cy="4203135"/>
          </a:xfrm>
        </p:spPr>
        <p:txBody>
          <a:bodyPr/>
          <a:lstStyle/>
          <a:p>
            <a:r>
              <a:rPr lang="en-GB" dirty="0"/>
              <a:t>In a simple computer, all calculations may be carried out in a single register called the </a:t>
            </a:r>
            <a:r>
              <a:rPr lang="en-GB" dirty="0">
                <a:solidFill>
                  <a:srgbClr val="D1919B"/>
                </a:solidFill>
              </a:rPr>
              <a:t>Accumulator</a:t>
            </a:r>
          </a:p>
          <a:p>
            <a:r>
              <a:rPr lang="en-GB" dirty="0"/>
              <a:t>Other computers may have up to 16 general purpose </a:t>
            </a:r>
            <a:r>
              <a:rPr lang="en-GB" dirty="0">
                <a:solidFill>
                  <a:srgbClr val="D1919B"/>
                </a:solidFill>
              </a:rPr>
              <a:t>registers</a:t>
            </a:r>
            <a:r>
              <a:rPr lang="en-GB" dirty="0"/>
              <a:t> used to hold values temporarily and perform calculations</a:t>
            </a:r>
          </a:p>
          <a:p>
            <a:r>
              <a:rPr lang="en-GB" dirty="0"/>
              <a:t>The assembly code instructions are unique to a given computer architecture </a:t>
            </a:r>
          </a:p>
          <a:p>
            <a:r>
              <a:rPr lang="en-GB" dirty="0"/>
              <a:t>All the instructions for a given computer form its </a:t>
            </a:r>
            <a:r>
              <a:rPr lang="en-GB" dirty="0">
                <a:solidFill>
                  <a:srgbClr val="D1919B"/>
                </a:solidFill>
              </a:rPr>
              <a:t>instruction set</a:t>
            </a:r>
          </a:p>
        </p:txBody>
      </p:sp>
    </p:spTree>
    <p:extLst>
      <p:ext uri="{BB962C8B-B14F-4D97-AF65-F5344CB8AC3E}">
        <p14:creationId xmlns:p14="http://schemas.microsoft.com/office/powerpoint/2010/main" val="1809507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Five common operations</a:t>
            </a:r>
          </a:p>
        </p:txBody>
      </p:sp>
      <p:sp>
        <p:nvSpPr>
          <p:cNvPr id="3" name="Text Placeholder 2"/>
          <p:cNvSpPr>
            <a:spLocks noGrp="1"/>
          </p:cNvSpPr>
          <p:nvPr>
            <p:ph type="body" sz="quarter" idx="14"/>
          </p:nvPr>
        </p:nvSpPr>
        <p:spPr>
          <a:xfrm>
            <a:off x="724280" y="1704180"/>
            <a:ext cx="7797230" cy="3041992"/>
          </a:xfrm>
        </p:spPr>
        <p:txBody>
          <a:bodyPr/>
          <a:lstStyle/>
          <a:p>
            <a:r>
              <a:rPr lang="en-GB" dirty="0"/>
              <a:t>Common instructions might include:</a:t>
            </a:r>
          </a:p>
          <a:p>
            <a:endParaRPr lang="en-GB" dirty="0"/>
          </a:p>
          <a:p>
            <a:pPr>
              <a:spcAft>
                <a:spcPts val="0"/>
              </a:spcAft>
            </a:pPr>
            <a:endParaRPr lang="en-GB" dirty="0"/>
          </a:p>
          <a:p>
            <a:endParaRPr lang="en-GB" dirty="0"/>
          </a:p>
          <a:p>
            <a:endParaRPr lang="en-GB" dirty="0"/>
          </a:p>
          <a:p>
            <a:endParaRPr lang="en-GB" dirty="0"/>
          </a:p>
          <a:p>
            <a:endParaRPr lang="en-GB" dirty="0"/>
          </a:p>
          <a:p>
            <a:pPr marL="444500" lvl="1" indent="0">
              <a:spcAft>
                <a:spcPts val="0"/>
              </a:spcAft>
              <a:buNone/>
            </a:pPr>
            <a:r>
              <a:rPr lang="en-GB" dirty="0">
                <a:latin typeface="Consolas" panose="020B0609020204030204" pitchFamily="49" charset="0"/>
                <a:cs typeface="Consolas" panose="020B0609020204030204" pitchFamily="49" charset="0"/>
              </a:rPr>
              <a:t>&lt;operand&gt;</a:t>
            </a:r>
            <a:r>
              <a:rPr lang="en-GB" dirty="0"/>
              <a:t> could be: </a:t>
            </a:r>
          </a:p>
          <a:p>
            <a:pPr lvl="1">
              <a:spcAft>
                <a:spcPts val="0"/>
              </a:spcAft>
            </a:pPr>
            <a:r>
              <a:rPr lang="en-GB" dirty="0"/>
              <a:t>an actual value, specified by # or </a:t>
            </a:r>
          </a:p>
          <a:p>
            <a:pPr lvl="1"/>
            <a:r>
              <a:rPr lang="en-GB" dirty="0"/>
              <a:t>a value stored in another register specified by R</a:t>
            </a:r>
          </a:p>
          <a:p>
            <a:pPr marL="0" indent="0" algn="ctr">
              <a:buNone/>
            </a:pPr>
            <a:endParaRPr lang="en-GB" dirty="0"/>
          </a:p>
          <a:p>
            <a:pPr marL="0" indent="0">
              <a:buNone/>
            </a:pPr>
            <a:endParaRPr lang="en-GB" dirty="0"/>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793821536"/>
              </p:ext>
            </p:extLst>
          </p:nvPr>
        </p:nvGraphicFramePr>
        <p:xfrm>
          <a:off x="883102" y="2194780"/>
          <a:ext cx="7438861" cy="3200400"/>
        </p:xfrm>
        <a:graphic>
          <a:graphicData uri="http://schemas.openxmlformats.org/drawingml/2006/table">
            <a:tbl>
              <a:tblPr firstRow="1" bandRow="1">
                <a:tableStyleId>{5940675A-B579-460E-94D1-54222C63F5DA}</a:tableStyleId>
              </a:tblPr>
              <a:tblGrid>
                <a:gridCol w="1791853">
                  <a:extLst>
                    <a:ext uri="{9D8B030D-6E8A-4147-A177-3AD203B41FA5}">
                      <a16:colId xmlns:a16="http://schemas.microsoft.com/office/drawing/2014/main" val="20000"/>
                    </a:ext>
                  </a:extLst>
                </a:gridCol>
                <a:gridCol w="5647008">
                  <a:extLst>
                    <a:ext uri="{9D8B030D-6E8A-4147-A177-3AD203B41FA5}">
                      <a16:colId xmlns:a16="http://schemas.microsoft.com/office/drawing/2014/main" val="20001"/>
                    </a:ext>
                  </a:extLst>
                </a:gridCol>
              </a:tblGrid>
              <a:tr h="370840">
                <a:tc>
                  <a:txBody>
                    <a:bodyPr/>
                    <a:lstStyle/>
                    <a:p>
                      <a:r>
                        <a:rPr lang="en-GB" dirty="0">
                          <a:latin typeface="Consolas" panose="020B0609020204030204" pitchFamily="49" charset="0"/>
                          <a:cs typeface="Consolas" panose="020B0609020204030204" pitchFamily="49" charset="0"/>
                        </a:rPr>
                        <a:t>LDR Rd,  &lt;memory ref&gt;</a:t>
                      </a:r>
                    </a:p>
                  </a:txBody>
                  <a:tcPr>
                    <a:lnL w="12700" cmpd="sng">
                      <a:noFill/>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dirty="0">
                          <a:latin typeface="Arial" panose="020B0604020202020204" pitchFamily="34" charset="0"/>
                          <a:cs typeface="Arial" panose="020B0604020202020204" pitchFamily="34" charset="0"/>
                        </a:rPr>
                        <a:t>Load the value stored in &lt;memory ref&gt; into register d</a:t>
                      </a:r>
                    </a:p>
                  </a:txBody>
                  <a:tcPr anchor="ctr">
                    <a:lnL w="12700" cap="flat" cmpd="sng" algn="ctr">
                      <a:solidFill>
                        <a:srgbClr val="C396A3"/>
                      </a:solidFill>
                      <a:prstDash val="solid"/>
                      <a:round/>
                      <a:headEnd type="none" w="med" len="med"/>
                      <a:tailEnd type="none" w="med" len="med"/>
                    </a:lnL>
                    <a:lnR w="12700" cmpd="sng">
                      <a:noFill/>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latin typeface="Consolas" panose="020B0609020204030204" pitchFamily="49" charset="0"/>
                          <a:cs typeface="Consolas" panose="020B0609020204030204" pitchFamily="49" charset="0"/>
                        </a:rPr>
                        <a:t>STR Rd,  &lt;memory ref&gt;</a:t>
                      </a:r>
                    </a:p>
                  </a:txBody>
                  <a:tcPr>
                    <a:lnL w="12700" cmpd="sng">
                      <a:noFill/>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Arial" panose="020B0604020202020204" pitchFamily="34" charset="0"/>
                          <a:ea typeface="+mn-ea"/>
                          <a:cs typeface="Arial" panose="020B0604020202020204" pitchFamily="34" charset="0"/>
                        </a:rPr>
                        <a:t>Store the value in register d into the memory location specified by &lt;memory ref&gt;</a:t>
                      </a:r>
                      <a:endParaRPr lang="en-GB" sz="180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mpd="sng">
                      <a:noFill/>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Consolas" panose="020B0609020204030204" pitchFamily="49" charset="0"/>
                          <a:ea typeface="+mn-ea"/>
                          <a:cs typeface="Consolas" panose="020B0609020204030204" pitchFamily="49" charset="0"/>
                        </a:rPr>
                        <a:t>ADD Rd, Rn, &lt;operand&gt;</a:t>
                      </a:r>
                    </a:p>
                  </a:txBody>
                  <a:tcPr>
                    <a:lnL w="12700" cmpd="sng">
                      <a:noFill/>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Arial" panose="020B0604020202020204" pitchFamily="34" charset="0"/>
                          <a:ea typeface="+mn-ea"/>
                          <a:cs typeface="Arial" panose="020B0604020202020204" pitchFamily="34" charset="0"/>
                        </a:rPr>
                        <a:t>Add the value specified in &lt;operand&gt; to the value in register n </a:t>
                      </a:r>
                      <a:r>
                        <a:rPr lang="en-GB" sz="1800" kern="1200" dirty="0">
                          <a:solidFill>
                            <a:schemeClr val="tx1"/>
                          </a:solidFill>
                          <a:effectLst/>
                          <a:latin typeface="Arial" panose="020B0604020202020204" pitchFamily="34" charset="0"/>
                          <a:ea typeface="+mn-ea"/>
                          <a:cs typeface="Arial" panose="020B0604020202020204" pitchFamily="34" charset="0"/>
                        </a:rPr>
                        <a:t>and store the result in register d </a:t>
                      </a:r>
                    </a:p>
                  </a:txBody>
                  <a:tcPr anchor="ctr">
                    <a:lnL w="12700" cap="flat" cmpd="sng" algn="ctr">
                      <a:solidFill>
                        <a:srgbClr val="C396A3"/>
                      </a:solidFill>
                      <a:prstDash val="solid"/>
                      <a:round/>
                      <a:headEnd type="none" w="med" len="med"/>
                      <a:tailEnd type="none" w="med" len="med"/>
                    </a:lnL>
                    <a:lnR w="12700" cmpd="sng">
                      <a:noFill/>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Consolas" panose="020B0609020204030204" pitchFamily="49" charset="0"/>
                          <a:ea typeface="+mn-ea"/>
                          <a:cs typeface="Consolas" panose="020B0609020204030204" pitchFamily="49" charset="0"/>
                        </a:rPr>
                        <a:t>SUB Rd, Rn, &lt;operand&gt;</a:t>
                      </a:r>
                    </a:p>
                  </a:txBody>
                  <a:tcPr>
                    <a:lnL w="12700" cmpd="sng">
                      <a:noFill/>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Arial" panose="020B0604020202020204" pitchFamily="34" charset="0"/>
                          <a:ea typeface="+mn-ea"/>
                          <a:cs typeface="Arial" panose="020B0604020202020204" pitchFamily="34" charset="0"/>
                        </a:rPr>
                        <a:t>Subtract the value specified by &lt;operand&gt; from the value in register n and store the result in register d </a:t>
                      </a:r>
                    </a:p>
                  </a:txBody>
                  <a:tcPr anchor="ctr">
                    <a:lnL w="12700" cap="flat" cmpd="sng" algn="ctr">
                      <a:solidFill>
                        <a:srgbClr val="C396A3"/>
                      </a:solidFill>
                      <a:prstDash val="solid"/>
                      <a:round/>
                      <a:headEnd type="none" w="med" len="med"/>
                      <a:tailEnd type="none" w="med" len="med"/>
                    </a:lnL>
                    <a:lnR w="12700" cmpd="sng">
                      <a:noFill/>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Consolas" panose="020B0609020204030204" pitchFamily="49" charset="0"/>
                          <a:ea typeface="+mn-ea"/>
                          <a:cs typeface="Consolas" panose="020B0609020204030204" pitchFamily="49" charset="0"/>
                        </a:rPr>
                        <a:t>MOV Rd, &lt;operand&gt;</a:t>
                      </a:r>
                    </a:p>
                  </a:txBody>
                  <a:tcPr>
                    <a:lnL w="12700" cmpd="sng">
                      <a:noFill/>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Arial" panose="020B0604020202020204" pitchFamily="34" charset="0"/>
                          <a:ea typeface="+mn-ea"/>
                          <a:cs typeface="Arial" panose="020B0604020202020204" pitchFamily="34" charset="0"/>
                        </a:rPr>
                        <a:t>Copy the value specified by &lt;operand&gt; into register d</a:t>
                      </a:r>
                    </a:p>
                  </a:txBody>
                  <a:tcPr anchor="ctr">
                    <a:lnL w="12700" cap="flat" cmpd="sng" algn="ctr">
                      <a:solidFill>
                        <a:srgbClr val="C396A3"/>
                      </a:solidFill>
                      <a:prstDash val="solid"/>
                      <a:round/>
                      <a:headEnd type="none" w="med" len="med"/>
                      <a:tailEnd type="none" w="med" len="med"/>
                    </a:lnL>
                    <a:lnR w="12700" cmpd="sng">
                      <a:noFill/>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56804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Examples</a:t>
            </a:r>
          </a:p>
        </p:txBody>
      </p:sp>
      <p:sp>
        <p:nvSpPr>
          <p:cNvPr id="3" name="Text Placeholder 2"/>
          <p:cNvSpPr>
            <a:spLocks noGrp="1"/>
          </p:cNvSpPr>
          <p:nvPr>
            <p:ph type="body" sz="quarter" idx="14"/>
          </p:nvPr>
        </p:nvSpPr>
        <p:spPr>
          <a:xfrm>
            <a:off x="724279" y="1704179"/>
            <a:ext cx="7997689" cy="3453607"/>
          </a:xfrm>
        </p:spPr>
        <p:txBody>
          <a:bodyPr/>
          <a:lstStyle/>
          <a:p>
            <a:pPr marL="0" indent="0">
              <a:buNone/>
              <a:tabLst>
                <a:tab pos="2517775" algn="l"/>
              </a:tabLst>
            </a:pPr>
            <a:r>
              <a:rPr lang="en-GB" dirty="0">
                <a:latin typeface="Consolas" panose="020B0609020204030204" pitchFamily="49" charset="0"/>
                <a:cs typeface="Consolas" panose="020B0609020204030204" pitchFamily="49" charset="0"/>
              </a:rPr>
              <a:t>LDR R1,300	</a:t>
            </a:r>
            <a:r>
              <a:rPr lang="en-GB" dirty="0">
                <a:solidFill>
                  <a:srgbClr val="D1919B"/>
                </a:solidFill>
                <a:latin typeface="Consolas" panose="020B0609020204030204" pitchFamily="49" charset="0"/>
                <a:cs typeface="Consolas" panose="020B0609020204030204" pitchFamily="49" charset="0"/>
              </a:rPr>
              <a:t>;load contents of 300 into R1</a:t>
            </a:r>
          </a:p>
          <a:p>
            <a:pPr marL="0" indent="0">
              <a:buNone/>
              <a:tabLst>
                <a:tab pos="2517775" algn="l"/>
              </a:tabLst>
            </a:pPr>
            <a:r>
              <a:rPr lang="en-GB" dirty="0">
                <a:latin typeface="Consolas" panose="020B0609020204030204" pitchFamily="49" charset="0"/>
                <a:cs typeface="Consolas" panose="020B0609020204030204" pitchFamily="49" charset="0"/>
              </a:rPr>
              <a:t>LDR R4,301	</a:t>
            </a:r>
            <a:r>
              <a:rPr lang="en-GB" dirty="0">
                <a:solidFill>
                  <a:srgbClr val="D1919B"/>
                </a:solidFill>
                <a:latin typeface="Consolas" panose="020B0609020204030204" pitchFamily="49" charset="0"/>
                <a:cs typeface="Consolas" panose="020B0609020204030204" pitchFamily="49" charset="0"/>
              </a:rPr>
              <a:t>;load contents of 301 into R4</a:t>
            </a:r>
          </a:p>
          <a:p>
            <a:pPr marL="0" indent="0">
              <a:buNone/>
              <a:tabLst>
                <a:tab pos="2517775" algn="l"/>
              </a:tabLst>
            </a:pPr>
            <a:r>
              <a:rPr lang="en-GB" dirty="0">
                <a:latin typeface="Consolas" panose="020B0609020204030204" pitchFamily="49" charset="0"/>
                <a:cs typeface="Consolas" panose="020B0609020204030204" pitchFamily="49" charset="0"/>
              </a:rPr>
              <a:t>ADD R1,R1,R4	</a:t>
            </a:r>
            <a:r>
              <a:rPr lang="en-GB" dirty="0">
                <a:solidFill>
                  <a:srgbClr val="D1919B"/>
                </a:solidFill>
                <a:latin typeface="Consolas" panose="020B0609020204030204" pitchFamily="49" charset="0"/>
                <a:cs typeface="Consolas" panose="020B0609020204030204" pitchFamily="49" charset="0"/>
              </a:rPr>
              <a:t>;add contents of R4 to R1</a:t>
            </a:r>
            <a:r>
              <a:rPr lang="en-GB" dirty="0">
                <a:latin typeface="Consolas" panose="020B0609020204030204" pitchFamily="49" charset="0"/>
                <a:cs typeface="Consolas" panose="020B0609020204030204" pitchFamily="49" charset="0"/>
              </a:rPr>
              <a:t>	</a:t>
            </a:r>
          </a:p>
          <a:p>
            <a:pPr marL="0" indent="0">
              <a:buNone/>
              <a:tabLst>
                <a:tab pos="2517775" algn="l"/>
              </a:tabLst>
            </a:pPr>
            <a:r>
              <a:rPr lang="en-GB" dirty="0">
                <a:latin typeface="Consolas" panose="020B0609020204030204" pitchFamily="49" charset="0"/>
                <a:cs typeface="Consolas" panose="020B0609020204030204" pitchFamily="49" charset="0"/>
              </a:rPr>
              <a:t>MOV R2,R1</a:t>
            </a:r>
            <a:r>
              <a:rPr lang="en-GB" dirty="0">
                <a:solidFill>
                  <a:srgbClr val="D1919B"/>
                </a:solidFill>
                <a:latin typeface="Consolas" panose="020B0609020204030204" pitchFamily="49" charset="0"/>
                <a:cs typeface="Consolas" panose="020B0609020204030204" pitchFamily="49" charset="0"/>
              </a:rPr>
              <a:t>	;copy contents of R1 into R2</a:t>
            </a:r>
          </a:p>
          <a:p>
            <a:pPr marL="0" indent="0">
              <a:buNone/>
              <a:tabLst>
                <a:tab pos="2517775" algn="l"/>
              </a:tabLst>
            </a:pPr>
            <a:r>
              <a:rPr lang="en-GB" dirty="0">
                <a:latin typeface="Consolas" panose="020B0609020204030204" pitchFamily="49" charset="0"/>
                <a:cs typeface="Consolas" panose="020B0609020204030204" pitchFamily="49" charset="0"/>
              </a:rPr>
              <a:t>SUB R3,R2,#5</a:t>
            </a:r>
            <a:r>
              <a:rPr lang="en-GB" dirty="0">
                <a:solidFill>
                  <a:srgbClr val="D1919B"/>
                </a:solidFill>
                <a:latin typeface="Consolas" panose="020B0609020204030204" pitchFamily="49" charset="0"/>
                <a:cs typeface="Consolas" panose="020B0609020204030204" pitchFamily="49" charset="0"/>
              </a:rPr>
              <a:t>	;subtract 5 from R2, put in R3</a:t>
            </a:r>
          </a:p>
          <a:p>
            <a:pPr marL="0" indent="0">
              <a:buNone/>
              <a:tabLst>
                <a:tab pos="2517775" algn="l"/>
              </a:tabLst>
            </a:pPr>
            <a:r>
              <a:rPr lang="en-GB" dirty="0">
                <a:latin typeface="Consolas" panose="020B0609020204030204" pitchFamily="49" charset="0"/>
                <a:cs typeface="Consolas" panose="020B0609020204030204" pitchFamily="49" charset="0"/>
              </a:rPr>
              <a:t>STR R3,302</a:t>
            </a:r>
            <a:r>
              <a:rPr lang="en-GB" dirty="0">
                <a:solidFill>
                  <a:srgbClr val="D1919B"/>
                </a:solidFill>
                <a:latin typeface="Consolas" panose="020B0609020204030204" pitchFamily="49" charset="0"/>
                <a:cs typeface="Consolas" panose="020B0609020204030204" pitchFamily="49" charset="0"/>
              </a:rPr>
              <a:t>	;store contents of R3 in 302  </a:t>
            </a:r>
          </a:p>
          <a:p>
            <a:pPr>
              <a:tabLst>
                <a:tab pos="1970088" algn="l"/>
              </a:tabLst>
            </a:pPr>
            <a:r>
              <a:rPr lang="en-GB" dirty="0">
                <a:latin typeface="Arial" panose="020B0604020202020204" pitchFamily="34" charset="0"/>
                <a:cs typeface="Arial" panose="020B0604020202020204" pitchFamily="34" charset="0"/>
              </a:rPr>
              <a:t>If address </a:t>
            </a:r>
            <a:r>
              <a:rPr lang="en-GB">
                <a:latin typeface="Arial" panose="020B0604020202020204" pitchFamily="34" charset="0"/>
                <a:cs typeface="Arial" panose="020B0604020202020204" pitchFamily="34" charset="0"/>
              </a:rPr>
              <a:t>300 contains 20 and 301 contains 10, </a:t>
            </a:r>
            <a:r>
              <a:rPr lang="en-GB" dirty="0">
                <a:latin typeface="Arial" panose="020B0604020202020204" pitchFamily="34" charset="0"/>
                <a:cs typeface="Arial" panose="020B0604020202020204" pitchFamily="34" charset="0"/>
              </a:rPr>
              <a:t>what are the contents of R1, R2</a:t>
            </a:r>
            <a:r>
              <a:rPr lang="en-GB">
                <a:latin typeface="Arial" panose="020B0604020202020204" pitchFamily="34" charset="0"/>
                <a:cs typeface="Arial" panose="020B0604020202020204" pitchFamily="34" charset="0"/>
              </a:rPr>
              <a:t>, R3, R4 </a:t>
            </a:r>
            <a:r>
              <a:rPr lang="en-GB" dirty="0">
                <a:latin typeface="Arial" panose="020B0604020202020204" pitchFamily="34" charset="0"/>
                <a:cs typeface="Arial" panose="020B0604020202020204" pitchFamily="34" charset="0"/>
              </a:rPr>
              <a:t>and address 302 after execution of these instructions? </a:t>
            </a:r>
          </a:p>
        </p:txBody>
      </p:sp>
    </p:spTree>
    <p:extLst>
      <p:ext uri="{BB962C8B-B14F-4D97-AF65-F5344CB8AC3E}">
        <p14:creationId xmlns:p14="http://schemas.microsoft.com/office/powerpoint/2010/main" val="4195701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24280" y="906233"/>
            <a:ext cx="8114920" cy="670772"/>
          </a:xfrm>
        </p:spPr>
        <p:txBody>
          <a:bodyPr/>
          <a:lstStyle/>
          <a:p>
            <a:r>
              <a:rPr lang="en-GB" dirty="0"/>
              <a:t>Immediate and direct addressing</a:t>
            </a:r>
          </a:p>
        </p:txBody>
      </p:sp>
      <p:sp>
        <p:nvSpPr>
          <p:cNvPr id="3" name="Text Placeholder 2"/>
          <p:cNvSpPr>
            <a:spLocks noGrp="1"/>
          </p:cNvSpPr>
          <p:nvPr>
            <p:ph type="body" sz="quarter" idx="14"/>
          </p:nvPr>
        </p:nvSpPr>
        <p:spPr/>
        <p:txBody>
          <a:bodyPr/>
          <a:lstStyle/>
          <a:p>
            <a:r>
              <a:rPr lang="en-GB" dirty="0"/>
              <a:t>The instruction </a:t>
            </a:r>
          </a:p>
          <a:p>
            <a:pPr marL="0" indent="0">
              <a:buNone/>
            </a:pPr>
            <a:r>
              <a:rPr lang="en-GB" dirty="0"/>
              <a:t>		</a:t>
            </a:r>
            <a:r>
              <a:rPr lang="en-GB" dirty="0">
                <a:latin typeface="Consolas" panose="020B0609020204030204" pitchFamily="49" charset="0"/>
                <a:cs typeface="Consolas" panose="020B0609020204030204" pitchFamily="49" charset="0"/>
              </a:rPr>
              <a:t> SUB R3, R2, #5 </a:t>
            </a:r>
          </a:p>
          <a:p>
            <a:pPr marL="0" indent="0">
              <a:buNone/>
            </a:pPr>
            <a:r>
              <a:rPr lang="en-GB" dirty="0"/>
              <a:t>uses </a:t>
            </a:r>
            <a:r>
              <a:rPr lang="en-GB" dirty="0">
                <a:solidFill>
                  <a:srgbClr val="D1919B"/>
                </a:solidFill>
              </a:rPr>
              <a:t>immediate</a:t>
            </a:r>
            <a:r>
              <a:rPr lang="en-GB" dirty="0"/>
              <a:t> addressing, i.e. it uses the actual value 5 as the operand</a:t>
            </a:r>
          </a:p>
          <a:p>
            <a:r>
              <a:rPr lang="en-GB" dirty="0"/>
              <a:t>The instruction</a:t>
            </a:r>
          </a:p>
          <a:p>
            <a:pPr marL="0" indent="0">
              <a:buNone/>
            </a:pPr>
            <a:r>
              <a:rPr lang="en-GB" dirty="0">
                <a:latin typeface="Consolas" panose="020B0609020204030204" pitchFamily="49" charset="0"/>
                <a:cs typeface="Consolas" panose="020B0609020204030204" pitchFamily="49" charset="0"/>
              </a:rPr>
              <a:t>		LDR R1, 300</a:t>
            </a:r>
          </a:p>
          <a:p>
            <a:pPr marL="261938" indent="-261938">
              <a:buNone/>
            </a:pPr>
            <a:r>
              <a:rPr lang="en-GB" dirty="0"/>
              <a:t>	uses </a:t>
            </a:r>
            <a:r>
              <a:rPr lang="en-GB" dirty="0">
                <a:solidFill>
                  <a:srgbClr val="D1919B"/>
                </a:solidFill>
              </a:rPr>
              <a:t>direct</a:t>
            </a:r>
            <a:r>
              <a:rPr lang="en-GB" dirty="0"/>
              <a:t> addressing, i.e. it uses the memory address (300) holding the value as the operand</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918476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Example 1</a:t>
            </a:r>
          </a:p>
        </p:txBody>
      </p:sp>
      <p:sp>
        <p:nvSpPr>
          <p:cNvPr id="3" name="Text Placeholder 2"/>
          <p:cNvSpPr>
            <a:spLocks noGrp="1"/>
          </p:cNvSpPr>
          <p:nvPr>
            <p:ph type="body" sz="quarter" idx="14"/>
          </p:nvPr>
        </p:nvSpPr>
        <p:spPr>
          <a:xfrm>
            <a:off x="724280" y="1704179"/>
            <a:ext cx="7797230" cy="4711135"/>
          </a:xfrm>
        </p:spPr>
        <p:txBody>
          <a:bodyPr/>
          <a:lstStyle/>
          <a:p>
            <a:r>
              <a:rPr lang="en-GB" dirty="0"/>
              <a:t>Three numbers are stored in locations 301, 302, 303 </a:t>
            </a:r>
          </a:p>
          <a:p>
            <a:pPr lvl="1"/>
            <a:r>
              <a:rPr lang="en-GB" dirty="0"/>
              <a:t>Using instruction formats below, write instructions to add the three numbers and store the result in location 304</a:t>
            </a:r>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r>
              <a:rPr lang="en-GB" dirty="0"/>
              <a:t>&lt;operand&gt; can be interpreted as a value (indicated by #, e.g. #35) or as a register (indicated by R, e.g. R0)</a:t>
            </a:r>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478741685"/>
              </p:ext>
            </p:extLst>
          </p:nvPr>
        </p:nvGraphicFramePr>
        <p:xfrm>
          <a:off x="883103" y="2995596"/>
          <a:ext cx="7336972" cy="2661920"/>
        </p:xfrm>
        <a:graphic>
          <a:graphicData uri="http://schemas.openxmlformats.org/drawingml/2006/table">
            <a:tbl>
              <a:tblPr firstRow="1" bandRow="1">
                <a:tableStyleId>{5940675A-B579-460E-94D1-54222C63F5DA}</a:tableStyleId>
              </a:tblPr>
              <a:tblGrid>
                <a:gridCol w="1767310">
                  <a:extLst>
                    <a:ext uri="{9D8B030D-6E8A-4147-A177-3AD203B41FA5}">
                      <a16:colId xmlns:a16="http://schemas.microsoft.com/office/drawing/2014/main" val="20000"/>
                    </a:ext>
                  </a:extLst>
                </a:gridCol>
                <a:gridCol w="5569662">
                  <a:extLst>
                    <a:ext uri="{9D8B030D-6E8A-4147-A177-3AD203B41FA5}">
                      <a16:colId xmlns:a16="http://schemas.microsoft.com/office/drawing/2014/main" val="20001"/>
                    </a:ext>
                  </a:extLst>
                </a:gridCol>
              </a:tblGrid>
              <a:tr h="370840">
                <a:tc>
                  <a:txBody>
                    <a:bodyPr/>
                    <a:lstStyle/>
                    <a:p>
                      <a:r>
                        <a:rPr lang="en-GB" dirty="0">
                          <a:latin typeface="Consolas" panose="020B0609020204030204" pitchFamily="49" charset="0"/>
                          <a:cs typeface="Consolas" panose="020B0609020204030204" pitchFamily="49" charset="0"/>
                        </a:rPr>
                        <a:t>LDR Rd,  &lt;memory ref&gt;</a:t>
                      </a:r>
                    </a:p>
                  </a:txBody>
                  <a:tcPr>
                    <a:lnL w="12700" cmpd="sng">
                      <a:noFill/>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dirty="0">
                          <a:latin typeface="Arial" panose="020B0604020202020204" pitchFamily="34" charset="0"/>
                          <a:cs typeface="Arial" panose="020B0604020202020204" pitchFamily="34" charset="0"/>
                        </a:rPr>
                        <a:t>Load the value stored in &lt;memory ref&gt; into register d</a:t>
                      </a:r>
                    </a:p>
                  </a:txBody>
                  <a:tcPr anchor="ctr">
                    <a:lnL w="12700" cap="flat" cmpd="sng" algn="ctr">
                      <a:solidFill>
                        <a:srgbClr val="C396A3"/>
                      </a:solidFill>
                      <a:prstDash val="solid"/>
                      <a:round/>
                      <a:headEnd type="none" w="med" len="med"/>
                      <a:tailEnd type="none" w="med" len="med"/>
                    </a:lnL>
                    <a:lnR w="12700" cmpd="sng">
                      <a:noFill/>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latin typeface="Consolas" panose="020B0609020204030204" pitchFamily="49" charset="0"/>
                          <a:cs typeface="Consolas" panose="020B0609020204030204" pitchFamily="49" charset="0"/>
                        </a:rPr>
                        <a:t>STR Rd,  &lt;memory ref&gt;</a:t>
                      </a:r>
                    </a:p>
                  </a:txBody>
                  <a:tcPr>
                    <a:lnL w="12700" cmpd="sng">
                      <a:noFill/>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Arial" panose="020B0604020202020204" pitchFamily="34" charset="0"/>
                          <a:ea typeface="+mn-ea"/>
                          <a:cs typeface="Arial" panose="020B0604020202020204" pitchFamily="34" charset="0"/>
                        </a:rPr>
                        <a:t>Store the value in register d into the memory location specified by &lt;memory ref&gt;</a:t>
                      </a:r>
                      <a:endParaRPr lang="en-GB" sz="180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mpd="sng">
                      <a:noFill/>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Consolas" panose="020B0609020204030204" pitchFamily="49" charset="0"/>
                          <a:ea typeface="+mn-ea"/>
                          <a:cs typeface="Consolas" panose="020B0609020204030204" pitchFamily="49" charset="0"/>
                        </a:rPr>
                        <a:t>ADD Rd, Rn, &lt;operand&gt;</a:t>
                      </a:r>
                    </a:p>
                  </a:txBody>
                  <a:tcPr>
                    <a:lnL w="12700" cmpd="sng">
                      <a:noFill/>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Arial" panose="020B0604020202020204" pitchFamily="34" charset="0"/>
                          <a:ea typeface="+mn-ea"/>
                          <a:cs typeface="Arial" panose="020B0604020202020204" pitchFamily="34" charset="0"/>
                        </a:rPr>
                        <a:t>Add the value specified in &lt;operand&gt; to the value in register n </a:t>
                      </a:r>
                      <a:r>
                        <a:rPr lang="en-GB" sz="1800" kern="1200" dirty="0">
                          <a:solidFill>
                            <a:schemeClr val="tx1"/>
                          </a:solidFill>
                          <a:effectLst/>
                          <a:latin typeface="Arial" panose="020B0604020202020204" pitchFamily="34" charset="0"/>
                          <a:ea typeface="+mn-ea"/>
                          <a:cs typeface="Arial" panose="020B0604020202020204" pitchFamily="34" charset="0"/>
                        </a:rPr>
                        <a:t>and store the result in register d </a:t>
                      </a:r>
                    </a:p>
                  </a:txBody>
                  <a:tcPr anchor="ctr">
                    <a:lnL w="12700" cap="flat" cmpd="sng" algn="ctr">
                      <a:solidFill>
                        <a:srgbClr val="C396A3"/>
                      </a:solidFill>
                      <a:prstDash val="solid"/>
                      <a:round/>
                      <a:headEnd type="none" w="med" len="med"/>
                      <a:tailEnd type="none" w="med" len="med"/>
                    </a:lnL>
                    <a:lnR w="12700" cmpd="sng">
                      <a:noFill/>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4168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Consolas" panose="020B0609020204030204" pitchFamily="49" charset="0"/>
                          <a:ea typeface="+mn-ea"/>
                          <a:cs typeface="Consolas" panose="020B0609020204030204" pitchFamily="49" charset="0"/>
                        </a:rPr>
                        <a:t>MOV Rd, &lt;operand&gt;</a:t>
                      </a:r>
                    </a:p>
                  </a:txBody>
                  <a:tcPr>
                    <a:lnL w="12700" cmpd="sng">
                      <a:noFill/>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Arial" panose="020B0604020202020204" pitchFamily="34" charset="0"/>
                          <a:ea typeface="+mn-ea"/>
                          <a:cs typeface="Arial" panose="020B0604020202020204" pitchFamily="34" charset="0"/>
                        </a:rPr>
                        <a:t>Copy the value specified by &lt;operand&gt; into register d</a:t>
                      </a:r>
                    </a:p>
                  </a:txBody>
                  <a:tcPr anchor="ctr">
                    <a:lnL w="12700" cap="flat" cmpd="sng" algn="ctr">
                      <a:solidFill>
                        <a:srgbClr val="C396A3"/>
                      </a:solidFill>
                      <a:prstDash val="solid"/>
                      <a:round/>
                      <a:headEnd type="none" w="med" len="med"/>
                      <a:tailEnd type="none" w="med" len="med"/>
                    </a:lnL>
                    <a:lnR w="12700" cmpd="sng">
                      <a:noFill/>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07029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 possible solution</a:t>
            </a:r>
          </a:p>
        </p:txBody>
      </p:sp>
      <p:sp>
        <p:nvSpPr>
          <p:cNvPr id="3" name="Text Placeholder 2"/>
          <p:cNvSpPr>
            <a:spLocks noGrp="1"/>
          </p:cNvSpPr>
          <p:nvPr>
            <p:ph type="body" sz="quarter" idx="14"/>
          </p:nvPr>
        </p:nvSpPr>
        <p:spPr>
          <a:xfrm>
            <a:off x="672573" y="1704179"/>
            <a:ext cx="7797230" cy="4464392"/>
          </a:xfrm>
        </p:spPr>
        <p:txBody>
          <a:bodyPr/>
          <a:lstStyle/>
          <a:p>
            <a:pPr marL="365125" indent="0">
              <a:spcAft>
                <a:spcPts val="600"/>
              </a:spcAft>
              <a:buNone/>
            </a:pPr>
            <a:r>
              <a:rPr lang="en-GB" dirty="0">
                <a:latin typeface="Consolas" panose="020B0609020204030204" pitchFamily="49" charset="0"/>
                <a:cs typeface="Consolas" panose="020B0609020204030204" pitchFamily="49" charset="0"/>
              </a:rPr>
              <a:t>LDR	 R1, 301</a:t>
            </a:r>
          </a:p>
          <a:p>
            <a:pPr marL="365125" indent="0">
              <a:spcAft>
                <a:spcPts val="600"/>
              </a:spcAft>
              <a:buNone/>
            </a:pPr>
            <a:r>
              <a:rPr lang="en-GB" dirty="0">
                <a:latin typeface="Consolas" panose="020B0609020204030204" pitchFamily="49" charset="0"/>
                <a:cs typeface="Consolas" panose="020B0609020204030204" pitchFamily="49" charset="0"/>
              </a:rPr>
              <a:t>LDR	 R2, 302</a:t>
            </a:r>
          </a:p>
          <a:p>
            <a:pPr marL="365125" indent="0">
              <a:spcAft>
                <a:spcPts val="600"/>
              </a:spcAft>
              <a:buNone/>
            </a:pPr>
            <a:r>
              <a:rPr lang="en-GB" dirty="0">
                <a:latin typeface="Consolas" panose="020B0609020204030204" pitchFamily="49" charset="0"/>
                <a:cs typeface="Consolas" panose="020B0609020204030204" pitchFamily="49" charset="0"/>
              </a:rPr>
              <a:t>ADD R1, R1, R2</a:t>
            </a:r>
          </a:p>
          <a:p>
            <a:pPr marL="365125" indent="0">
              <a:spcAft>
                <a:spcPts val="600"/>
              </a:spcAft>
              <a:buNone/>
            </a:pPr>
            <a:r>
              <a:rPr lang="en-GB" dirty="0">
                <a:latin typeface="Consolas" panose="020B0609020204030204" pitchFamily="49" charset="0"/>
                <a:cs typeface="Consolas" panose="020B0609020204030204" pitchFamily="49" charset="0"/>
              </a:rPr>
              <a:t>LDR	 R3, 303</a:t>
            </a:r>
          </a:p>
          <a:p>
            <a:pPr marL="365125" indent="0">
              <a:spcAft>
                <a:spcPts val="600"/>
              </a:spcAft>
              <a:buNone/>
            </a:pPr>
            <a:r>
              <a:rPr lang="en-GB" dirty="0">
                <a:latin typeface="Consolas" panose="020B0609020204030204" pitchFamily="49" charset="0"/>
                <a:cs typeface="Consolas" panose="020B0609020204030204" pitchFamily="49" charset="0"/>
              </a:rPr>
              <a:t>ADD	 R1, R1, R3</a:t>
            </a:r>
          </a:p>
          <a:p>
            <a:pPr marL="365125" indent="0">
              <a:spcAft>
                <a:spcPts val="600"/>
              </a:spcAft>
              <a:buNone/>
            </a:pPr>
            <a:r>
              <a:rPr lang="en-GB" dirty="0">
                <a:latin typeface="Consolas" panose="020B0609020204030204" pitchFamily="49" charset="0"/>
                <a:cs typeface="Consolas" panose="020B0609020204030204" pitchFamily="49" charset="0"/>
              </a:rPr>
              <a:t>STR	 R1, 304</a:t>
            </a:r>
          </a:p>
          <a:p>
            <a:pPr marL="0" indent="0">
              <a:spcAft>
                <a:spcPts val="600"/>
              </a:spcAft>
              <a:buNone/>
            </a:pPr>
            <a:endParaRPr lang="en-GB" dirty="0">
              <a:latin typeface="Consolas" panose="020B0609020204030204" pitchFamily="49" charset="0"/>
              <a:cs typeface="Consolas" panose="020B0609020204030204" pitchFamily="49" charset="0"/>
            </a:endParaRPr>
          </a:p>
          <a:p>
            <a:r>
              <a:rPr lang="en-GB" dirty="0"/>
              <a:t>There are many variations that could also be correct	</a:t>
            </a:r>
          </a:p>
        </p:txBody>
      </p:sp>
    </p:spTree>
    <p:extLst>
      <p:ext uri="{BB962C8B-B14F-4D97-AF65-F5344CB8AC3E}">
        <p14:creationId xmlns:p14="http://schemas.microsoft.com/office/powerpoint/2010/main" val="2453295099"/>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9" ma:contentTypeDescription="Create a new document." ma:contentTypeScope="" ma:versionID="d93bdf083064016ccaced2640c281ace">
  <xsd:schema xmlns:xsd="http://www.w3.org/2001/XMLSchema" xmlns:xs="http://www.w3.org/2001/XMLSchema" xmlns:p="http://schemas.microsoft.com/office/2006/metadata/properties" xmlns:ns2="506ac514-9468-4ce6-abae-8e7a4c758df2" targetNamespace="http://schemas.microsoft.com/office/2006/metadata/properties" ma:root="true" ma:fieldsID="5dd0e47642190387558f27f090119171" ns2:_="">
    <xsd:import namespace="506ac514-9468-4ce6-abae-8e7a4c758d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C59CE2A-FFB0-4F17-9530-1A9E5355286A}"/>
</file>

<file path=customXml/itemProps2.xml><?xml version="1.0" encoding="utf-8"?>
<ds:datastoreItem xmlns:ds="http://schemas.openxmlformats.org/officeDocument/2006/customXml" ds:itemID="{89FD8367-A995-4C87-93E4-CA47EBAD8513}">
  <ds:schemaRefs>
    <ds:schemaRef ds:uri="http://schemas.microsoft.com/sharepoint/v3/contenttype/forms"/>
  </ds:schemaRefs>
</ds:datastoreItem>
</file>

<file path=customXml/itemProps3.xml><?xml version="1.0" encoding="utf-8"?>
<ds:datastoreItem xmlns:ds="http://schemas.openxmlformats.org/officeDocument/2006/customXml" ds:itemID="{0643403D-BE0F-4FE2-A1C7-B30747A0B931}">
  <ds:schemaRefs>
    <ds:schemaRef ds:uri="http://purl.org/dc/elements/1.1/"/>
    <ds:schemaRef ds:uri="http://schemas.microsoft.com/office/2006/metadata/properties"/>
    <ds:schemaRef ds:uri="http://purl.org/dc/terms/"/>
    <ds:schemaRef ds:uri="http://schemas.openxmlformats.org/package/2006/metadata/core-properties"/>
    <ds:schemaRef ds:uri="94dce8ab-38ff-4714-b1ed-1fc5e4d9abd1"/>
    <ds:schemaRef ds:uri="http://schemas.microsoft.com/office/2006/documentManagement/types"/>
    <ds:schemaRef ds:uri="http://schemas.microsoft.com/office/infopath/2007/PartnerControls"/>
    <ds:schemaRef ds:uri="1ef05dc5-97a2-498b-bf7c-bd189143a1f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Unit 5</Template>
  <TotalTime>4585</TotalTime>
  <Words>1279</Words>
  <Application>Microsoft Office PowerPoint</Application>
  <PresentationFormat>On-screen Show (4:3)</PresentationFormat>
  <Paragraphs>299</Paragraphs>
  <Slides>30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Museo 700</vt:lpstr>
      <vt:lpstr>Museo900-Regular</vt:lpstr>
      <vt:lpstr>Arial</vt:lpstr>
      <vt:lpstr>Consolas</vt:lpstr>
      <vt:lpstr>Museo 900</vt:lpstr>
      <vt:lpstr>Museo 100</vt:lpstr>
      <vt:lpstr>Calibri</vt:lpstr>
      <vt:lpstr>Museo 500</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James Franklin</cp:lastModifiedBy>
  <cp:revision>133</cp:revision>
  <dcterms:created xsi:type="dcterms:W3CDTF">2015-08-13T09:52:03Z</dcterms:created>
  <dcterms:modified xsi:type="dcterms:W3CDTF">2019-03-05T12:25:47Z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