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33"/>
  </p:notesMasterIdLst>
  <p:sldIdLst>
    <p:sldId id="260" r:id="rId5"/>
    <p:sldId id="261" r:id="rId6"/>
    <p:sldId id="282" r:id="rId7"/>
    <p:sldId id="286" r:id="rId8"/>
    <p:sldId id="281" r:id="rId9"/>
    <p:sldId id="265" r:id="rId10"/>
    <p:sldId id="266" r:id="rId11"/>
    <p:sldId id="267" r:id="rId12"/>
    <p:sldId id="268" r:id="rId13"/>
    <p:sldId id="270" r:id="rId14"/>
    <p:sldId id="271" r:id="rId15"/>
    <p:sldId id="272" r:id="rId16"/>
    <p:sldId id="273" r:id="rId17"/>
    <p:sldId id="289" r:id="rId18"/>
    <p:sldId id="274" r:id="rId19"/>
    <p:sldId id="275" r:id="rId20"/>
    <p:sldId id="283" r:id="rId21"/>
    <p:sldId id="290" r:id="rId22"/>
    <p:sldId id="276" r:id="rId23"/>
    <p:sldId id="277" r:id="rId24"/>
    <p:sldId id="278" r:id="rId25"/>
    <p:sldId id="279" r:id="rId26"/>
    <p:sldId id="280" r:id="rId27"/>
    <p:sldId id="285" r:id="rId28"/>
    <p:sldId id="284" r:id="rId29"/>
    <p:sldId id="287" r:id="rId30"/>
    <p:sldId id="288" r:id="rId31"/>
    <p:sldId id="291" r:id="rId32"/>
  </p:sldIdLst>
  <p:sldSz cx="9144000" cy="6858000" type="screen4x3"/>
  <p:notesSz cx="6858000" cy="9144000"/>
  <p:embeddedFontLst>
    <p:embeddedFont>
      <p:font typeface="Corbel" panose="020B0503020204020204" pitchFamily="34" charset="0"/>
      <p:regular r:id="rId34"/>
      <p:bold r:id="rId35"/>
      <p:italic r:id="rId36"/>
      <p:boldItalic r:id="rId37"/>
    </p:embeddedFont>
    <p:embeddedFont>
      <p:font typeface="Museo 900" panose="02000000000000000000" pitchFamily="2" charset="0"/>
      <p:bold r:id="rId38"/>
    </p:embeddedFont>
    <p:embeddedFont>
      <p:font typeface="Museo 700" panose="02000000000000000000" pitchFamily="2" charset="0"/>
      <p:bold r:id="rId39"/>
    </p:embeddedFont>
    <p:embeddedFont>
      <p:font typeface="Calibri" panose="020F0502020204030204" pitchFamily="34" charset="0"/>
      <p:regular r:id="rId40"/>
      <p:bold r:id="rId41"/>
      <p:italic r:id="rId42"/>
      <p:boldItalic r:id="rId43"/>
    </p:embeddedFont>
    <p:embeddedFont>
      <p:font typeface="Museo900-Regular" panose="02000000000000000000" pitchFamily="2" charset="0"/>
      <p:bold r:id="rId44"/>
    </p:embeddedFont>
    <p:embeddedFont>
      <p:font typeface="Museo 500" panose="02000000000000000000" pitchFamily="2" charset="0"/>
      <p:regular r:id="rId45"/>
    </p:embeddedFont>
    <p:embeddedFont>
      <p:font typeface="Museo 100" panose="02000000000000000000" pitchFamily="2" charset="0"/>
      <p:regular r:id="rId46"/>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ylvia" initials="S"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A3C3C"/>
    <a:srgbClr val="C396A3"/>
    <a:srgbClr val="D1919B"/>
    <a:srgbClr val="98A639"/>
    <a:srgbClr val="B2CB63"/>
    <a:srgbClr val="6C6F59"/>
    <a:srgbClr val="C0BB9E"/>
    <a:srgbClr val="2F586A"/>
    <a:srgbClr val="364656"/>
    <a:srgbClr val="274754"/>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75" autoAdjust="0"/>
    <p:restoredTop sz="94660"/>
  </p:normalViewPr>
  <p:slideViewPr>
    <p:cSldViewPr snapToGrid="0" snapToObjects="1" showGuides="1">
      <p:cViewPr varScale="1">
        <p:scale>
          <a:sx n="111" d="100"/>
          <a:sy n="111" d="100"/>
        </p:scale>
        <p:origin x="1512" y="96"/>
      </p:cViewPr>
      <p:guideLst>
        <p:guide orient="horz" pos="1245"/>
        <p:guide orient="horz" pos="3232"/>
        <p:guide orient="horz" pos="1912"/>
        <p:guide pos="5380"/>
        <p:guide pos="2959"/>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font" Target="fonts/font1.fntdata"/><Relationship Id="rId42" Type="http://schemas.openxmlformats.org/officeDocument/2006/relationships/font" Target="fonts/font9.fntdata"/><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8.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3.fntdata"/><Relationship Id="rId49"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font" Target="fonts/font11.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2.fntdata"/><Relationship Id="rId43" Type="http://schemas.openxmlformats.org/officeDocument/2006/relationships/font" Target="fonts/font10.fntdata"/><Relationship Id="rId48"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29/05/2018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 name="Picture 11" descr="Unit 5.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C396A3"/>
                </a:solidFill>
                <a:latin typeface="Arial"/>
                <a:cs typeface="Arial"/>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a:t>Click to edit Master text styles</a:t>
            </a:r>
          </a:p>
          <a:p>
            <a:pPr lvl="1"/>
            <a:r>
              <a:rPr lang="en-US"/>
              <a:t>Second level</a:t>
            </a:r>
          </a:p>
        </p:txBody>
      </p:sp>
      <p:pic>
        <p:nvPicPr>
          <p:cNvPr id="8" name="Picture 7" descr="Logo.ai"/>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sp>
        <p:nvSpPr>
          <p:cNvPr id="10" name="Hexagon 9"/>
          <p:cNvSpPr/>
          <p:nvPr userDrawn="1"/>
        </p:nvSpPr>
        <p:spPr>
          <a:xfrm>
            <a:off x="1072794" y="4100382"/>
            <a:ext cx="1080000" cy="972000"/>
          </a:xfrm>
          <a:prstGeom prst="hexagon">
            <a:avLst/>
          </a:prstGeom>
          <a:noFill/>
          <a:ln w="114300">
            <a:solidFill>
              <a:srgbClr val="C396A3"/>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C396A3"/>
                </a:solidFill>
                <a:latin typeface="Arial"/>
                <a:cs typeface="Arial"/>
              </a:rPr>
              <a:t>5</a:t>
            </a:r>
          </a:p>
        </p:txBody>
      </p: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D1919B"/>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256129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226542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C396A3"/>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36439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30" name="Picture 29" descr="Unit 5.jpg"/>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9144000" cy="660400"/>
          </a:xfrm>
          <a:prstGeom prst="rect">
            <a:avLst/>
          </a:prstGeom>
        </p:spPr>
      </p:pic>
      <p:pic>
        <p:nvPicPr>
          <p:cNvPr id="6" name="Picture 5" descr="Untitled-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1919B"/>
                </a:solidFill>
                <a:latin typeface="Arial"/>
                <a:cs typeface="Arial"/>
              </a:defRPr>
            </a:lvl2pPr>
            <a:lvl3pPr marL="723900" indent="-279400">
              <a:lnSpc>
                <a:spcPct val="100000"/>
              </a:lnSpc>
              <a:buFont typeface="Arial"/>
              <a:buChar char="•"/>
              <a:defRPr lang="en-US" sz="2000" kern="1200" baseline="0" dirty="0" smtClean="0">
                <a:solidFill>
                  <a:srgbClr val="C396A3"/>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latin typeface="Arial"/>
                <a:cs typeface="Arial"/>
              </a:rPr>
              <a:t>Input-output devices</a:t>
            </a:r>
            <a:endParaRPr lang="en-US" sz="1200" b="1" dirty="0">
              <a:solidFill>
                <a:srgbClr val="FFFFFF"/>
              </a:solidFill>
              <a:latin typeface="Arial"/>
              <a:cs typeface="Arial"/>
            </a:endParaRPr>
          </a:p>
          <a:p>
            <a:pPr>
              <a:spcBef>
                <a:spcPts val="288"/>
              </a:spcBef>
            </a:pPr>
            <a:r>
              <a:rPr lang="en-US" sz="1200" b="0" dirty="0">
                <a:solidFill>
                  <a:srgbClr val="FFFFFF"/>
                </a:solidFill>
                <a:latin typeface="Arial"/>
                <a:cs typeface="Arial"/>
              </a:rPr>
              <a:t>Unit 5 Computer </a:t>
            </a:r>
            <a:r>
              <a:rPr lang="en-GB" sz="1200" b="0" noProof="0" dirty="0">
                <a:solidFill>
                  <a:srgbClr val="FFFFFF"/>
                </a:solidFill>
                <a:latin typeface="Arial"/>
                <a:cs typeface="Arial"/>
              </a:rPr>
              <a:t>organisation</a:t>
            </a:r>
            <a:r>
              <a:rPr lang="en-US" sz="1200" b="0" dirty="0">
                <a:solidFill>
                  <a:srgbClr val="FFFFFF"/>
                </a:solidFill>
                <a:latin typeface="Arial"/>
                <a:cs typeface="Arial"/>
              </a:rPr>
              <a:t> and architecture</a:t>
            </a:r>
          </a:p>
        </p:txBody>
      </p:sp>
      <p:pic>
        <p:nvPicPr>
          <p:cNvPr id="32" name="Picture 31" descr="Logo Unit 5.ai"/>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93600" y="6339600"/>
            <a:ext cx="1476000" cy="294358"/>
          </a:xfrm>
          <a:prstGeom prst="rect">
            <a:avLst/>
          </a:prstGeom>
        </p:spPr>
      </p:pic>
    </p:spTree>
    <p:extLst>
      <p:ext uri="{BB962C8B-B14F-4D97-AF65-F5344CB8AC3E}">
        <p14:creationId xmlns:p14="http://schemas.microsoft.com/office/powerpoint/2010/main" val="284972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pic>
        <p:nvPicPr>
          <p:cNvPr id="43" name="Picture 42" descr="Logo Unit 5.ai"/>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93600" y="6339600"/>
            <a:ext cx="1476000" cy="294358"/>
          </a:xfrm>
          <a:prstGeom prst="rect">
            <a:avLst/>
          </a:prstGeom>
        </p:spPr>
      </p:pic>
      <p:pic>
        <p:nvPicPr>
          <p:cNvPr id="44" name="Picture 43" descr="Unit 5.jpg"/>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4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47" name="TextBox 46"/>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latin typeface="Arial"/>
                <a:cs typeface="Arial"/>
              </a:rPr>
              <a:t>Input-output devices</a:t>
            </a:r>
            <a:endParaRPr lang="en-US" sz="1200" b="1" dirty="0">
              <a:solidFill>
                <a:srgbClr val="FFFFFF"/>
              </a:solidFill>
              <a:latin typeface="Arial"/>
              <a:cs typeface="Arial"/>
            </a:endParaRPr>
          </a:p>
          <a:p>
            <a:pPr>
              <a:spcBef>
                <a:spcPts val="288"/>
              </a:spcBef>
            </a:pPr>
            <a:r>
              <a:rPr lang="en-US" sz="1200" b="0" dirty="0">
                <a:solidFill>
                  <a:srgbClr val="FFFFFF"/>
                </a:solidFill>
                <a:latin typeface="Arial"/>
                <a:cs typeface="Arial"/>
              </a:rPr>
              <a:t>Unit 5 Computer </a:t>
            </a:r>
            <a:r>
              <a:rPr lang="en-GB" sz="1200" b="0" noProof="0" dirty="0">
                <a:solidFill>
                  <a:srgbClr val="FFFFFF"/>
                </a:solidFill>
                <a:latin typeface="Arial"/>
                <a:cs typeface="Arial"/>
              </a:rPr>
              <a:t>organisation</a:t>
            </a:r>
            <a:r>
              <a:rPr lang="en-US" sz="1200" b="0" dirty="0">
                <a:solidFill>
                  <a:srgbClr val="FFFFFF"/>
                </a:solidFill>
                <a:latin typeface="Arial"/>
                <a:cs typeface="Arial"/>
              </a:rPr>
              <a:t> and architecture</a:t>
            </a:r>
          </a:p>
        </p:txBody>
      </p:sp>
      <p:sp>
        <p:nvSpPr>
          <p:cNvPr id="4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1919B"/>
                </a:solidFill>
                <a:latin typeface="Arial"/>
                <a:cs typeface="Arial"/>
              </a:defRPr>
            </a:lvl2pPr>
            <a:lvl3pPr marL="723900" indent="-279400">
              <a:lnSpc>
                <a:spcPct val="100000"/>
              </a:lnSpc>
              <a:buFont typeface="Arial"/>
              <a:buChar char="•"/>
              <a:defRPr lang="en-US" sz="2000" kern="1200" baseline="0" dirty="0" smtClean="0">
                <a:solidFill>
                  <a:srgbClr val="C396A3"/>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418077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pic>
        <p:nvPicPr>
          <p:cNvPr id="37" name="Picture 36" descr="Unit 5.jpg"/>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38"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40" name="TextBox 39"/>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latin typeface="Arial"/>
                <a:cs typeface="Arial"/>
              </a:rPr>
              <a:t>Input-output devices</a:t>
            </a:r>
            <a:endParaRPr lang="en-US" sz="1200" b="1" dirty="0">
              <a:solidFill>
                <a:srgbClr val="FFFFFF"/>
              </a:solidFill>
              <a:latin typeface="Arial"/>
              <a:cs typeface="Arial"/>
            </a:endParaRPr>
          </a:p>
          <a:p>
            <a:pPr>
              <a:spcBef>
                <a:spcPts val="288"/>
              </a:spcBef>
            </a:pPr>
            <a:r>
              <a:rPr lang="en-US" sz="1200" b="0" dirty="0">
                <a:solidFill>
                  <a:srgbClr val="FFFFFF"/>
                </a:solidFill>
                <a:latin typeface="Arial"/>
                <a:cs typeface="Arial"/>
              </a:rPr>
              <a:t>Unit 5 Computer </a:t>
            </a:r>
            <a:r>
              <a:rPr lang="en-GB" sz="1200" b="0" noProof="0" dirty="0">
                <a:solidFill>
                  <a:srgbClr val="FFFFFF"/>
                </a:solidFill>
                <a:latin typeface="Arial"/>
                <a:cs typeface="Arial"/>
              </a:rPr>
              <a:t>organisation</a:t>
            </a:r>
            <a:r>
              <a:rPr lang="en-US" sz="1200" b="0" dirty="0">
                <a:solidFill>
                  <a:srgbClr val="FFFFFF"/>
                </a:solidFill>
                <a:latin typeface="Arial"/>
                <a:cs typeface="Arial"/>
              </a:rPr>
              <a:t> and architecture</a:t>
            </a:r>
          </a:p>
        </p:txBody>
      </p:sp>
      <p:sp>
        <p:nvSpPr>
          <p:cNvPr id="41"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1919B"/>
                </a:solidFill>
                <a:latin typeface="Arial"/>
                <a:cs typeface="Arial"/>
              </a:defRPr>
            </a:lvl2pPr>
            <a:lvl3pPr marL="723900" indent="-279400">
              <a:lnSpc>
                <a:spcPct val="100000"/>
              </a:lnSpc>
              <a:buFont typeface="Arial"/>
              <a:buChar char="•"/>
              <a:defRPr lang="en-US" sz="2000" kern="1200" baseline="0" dirty="0" smtClean="0">
                <a:solidFill>
                  <a:srgbClr val="C396A3"/>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240086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31" name="Picture 30" descr="Unit 5.jpg"/>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3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34" name="TextBox 33"/>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latin typeface="Arial"/>
                <a:cs typeface="Arial"/>
              </a:rPr>
              <a:t>Input-output devices</a:t>
            </a:r>
            <a:endParaRPr lang="en-US" sz="1200" b="1" dirty="0">
              <a:solidFill>
                <a:srgbClr val="FFFFFF"/>
              </a:solidFill>
              <a:latin typeface="Arial"/>
              <a:cs typeface="Arial"/>
            </a:endParaRPr>
          </a:p>
          <a:p>
            <a:pPr>
              <a:spcBef>
                <a:spcPts val="288"/>
              </a:spcBef>
            </a:pPr>
            <a:r>
              <a:rPr lang="en-US" sz="1200" b="0" dirty="0">
                <a:solidFill>
                  <a:srgbClr val="FFFFFF"/>
                </a:solidFill>
                <a:latin typeface="Arial"/>
                <a:cs typeface="Arial"/>
              </a:rPr>
              <a:t>Unit 5 Computer </a:t>
            </a:r>
            <a:r>
              <a:rPr lang="en-GB" sz="1200" b="0" noProof="0" dirty="0">
                <a:solidFill>
                  <a:srgbClr val="FFFFFF"/>
                </a:solidFill>
                <a:latin typeface="Arial"/>
                <a:cs typeface="Arial"/>
              </a:rPr>
              <a:t>organisation</a:t>
            </a:r>
            <a:r>
              <a:rPr lang="en-US" sz="1200" b="0" dirty="0">
                <a:solidFill>
                  <a:srgbClr val="FFFFFF"/>
                </a:solidFill>
                <a:latin typeface="Arial"/>
                <a:cs typeface="Arial"/>
              </a:rPr>
              <a:t> and architecture</a:t>
            </a:r>
          </a:p>
        </p:txBody>
      </p:sp>
      <p:sp>
        <p:nvSpPr>
          <p:cNvPr id="35"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D1919B"/>
                </a:solidFill>
                <a:latin typeface="Arial"/>
                <a:cs typeface="Arial"/>
              </a:defRPr>
            </a:lvl2pPr>
            <a:lvl3pPr marL="723900" indent="-279400">
              <a:lnSpc>
                <a:spcPct val="100000"/>
              </a:lnSpc>
              <a:buFont typeface="Arial"/>
              <a:buChar char="•"/>
              <a:defRPr lang="en-US" sz="2000" kern="1200" baseline="0" dirty="0" smtClean="0">
                <a:solidFill>
                  <a:srgbClr val="C396A3"/>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chemeClr val="tx1"/>
        </a:solidFill>
        <a:effectLst/>
      </p:bgPr>
    </p:bg>
    <p:spTree>
      <p:nvGrpSpPr>
        <p:cNvPr id="1" name=""/>
        <p:cNvGrpSpPr/>
        <p:nvPr/>
      </p:nvGrpSpPr>
      <p:grpSpPr>
        <a:xfrm>
          <a:off x="0" y="0"/>
          <a:ext cx="0" cy="0"/>
          <a:chOff x="0" y="0"/>
          <a:chExt cx="0" cy="0"/>
        </a:xfrm>
      </p:grpSpPr>
      <p:pic>
        <p:nvPicPr>
          <p:cNvPr id="43" name="Picture 42" descr="Logo Unit 5.ai"/>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93600" y="6339600"/>
            <a:ext cx="1476000" cy="294358"/>
          </a:xfrm>
          <a:prstGeom prst="rect">
            <a:avLst/>
          </a:prstGeom>
        </p:spPr>
      </p:pic>
      <p:pic>
        <p:nvPicPr>
          <p:cNvPr id="44" name="Picture 43" descr="Unit 5.jpg"/>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47" name="TextBox 46"/>
          <p:cNvSpPr txBox="1"/>
          <p:nvPr userDrawn="1"/>
        </p:nvSpPr>
        <p:spPr>
          <a:xfrm>
            <a:off x="752495" y="156700"/>
            <a:ext cx="8067635" cy="452432"/>
          </a:xfrm>
          <a:prstGeom prst="rect">
            <a:avLst/>
          </a:prstGeom>
          <a:noFill/>
        </p:spPr>
        <p:txBody>
          <a:bodyPr wrap="square" lIns="0" tIns="0" rIns="0" rtlCol="0">
            <a:noAutofit/>
          </a:bodyPr>
          <a:lstStyle/>
          <a:p>
            <a:pPr>
              <a:spcBef>
                <a:spcPts val="288"/>
              </a:spcBef>
            </a:pPr>
            <a:r>
              <a:rPr lang="en-GB" sz="1200" b="1" dirty="0">
                <a:solidFill>
                  <a:srgbClr val="FFFFFF"/>
                </a:solidFill>
                <a:latin typeface="Arial"/>
                <a:cs typeface="Arial"/>
              </a:rPr>
              <a:t>Input-output devices</a:t>
            </a:r>
            <a:endParaRPr lang="en-US" sz="1200" b="1" dirty="0">
              <a:solidFill>
                <a:srgbClr val="FFFFFF"/>
              </a:solidFill>
              <a:latin typeface="Arial"/>
              <a:cs typeface="Arial"/>
            </a:endParaRPr>
          </a:p>
          <a:p>
            <a:pPr>
              <a:spcBef>
                <a:spcPts val="288"/>
              </a:spcBef>
            </a:pPr>
            <a:r>
              <a:rPr lang="en-US" sz="1200" b="0" dirty="0">
                <a:solidFill>
                  <a:srgbClr val="FFFFFF"/>
                </a:solidFill>
                <a:latin typeface="Arial"/>
                <a:cs typeface="Arial"/>
              </a:rPr>
              <a:t>Unit 5 Computer </a:t>
            </a:r>
            <a:r>
              <a:rPr lang="en-GB" sz="1200" b="0" noProof="0" dirty="0">
                <a:solidFill>
                  <a:srgbClr val="FFFFFF"/>
                </a:solidFill>
                <a:latin typeface="Arial"/>
                <a:cs typeface="Arial"/>
              </a:rPr>
              <a:t>organisation</a:t>
            </a:r>
            <a:r>
              <a:rPr lang="en-US" sz="1200" b="0" dirty="0">
                <a:solidFill>
                  <a:srgbClr val="FFFFFF"/>
                </a:solidFill>
                <a:latin typeface="Arial"/>
                <a:cs typeface="Arial"/>
              </a:rPr>
              <a:t> and architecture</a:t>
            </a:r>
          </a:p>
        </p:txBody>
      </p:sp>
      <p:sp>
        <p:nvSpPr>
          <p:cNvPr id="7" name="Rectangle 6"/>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bg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 2016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bg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bg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bg1"/>
              </a:solidFill>
            </a:endParaRPr>
          </a:p>
        </p:txBody>
      </p:sp>
    </p:spTree>
    <p:extLst>
      <p:ext uri="{BB962C8B-B14F-4D97-AF65-F5344CB8AC3E}">
        <p14:creationId xmlns:p14="http://schemas.microsoft.com/office/powerpoint/2010/main" val="34932529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4" r:id="rId3"/>
    <p:sldLayoutId id="2147483652" r:id="rId4"/>
    <p:sldLayoutId id="2147483653" r:id="rId5"/>
    <p:sldLayoutId id="2147483655"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5.xml"/><Relationship Id="rId5" Type="http://schemas.openxmlformats.org/officeDocument/2006/relationships/image" Target="../media/image15.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03399" y="1841231"/>
            <a:ext cx="2750617" cy="2201863"/>
          </a:xfrm>
        </p:spPr>
        <p:txBody>
          <a:body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AS Level</a:t>
            </a:r>
          </a:p>
          <a:p>
            <a:pPr lvl="3"/>
            <a:r>
              <a:rPr lang="en-US" sz="2500" dirty="0">
                <a:solidFill>
                  <a:schemeClr val="bg1"/>
                </a:solidFill>
                <a:latin typeface="Museo 100" panose="02000000000000000000" pitchFamily="50" charset="0"/>
              </a:rPr>
              <a:t>Computer Science</a:t>
            </a:r>
          </a:p>
          <a:p>
            <a:pPr lvl="3">
              <a:lnSpc>
                <a:spcPts val="3000"/>
              </a:lnSpc>
            </a:pPr>
            <a:r>
              <a:rPr lang="en-US" sz="2500" dirty="0">
                <a:latin typeface="Museo 100" panose="02000000000000000000" pitchFamily="50" charset="0"/>
              </a:rPr>
              <a:t>Paper 2</a:t>
            </a:r>
          </a:p>
          <a:p>
            <a:pPr lvl="3">
              <a:lnSpc>
                <a:spcPts val="4000"/>
              </a:lnSpc>
            </a:pPr>
            <a:endParaRPr lang="en-US" sz="3200" dirty="0">
              <a:latin typeface="Museo 100" panose="02000000000000000000" pitchFamily="50" charset="0"/>
            </a:endParaRPr>
          </a:p>
        </p:txBody>
      </p:sp>
      <p:sp>
        <p:nvSpPr>
          <p:cNvPr id="6" name="Text Placeholder 5"/>
          <p:cNvSpPr>
            <a:spLocks noGrp="1"/>
          </p:cNvSpPr>
          <p:nvPr>
            <p:ph type="body" sz="quarter" idx="11"/>
          </p:nvPr>
        </p:nvSpPr>
        <p:spPr>
          <a:xfrm>
            <a:off x="4800600" y="1860085"/>
            <a:ext cx="2768600" cy="2201863"/>
          </a:xfrm>
        </p:spPr>
        <p:txBody>
          <a:bodyPr/>
          <a:lstStyle/>
          <a:p>
            <a:r>
              <a:rPr lang="en-US" dirty="0">
                <a:latin typeface="Museo 900" panose="02000000000000000000" pitchFamily="50" charset="0"/>
              </a:rPr>
              <a:t>Input-output devices</a:t>
            </a:r>
            <a:endParaRPr lang="en-US" dirty="0">
              <a:latin typeface="Museo 100" panose="02000000000000000000" pitchFamily="50" charset="0"/>
            </a:endParaRPr>
          </a:p>
          <a:p>
            <a:pPr lvl="1">
              <a:spcBef>
                <a:spcPts val="0"/>
              </a:spcBef>
            </a:pPr>
            <a:br>
              <a:rPr lang="en-US" sz="2000" dirty="0">
                <a:latin typeface="Museo 100" panose="02000000000000000000" pitchFamily="50" charset="0"/>
              </a:rPr>
            </a:br>
            <a:r>
              <a:rPr lang="en-US" sz="2000" dirty="0">
                <a:latin typeface="Museo 100" panose="02000000000000000000" pitchFamily="50" charset="0"/>
              </a:rPr>
              <a:t>Unit 5</a:t>
            </a:r>
          </a:p>
          <a:p>
            <a:pPr lvl="1"/>
            <a:r>
              <a:rPr lang="en-US" sz="2000" dirty="0">
                <a:latin typeface="Museo 100" panose="02000000000000000000" pitchFamily="50" charset="0"/>
              </a:rPr>
              <a:t>Computer </a:t>
            </a:r>
            <a:r>
              <a:rPr lang="en-GB" sz="2000" dirty="0">
                <a:latin typeface="Museo 100" panose="02000000000000000000" pitchFamily="50" charset="0"/>
              </a:rPr>
              <a:t>organisation</a:t>
            </a:r>
            <a:r>
              <a:rPr lang="en-US" sz="2000" dirty="0">
                <a:latin typeface="Museo 100" panose="02000000000000000000" pitchFamily="50" charset="0"/>
              </a:rPr>
              <a:t> </a:t>
            </a:r>
            <a:br>
              <a:rPr lang="en-US" sz="2000" dirty="0">
                <a:latin typeface="Museo 100" panose="02000000000000000000" pitchFamily="50" charset="0"/>
              </a:rPr>
            </a:br>
            <a:r>
              <a:rPr lang="en-US" sz="2000" dirty="0">
                <a:latin typeface="Museo 100" panose="02000000000000000000" pitchFamily="50" charset="0"/>
              </a:rPr>
              <a:t>and architecture</a:t>
            </a:r>
          </a:p>
        </p:txBody>
      </p:sp>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3"/>
          </p:nvPr>
        </p:nvSpPr>
        <p:spPr/>
        <p:txBody>
          <a:bodyPr>
            <a:normAutofit fontScale="25000" lnSpcReduction="20000"/>
          </a:bodyPr>
          <a:lstStyle/>
          <a:p>
            <a:pPr algn="just"/>
            <a:r>
              <a:rPr lang="en-GB" sz="16000" dirty="0">
                <a:solidFill>
                  <a:schemeClr val="tx1"/>
                </a:solidFill>
              </a:rPr>
              <a:t>QR (Quick Response) codes</a:t>
            </a:r>
          </a:p>
          <a:p>
            <a:pPr algn="just"/>
            <a:endParaRPr lang="en-GB" sz="1400" dirty="0">
              <a:solidFill>
                <a:schemeClr val="tx1"/>
              </a:solidFill>
            </a:endParaRPr>
          </a:p>
          <a:p>
            <a:pPr algn="just"/>
            <a:endParaRPr lang="en-GB" sz="1400" dirty="0">
              <a:solidFill>
                <a:schemeClr val="tx1"/>
              </a:solidFill>
            </a:endParaRPr>
          </a:p>
        </p:txBody>
      </p:sp>
      <p:sp>
        <p:nvSpPr>
          <p:cNvPr id="4" name="Text Placeholder 3"/>
          <p:cNvSpPr>
            <a:spLocks noGrp="1"/>
          </p:cNvSpPr>
          <p:nvPr>
            <p:ph type="body" sz="quarter" idx="14"/>
          </p:nvPr>
        </p:nvSpPr>
        <p:spPr/>
        <p:txBody>
          <a:bodyPr/>
          <a:lstStyle/>
          <a:p>
            <a:r>
              <a:rPr lang="en-GB" dirty="0"/>
              <a:t>QR codes are 2D barcodes and can be read by smartphones or tablets</a:t>
            </a:r>
          </a:p>
          <a:p>
            <a:r>
              <a:rPr lang="en-GB" dirty="0"/>
              <a:t>They can contain:</a:t>
            </a:r>
          </a:p>
          <a:p>
            <a:pPr lvl="1"/>
            <a:r>
              <a:rPr lang="en-GB" dirty="0"/>
              <a:t>Links to websites or</a:t>
            </a:r>
          </a:p>
          <a:p>
            <a:pPr lvl="1"/>
            <a:r>
              <a:rPr lang="en-GB" dirty="0"/>
              <a:t>Information</a:t>
            </a:r>
          </a:p>
          <a:p>
            <a:r>
              <a:rPr lang="en-GB" dirty="0"/>
              <a:t>Try scanning these codes as examples:</a:t>
            </a:r>
          </a:p>
        </p:txBody>
      </p:sp>
      <p:pic>
        <p:nvPicPr>
          <p:cNvPr id="5" name="Picture 3"/>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39336" t="10387" r="39082" b="60152"/>
          <a:stretch/>
        </p:blipFill>
        <p:spPr bwMode="auto">
          <a:xfrm>
            <a:off x="2290762" y="4546253"/>
            <a:ext cx="1900238" cy="1802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rotWithShape="1">
          <a:blip r:embed="rId2" cstate="screen">
            <a:extLst>
              <a:ext uri="{28A0092B-C50C-407E-A947-70E740481C1C}">
                <a14:useLocalDpi xmlns:a14="http://schemas.microsoft.com/office/drawing/2010/main"/>
              </a:ext>
            </a:extLst>
          </a:blip>
          <a:srcRect l="38779" t="67906" r="39639" b="2633"/>
          <a:stretch/>
        </p:blipFill>
        <p:spPr bwMode="auto">
          <a:xfrm>
            <a:off x="5100637" y="4546253"/>
            <a:ext cx="1900238" cy="1802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08924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873432" y="1577005"/>
            <a:ext cx="5280995" cy="5280995"/>
          </a:xfrm>
          <a:prstGeom prst="rect">
            <a:avLst/>
          </a:prstGeom>
        </p:spPr>
      </p:pic>
      <p:sp>
        <p:nvSpPr>
          <p:cNvPr id="2" name="Text Placeholder 1"/>
          <p:cNvSpPr>
            <a:spLocks noGrp="1"/>
          </p:cNvSpPr>
          <p:nvPr>
            <p:ph type="body" sz="quarter" idx="13"/>
          </p:nvPr>
        </p:nvSpPr>
        <p:spPr/>
        <p:txBody>
          <a:bodyPr/>
          <a:lstStyle/>
          <a:p>
            <a:r>
              <a:rPr lang="en-GB" dirty="0"/>
              <a:t>Uses of QR codes in society</a:t>
            </a:r>
          </a:p>
        </p:txBody>
      </p:sp>
      <p:sp>
        <p:nvSpPr>
          <p:cNvPr id="3" name="Text Placeholder 2"/>
          <p:cNvSpPr>
            <a:spLocks noGrp="1"/>
          </p:cNvSpPr>
          <p:nvPr>
            <p:ph type="body" sz="quarter" idx="14"/>
          </p:nvPr>
        </p:nvSpPr>
        <p:spPr/>
        <p:txBody>
          <a:bodyPr/>
          <a:lstStyle/>
          <a:p>
            <a:r>
              <a:rPr lang="en-GB" dirty="0"/>
              <a:t>Common uses include:</a:t>
            </a:r>
          </a:p>
          <a:p>
            <a:pPr lvl="1"/>
            <a:r>
              <a:rPr lang="en-GB" dirty="0"/>
              <a:t>Restaurant coupons</a:t>
            </a:r>
          </a:p>
          <a:p>
            <a:pPr lvl="1"/>
            <a:r>
              <a:rPr lang="en-GB" dirty="0"/>
              <a:t>Mobile concert tickets</a:t>
            </a:r>
          </a:p>
          <a:p>
            <a:pPr lvl="1"/>
            <a:r>
              <a:rPr lang="en-GB"/>
              <a:t>Estate </a:t>
            </a:r>
            <a:r>
              <a:rPr lang="en-GB" dirty="0"/>
              <a:t>agency boards</a:t>
            </a:r>
          </a:p>
          <a:p>
            <a:pPr lvl="1"/>
            <a:r>
              <a:rPr lang="en-GB" dirty="0"/>
              <a:t>Business cards</a:t>
            </a:r>
          </a:p>
          <a:p>
            <a:pPr lvl="1"/>
            <a:r>
              <a:rPr lang="en-GB" dirty="0"/>
              <a:t>Tourist information</a:t>
            </a:r>
          </a:p>
          <a:p>
            <a:pPr lvl="1"/>
            <a:r>
              <a:rPr lang="en-GB" dirty="0"/>
              <a:t>Advertising posters</a:t>
            </a:r>
          </a:p>
          <a:p>
            <a:pPr lvl="1"/>
            <a:endParaRPr lang="en-GB" dirty="0"/>
          </a:p>
        </p:txBody>
      </p:sp>
    </p:spTree>
    <p:extLst>
      <p:ext uri="{BB962C8B-B14F-4D97-AF65-F5344CB8AC3E}">
        <p14:creationId xmlns:p14="http://schemas.microsoft.com/office/powerpoint/2010/main" val="33928248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5</a:t>
            </a:r>
          </a:p>
        </p:txBody>
      </p:sp>
      <p:sp>
        <p:nvSpPr>
          <p:cNvPr id="5" name="Text Placeholder 4"/>
          <p:cNvSpPr>
            <a:spLocks noGrp="1"/>
          </p:cNvSpPr>
          <p:nvPr>
            <p:ph type="body" sz="quarter" idx="14"/>
          </p:nvPr>
        </p:nvSpPr>
        <p:spPr>
          <a:xfrm>
            <a:off x="724280" y="1704179"/>
            <a:ext cx="3884665" cy="3453607"/>
          </a:xfrm>
        </p:spPr>
        <p:txBody>
          <a:bodyPr/>
          <a:lstStyle/>
          <a:p>
            <a:r>
              <a:rPr lang="en-GB" dirty="0"/>
              <a:t>Complete </a:t>
            </a:r>
            <a:r>
              <a:rPr lang="en-GB" b="1" dirty="0"/>
              <a:t>Task 1</a:t>
            </a:r>
            <a:r>
              <a:rPr lang="en-GB" dirty="0"/>
              <a:t> questions 1 to 3 to read and create a barcode manually </a:t>
            </a:r>
            <a:br>
              <a:rPr lang="en-GB" dirty="0"/>
            </a:br>
            <a:endParaRPr lang="en-GB" b="1" dirty="0"/>
          </a:p>
        </p:txBody>
      </p:sp>
      <p:graphicFrame>
        <p:nvGraphicFramePr>
          <p:cNvPr id="6" name="Table 5"/>
          <p:cNvGraphicFramePr>
            <a:graphicFrameLocks noGrp="1"/>
          </p:cNvGraphicFramePr>
          <p:nvPr>
            <p:extLst>
              <p:ext uri="{D42A27DB-BD31-4B8C-83A1-F6EECF244321}">
                <p14:modId xmlns:p14="http://schemas.microsoft.com/office/powerpoint/2010/main" val="3181425388"/>
              </p:ext>
            </p:extLst>
          </p:nvPr>
        </p:nvGraphicFramePr>
        <p:xfrm>
          <a:off x="5005573" y="1740583"/>
          <a:ext cx="2412004" cy="4423010"/>
        </p:xfrm>
        <a:graphic>
          <a:graphicData uri="http://schemas.openxmlformats.org/drawingml/2006/table">
            <a:tbl>
              <a:tblPr firstRow="1" firstCol="1" bandRow="1"/>
              <a:tblGrid>
                <a:gridCol w="143081">
                  <a:extLst>
                    <a:ext uri="{9D8B030D-6E8A-4147-A177-3AD203B41FA5}">
                      <a16:colId xmlns:a16="http://schemas.microsoft.com/office/drawing/2014/main" val="20000"/>
                    </a:ext>
                  </a:extLst>
                </a:gridCol>
                <a:gridCol w="143616">
                  <a:extLst>
                    <a:ext uri="{9D8B030D-6E8A-4147-A177-3AD203B41FA5}">
                      <a16:colId xmlns:a16="http://schemas.microsoft.com/office/drawing/2014/main" val="20001"/>
                    </a:ext>
                  </a:extLst>
                </a:gridCol>
                <a:gridCol w="149511">
                  <a:extLst>
                    <a:ext uri="{9D8B030D-6E8A-4147-A177-3AD203B41FA5}">
                      <a16:colId xmlns:a16="http://schemas.microsoft.com/office/drawing/2014/main" val="20002"/>
                    </a:ext>
                  </a:extLst>
                </a:gridCol>
                <a:gridCol w="137186">
                  <a:extLst>
                    <a:ext uri="{9D8B030D-6E8A-4147-A177-3AD203B41FA5}">
                      <a16:colId xmlns:a16="http://schemas.microsoft.com/office/drawing/2014/main" val="20003"/>
                    </a:ext>
                  </a:extLst>
                </a:gridCol>
                <a:gridCol w="143616">
                  <a:extLst>
                    <a:ext uri="{9D8B030D-6E8A-4147-A177-3AD203B41FA5}">
                      <a16:colId xmlns:a16="http://schemas.microsoft.com/office/drawing/2014/main" val="20004"/>
                    </a:ext>
                  </a:extLst>
                </a:gridCol>
                <a:gridCol w="143616">
                  <a:extLst>
                    <a:ext uri="{9D8B030D-6E8A-4147-A177-3AD203B41FA5}">
                      <a16:colId xmlns:a16="http://schemas.microsoft.com/office/drawing/2014/main" val="20005"/>
                    </a:ext>
                  </a:extLst>
                </a:gridCol>
                <a:gridCol w="143616">
                  <a:extLst>
                    <a:ext uri="{9D8B030D-6E8A-4147-A177-3AD203B41FA5}">
                      <a16:colId xmlns:a16="http://schemas.microsoft.com/office/drawing/2014/main" val="20006"/>
                    </a:ext>
                  </a:extLst>
                </a:gridCol>
                <a:gridCol w="364400">
                  <a:extLst>
                    <a:ext uri="{9D8B030D-6E8A-4147-A177-3AD203B41FA5}">
                      <a16:colId xmlns:a16="http://schemas.microsoft.com/office/drawing/2014/main" val="20007"/>
                    </a:ext>
                  </a:extLst>
                </a:gridCol>
                <a:gridCol w="143616">
                  <a:extLst>
                    <a:ext uri="{9D8B030D-6E8A-4147-A177-3AD203B41FA5}">
                      <a16:colId xmlns:a16="http://schemas.microsoft.com/office/drawing/2014/main" val="20008"/>
                    </a:ext>
                  </a:extLst>
                </a:gridCol>
                <a:gridCol w="149511">
                  <a:extLst>
                    <a:ext uri="{9D8B030D-6E8A-4147-A177-3AD203B41FA5}">
                      <a16:colId xmlns:a16="http://schemas.microsoft.com/office/drawing/2014/main" val="20009"/>
                    </a:ext>
                  </a:extLst>
                </a:gridCol>
                <a:gridCol w="150047">
                  <a:extLst>
                    <a:ext uri="{9D8B030D-6E8A-4147-A177-3AD203B41FA5}">
                      <a16:colId xmlns:a16="http://schemas.microsoft.com/office/drawing/2014/main" val="20010"/>
                    </a:ext>
                  </a:extLst>
                </a:gridCol>
                <a:gridCol w="150047">
                  <a:extLst>
                    <a:ext uri="{9D8B030D-6E8A-4147-A177-3AD203B41FA5}">
                      <a16:colId xmlns:a16="http://schemas.microsoft.com/office/drawing/2014/main" val="20011"/>
                    </a:ext>
                  </a:extLst>
                </a:gridCol>
                <a:gridCol w="150047">
                  <a:extLst>
                    <a:ext uri="{9D8B030D-6E8A-4147-A177-3AD203B41FA5}">
                      <a16:colId xmlns:a16="http://schemas.microsoft.com/office/drawing/2014/main" val="20012"/>
                    </a:ext>
                  </a:extLst>
                </a:gridCol>
                <a:gridCol w="150047">
                  <a:extLst>
                    <a:ext uri="{9D8B030D-6E8A-4147-A177-3AD203B41FA5}">
                      <a16:colId xmlns:a16="http://schemas.microsoft.com/office/drawing/2014/main" val="20013"/>
                    </a:ext>
                  </a:extLst>
                </a:gridCol>
                <a:gridCol w="150047">
                  <a:extLst>
                    <a:ext uri="{9D8B030D-6E8A-4147-A177-3AD203B41FA5}">
                      <a16:colId xmlns:a16="http://schemas.microsoft.com/office/drawing/2014/main" val="20014"/>
                    </a:ext>
                  </a:extLst>
                </a:gridCol>
              </a:tblGrid>
              <a:tr h="360000">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lnSpc>
                          <a:spcPct val="115000"/>
                        </a:lnSpc>
                        <a:spcAft>
                          <a:spcPts val="0"/>
                        </a:spcAft>
                      </a:pPr>
                      <a:r>
                        <a:rPr lang="en-GB" sz="1100" b="1" dirty="0">
                          <a:solidFill>
                            <a:srgbClr val="D1919B"/>
                          </a:solidFill>
                          <a:effectLst/>
                          <a:latin typeface="Arial"/>
                          <a:ea typeface="Calibri"/>
                          <a:cs typeface="Arial"/>
                        </a:rPr>
                        <a:t>0</a:t>
                      </a:r>
                      <a:endParaRPr lang="en-GB" sz="1100" b="1" dirty="0">
                        <a:solidFill>
                          <a:srgbClr val="D1919B"/>
                        </a:solidFill>
                        <a:effectLst/>
                        <a:latin typeface="Calibri"/>
                        <a:ea typeface="Calibri"/>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1490">
                <a:tc>
                  <a:txBody>
                    <a:bodyPr/>
                    <a:lstStyle/>
                    <a:p>
                      <a:pPr algn="just">
                        <a:lnSpc>
                          <a:spcPct val="100000"/>
                        </a:lnSpc>
                        <a:spcAft>
                          <a:spcPts val="0"/>
                        </a:spcAft>
                      </a:pPr>
                      <a:endParaRPr lang="en-GB" sz="600" dirty="0">
                        <a:effectLst/>
                        <a:latin typeface="Calibri"/>
                        <a:ea typeface="Calibri"/>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0000"/>
                        </a:lnSpc>
                        <a:spcAft>
                          <a:spcPts val="0"/>
                        </a:spcAft>
                      </a:pPr>
                      <a:endParaRPr lang="en-GB" sz="600" dirty="0">
                        <a:effectLst/>
                        <a:latin typeface="Calibri"/>
                        <a:ea typeface="Calibri"/>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0000"/>
                        </a:lnSpc>
                        <a:spcAft>
                          <a:spcPts val="0"/>
                        </a:spcAft>
                      </a:pPr>
                      <a:endParaRPr lang="en-GB" sz="600" dirty="0">
                        <a:effectLst/>
                        <a:latin typeface="Calibri"/>
                        <a:ea typeface="Calibri"/>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0000"/>
                        </a:lnSpc>
                        <a:spcAft>
                          <a:spcPts val="0"/>
                        </a:spcAft>
                      </a:pPr>
                      <a:endParaRPr lang="en-GB" sz="600" dirty="0">
                        <a:effectLst/>
                        <a:latin typeface="Calibri"/>
                        <a:ea typeface="Calibri"/>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0000"/>
                        </a:lnSpc>
                        <a:spcAft>
                          <a:spcPts val="0"/>
                        </a:spcAft>
                      </a:pPr>
                      <a:endParaRPr lang="en-GB" sz="600" dirty="0">
                        <a:effectLst/>
                        <a:latin typeface="Calibri"/>
                        <a:ea typeface="Calibri"/>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0000"/>
                        </a:lnSpc>
                        <a:spcAft>
                          <a:spcPts val="0"/>
                        </a:spcAft>
                      </a:pPr>
                      <a:endParaRPr lang="en-GB" sz="600" dirty="0">
                        <a:effectLst/>
                        <a:latin typeface="Calibri"/>
                        <a:ea typeface="Calibri"/>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0000"/>
                        </a:lnSpc>
                        <a:spcAft>
                          <a:spcPts val="0"/>
                        </a:spcAft>
                      </a:pPr>
                      <a:endParaRPr lang="en-GB" sz="600" dirty="0">
                        <a:effectLst/>
                        <a:latin typeface="Calibri"/>
                        <a:ea typeface="Calibri"/>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0"/>
                        </a:spcAft>
                      </a:pPr>
                      <a:endParaRPr lang="en-GB" sz="600" b="1" dirty="0">
                        <a:solidFill>
                          <a:srgbClr val="D1919B"/>
                        </a:solidFill>
                        <a:effectLst/>
                        <a:latin typeface="Calibri"/>
                        <a:ea typeface="Calibri"/>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just">
                        <a:lnSpc>
                          <a:spcPct val="100000"/>
                        </a:lnSpc>
                        <a:spcAft>
                          <a:spcPts val="0"/>
                        </a:spcAft>
                      </a:pPr>
                      <a:endParaRPr lang="en-GB" sz="600" dirty="0">
                        <a:effectLst/>
                        <a:latin typeface="Calibri"/>
                        <a:ea typeface="Calibri"/>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0000"/>
                        </a:lnSpc>
                        <a:spcAft>
                          <a:spcPts val="0"/>
                        </a:spcAft>
                      </a:pPr>
                      <a:endParaRPr lang="en-GB" sz="600" dirty="0">
                        <a:effectLst/>
                        <a:latin typeface="Calibri"/>
                        <a:ea typeface="Calibri"/>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0000"/>
                        </a:lnSpc>
                        <a:spcAft>
                          <a:spcPts val="0"/>
                        </a:spcAft>
                      </a:pPr>
                      <a:endParaRPr lang="en-GB" sz="600" dirty="0">
                        <a:effectLst/>
                        <a:latin typeface="Calibri"/>
                        <a:ea typeface="Calibri"/>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0000"/>
                        </a:lnSpc>
                        <a:spcAft>
                          <a:spcPts val="0"/>
                        </a:spcAft>
                      </a:pPr>
                      <a:endParaRPr lang="en-GB" sz="600" dirty="0">
                        <a:effectLst/>
                        <a:latin typeface="Calibri"/>
                        <a:ea typeface="Calibri"/>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0000"/>
                        </a:lnSpc>
                        <a:spcAft>
                          <a:spcPts val="0"/>
                        </a:spcAft>
                      </a:pPr>
                      <a:endParaRPr lang="en-GB" sz="600" dirty="0">
                        <a:effectLst/>
                        <a:latin typeface="Calibri"/>
                        <a:ea typeface="Calibri"/>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0000"/>
                        </a:lnSpc>
                        <a:spcAft>
                          <a:spcPts val="0"/>
                        </a:spcAft>
                      </a:pPr>
                      <a:endParaRPr lang="en-GB" sz="600" dirty="0">
                        <a:effectLst/>
                        <a:latin typeface="Calibri"/>
                        <a:ea typeface="Calibri"/>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0000"/>
                        </a:lnSpc>
                        <a:spcAft>
                          <a:spcPts val="0"/>
                        </a:spcAft>
                      </a:pPr>
                      <a:endParaRPr lang="en-GB" sz="600" dirty="0">
                        <a:effectLst/>
                        <a:latin typeface="Calibri"/>
                        <a:ea typeface="Calibri"/>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360000">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lnSpc>
                          <a:spcPct val="115000"/>
                        </a:lnSpc>
                        <a:spcAft>
                          <a:spcPts val="0"/>
                        </a:spcAft>
                      </a:pPr>
                      <a:r>
                        <a:rPr lang="en-GB" sz="1100" b="1" dirty="0">
                          <a:solidFill>
                            <a:srgbClr val="D1919B"/>
                          </a:solidFill>
                          <a:effectLst/>
                          <a:latin typeface="Arial"/>
                          <a:ea typeface="Calibri"/>
                          <a:cs typeface="Arial"/>
                        </a:rPr>
                        <a:t>1</a:t>
                      </a:r>
                      <a:endParaRPr lang="en-GB" sz="1100" b="1" dirty="0">
                        <a:solidFill>
                          <a:srgbClr val="D1919B"/>
                        </a:solidFill>
                        <a:effectLst/>
                        <a:latin typeface="Calibri"/>
                        <a:ea typeface="Calibri"/>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2000">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dirty="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dirty="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b="1" kern="1200" dirty="0">
                        <a:solidFill>
                          <a:srgbClr val="D1919B"/>
                        </a:solidFill>
                        <a:effectLst/>
                        <a:latin typeface="Calibri"/>
                        <a:ea typeface="Calibri"/>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dirty="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dirty="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60000">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lnSpc>
                          <a:spcPct val="115000"/>
                        </a:lnSpc>
                        <a:spcAft>
                          <a:spcPts val="0"/>
                        </a:spcAft>
                      </a:pPr>
                      <a:r>
                        <a:rPr lang="en-GB" sz="1100" b="1" dirty="0">
                          <a:solidFill>
                            <a:srgbClr val="D1919B"/>
                          </a:solidFill>
                          <a:effectLst/>
                          <a:latin typeface="Arial"/>
                          <a:ea typeface="Calibri"/>
                          <a:cs typeface="Arial"/>
                        </a:rPr>
                        <a:t>2</a:t>
                      </a:r>
                      <a:endParaRPr lang="en-GB" sz="1100" b="1" dirty="0">
                        <a:solidFill>
                          <a:srgbClr val="D1919B"/>
                        </a:solidFill>
                        <a:effectLst/>
                        <a:latin typeface="Calibri"/>
                        <a:ea typeface="Calibri"/>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2000">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b="1" kern="1200" dirty="0">
                        <a:solidFill>
                          <a:srgbClr val="D1919B"/>
                        </a:solidFill>
                        <a:effectLst/>
                        <a:latin typeface="Calibri"/>
                        <a:ea typeface="Calibri"/>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dirty="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60000">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lnSpc>
                          <a:spcPct val="115000"/>
                        </a:lnSpc>
                        <a:spcAft>
                          <a:spcPts val="0"/>
                        </a:spcAft>
                      </a:pPr>
                      <a:r>
                        <a:rPr lang="en-GB" sz="1100" b="1" dirty="0">
                          <a:solidFill>
                            <a:srgbClr val="D1919B"/>
                          </a:solidFill>
                          <a:effectLst/>
                          <a:latin typeface="Arial"/>
                          <a:ea typeface="Calibri"/>
                          <a:cs typeface="Arial"/>
                        </a:rPr>
                        <a:t>3</a:t>
                      </a:r>
                      <a:endParaRPr lang="en-GB" sz="1100" b="1" dirty="0">
                        <a:solidFill>
                          <a:srgbClr val="D1919B"/>
                        </a:solidFill>
                        <a:effectLst/>
                        <a:latin typeface="Calibri"/>
                        <a:ea typeface="Calibri"/>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72000">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b="1" kern="1200" dirty="0">
                        <a:solidFill>
                          <a:srgbClr val="D1919B"/>
                        </a:solidFill>
                        <a:effectLst/>
                        <a:latin typeface="Calibri"/>
                        <a:ea typeface="Calibri"/>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dirty="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60000">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lnSpc>
                          <a:spcPct val="115000"/>
                        </a:lnSpc>
                        <a:spcAft>
                          <a:spcPts val="0"/>
                        </a:spcAft>
                      </a:pPr>
                      <a:r>
                        <a:rPr lang="en-GB" sz="1100" b="1" dirty="0">
                          <a:solidFill>
                            <a:srgbClr val="D1919B"/>
                          </a:solidFill>
                          <a:effectLst/>
                          <a:latin typeface="Arial"/>
                          <a:ea typeface="Calibri"/>
                          <a:cs typeface="Arial"/>
                        </a:rPr>
                        <a:t>4</a:t>
                      </a:r>
                      <a:endParaRPr lang="en-GB" sz="1100" b="1" dirty="0">
                        <a:solidFill>
                          <a:srgbClr val="D1919B"/>
                        </a:solidFill>
                        <a:effectLst/>
                        <a:latin typeface="Calibri"/>
                        <a:ea typeface="Calibri"/>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72000">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dirty="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b="1" kern="1200" dirty="0">
                        <a:solidFill>
                          <a:srgbClr val="D1919B"/>
                        </a:solidFill>
                        <a:effectLst/>
                        <a:latin typeface="Calibri"/>
                        <a:ea typeface="Calibri"/>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dirty="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60000">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lnSpc>
                          <a:spcPct val="115000"/>
                        </a:lnSpc>
                        <a:spcAft>
                          <a:spcPts val="0"/>
                        </a:spcAft>
                      </a:pPr>
                      <a:r>
                        <a:rPr lang="en-GB" sz="1100" b="1" dirty="0">
                          <a:solidFill>
                            <a:srgbClr val="D1919B"/>
                          </a:solidFill>
                          <a:effectLst/>
                          <a:latin typeface="Arial"/>
                          <a:ea typeface="Calibri"/>
                          <a:cs typeface="Arial"/>
                        </a:rPr>
                        <a:t>5</a:t>
                      </a:r>
                      <a:endParaRPr lang="en-GB" sz="1100" b="1" dirty="0">
                        <a:solidFill>
                          <a:srgbClr val="D1919B"/>
                        </a:solidFill>
                        <a:effectLst/>
                        <a:latin typeface="Calibri"/>
                        <a:ea typeface="Calibri"/>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72000">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dirty="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b="1" kern="1200" dirty="0">
                        <a:solidFill>
                          <a:srgbClr val="D1919B"/>
                        </a:solidFill>
                        <a:effectLst/>
                        <a:latin typeface="Calibri"/>
                        <a:ea typeface="Calibri"/>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dirty="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60000">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lnSpc>
                          <a:spcPct val="115000"/>
                        </a:lnSpc>
                        <a:spcAft>
                          <a:spcPts val="0"/>
                        </a:spcAft>
                      </a:pPr>
                      <a:r>
                        <a:rPr lang="en-GB" sz="1100" b="1" dirty="0">
                          <a:solidFill>
                            <a:srgbClr val="D1919B"/>
                          </a:solidFill>
                          <a:effectLst/>
                          <a:latin typeface="Arial"/>
                          <a:ea typeface="Calibri"/>
                          <a:cs typeface="Arial"/>
                        </a:rPr>
                        <a:t>6</a:t>
                      </a:r>
                      <a:endParaRPr lang="en-GB" sz="1100" b="1" dirty="0">
                        <a:solidFill>
                          <a:srgbClr val="D1919B"/>
                        </a:solidFill>
                        <a:effectLst/>
                        <a:latin typeface="Calibri"/>
                        <a:ea typeface="Calibri"/>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72000">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dirty="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b="1" kern="1200" dirty="0">
                        <a:solidFill>
                          <a:srgbClr val="D1919B"/>
                        </a:solidFill>
                        <a:effectLst/>
                        <a:latin typeface="Calibri"/>
                        <a:ea typeface="Calibri"/>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dirty="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360000">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lnSpc>
                          <a:spcPct val="115000"/>
                        </a:lnSpc>
                        <a:spcAft>
                          <a:spcPts val="0"/>
                        </a:spcAft>
                      </a:pPr>
                      <a:r>
                        <a:rPr lang="en-GB" sz="1100" b="1" dirty="0">
                          <a:solidFill>
                            <a:srgbClr val="D1919B"/>
                          </a:solidFill>
                          <a:effectLst/>
                          <a:latin typeface="Arial"/>
                          <a:ea typeface="Calibri"/>
                          <a:cs typeface="Arial"/>
                        </a:rPr>
                        <a:t>7</a:t>
                      </a:r>
                      <a:endParaRPr lang="en-GB" sz="1100" b="1" dirty="0">
                        <a:solidFill>
                          <a:srgbClr val="D1919B"/>
                        </a:solidFill>
                        <a:effectLst/>
                        <a:latin typeface="Calibri"/>
                        <a:ea typeface="Calibri"/>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72000">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b="1" kern="1200" dirty="0">
                        <a:solidFill>
                          <a:srgbClr val="D1919B"/>
                        </a:solidFill>
                        <a:effectLst/>
                        <a:latin typeface="Calibri"/>
                        <a:ea typeface="Calibri"/>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dirty="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360000">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lnSpc>
                          <a:spcPct val="115000"/>
                        </a:lnSpc>
                        <a:spcAft>
                          <a:spcPts val="0"/>
                        </a:spcAft>
                      </a:pPr>
                      <a:r>
                        <a:rPr lang="en-GB" sz="1100" b="1" dirty="0">
                          <a:solidFill>
                            <a:srgbClr val="D1919B"/>
                          </a:solidFill>
                          <a:effectLst/>
                          <a:latin typeface="Arial"/>
                          <a:ea typeface="Calibri"/>
                          <a:cs typeface="Arial"/>
                        </a:rPr>
                        <a:t>8</a:t>
                      </a:r>
                      <a:endParaRPr lang="en-GB" sz="1100" b="1" dirty="0">
                        <a:solidFill>
                          <a:srgbClr val="D1919B"/>
                        </a:solidFill>
                        <a:effectLst/>
                        <a:latin typeface="Calibri"/>
                        <a:ea typeface="Calibri"/>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0</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72000">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b="1" kern="1200" dirty="0">
                        <a:solidFill>
                          <a:srgbClr val="D1919B"/>
                        </a:solidFill>
                        <a:effectLst/>
                        <a:latin typeface="Calibri"/>
                        <a:ea typeface="Calibri"/>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dirty="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360000">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lnSpc>
                          <a:spcPct val="115000"/>
                        </a:lnSpc>
                        <a:spcAft>
                          <a:spcPts val="0"/>
                        </a:spcAft>
                      </a:pPr>
                      <a:r>
                        <a:rPr lang="en-GB" sz="1100" b="1" dirty="0">
                          <a:solidFill>
                            <a:srgbClr val="D1919B"/>
                          </a:solidFill>
                          <a:effectLst/>
                          <a:latin typeface="Arial"/>
                          <a:ea typeface="Calibri"/>
                          <a:cs typeface="Arial"/>
                        </a:rPr>
                        <a:t>9</a:t>
                      </a:r>
                      <a:endParaRPr lang="en-GB" sz="1100" b="1" dirty="0">
                        <a:solidFill>
                          <a:srgbClr val="D1919B"/>
                        </a:solidFill>
                        <a:effectLst/>
                        <a:latin typeface="Calibri"/>
                        <a:ea typeface="Calibri"/>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bl>
          </a:graphicData>
        </a:graphic>
      </p:graphicFrame>
      <p:sp>
        <p:nvSpPr>
          <p:cNvPr id="7" name="TextBox 6"/>
          <p:cNvSpPr txBox="1"/>
          <p:nvPr/>
        </p:nvSpPr>
        <p:spPr>
          <a:xfrm>
            <a:off x="4283896" y="3741568"/>
            <a:ext cx="4107625" cy="400110"/>
          </a:xfrm>
          <a:prstGeom prst="rect">
            <a:avLst/>
          </a:prstGeom>
          <a:noFill/>
        </p:spPr>
        <p:txBody>
          <a:bodyPr wrap="square" rtlCol="0">
            <a:spAutoFit/>
          </a:bodyPr>
          <a:lstStyle/>
          <a:p>
            <a:r>
              <a:rPr lang="en-GB" sz="2000" b="1" dirty="0">
                <a:solidFill>
                  <a:srgbClr val="C396A3"/>
                </a:solidFill>
                <a:latin typeface="Arial" panose="020B0604020202020204" pitchFamily="34" charset="0"/>
                <a:cs typeface="Arial" panose="020B0604020202020204" pitchFamily="34" charset="0"/>
              </a:rPr>
              <a:t>Left	         				Right </a:t>
            </a:r>
          </a:p>
        </p:txBody>
      </p:sp>
    </p:spTree>
    <p:extLst>
      <p:ext uri="{BB962C8B-B14F-4D97-AF65-F5344CB8AC3E}">
        <p14:creationId xmlns:p14="http://schemas.microsoft.com/office/powerpoint/2010/main" val="7499617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3"/>
          </p:nvPr>
        </p:nvSpPr>
        <p:spPr/>
        <p:txBody>
          <a:bodyPr>
            <a:normAutofit/>
          </a:bodyPr>
          <a:lstStyle/>
          <a:p>
            <a:pPr algn="just"/>
            <a:r>
              <a:rPr lang="en-GB">
                <a:solidFill>
                  <a:schemeClr val="tx1"/>
                </a:solidFill>
              </a:rPr>
              <a:t>Digital cameras</a:t>
            </a:r>
          </a:p>
        </p:txBody>
      </p:sp>
      <p:sp>
        <p:nvSpPr>
          <p:cNvPr id="5" name="Text Placeholder 4"/>
          <p:cNvSpPr>
            <a:spLocks noGrp="1"/>
          </p:cNvSpPr>
          <p:nvPr>
            <p:ph type="body" sz="quarter" idx="14"/>
          </p:nvPr>
        </p:nvSpPr>
        <p:spPr>
          <a:xfrm>
            <a:off x="724280" y="1704179"/>
            <a:ext cx="7797230" cy="4070088"/>
          </a:xfrm>
        </p:spPr>
        <p:txBody>
          <a:bodyPr/>
          <a:lstStyle/>
          <a:p>
            <a:r>
              <a:rPr lang="en-GB" dirty="0"/>
              <a:t>A camera works in much the same way as a scanner</a:t>
            </a:r>
          </a:p>
          <a:p>
            <a:r>
              <a:rPr lang="en-GB" dirty="0"/>
              <a:t>When a digital camera captures an image it breaks up what it sees through its lens into a grid of pixels</a:t>
            </a:r>
          </a:p>
          <a:p>
            <a:pPr lvl="1"/>
            <a:r>
              <a:rPr lang="en-GB" dirty="0"/>
              <a:t>The shutter opens to let light onto a </a:t>
            </a:r>
            <a:r>
              <a:rPr lang="en-GB" i="1" dirty="0"/>
              <a:t>Charge-Coupled Device </a:t>
            </a:r>
            <a:r>
              <a:rPr lang="en-GB" dirty="0"/>
              <a:t>(CCD) or </a:t>
            </a:r>
            <a:r>
              <a:rPr lang="en-GB" i="1" dirty="0"/>
              <a:t>Complementary Metal Oxide Semiconductor </a:t>
            </a:r>
            <a:r>
              <a:rPr lang="en-GB" dirty="0"/>
              <a:t>(CMOS) sensor at the back of the lens</a:t>
            </a:r>
          </a:p>
          <a:p>
            <a:pPr lvl="1"/>
            <a:r>
              <a:rPr lang="en-GB" dirty="0"/>
              <a:t>The intensity of light is measured by millions of tiny sensors (one per pixel) arranged in a grid on the sensor</a:t>
            </a:r>
          </a:p>
          <a:p>
            <a:pPr lvl="1"/>
            <a:r>
              <a:rPr lang="en-GB" dirty="0"/>
              <a:t>Light levels for each pixel are represented as binary values</a:t>
            </a:r>
          </a:p>
          <a:p>
            <a:pPr lvl="1"/>
            <a:r>
              <a:rPr lang="en-GB" dirty="0"/>
              <a:t>This information is now stored as an image in the camera’s memory</a:t>
            </a:r>
          </a:p>
        </p:txBody>
      </p:sp>
    </p:spTree>
    <p:extLst>
      <p:ext uri="{BB962C8B-B14F-4D97-AF65-F5344CB8AC3E}">
        <p14:creationId xmlns:p14="http://schemas.microsoft.com/office/powerpoint/2010/main" val="2120122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ob\AppData\Roaming\PixelMetrics\CaptureWiz\Temp\4.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490824" y="3978653"/>
            <a:ext cx="3729205" cy="2385688"/>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3"/>
          </p:nvPr>
        </p:nvSpPr>
        <p:spPr/>
        <p:txBody>
          <a:bodyPr/>
          <a:lstStyle/>
          <a:p>
            <a:r>
              <a:rPr lang="en-GB" dirty="0"/>
              <a:t>Sensing colour</a:t>
            </a:r>
          </a:p>
        </p:txBody>
      </p:sp>
      <p:sp>
        <p:nvSpPr>
          <p:cNvPr id="3" name="Text Placeholder 2"/>
          <p:cNvSpPr>
            <a:spLocks noGrp="1"/>
          </p:cNvSpPr>
          <p:nvPr>
            <p:ph type="body" sz="quarter" idx="14"/>
          </p:nvPr>
        </p:nvSpPr>
        <p:spPr/>
        <p:txBody>
          <a:bodyPr/>
          <a:lstStyle/>
          <a:p>
            <a:r>
              <a:rPr lang="en-GB" dirty="0"/>
              <a:t>Red, Green or Blue filters are used with different sensors in the camera to separate out these wavelengths</a:t>
            </a:r>
          </a:p>
          <a:p>
            <a:r>
              <a:rPr lang="en-GB" dirty="0"/>
              <a:t>The intensity of each of these colours falling on the sensors is measured and stored to aggregate an RGB value</a:t>
            </a:r>
          </a:p>
        </p:txBody>
      </p:sp>
    </p:spTree>
    <p:extLst>
      <p:ext uri="{BB962C8B-B14F-4D97-AF65-F5344CB8AC3E}">
        <p14:creationId xmlns:p14="http://schemas.microsoft.com/office/powerpoint/2010/main" val="164524888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1312328" y="1693333"/>
            <a:ext cx="6477000" cy="4318000"/>
          </a:xfrm>
          <a:prstGeom prst="rect">
            <a:avLst/>
          </a:prstGeom>
        </p:spPr>
      </p:pic>
      <p:sp>
        <p:nvSpPr>
          <p:cNvPr id="2" name="Text Placeholder 1"/>
          <p:cNvSpPr>
            <a:spLocks noGrp="1"/>
          </p:cNvSpPr>
          <p:nvPr>
            <p:ph type="body" sz="quarter" idx="13"/>
          </p:nvPr>
        </p:nvSpPr>
        <p:spPr/>
        <p:txBody>
          <a:bodyPr/>
          <a:lstStyle/>
          <a:p>
            <a:r>
              <a:rPr lang="en-GB" dirty="0">
                <a:solidFill>
                  <a:schemeClr val="bg1"/>
                </a:solidFill>
              </a:rPr>
              <a:t>What a camera sensor sees</a:t>
            </a:r>
          </a:p>
        </p:txBody>
      </p:sp>
      <p:graphicFrame>
        <p:nvGraphicFramePr>
          <p:cNvPr id="4" name="Table 3"/>
          <p:cNvGraphicFramePr>
            <a:graphicFrameLocks noGrp="1"/>
          </p:cNvGraphicFramePr>
          <p:nvPr>
            <p:extLst/>
          </p:nvPr>
        </p:nvGraphicFramePr>
        <p:xfrm>
          <a:off x="1310335" y="1697318"/>
          <a:ext cx="6480000" cy="4320000"/>
        </p:xfrm>
        <a:graphic>
          <a:graphicData uri="http://schemas.openxmlformats.org/drawingml/2006/table">
            <a:tbl>
              <a:tblPr firstRow="1" bandRow="1">
                <a:tableStyleId>{2D5ABB26-0587-4C30-8999-92F81FD0307C}</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216000">
                  <a:extLst>
                    <a:ext uri="{9D8B030D-6E8A-4147-A177-3AD203B41FA5}">
                      <a16:colId xmlns:a16="http://schemas.microsoft.com/office/drawing/2014/main" val="20002"/>
                    </a:ext>
                  </a:extLst>
                </a:gridCol>
                <a:gridCol w="216000">
                  <a:extLst>
                    <a:ext uri="{9D8B030D-6E8A-4147-A177-3AD203B41FA5}">
                      <a16:colId xmlns:a16="http://schemas.microsoft.com/office/drawing/2014/main" val="20003"/>
                    </a:ext>
                  </a:extLst>
                </a:gridCol>
                <a:gridCol w="216000">
                  <a:extLst>
                    <a:ext uri="{9D8B030D-6E8A-4147-A177-3AD203B41FA5}">
                      <a16:colId xmlns:a16="http://schemas.microsoft.com/office/drawing/2014/main" val="20004"/>
                    </a:ext>
                  </a:extLst>
                </a:gridCol>
                <a:gridCol w="216000">
                  <a:extLst>
                    <a:ext uri="{9D8B030D-6E8A-4147-A177-3AD203B41FA5}">
                      <a16:colId xmlns:a16="http://schemas.microsoft.com/office/drawing/2014/main" val="20005"/>
                    </a:ext>
                  </a:extLst>
                </a:gridCol>
                <a:gridCol w="216000">
                  <a:extLst>
                    <a:ext uri="{9D8B030D-6E8A-4147-A177-3AD203B41FA5}">
                      <a16:colId xmlns:a16="http://schemas.microsoft.com/office/drawing/2014/main" val="20006"/>
                    </a:ext>
                  </a:extLst>
                </a:gridCol>
                <a:gridCol w="216000">
                  <a:extLst>
                    <a:ext uri="{9D8B030D-6E8A-4147-A177-3AD203B41FA5}">
                      <a16:colId xmlns:a16="http://schemas.microsoft.com/office/drawing/2014/main" val="20007"/>
                    </a:ext>
                  </a:extLst>
                </a:gridCol>
                <a:gridCol w="216000">
                  <a:extLst>
                    <a:ext uri="{9D8B030D-6E8A-4147-A177-3AD203B41FA5}">
                      <a16:colId xmlns:a16="http://schemas.microsoft.com/office/drawing/2014/main" val="20008"/>
                    </a:ext>
                  </a:extLst>
                </a:gridCol>
                <a:gridCol w="216000">
                  <a:extLst>
                    <a:ext uri="{9D8B030D-6E8A-4147-A177-3AD203B41FA5}">
                      <a16:colId xmlns:a16="http://schemas.microsoft.com/office/drawing/2014/main" val="20009"/>
                    </a:ext>
                  </a:extLst>
                </a:gridCol>
                <a:gridCol w="216000">
                  <a:extLst>
                    <a:ext uri="{9D8B030D-6E8A-4147-A177-3AD203B41FA5}">
                      <a16:colId xmlns:a16="http://schemas.microsoft.com/office/drawing/2014/main" val="20010"/>
                    </a:ext>
                  </a:extLst>
                </a:gridCol>
                <a:gridCol w="216000">
                  <a:extLst>
                    <a:ext uri="{9D8B030D-6E8A-4147-A177-3AD203B41FA5}">
                      <a16:colId xmlns:a16="http://schemas.microsoft.com/office/drawing/2014/main" val="20011"/>
                    </a:ext>
                  </a:extLst>
                </a:gridCol>
                <a:gridCol w="216000">
                  <a:extLst>
                    <a:ext uri="{9D8B030D-6E8A-4147-A177-3AD203B41FA5}">
                      <a16:colId xmlns:a16="http://schemas.microsoft.com/office/drawing/2014/main" val="20012"/>
                    </a:ext>
                  </a:extLst>
                </a:gridCol>
                <a:gridCol w="216000">
                  <a:extLst>
                    <a:ext uri="{9D8B030D-6E8A-4147-A177-3AD203B41FA5}">
                      <a16:colId xmlns:a16="http://schemas.microsoft.com/office/drawing/2014/main" val="20013"/>
                    </a:ext>
                  </a:extLst>
                </a:gridCol>
                <a:gridCol w="216000">
                  <a:extLst>
                    <a:ext uri="{9D8B030D-6E8A-4147-A177-3AD203B41FA5}">
                      <a16:colId xmlns:a16="http://schemas.microsoft.com/office/drawing/2014/main" val="20014"/>
                    </a:ext>
                  </a:extLst>
                </a:gridCol>
                <a:gridCol w="216000">
                  <a:extLst>
                    <a:ext uri="{9D8B030D-6E8A-4147-A177-3AD203B41FA5}">
                      <a16:colId xmlns:a16="http://schemas.microsoft.com/office/drawing/2014/main" val="20015"/>
                    </a:ext>
                  </a:extLst>
                </a:gridCol>
                <a:gridCol w="216000">
                  <a:extLst>
                    <a:ext uri="{9D8B030D-6E8A-4147-A177-3AD203B41FA5}">
                      <a16:colId xmlns:a16="http://schemas.microsoft.com/office/drawing/2014/main" val="20016"/>
                    </a:ext>
                  </a:extLst>
                </a:gridCol>
                <a:gridCol w="216000">
                  <a:extLst>
                    <a:ext uri="{9D8B030D-6E8A-4147-A177-3AD203B41FA5}">
                      <a16:colId xmlns:a16="http://schemas.microsoft.com/office/drawing/2014/main" val="20017"/>
                    </a:ext>
                  </a:extLst>
                </a:gridCol>
                <a:gridCol w="216000">
                  <a:extLst>
                    <a:ext uri="{9D8B030D-6E8A-4147-A177-3AD203B41FA5}">
                      <a16:colId xmlns:a16="http://schemas.microsoft.com/office/drawing/2014/main" val="20018"/>
                    </a:ext>
                  </a:extLst>
                </a:gridCol>
                <a:gridCol w="216000">
                  <a:extLst>
                    <a:ext uri="{9D8B030D-6E8A-4147-A177-3AD203B41FA5}">
                      <a16:colId xmlns:a16="http://schemas.microsoft.com/office/drawing/2014/main" val="20019"/>
                    </a:ext>
                  </a:extLst>
                </a:gridCol>
                <a:gridCol w="216000">
                  <a:extLst>
                    <a:ext uri="{9D8B030D-6E8A-4147-A177-3AD203B41FA5}">
                      <a16:colId xmlns:a16="http://schemas.microsoft.com/office/drawing/2014/main" val="20020"/>
                    </a:ext>
                  </a:extLst>
                </a:gridCol>
                <a:gridCol w="216000">
                  <a:extLst>
                    <a:ext uri="{9D8B030D-6E8A-4147-A177-3AD203B41FA5}">
                      <a16:colId xmlns:a16="http://schemas.microsoft.com/office/drawing/2014/main" val="20021"/>
                    </a:ext>
                  </a:extLst>
                </a:gridCol>
                <a:gridCol w="216000">
                  <a:extLst>
                    <a:ext uri="{9D8B030D-6E8A-4147-A177-3AD203B41FA5}">
                      <a16:colId xmlns:a16="http://schemas.microsoft.com/office/drawing/2014/main" val="20022"/>
                    </a:ext>
                  </a:extLst>
                </a:gridCol>
                <a:gridCol w="216000">
                  <a:extLst>
                    <a:ext uri="{9D8B030D-6E8A-4147-A177-3AD203B41FA5}">
                      <a16:colId xmlns:a16="http://schemas.microsoft.com/office/drawing/2014/main" val="20023"/>
                    </a:ext>
                  </a:extLst>
                </a:gridCol>
                <a:gridCol w="216000">
                  <a:extLst>
                    <a:ext uri="{9D8B030D-6E8A-4147-A177-3AD203B41FA5}">
                      <a16:colId xmlns:a16="http://schemas.microsoft.com/office/drawing/2014/main" val="20024"/>
                    </a:ext>
                  </a:extLst>
                </a:gridCol>
                <a:gridCol w="216000">
                  <a:extLst>
                    <a:ext uri="{9D8B030D-6E8A-4147-A177-3AD203B41FA5}">
                      <a16:colId xmlns:a16="http://schemas.microsoft.com/office/drawing/2014/main" val="20025"/>
                    </a:ext>
                  </a:extLst>
                </a:gridCol>
                <a:gridCol w="216000">
                  <a:extLst>
                    <a:ext uri="{9D8B030D-6E8A-4147-A177-3AD203B41FA5}">
                      <a16:colId xmlns:a16="http://schemas.microsoft.com/office/drawing/2014/main" val="20026"/>
                    </a:ext>
                  </a:extLst>
                </a:gridCol>
                <a:gridCol w="216000">
                  <a:extLst>
                    <a:ext uri="{9D8B030D-6E8A-4147-A177-3AD203B41FA5}">
                      <a16:colId xmlns:a16="http://schemas.microsoft.com/office/drawing/2014/main" val="20027"/>
                    </a:ext>
                  </a:extLst>
                </a:gridCol>
                <a:gridCol w="216000">
                  <a:extLst>
                    <a:ext uri="{9D8B030D-6E8A-4147-A177-3AD203B41FA5}">
                      <a16:colId xmlns:a16="http://schemas.microsoft.com/office/drawing/2014/main" val="20028"/>
                    </a:ext>
                  </a:extLst>
                </a:gridCol>
                <a:gridCol w="216000">
                  <a:extLst>
                    <a:ext uri="{9D8B030D-6E8A-4147-A177-3AD203B41FA5}">
                      <a16:colId xmlns:a16="http://schemas.microsoft.com/office/drawing/2014/main" val="20029"/>
                    </a:ext>
                  </a:extLst>
                </a:gridCol>
              </a:tblGrid>
              <a:tr h="216000">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16000">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216000">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16000">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16000">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16000">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216000">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16000">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216000">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r h="216000">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9"/>
                  </a:ext>
                </a:extLst>
              </a:tr>
              <a:tr h="216000">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0"/>
                  </a:ext>
                </a:extLst>
              </a:tr>
              <a:tr h="216000">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solidFill>
                          <a:srgbClr val="FF000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solidFill>
                          <a:srgbClr val="FF000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solidFill>
                          <a:srgbClr val="FF000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solidFill>
                          <a:srgbClr val="FF000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1"/>
                  </a:ext>
                </a:extLst>
              </a:tr>
              <a:tr h="216000">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solidFill>
                          <a:srgbClr val="FF000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solidFill>
                          <a:srgbClr val="FF000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solidFill>
                          <a:srgbClr val="FF000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solidFill>
                          <a:srgbClr val="FF000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2"/>
                  </a:ext>
                </a:extLst>
              </a:tr>
              <a:tr h="216000">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solidFill>
                          <a:srgbClr val="FF000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solidFill>
                          <a:srgbClr val="FF000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solidFill>
                          <a:srgbClr val="FF000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solidFill>
                          <a:srgbClr val="FF000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3"/>
                  </a:ext>
                </a:extLst>
              </a:tr>
              <a:tr h="216000">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solidFill>
                          <a:srgbClr val="FF000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solidFill>
                          <a:srgbClr val="FF000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solidFill>
                          <a:srgbClr val="FF000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solidFill>
                          <a:srgbClr val="FF000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4"/>
                  </a:ext>
                </a:extLst>
              </a:tr>
              <a:tr h="216000">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5"/>
                  </a:ext>
                </a:extLst>
              </a:tr>
              <a:tr h="216000">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16"/>
                  </a:ext>
                </a:extLst>
              </a:tr>
              <a:tr h="216000">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7"/>
                  </a:ext>
                </a:extLst>
              </a:tr>
              <a:tr h="216000">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8"/>
                  </a:ext>
                </a:extLst>
              </a:tr>
              <a:tr h="216000">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19"/>
                  </a:ext>
                </a:extLst>
              </a:tr>
            </a:tbl>
          </a:graphicData>
        </a:graphic>
      </p:graphicFrame>
      <p:pic>
        <p:nvPicPr>
          <p:cNvPr id="7" name="Picture 6"/>
          <p:cNvPicPr>
            <a:picLocks noChangeAspect="1"/>
          </p:cNvPicPr>
          <p:nvPr/>
        </p:nvPicPr>
        <p:blipFill rotWithShape="1">
          <a:blip r:embed="rId3" cstate="screen">
            <a:extLst>
              <a:ext uri="{BEBA8EAE-BF5A-486C-A8C5-ECC9F3942E4B}">
                <a14:imgProps xmlns:a14="http://schemas.microsoft.com/office/drawing/2010/main">
                  <a14:imgLayer r:embed="rId4">
                    <a14:imgEffect>
                      <a14:artisticBlur/>
                    </a14:imgEffect>
                  </a14:imgLayer>
                </a14:imgProps>
              </a:ext>
              <a:ext uri="{28A0092B-C50C-407E-A947-70E740481C1C}">
                <a14:useLocalDpi xmlns:a14="http://schemas.microsoft.com/office/drawing/2010/main"/>
              </a:ext>
            </a:extLst>
          </a:blip>
          <a:srcRect l="4139" t="1729" r="5239" b="7694"/>
          <a:stretch/>
        </p:blipFill>
        <p:spPr>
          <a:xfrm>
            <a:off x="1312328" y="1693333"/>
            <a:ext cx="6477000" cy="431800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202272" y="1557868"/>
            <a:ext cx="6695552" cy="4775200"/>
          </a:xfrm>
          <a:prstGeom prst="rect">
            <a:avLst/>
          </a:prstGeom>
        </p:spPr>
      </p:pic>
    </p:spTree>
    <p:extLst>
      <p:ext uri="{BB962C8B-B14F-4D97-AF65-F5344CB8AC3E}">
        <p14:creationId xmlns:p14="http://schemas.microsoft.com/office/powerpoint/2010/main" val="354374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1000"/>
                                        <p:tgtEl>
                                          <p:spTgt spid="7"/>
                                        </p:tgtEl>
                                      </p:cBhvr>
                                    </p:animEffect>
                                    <p:set>
                                      <p:cBhvr>
                                        <p:cTn id="7" dur="1" fill="hold">
                                          <p:stCondLst>
                                            <p:cond delay="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solidFill>
                  <a:schemeClr val="bg1"/>
                </a:solidFill>
              </a:rPr>
              <a:t>Approximating an image</a:t>
            </a:r>
          </a:p>
        </p:txBody>
      </p:sp>
      <p:graphicFrame>
        <p:nvGraphicFramePr>
          <p:cNvPr id="4" name="Table 3"/>
          <p:cNvGraphicFramePr>
            <a:graphicFrameLocks noGrp="1"/>
          </p:cNvGraphicFramePr>
          <p:nvPr>
            <p:extLst/>
          </p:nvPr>
        </p:nvGraphicFramePr>
        <p:xfrm>
          <a:off x="1300664" y="1702303"/>
          <a:ext cx="6480000" cy="4320000"/>
        </p:xfrm>
        <a:graphic>
          <a:graphicData uri="http://schemas.openxmlformats.org/drawingml/2006/table">
            <a:tbl>
              <a:tblPr firstRow="1" bandRow="1">
                <a:tableStyleId>{2D5ABB26-0587-4C30-8999-92F81FD0307C}</a:tableStyleId>
              </a:tblPr>
              <a:tblGrid>
                <a:gridCol w="216000">
                  <a:extLst>
                    <a:ext uri="{9D8B030D-6E8A-4147-A177-3AD203B41FA5}">
                      <a16:colId xmlns:a16="http://schemas.microsoft.com/office/drawing/2014/main" val="20000"/>
                    </a:ext>
                  </a:extLst>
                </a:gridCol>
                <a:gridCol w="216000">
                  <a:extLst>
                    <a:ext uri="{9D8B030D-6E8A-4147-A177-3AD203B41FA5}">
                      <a16:colId xmlns:a16="http://schemas.microsoft.com/office/drawing/2014/main" val="20001"/>
                    </a:ext>
                  </a:extLst>
                </a:gridCol>
                <a:gridCol w="216000">
                  <a:extLst>
                    <a:ext uri="{9D8B030D-6E8A-4147-A177-3AD203B41FA5}">
                      <a16:colId xmlns:a16="http://schemas.microsoft.com/office/drawing/2014/main" val="20002"/>
                    </a:ext>
                  </a:extLst>
                </a:gridCol>
                <a:gridCol w="216000">
                  <a:extLst>
                    <a:ext uri="{9D8B030D-6E8A-4147-A177-3AD203B41FA5}">
                      <a16:colId xmlns:a16="http://schemas.microsoft.com/office/drawing/2014/main" val="20003"/>
                    </a:ext>
                  </a:extLst>
                </a:gridCol>
                <a:gridCol w="216000">
                  <a:extLst>
                    <a:ext uri="{9D8B030D-6E8A-4147-A177-3AD203B41FA5}">
                      <a16:colId xmlns:a16="http://schemas.microsoft.com/office/drawing/2014/main" val="20004"/>
                    </a:ext>
                  </a:extLst>
                </a:gridCol>
                <a:gridCol w="216000">
                  <a:extLst>
                    <a:ext uri="{9D8B030D-6E8A-4147-A177-3AD203B41FA5}">
                      <a16:colId xmlns:a16="http://schemas.microsoft.com/office/drawing/2014/main" val="20005"/>
                    </a:ext>
                  </a:extLst>
                </a:gridCol>
                <a:gridCol w="216000">
                  <a:extLst>
                    <a:ext uri="{9D8B030D-6E8A-4147-A177-3AD203B41FA5}">
                      <a16:colId xmlns:a16="http://schemas.microsoft.com/office/drawing/2014/main" val="20006"/>
                    </a:ext>
                  </a:extLst>
                </a:gridCol>
                <a:gridCol w="216000">
                  <a:extLst>
                    <a:ext uri="{9D8B030D-6E8A-4147-A177-3AD203B41FA5}">
                      <a16:colId xmlns:a16="http://schemas.microsoft.com/office/drawing/2014/main" val="20007"/>
                    </a:ext>
                  </a:extLst>
                </a:gridCol>
                <a:gridCol w="216000">
                  <a:extLst>
                    <a:ext uri="{9D8B030D-6E8A-4147-A177-3AD203B41FA5}">
                      <a16:colId xmlns:a16="http://schemas.microsoft.com/office/drawing/2014/main" val="20008"/>
                    </a:ext>
                  </a:extLst>
                </a:gridCol>
                <a:gridCol w="216000">
                  <a:extLst>
                    <a:ext uri="{9D8B030D-6E8A-4147-A177-3AD203B41FA5}">
                      <a16:colId xmlns:a16="http://schemas.microsoft.com/office/drawing/2014/main" val="20009"/>
                    </a:ext>
                  </a:extLst>
                </a:gridCol>
                <a:gridCol w="216000">
                  <a:extLst>
                    <a:ext uri="{9D8B030D-6E8A-4147-A177-3AD203B41FA5}">
                      <a16:colId xmlns:a16="http://schemas.microsoft.com/office/drawing/2014/main" val="20010"/>
                    </a:ext>
                  </a:extLst>
                </a:gridCol>
                <a:gridCol w="216000">
                  <a:extLst>
                    <a:ext uri="{9D8B030D-6E8A-4147-A177-3AD203B41FA5}">
                      <a16:colId xmlns:a16="http://schemas.microsoft.com/office/drawing/2014/main" val="20011"/>
                    </a:ext>
                  </a:extLst>
                </a:gridCol>
                <a:gridCol w="216000">
                  <a:extLst>
                    <a:ext uri="{9D8B030D-6E8A-4147-A177-3AD203B41FA5}">
                      <a16:colId xmlns:a16="http://schemas.microsoft.com/office/drawing/2014/main" val="20012"/>
                    </a:ext>
                  </a:extLst>
                </a:gridCol>
                <a:gridCol w="216000">
                  <a:extLst>
                    <a:ext uri="{9D8B030D-6E8A-4147-A177-3AD203B41FA5}">
                      <a16:colId xmlns:a16="http://schemas.microsoft.com/office/drawing/2014/main" val="20013"/>
                    </a:ext>
                  </a:extLst>
                </a:gridCol>
                <a:gridCol w="216000">
                  <a:extLst>
                    <a:ext uri="{9D8B030D-6E8A-4147-A177-3AD203B41FA5}">
                      <a16:colId xmlns:a16="http://schemas.microsoft.com/office/drawing/2014/main" val="20014"/>
                    </a:ext>
                  </a:extLst>
                </a:gridCol>
                <a:gridCol w="216000">
                  <a:extLst>
                    <a:ext uri="{9D8B030D-6E8A-4147-A177-3AD203B41FA5}">
                      <a16:colId xmlns:a16="http://schemas.microsoft.com/office/drawing/2014/main" val="20015"/>
                    </a:ext>
                  </a:extLst>
                </a:gridCol>
                <a:gridCol w="216000">
                  <a:extLst>
                    <a:ext uri="{9D8B030D-6E8A-4147-A177-3AD203B41FA5}">
                      <a16:colId xmlns:a16="http://schemas.microsoft.com/office/drawing/2014/main" val="20016"/>
                    </a:ext>
                  </a:extLst>
                </a:gridCol>
                <a:gridCol w="216000">
                  <a:extLst>
                    <a:ext uri="{9D8B030D-6E8A-4147-A177-3AD203B41FA5}">
                      <a16:colId xmlns:a16="http://schemas.microsoft.com/office/drawing/2014/main" val="20017"/>
                    </a:ext>
                  </a:extLst>
                </a:gridCol>
                <a:gridCol w="216000">
                  <a:extLst>
                    <a:ext uri="{9D8B030D-6E8A-4147-A177-3AD203B41FA5}">
                      <a16:colId xmlns:a16="http://schemas.microsoft.com/office/drawing/2014/main" val="20018"/>
                    </a:ext>
                  </a:extLst>
                </a:gridCol>
                <a:gridCol w="216000">
                  <a:extLst>
                    <a:ext uri="{9D8B030D-6E8A-4147-A177-3AD203B41FA5}">
                      <a16:colId xmlns:a16="http://schemas.microsoft.com/office/drawing/2014/main" val="20019"/>
                    </a:ext>
                  </a:extLst>
                </a:gridCol>
                <a:gridCol w="216000">
                  <a:extLst>
                    <a:ext uri="{9D8B030D-6E8A-4147-A177-3AD203B41FA5}">
                      <a16:colId xmlns:a16="http://schemas.microsoft.com/office/drawing/2014/main" val="20020"/>
                    </a:ext>
                  </a:extLst>
                </a:gridCol>
                <a:gridCol w="216000">
                  <a:extLst>
                    <a:ext uri="{9D8B030D-6E8A-4147-A177-3AD203B41FA5}">
                      <a16:colId xmlns:a16="http://schemas.microsoft.com/office/drawing/2014/main" val="20021"/>
                    </a:ext>
                  </a:extLst>
                </a:gridCol>
                <a:gridCol w="216000">
                  <a:extLst>
                    <a:ext uri="{9D8B030D-6E8A-4147-A177-3AD203B41FA5}">
                      <a16:colId xmlns:a16="http://schemas.microsoft.com/office/drawing/2014/main" val="20022"/>
                    </a:ext>
                  </a:extLst>
                </a:gridCol>
                <a:gridCol w="216000">
                  <a:extLst>
                    <a:ext uri="{9D8B030D-6E8A-4147-A177-3AD203B41FA5}">
                      <a16:colId xmlns:a16="http://schemas.microsoft.com/office/drawing/2014/main" val="20023"/>
                    </a:ext>
                  </a:extLst>
                </a:gridCol>
                <a:gridCol w="216000">
                  <a:extLst>
                    <a:ext uri="{9D8B030D-6E8A-4147-A177-3AD203B41FA5}">
                      <a16:colId xmlns:a16="http://schemas.microsoft.com/office/drawing/2014/main" val="20024"/>
                    </a:ext>
                  </a:extLst>
                </a:gridCol>
                <a:gridCol w="216000">
                  <a:extLst>
                    <a:ext uri="{9D8B030D-6E8A-4147-A177-3AD203B41FA5}">
                      <a16:colId xmlns:a16="http://schemas.microsoft.com/office/drawing/2014/main" val="20025"/>
                    </a:ext>
                  </a:extLst>
                </a:gridCol>
                <a:gridCol w="216000">
                  <a:extLst>
                    <a:ext uri="{9D8B030D-6E8A-4147-A177-3AD203B41FA5}">
                      <a16:colId xmlns:a16="http://schemas.microsoft.com/office/drawing/2014/main" val="20026"/>
                    </a:ext>
                  </a:extLst>
                </a:gridCol>
                <a:gridCol w="216000">
                  <a:extLst>
                    <a:ext uri="{9D8B030D-6E8A-4147-A177-3AD203B41FA5}">
                      <a16:colId xmlns:a16="http://schemas.microsoft.com/office/drawing/2014/main" val="20027"/>
                    </a:ext>
                  </a:extLst>
                </a:gridCol>
                <a:gridCol w="216000">
                  <a:extLst>
                    <a:ext uri="{9D8B030D-6E8A-4147-A177-3AD203B41FA5}">
                      <a16:colId xmlns:a16="http://schemas.microsoft.com/office/drawing/2014/main" val="20028"/>
                    </a:ext>
                  </a:extLst>
                </a:gridCol>
                <a:gridCol w="216000">
                  <a:extLst>
                    <a:ext uri="{9D8B030D-6E8A-4147-A177-3AD203B41FA5}">
                      <a16:colId xmlns:a16="http://schemas.microsoft.com/office/drawing/2014/main" val="20029"/>
                    </a:ext>
                  </a:extLst>
                </a:gridCol>
              </a:tblGrid>
              <a:tr h="216000">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0"/>
                  </a:ext>
                </a:extLst>
              </a:tr>
              <a:tr h="216000">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1"/>
                  </a:ext>
                </a:extLst>
              </a:tr>
              <a:tr h="216000">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2"/>
                  </a:ext>
                </a:extLst>
              </a:tr>
              <a:tr h="216000">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3"/>
                  </a:ext>
                </a:extLst>
              </a:tr>
              <a:tr h="216000">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4"/>
                  </a:ext>
                </a:extLst>
              </a:tr>
              <a:tr h="216000">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B0F0"/>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B0F0"/>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5"/>
                  </a:ext>
                </a:extLst>
              </a:tr>
              <a:tr h="216000">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50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50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50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50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50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50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50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50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50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B0F0"/>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0B0F0"/>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6"/>
                  </a:ext>
                </a:extLst>
              </a:tr>
              <a:tr h="216000">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7"/>
                  </a:ext>
                </a:extLst>
              </a:tr>
              <a:tr h="216000">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000"/>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000"/>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000"/>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000"/>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000"/>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000"/>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000"/>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000"/>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000"/>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000"/>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000"/>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000"/>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50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8"/>
                  </a:ext>
                </a:extLst>
              </a:tr>
              <a:tr h="216000">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50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09"/>
                  </a:ext>
                </a:extLst>
              </a:tr>
              <a:tr h="216000">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000"/>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000"/>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000"/>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000"/>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000"/>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000"/>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000"/>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000"/>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FFC000"/>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0"/>
                  </a:ext>
                </a:extLst>
              </a:tr>
              <a:tr h="216000">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solidFill>
                          <a:srgbClr val="FF000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a:solidFill>
                          <a:srgbClr val="FF000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a:solidFill>
                          <a:srgbClr val="FF000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a:solidFill>
                          <a:srgbClr val="FF000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1"/>
                  </a:ext>
                </a:extLst>
              </a:tr>
              <a:tr h="216000">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solidFill>
                          <a:srgbClr val="FF000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solidFill>
                          <a:srgbClr val="FF000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solidFill>
                          <a:srgbClr val="FF000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a:solidFill>
                          <a:srgbClr val="FF000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2"/>
                  </a:ext>
                </a:extLst>
              </a:tr>
              <a:tr h="216000">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a:solidFill>
                          <a:srgbClr val="FF000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solidFill>
                          <a:srgbClr val="FF000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solidFill>
                          <a:srgbClr val="FF000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solidFill>
                          <a:srgbClr val="FF000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3"/>
                  </a:ext>
                </a:extLst>
              </a:tr>
              <a:tr h="216000">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65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50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50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50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50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50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50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50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50000"/>
                      </a:schemeClr>
                    </a:solidFill>
                  </a:tcPr>
                </a:tc>
                <a:tc>
                  <a:txBody>
                    <a:bodyPr/>
                    <a:lstStyle/>
                    <a:p>
                      <a:endParaRPr lang="en-GB" sz="100">
                        <a:solidFill>
                          <a:srgbClr val="FF000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a:solidFill>
                          <a:srgbClr val="FF000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solidFill>
                          <a:srgbClr val="FF000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solidFill>
                          <a:srgbClr val="FF0000"/>
                        </a:solidFill>
                      </a:endParaRP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50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50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EE3127"/>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4"/>
                  </a:ext>
                </a:extLst>
              </a:tr>
              <a:tr h="216000">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50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50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50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50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15"/>
                  </a:ext>
                </a:extLst>
              </a:tr>
              <a:tr h="216000">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50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50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50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tx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50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50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lumMod val="85000"/>
                      </a:schemeClr>
                    </a:solidFill>
                  </a:tcPr>
                </a:tc>
                <a:extLst>
                  <a:ext uri="{0D108BD9-81ED-4DB2-BD59-A6C34878D82A}">
                    <a16:rowId xmlns:a16="http://schemas.microsoft.com/office/drawing/2014/main" val="10016"/>
                  </a:ext>
                </a:extLst>
              </a:tr>
              <a:tr h="216000">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7"/>
                  </a:ext>
                </a:extLst>
              </a:tr>
              <a:tr h="216000">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8"/>
                  </a:ext>
                </a:extLst>
              </a:tr>
              <a:tr h="216000">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tc>
                  <a:txBody>
                    <a:bodyPr/>
                    <a:lstStyle/>
                    <a:p>
                      <a:endParaRPr lang="en-GB" sz="1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0019"/>
                  </a:ext>
                </a:extLst>
              </a:tr>
            </a:tbl>
          </a:graphicData>
        </a:graphic>
      </p:graphicFrame>
      <p:pic>
        <p:nvPicPr>
          <p:cNvPr id="5" name="Picture 4"/>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204106" y="1577005"/>
            <a:ext cx="6695552" cy="4756558"/>
          </a:xfrm>
          <a:prstGeom prst="rect">
            <a:avLst/>
          </a:prstGeom>
        </p:spPr>
      </p:pic>
    </p:spTree>
    <p:extLst>
      <p:ext uri="{BB962C8B-B14F-4D97-AF65-F5344CB8AC3E}">
        <p14:creationId xmlns:p14="http://schemas.microsoft.com/office/powerpoint/2010/main" val="3177778140"/>
      </p:ext>
    </p:extLst>
  </p:cSld>
  <p:clrMapOvr>
    <a:masterClrMapping/>
  </p:clrMapOvr>
  <p:transition>
    <p:cut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4525817" y="1215886"/>
            <a:ext cx="4615249" cy="5642114"/>
          </a:xfrm>
          <a:prstGeom prst="rect">
            <a:avLst/>
          </a:prstGeom>
        </p:spPr>
      </p:pic>
      <p:sp>
        <p:nvSpPr>
          <p:cNvPr id="2" name="Text Placeholder 1"/>
          <p:cNvSpPr>
            <a:spLocks noGrp="1"/>
          </p:cNvSpPr>
          <p:nvPr>
            <p:ph type="body" sz="quarter" idx="13"/>
          </p:nvPr>
        </p:nvSpPr>
        <p:spPr/>
        <p:txBody>
          <a:bodyPr/>
          <a:lstStyle/>
          <a:p>
            <a:r>
              <a:rPr lang="en-GB" dirty="0"/>
              <a:t>Camera-based readers</a:t>
            </a:r>
          </a:p>
        </p:txBody>
      </p:sp>
      <p:sp>
        <p:nvSpPr>
          <p:cNvPr id="3" name="Text Placeholder 2"/>
          <p:cNvSpPr>
            <a:spLocks noGrp="1"/>
          </p:cNvSpPr>
          <p:nvPr>
            <p:ph type="body" sz="quarter" idx="14"/>
          </p:nvPr>
        </p:nvSpPr>
        <p:spPr>
          <a:xfrm>
            <a:off x="724280" y="1704179"/>
            <a:ext cx="4050920" cy="3453607"/>
          </a:xfrm>
        </p:spPr>
        <p:txBody>
          <a:bodyPr/>
          <a:lstStyle/>
          <a:p>
            <a:r>
              <a:rPr lang="en-GB" dirty="0"/>
              <a:t>Where might a camera be used to read a barcode rather than a traditional scanner?</a:t>
            </a:r>
          </a:p>
          <a:p>
            <a:r>
              <a:rPr lang="en-GB" dirty="0"/>
              <a:t>How might a CCD device be used to recognise a barcode or text characters?</a:t>
            </a:r>
          </a:p>
        </p:txBody>
      </p:sp>
    </p:spTree>
    <p:extLst>
      <p:ext uri="{BB962C8B-B14F-4D97-AF65-F5344CB8AC3E}">
        <p14:creationId xmlns:p14="http://schemas.microsoft.com/office/powerpoint/2010/main" val="27711824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 5</a:t>
            </a:r>
          </a:p>
        </p:txBody>
      </p:sp>
      <p:sp>
        <p:nvSpPr>
          <p:cNvPr id="5" name="Text Placeholder 4"/>
          <p:cNvSpPr>
            <a:spLocks noGrp="1"/>
          </p:cNvSpPr>
          <p:nvPr>
            <p:ph type="body" sz="quarter" idx="14"/>
          </p:nvPr>
        </p:nvSpPr>
        <p:spPr/>
        <p:txBody>
          <a:bodyPr/>
          <a:lstStyle/>
          <a:p>
            <a:r>
              <a:rPr lang="en-GB" dirty="0"/>
              <a:t>Try the questions in Task 2</a:t>
            </a:r>
          </a:p>
        </p:txBody>
      </p:sp>
    </p:spTree>
    <p:extLst>
      <p:ext uri="{BB962C8B-B14F-4D97-AF65-F5344CB8AC3E}">
        <p14:creationId xmlns:p14="http://schemas.microsoft.com/office/powerpoint/2010/main" val="98824887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Laser printers</a:t>
            </a:r>
          </a:p>
        </p:txBody>
      </p:sp>
      <p:sp>
        <p:nvSpPr>
          <p:cNvPr id="3" name="Text Placeholder 2"/>
          <p:cNvSpPr>
            <a:spLocks noGrp="1"/>
          </p:cNvSpPr>
          <p:nvPr>
            <p:ph type="body" sz="quarter" idx="14"/>
          </p:nvPr>
        </p:nvSpPr>
        <p:spPr/>
        <p:txBody>
          <a:bodyPr/>
          <a:lstStyle/>
          <a:p>
            <a:pPr>
              <a:spcAft>
                <a:spcPts val="1000"/>
              </a:spcAft>
            </a:pPr>
            <a:r>
              <a:rPr lang="en-GB" dirty="0"/>
              <a:t>Laser printers use dry powdered ink called toner</a:t>
            </a:r>
          </a:p>
        </p:txBody>
      </p:sp>
      <p:sp>
        <p:nvSpPr>
          <p:cNvPr id="4" name="Rectangle 3"/>
          <p:cNvSpPr/>
          <p:nvPr/>
        </p:nvSpPr>
        <p:spPr>
          <a:xfrm>
            <a:off x="634999" y="2171543"/>
            <a:ext cx="5101657" cy="4119076"/>
          </a:xfrm>
          <a:prstGeom prst="rect">
            <a:avLst/>
          </a:prstGeom>
        </p:spPr>
        <p:txBody>
          <a:bodyPr wrap="square">
            <a:spAutoFit/>
          </a:bodyPr>
          <a:lstStyle/>
          <a:p>
            <a:pPr marL="723900" lvl="1" indent="-279400">
              <a:spcAft>
                <a:spcPts val="1000"/>
              </a:spcAft>
              <a:buFont typeface="Arial"/>
              <a:buChar char="•"/>
            </a:pPr>
            <a:r>
              <a:rPr lang="en-GB" sz="2000" dirty="0">
                <a:solidFill>
                  <a:srgbClr val="D1919B"/>
                </a:solidFill>
                <a:latin typeface="Arial"/>
                <a:cs typeface="Arial"/>
              </a:rPr>
              <a:t>A print drum is given a negative static charge</a:t>
            </a:r>
          </a:p>
          <a:p>
            <a:pPr marL="723900" lvl="1" indent="-279400">
              <a:spcAft>
                <a:spcPts val="1000"/>
              </a:spcAft>
              <a:buFont typeface="Arial"/>
              <a:buChar char="•"/>
            </a:pPr>
            <a:r>
              <a:rPr lang="en-GB" sz="2000" dirty="0">
                <a:solidFill>
                  <a:srgbClr val="D1919B"/>
                </a:solidFill>
                <a:latin typeface="Arial"/>
                <a:cs typeface="Arial"/>
              </a:rPr>
              <a:t>A laser shines a reverse image of the page at the drum</a:t>
            </a:r>
          </a:p>
          <a:p>
            <a:pPr marL="723900" lvl="1" indent="-279400">
              <a:spcAft>
                <a:spcPts val="1000"/>
              </a:spcAft>
              <a:buFont typeface="Arial"/>
              <a:buChar char="•"/>
            </a:pPr>
            <a:r>
              <a:rPr lang="en-GB" sz="2000" dirty="0">
                <a:solidFill>
                  <a:srgbClr val="D1919B"/>
                </a:solidFill>
                <a:latin typeface="Arial"/>
                <a:cs typeface="Arial"/>
              </a:rPr>
              <a:t>Laser light reverses the charge on the drum</a:t>
            </a:r>
          </a:p>
          <a:p>
            <a:pPr marL="723900" lvl="1" indent="-279400">
              <a:spcAft>
                <a:spcPts val="1000"/>
              </a:spcAft>
              <a:buFont typeface="Arial"/>
              <a:buChar char="•"/>
            </a:pPr>
            <a:r>
              <a:rPr lang="en-GB" sz="2000" dirty="0">
                <a:solidFill>
                  <a:srgbClr val="D1919B"/>
                </a:solidFill>
                <a:latin typeface="Arial"/>
                <a:cs typeface="Arial"/>
              </a:rPr>
              <a:t>Toner is charged negatively and sticks to positively charged image</a:t>
            </a:r>
          </a:p>
          <a:p>
            <a:pPr marL="723900" lvl="1" indent="-279400">
              <a:spcAft>
                <a:spcPts val="1000"/>
              </a:spcAft>
              <a:buFont typeface="Arial"/>
              <a:buChar char="•"/>
            </a:pPr>
            <a:r>
              <a:rPr lang="en-GB" sz="2000" dirty="0">
                <a:solidFill>
                  <a:srgbClr val="D1919B"/>
                </a:solidFill>
                <a:latin typeface="Arial"/>
                <a:cs typeface="Arial"/>
              </a:rPr>
              <a:t>Toner is transferred from drum to the paper and fused using a heat roller</a:t>
            </a:r>
          </a:p>
          <a:p>
            <a:pPr marL="723900" lvl="1" indent="-279400">
              <a:spcAft>
                <a:spcPts val="1000"/>
              </a:spcAft>
              <a:buFont typeface="Arial"/>
              <a:buChar char="•"/>
            </a:pPr>
            <a:endParaRPr lang="en-GB" sz="2000" dirty="0">
              <a:solidFill>
                <a:srgbClr val="D99C0B"/>
              </a:solidFill>
              <a:latin typeface="Arial"/>
              <a:cs typeface="Arial"/>
            </a:endParaRPr>
          </a:p>
        </p:txBody>
      </p:sp>
      <p:pic>
        <p:nvPicPr>
          <p:cNvPr id="6" name="Picture 5"/>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245771" y="2863063"/>
            <a:ext cx="3541924" cy="2684778"/>
          </a:xfrm>
          <a:prstGeom prst="rect">
            <a:avLst/>
          </a:prstGeom>
        </p:spPr>
      </p:pic>
    </p:spTree>
    <p:extLst>
      <p:ext uri="{BB962C8B-B14F-4D97-AF65-F5344CB8AC3E}">
        <p14:creationId xmlns:p14="http://schemas.microsoft.com/office/powerpoint/2010/main" val="6536462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396A3"/>
        </a:solidFill>
        <a:effectLst/>
      </p:bgPr>
    </p:bg>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GB" dirty="0"/>
              <a:t>Objectives</a:t>
            </a:r>
          </a:p>
        </p:txBody>
      </p:sp>
      <p:sp>
        <p:nvSpPr>
          <p:cNvPr id="4" name="Text Placeholder 3"/>
          <p:cNvSpPr>
            <a:spLocks noGrp="1"/>
          </p:cNvSpPr>
          <p:nvPr>
            <p:ph type="body" sz="quarter" idx="14"/>
          </p:nvPr>
        </p:nvSpPr>
        <p:spPr/>
        <p:txBody>
          <a:bodyPr/>
          <a:lstStyle/>
          <a:p>
            <a:r>
              <a:rPr lang="en-GB" dirty="0"/>
              <a:t>Learn the main characteristics and principles of:</a:t>
            </a:r>
          </a:p>
          <a:p>
            <a:pPr marL="720725"/>
            <a:r>
              <a:rPr lang="en-GB" dirty="0"/>
              <a:t>Barcode readers</a:t>
            </a:r>
          </a:p>
          <a:p>
            <a:pPr marL="720725"/>
            <a:r>
              <a:rPr lang="en-GB" dirty="0"/>
              <a:t>Digital cameras</a:t>
            </a:r>
          </a:p>
          <a:p>
            <a:pPr marL="720725"/>
            <a:r>
              <a:rPr lang="en-GB" dirty="0"/>
              <a:t>Laser printers</a:t>
            </a:r>
          </a:p>
          <a:p>
            <a:pPr marL="720725"/>
            <a:r>
              <a:rPr lang="en-GB" dirty="0"/>
              <a:t>RFID</a:t>
            </a:r>
          </a:p>
          <a:p>
            <a:r>
              <a:rPr lang="en-GB" dirty="0"/>
              <a:t>Understand the purpose and suitability of these devices</a:t>
            </a:r>
          </a:p>
          <a:p>
            <a:pPr lvl="1"/>
            <a:endParaRPr lang="en-GB" dirty="0"/>
          </a:p>
        </p:txBody>
      </p:sp>
    </p:spTree>
    <p:extLst>
      <p:ext uri="{BB962C8B-B14F-4D97-AF65-F5344CB8AC3E}">
        <p14:creationId xmlns:p14="http://schemas.microsoft.com/office/powerpoint/2010/main" val="38106580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Inside a laser printer</a:t>
            </a:r>
          </a:p>
        </p:txBody>
      </p:sp>
      <p:sp>
        <p:nvSpPr>
          <p:cNvPr id="3" name="Text Placeholder 2"/>
          <p:cNvSpPr>
            <a:spLocks noGrp="1"/>
          </p:cNvSpPr>
          <p:nvPr>
            <p:ph type="body" sz="quarter" idx="14"/>
          </p:nvPr>
        </p:nvSpPr>
        <p:spPr>
          <a:xfrm>
            <a:off x="724280" y="1704179"/>
            <a:ext cx="7797230" cy="4525171"/>
          </a:xfrm>
        </p:spPr>
        <p:txBody>
          <a:bodyPr/>
          <a:lstStyle/>
          <a:p>
            <a:pPr marL="0" indent="0">
              <a:buNone/>
            </a:pPr>
            <a:r>
              <a:rPr lang="en-GB" dirty="0">
                <a:solidFill>
                  <a:srgbClr val="D99C0B"/>
                </a:solidFill>
              </a:rPr>
              <a:t>   </a:t>
            </a:r>
          </a:p>
        </p:txBody>
      </p:sp>
      <p:pic>
        <p:nvPicPr>
          <p:cNvPr id="5" name="Picture 2" descr="C:\Users\Rob\AppData\Roaming\PixelMetrics\CaptureWiz\Temp\11.png">
            <a:extLst>
              <a:ext uri="{FF2B5EF4-FFF2-40B4-BE49-F238E27FC236}">
                <a16:creationId xmlns:a16="http://schemas.microsoft.com/office/drawing/2014/main" id="{71C2EBAC-BBD6-4D6E-86E1-3E1A9C4600A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6404" y="1672876"/>
            <a:ext cx="4651193" cy="48234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56264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Worksheet 5</a:t>
            </a:r>
          </a:p>
        </p:txBody>
      </p:sp>
      <p:sp>
        <p:nvSpPr>
          <p:cNvPr id="3" name="Text Placeholder 2"/>
          <p:cNvSpPr>
            <a:spLocks noGrp="1"/>
          </p:cNvSpPr>
          <p:nvPr>
            <p:ph type="body" sz="quarter" idx="14"/>
          </p:nvPr>
        </p:nvSpPr>
        <p:spPr/>
        <p:txBody>
          <a:bodyPr/>
          <a:lstStyle/>
          <a:p>
            <a:r>
              <a:rPr lang="en-GB" dirty="0"/>
              <a:t>Now complete </a:t>
            </a:r>
            <a:r>
              <a:rPr lang="en-GB" b="1" dirty="0"/>
              <a:t>Task 3 </a:t>
            </a:r>
            <a:r>
              <a:rPr lang="en-GB" dirty="0"/>
              <a:t>on </a:t>
            </a:r>
            <a:r>
              <a:rPr lang="en-GB" b="1" dirty="0"/>
              <a:t>Worksheet 5</a:t>
            </a:r>
          </a:p>
        </p:txBody>
      </p:sp>
      <p:pic>
        <p:nvPicPr>
          <p:cNvPr id="4" name="Picture 3"/>
          <p:cNvPicPr>
            <a:picLocks noChangeAspect="1"/>
          </p:cNvPicPr>
          <p:nvPr/>
        </p:nvPicPr>
        <p:blipFill rotWithShape="1">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flipH="1">
            <a:off x="0" y="2426329"/>
            <a:ext cx="5486400" cy="4431671"/>
          </a:xfrm>
          <a:prstGeom prst="rect">
            <a:avLst/>
          </a:prstGeom>
        </p:spPr>
      </p:pic>
    </p:spTree>
    <p:extLst>
      <p:ext uri="{BB962C8B-B14F-4D97-AF65-F5344CB8AC3E}">
        <p14:creationId xmlns:p14="http://schemas.microsoft.com/office/powerpoint/2010/main" val="42198655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Steps in laser printing</a:t>
            </a:r>
          </a:p>
        </p:txBody>
      </p:sp>
      <p:graphicFrame>
        <p:nvGraphicFramePr>
          <p:cNvPr id="3" name="Table 2"/>
          <p:cNvGraphicFramePr>
            <a:graphicFrameLocks noGrp="1"/>
          </p:cNvGraphicFramePr>
          <p:nvPr>
            <p:extLst>
              <p:ext uri="{D42A27DB-BD31-4B8C-83A1-F6EECF244321}">
                <p14:modId xmlns:p14="http://schemas.microsoft.com/office/powerpoint/2010/main" val="1731047531"/>
              </p:ext>
            </p:extLst>
          </p:nvPr>
        </p:nvGraphicFramePr>
        <p:xfrm>
          <a:off x="724280" y="1673225"/>
          <a:ext cx="7784720" cy="4469497"/>
        </p:xfrm>
        <a:graphic>
          <a:graphicData uri="http://schemas.openxmlformats.org/drawingml/2006/table">
            <a:tbl>
              <a:tblPr firstRow="1" firstCol="1" bandRow="1">
                <a:tableStyleId>{5C22544A-7EE6-4342-B048-85BDC9FD1C3A}</a:tableStyleId>
              </a:tblPr>
              <a:tblGrid>
                <a:gridCol w="960587">
                  <a:extLst>
                    <a:ext uri="{9D8B030D-6E8A-4147-A177-3AD203B41FA5}">
                      <a16:colId xmlns:a16="http://schemas.microsoft.com/office/drawing/2014/main" val="20000"/>
                    </a:ext>
                  </a:extLst>
                </a:gridCol>
                <a:gridCol w="6824133">
                  <a:extLst>
                    <a:ext uri="{9D8B030D-6E8A-4147-A177-3AD203B41FA5}">
                      <a16:colId xmlns:a16="http://schemas.microsoft.com/office/drawing/2014/main" val="20001"/>
                    </a:ext>
                  </a:extLst>
                </a:gridCol>
              </a:tblGrid>
              <a:tr h="177757">
                <a:tc>
                  <a:txBody>
                    <a:bodyPr/>
                    <a:lstStyle/>
                    <a:p>
                      <a:pPr marL="0" algn="ctr" defTabSz="457200" rtl="0" eaLnBrk="1" latinLnBrk="0" hangingPunct="1">
                        <a:lnSpc>
                          <a:spcPct val="107000"/>
                        </a:lnSpc>
                        <a:spcAft>
                          <a:spcPts val="0"/>
                        </a:spcAft>
                      </a:pPr>
                      <a:r>
                        <a:rPr lang="en-GB" sz="1800" b="1" kern="1200" dirty="0">
                          <a:solidFill>
                            <a:schemeClr val="tx1"/>
                          </a:solidFill>
                          <a:latin typeface="Arial" panose="020B0604020202020204" pitchFamily="34" charset="0"/>
                          <a:ea typeface="+mn-ea"/>
                          <a:cs typeface="Arial" panose="020B0604020202020204" pitchFamily="34" charset="0"/>
                        </a:rPr>
                        <a:t>Order</a:t>
                      </a:r>
                    </a:p>
                  </a:txBody>
                  <a:tcPr marL="45863" marR="45863" marT="0" marB="0" anchor="ctr">
                    <a:lnL w="12700" cmpd="sng">
                      <a:noFill/>
                    </a:lnL>
                    <a:lnR w="12700" cap="flat" cmpd="sng" algn="ctr">
                      <a:solidFill>
                        <a:srgbClr val="C396A3"/>
                      </a:solidFill>
                      <a:prstDash val="solid"/>
                      <a:round/>
                      <a:headEnd type="none" w="med" len="med"/>
                      <a:tailEnd type="none" w="med" len="med"/>
                    </a:lnR>
                    <a:lnT w="12700" cmpd="sng">
                      <a:noFill/>
                    </a:lnT>
                    <a:lnB w="12700" cap="flat" cmpd="sng" algn="ctr">
                      <a:solidFill>
                        <a:srgbClr val="C396A3"/>
                      </a:solidFill>
                      <a:prstDash val="solid"/>
                      <a:round/>
                      <a:headEnd type="none" w="med" len="med"/>
                      <a:tailEnd type="none" w="med" len="med"/>
                    </a:lnB>
                    <a:lnTlToBr w="12700" cmpd="sng">
                      <a:noFill/>
                      <a:prstDash val="solid"/>
                    </a:lnTlToBr>
                    <a:lnBlToTr w="12700" cmpd="sng">
                      <a:noFill/>
                      <a:prstDash val="solid"/>
                    </a:lnBlToTr>
                    <a:solidFill>
                      <a:srgbClr val="D1919B"/>
                    </a:solidFill>
                  </a:tcPr>
                </a:tc>
                <a:tc>
                  <a:txBody>
                    <a:bodyPr/>
                    <a:lstStyle/>
                    <a:p>
                      <a:pPr marL="0" algn="l" defTabSz="457200" rtl="0" eaLnBrk="1" latinLnBrk="0" hangingPunct="1">
                        <a:lnSpc>
                          <a:spcPct val="107000"/>
                        </a:lnSpc>
                        <a:spcAft>
                          <a:spcPts val="0"/>
                        </a:spcAft>
                      </a:pPr>
                      <a:r>
                        <a:rPr lang="en-GB" sz="1800" b="1" kern="1200" dirty="0">
                          <a:solidFill>
                            <a:schemeClr val="tx1"/>
                          </a:solidFill>
                          <a:latin typeface="Arial" panose="020B0604020202020204" pitchFamily="34" charset="0"/>
                          <a:ea typeface="+mn-ea"/>
                          <a:cs typeface="Arial" panose="020B0604020202020204" pitchFamily="34" charset="0"/>
                        </a:rPr>
                        <a:t>Steps</a:t>
                      </a:r>
                    </a:p>
                  </a:txBody>
                  <a:tcPr marL="45863" marR="45863" marT="0" marB="0" anchor="ctr">
                    <a:lnL w="12700" cap="flat" cmpd="sng" algn="ctr">
                      <a:solidFill>
                        <a:srgbClr val="C396A3"/>
                      </a:solidFill>
                      <a:prstDash val="solid"/>
                      <a:round/>
                      <a:headEnd type="none" w="med" len="med"/>
                      <a:tailEnd type="none" w="med" len="med"/>
                    </a:lnL>
                    <a:lnR w="12700" cmpd="sng">
                      <a:noFill/>
                    </a:lnR>
                    <a:lnT w="12700" cmpd="sng">
                      <a:noFill/>
                    </a:lnT>
                    <a:lnB w="12700" cap="flat" cmpd="sng" algn="ctr">
                      <a:solidFill>
                        <a:srgbClr val="C396A3"/>
                      </a:solidFill>
                      <a:prstDash val="solid"/>
                      <a:round/>
                      <a:headEnd type="none" w="med" len="med"/>
                      <a:tailEnd type="none" w="med" len="med"/>
                    </a:lnB>
                    <a:lnTlToBr w="12700" cmpd="sng">
                      <a:noFill/>
                      <a:prstDash val="solid"/>
                    </a:lnTlToBr>
                    <a:lnBlToTr w="12700" cmpd="sng">
                      <a:noFill/>
                      <a:prstDash val="solid"/>
                    </a:lnBlToTr>
                    <a:solidFill>
                      <a:srgbClr val="D1919B"/>
                    </a:solidFill>
                  </a:tcPr>
                </a:tc>
                <a:extLst>
                  <a:ext uri="{0D108BD9-81ED-4DB2-BD59-A6C34878D82A}">
                    <a16:rowId xmlns:a16="http://schemas.microsoft.com/office/drawing/2014/main" val="10000"/>
                  </a:ext>
                </a:extLst>
              </a:tr>
              <a:tr h="468000">
                <a:tc>
                  <a:txBody>
                    <a:bodyPr/>
                    <a:lstStyle/>
                    <a:p>
                      <a:pPr algn="ctr">
                        <a:lnSpc>
                          <a:spcPct val="107000"/>
                        </a:lnSpc>
                        <a:spcAft>
                          <a:spcPts val="0"/>
                        </a:spcAft>
                      </a:pPr>
                      <a:r>
                        <a:rPr lang="en-GB" sz="1800" dirty="0">
                          <a:solidFill>
                            <a:srgbClr val="FF0000"/>
                          </a:solidFill>
                          <a:effectLst/>
                          <a:latin typeface="Arial" panose="020B0604020202020204" pitchFamily="34" charset="0"/>
                          <a:cs typeface="Arial" panose="020B0604020202020204" pitchFamily="34" charset="0"/>
                        </a:rPr>
                        <a:t>6</a:t>
                      </a:r>
                      <a:endParaRPr lang="en-GB" sz="1800" dirty="0">
                        <a:solidFill>
                          <a:srgbClr val="FF0000"/>
                        </a:solidFill>
                        <a:effectLst/>
                        <a:latin typeface="Arial" panose="020B0604020202020204" pitchFamily="34" charset="0"/>
                        <a:ea typeface="Corbel"/>
                        <a:cs typeface="Arial" panose="020B0604020202020204" pitchFamily="34" charset="0"/>
                      </a:endParaRPr>
                    </a:p>
                  </a:txBody>
                  <a:tcPr marL="45863" marR="45863" marT="0" marB="0" anchor="ctr">
                    <a:lnL w="12700" cmpd="sng">
                      <a:noFill/>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indent="0">
                        <a:lnSpc>
                          <a:spcPct val="115000"/>
                        </a:lnSpc>
                        <a:spcAft>
                          <a:spcPts val="0"/>
                        </a:spcAft>
                      </a:pPr>
                      <a:r>
                        <a:rPr lang="en-GB" sz="1100" dirty="0">
                          <a:effectLst/>
                          <a:latin typeface="Arial" panose="020B0604020202020204" pitchFamily="34" charset="0"/>
                          <a:cs typeface="Arial" panose="020B0604020202020204" pitchFamily="34" charset="0"/>
                        </a:rPr>
                        <a:t>As printer drum rotates a laser beam scans across it removing the negative charge in certain areas; this leaves positively charged areas which match the text or images to be printed</a:t>
                      </a:r>
                      <a:endParaRPr lang="en-GB" sz="1100" dirty="0">
                        <a:effectLst/>
                        <a:latin typeface="Arial" panose="020B0604020202020204" pitchFamily="34" charset="0"/>
                        <a:ea typeface="Times New Roman"/>
                        <a:cs typeface="Arial" panose="020B0604020202020204" pitchFamily="34" charset="0"/>
                      </a:endParaRPr>
                    </a:p>
                  </a:txBody>
                  <a:tcPr marL="45863" marR="45863" marT="0" marB="0" anchor="ctr">
                    <a:lnL w="12700" cap="flat" cmpd="sng" algn="ctr">
                      <a:solidFill>
                        <a:srgbClr val="C396A3"/>
                      </a:solidFill>
                      <a:prstDash val="solid"/>
                      <a:round/>
                      <a:headEnd type="none" w="med" len="med"/>
                      <a:tailEnd type="none" w="med" len="med"/>
                    </a:lnL>
                    <a:lnR w="12700" cmpd="sng">
                      <a:noFill/>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468000">
                <a:tc>
                  <a:txBody>
                    <a:bodyPr/>
                    <a:lstStyle/>
                    <a:p>
                      <a:pPr algn="ctr">
                        <a:lnSpc>
                          <a:spcPct val="107000"/>
                        </a:lnSpc>
                        <a:spcAft>
                          <a:spcPts val="0"/>
                        </a:spcAft>
                      </a:pPr>
                      <a:r>
                        <a:rPr lang="en-GB" sz="1800" dirty="0">
                          <a:solidFill>
                            <a:srgbClr val="FF0000"/>
                          </a:solidFill>
                          <a:effectLst/>
                          <a:latin typeface="Arial" panose="020B0604020202020204" pitchFamily="34" charset="0"/>
                          <a:cs typeface="Arial" panose="020B0604020202020204" pitchFamily="34" charset="0"/>
                        </a:rPr>
                        <a:t>12</a:t>
                      </a:r>
                      <a:endParaRPr lang="en-GB" sz="1800" dirty="0">
                        <a:solidFill>
                          <a:srgbClr val="FF0000"/>
                        </a:solidFill>
                        <a:effectLst/>
                        <a:latin typeface="Arial" panose="020B0604020202020204" pitchFamily="34" charset="0"/>
                        <a:ea typeface="Corbel"/>
                        <a:cs typeface="Arial" panose="020B0604020202020204" pitchFamily="34" charset="0"/>
                      </a:endParaRPr>
                    </a:p>
                  </a:txBody>
                  <a:tcPr marL="45863" marR="45863" marT="0" marB="0" anchor="ctr">
                    <a:lnL w="12700" cmpd="sng">
                      <a:noFill/>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1590">
                        <a:lnSpc>
                          <a:spcPct val="115000"/>
                        </a:lnSpc>
                        <a:spcAft>
                          <a:spcPts val="0"/>
                        </a:spcAft>
                      </a:pPr>
                      <a:r>
                        <a:rPr lang="en-GB" sz="1100" dirty="0">
                          <a:effectLst/>
                          <a:latin typeface="Arial" panose="020B0604020202020204" pitchFamily="34" charset="0"/>
                          <a:cs typeface="Arial" panose="020B0604020202020204" pitchFamily="34" charset="0"/>
                        </a:rPr>
                        <a:t>At the very end of the printing process, a discharge lamp removes the electric charge from the drum making it ready for the next page</a:t>
                      </a:r>
                      <a:endParaRPr lang="en-GB" sz="1100" dirty="0">
                        <a:effectLst/>
                        <a:latin typeface="Arial" panose="020B0604020202020204" pitchFamily="34" charset="0"/>
                        <a:ea typeface="Times New Roman"/>
                        <a:cs typeface="Arial" panose="020B0604020202020204" pitchFamily="34" charset="0"/>
                      </a:endParaRPr>
                    </a:p>
                  </a:txBody>
                  <a:tcPr marL="45863" marR="45863" marT="0" marB="0" anchor="ctr">
                    <a:lnL w="12700" cap="flat" cmpd="sng" algn="ctr">
                      <a:solidFill>
                        <a:srgbClr val="C396A3"/>
                      </a:solidFill>
                      <a:prstDash val="solid"/>
                      <a:round/>
                      <a:headEnd type="none" w="med" len="med"/>
                      <a:tailEnd type="none" w="med" len="med"/>
                    </a:lnL>
                    <a:lnR w="12700" cmpd="sng">
                      <a:noFill/>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24000">
                <a:tc>
                  <a:txBody>
                    <a:bodyPr/>
                    <a:lstStyle/>
                    <a:p>
                      <a:pPr algn="ctr">
                        <a:lnSpc>
                          <a:spcPct val="107000"/>
                        </a:lnSpc>
                        <a:spcAft>
                          <a:spcPts val="0"/>
                        </a:spcAft>
                      </a:pPr>
                      <a:r>
                        <a:rPr lang="en-GB" sz="1800" dirty="0">
                          <a:solidFill>
                            <a:srgbClr val="FF0000"/>
                          </a:solidFill>
                          <a:effectLst/>
                          <a:latin typeface="Arial" panose="020B0604020202020204" pitchFamily="34" charset="0"/>
                          <a:cs typeface="Arial" panose="020B0604020202020204" pitchFamily="34" charset="0"/>
                        </a:rPr>
                        <a:t>4</a:t>
                      </a:r>
                      <a:endParaRPr lang="en-GB" sz="1800" dirty="0">
                        <a:solidFill>
                          <a:srgbClr val="FF0000"/>
                        </a:solidFill>
                        <a:effectLst/>
                        <a:latin typeface="Arial" panose="020B0604020202020204" pitchFamily="34" charset="0"/>
                        <a:ea typeface="Corbel"/>
                        <a:cs typeface="Arial" panose="020B0604020202020204" pitchFamily="34" charset="0"/>
                      </a:endParaRPr>
                    </a:p>
                  </a:txBody>
                  <a:tcPr marL="45863" marR="45863" marT="0" marB="0" anchor="ctr">
                    <a:lnL w="12700" cmpd="sng">
                      <a:noFill/>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01295" indent="-179705">
                        <a:lnSpc>
                          <a:spcPct val="115000"/>
                        </a:lnSpc>
                        <a:spcAft>
                          <a:spcPts val="0"/>
                        </a:spcAft>
                      </a:pPr>
                      <a:r>
                        <a:rPr lang="en-GB" sz="1100" dirty="0">
                          <a:effectLst/>
                          <a:latin typeface="Arial" panose="020B0604020202020204" pitchFamily="34" charset="0"/>
                          <a:cs typeface="Arial" panose="020B0604020202020204" pitchFamily="34" charset="0"/>
                        </a:rPr>
                        <a:t>Data sent to printer and then stored in a printer buffer</a:t>
                      </a:r>
                      <a:endParaRPr lang="en-GB" sz="1100" dirty="0">
                        <a:effectLst/>
                        <a:latin typeface="Arial" panose="020B0604020202020204" pitchFamily="34" charset="0"/>
                        <a:ea typeface="Times New Roman"/>
                        <a:cs typeface="Arial" panose="020B0604020202020204" pitchFamily="34" charset="0"/>
                      </a:endParaRPr>
                    </a:p>
                  </a:txBody>
                  <a:tcPr marL="45863" marR="45863" marT="0" marB="0" anchor="ctr">
                    <a:lnL w="12700" cap="flat" cmpd="sng" algn="ctr">
                      <a:solidFill>
                        <a:srgbClr val="C396A3"/>
                      </a:solidFill>
                      <a:prstDash val="solid"/>
                      <a:round/>
                      <a:headEnd type="none" w="med" len="med"/>
                      <a:tailEnd type="none" w="med" len="med"/>
                    </a:lnL>
                    <a:lnR w="12700" cmpd="sng">
                      <a:noFill/>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24000">
                <a:tc>
                  <a:txBody>
                    <a:bodyPr/>
                    <a:lstStyle/>
                    <a:p>
                      <a:pPr algn="ctr">
                        <a:lnSpc>
                          <a:spcPct val="107000"/>
                        </a:lnSpc>
                        <a:spcAft>
                          <a:spcPts val="0"/>
                        </a:spcAft>
                      </a:pPr>
                      <a:r>
                        <a:rPr lang="en-GB" sz="1800" dirty="0">
                          <a:solidFill>
                            <a:srgbClr val="FF0000"/>
                          </a:solidFill>
                          <a:effectLst/>
                          <a:latin typeface="Arial" panose="020B0604020202020204" pitchFamily="34" charset="0"/>
                          <a:cs typeface="Arial" panose="020B0604020202020204" pitchFamily="34" charset="0"/>
                        </a:rPr>
                        <a:t>1</a:t>
                      </a:r>
                      <a:endParaRPr lang="en-GB" sz="1800" dirty="0">
                        <a:solidFill>
                          <a:srgbClr val="FF0000"/>
                        </a:solidFill>
                        <a:effectLst/>
                        <a:latin typeface="Arial" panose="020B0604020202020204" pitchFamily="34" charset="0"/>
                        <a:ea typeface="Corbel"/>
                        <a:cs typeface="Arial" panose="020B0604020202020204" pitchFamily="34" charset="0"/>
                      </a:endParaRPr>
                    </a:p>
                  </a:txBody>
                  <a:tcPr marL="45863" marR="45863" marT="0" marB="0" anchor="ctr">
                    <a:lnL w="12700" cmpd="sng">
                      <a:noFill/>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1590" indent="-21590">
                        <a:lnSpc>
                          <a:spcPct val="115000"/>
                        </a:lnSpc>
                        <a:spcAft>
                          <a:spcPts val="0"/>
                        </a:spcAft>
                      </a:pPr>
                      <a:r>
                        <a:rPr lang="en-GB" sz="1100" dirty="0">
                          <a:effectLst/>
                          <a:latin typeface="Arial" panose="020B0604020202020204" pitchFamily="34" charset="0"/>
                          <a:cs typeface="Arial" panose="020B0604020202020204" pitchFamily="34" charset="0"/>
                        </a:rPr>
                        <a:t>Data to be printed is first sent to the printer driver</a:t>
                      </a:r>
                      <a:endParaRPr lang="en-GB" sz="1100" dirty="0">
                        <a:effectLst/>
                        <a:latin typeface="Arial" panose="020B0604020202020204" pitchFamily="34" charset="0"/>
                        <a:ea typeface="Times New Roman"/>
                        <a:cs typeface="Arial" panose="020B0604020202020204" pitchFamily="34" charset="0"/>
                      </a:endParaRPr>
                    </a:p>
                  </a:txBody>
                  <a:tcPr marL="45863" marR="45863" marT="0" marB="0" anchor="ctr">
                    <a:lnL w="12700" cap="flat" cmpd="sng" algn="ctr">
                      <a:solidFill>
                        <a:srgbClr val="C396A3"/>
                      </a:solidFill>
                      <a:prstDash val="solid"/>
                      <a:round/>
                      <a:headEnd type="none" w="med" len="med"/>
                      <a:tailEnd type="none" w="med" len="med"/>
                    </a:lnL>
                    <a:lnR w="12700" cmpd="sng">
                      <a:noFill/>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24000">
                <a:tc>
                  <a:txBody>
                    <a:bodyPr/>
                    <a:lstStyle/>
                    <a:p>
                      <a:pPr algn="ctr">
                        <a:lnSpc>
                          <a:spcPct val="107000"/>
                        </a:lnSpc>
                        <a:spcAft>
                          <a:spcPts val="0"/>
                        </a:spcAft>
                      </a:pPr>
                      <a:r>
                        <a:rPr lang="en-GB" sz="1800" dirty="0">
                          <a:solidFill>
                            <a:srgbClr val="FF0000"/>
                          </a:solidFill>
                          <a:effectLst/>
                          <a:latin typeface="Arial" panose="020B0604020202020204" pitchFamily="34" charset="0"/>
                          <a:cs typeface="Arial" panose="020B0604020202020204" pitchFamily="34" charset="0"/>
                        </a:rPr>
                        <a:t>8</a:t>
                      </a:r>
                      <a:endParaRPr lang="en-GB" sz="1800" dirty="0">
                        <a:solidFill>
                          <a:srgbClr val="FF0000"/>
                        </a:solidFill>
                        <a:effectLst/>
                        <a:latin typeface="Arial" panose="020B0604020202020204" pitchFamily="34" charset="0"/>
                        <a:ea typeface="Corbel"/>
                        <a:cs typeface="Arial" panose="020B0604020202020204" pitchFamily="34" charset="0"/>
                      </a:endParaRPr>
                    </a:p>
                  </a:txBody>
                  <a:tcPr marL="45863" marR="45863" marT="0" marB="0" anchor="ctr">
                    <a:lnL w="12700" cmpd="sng">
                      <a:noFill/>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1590">
                        <a:lnSpc>
                          <a:spcPct val="115000"/>
                        </a:lnSpc>
                        <a:spcAft>
                          <a:spcPts val="0"/>
                        </a:spcAft>
                      </a:pPr>
                      <a:r>
                        <a:rPr lang="en-GB" sz="1100" dirty="0">
                          <a:effectLst/>
                          <a:latin typeface="Arial" panose="020B0604020202020204" pitchFamily="34" charset="0"/>
                          <a:cs typeface="Arial" panose="020B0604020202020204" pitchFamily="34" charset="0"/>
                        </a:rPr>
                        <a:t>Positively charged sheet of paper is then rolled over the drum</a:t>
                      </a:r>
                      <a:endParaRPr lang="en-GB" sz="1100" dirty="0">
                        <a:effectLst/>
                        <a:latin typeface="Arial" panose="020B0604020202020204" pitchFamily="34" charset="0"/>
                        <a:ea typeface="Times New Roman"/>
                        <a:cs typeface="Arial" panose="020B0604020202020204" pitchFamily="34" charset="0"/>
                      </a:endParaRPr>
                    </a:p>
                  </a:txBody>
                  <a:tcPr marL="45863" marR="45863" marT="0" marB="0" anchor="ctr">
                    <a:lnL w="12700" cap="flat" cmpd="sng" algn="ctr">
                      <a:solidFill>
                        <a:srgbClr val="C396A3"/>
                      </a:solidFill>
                      <a:prstDash val="solid"/>
                      <a:round/>
                      <a:headEnd type="none" w="med" len="med"/>
                      <a:tailEnd type="none" w="med" len="med"/>
                    </a:lnL>
                    <a:lnR w="12700" cmpd="sng">
                      <a:noFill/>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24000">
                <a:tc>
                  <a:txBody>
                    <a:bodyPr/>
                    <a:lstStyle/>
                    <a:p>
                      <a:pPr algn="ctr">
                        <a:lnSpc>
                          <a:spcPct val="107000"/>
                        </a:lnSpc>
                        <a:spcAft>
                          <a:spcPts val="0"/>
                        </a:spcAft>
                      </a:pPr>
                      <a:r>
                        <a:rPr lang="en-GB" sz="1800" dirty="0">
                          <a:solidFill>
                            <a:srgbClr val="FF0000"/>
                          </a:solidFill>
                          <a:effectLst/>
                          <a:latin typeface="Arial" panose="020B0604020202020204" pitchFamily="34" charset="0"/>
                          <a:cs typeface="Arial" panose="020B0604020202020204" pitchFamily="34" charset="0"/>
                        </a:rPr>
                        <a:t>11</a:t>
                      </a:r>
                      <a:endParaRPr lang="en-GB" sz="1800" dirty="0">
                        <a:solidFill>
                          <a:srgbClr val="FF0000"/>
                        </a:solidFill>
                        <a:effectLst/>
                        <a:latin typeface="Arial" panose="020B0604020202020204" pitchFamily="34" charset="0"/>
                        <a:ea typeface="Corbel"/>
                        <a:cs typeface="Arial" panose="020B0604020202020204" pitchFamily="34" charset="0"/>
                      </a:endParaRPr>
                    </a:p>
                  </a:txBody>
                  <a:tcPr marL="45863" marR="45863" marT="0" marB="0" anchor="ctr">
                    <a:lnL w="12700" cmpd="sng">
                      <a:noFill/>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57200" indent="-457200">
                        <a:lnSpc>
                          <a:spcPct val="115000"/>
                        </a:lnSpc>
                        <a:spcAft>
                          <a:spcPts val="0"/>
                        </a:spcAft>
                      </a:pPr>
                      <a:r>
                        <a:rPr lang="en-GB" sz="1100" dirty="0">
                          <a:effectLst/>
                          <a:latin typeface="Arial" panose="020B0604020202020204" pitchFamily="34" charset="0"/>
                          <a:cs typeface="Arial" panose="020B0604020202020204" pitchFamily="34" charset="0"/>
                        </a:rPr>
                        <a:t>Paper goes through a fuser which bonds the ink making a permanent copy </a:t>
                      </a:r>
                      <a:endParaRPr lang="en-GB" sz="1100" dirty="0">
                        <a:effectLst/>
                        <a:latin typeface="Arial" panose="020B0604020202020204" pitchFamily="34" charset="0"/>
                        <a:ea typeface="Times New Roman"/>
                        <a:cs typeface="Arial" panose="020B0604020202020204" pitchFamily="34" charset="0"/>
                      </a:endParaRPr>
                    </a:p>
                  </a:txBody>
                  <a:tcPr marL="45863" marR="45863" marT="0" marB="0" anchor="ctr">
                    <a:lnL w="12700" cap="flat" cmpd="sng" algn="ctr">
                      <a:solidFill>
                        <a:srgbClr val="C396A3"/>
                      </a:solidFill>
                      <a:prstDash val="solid"/>
                      <a:round/>
                      <a:headEnd type="none" w="med" len="med"/>
                      <a:tailEnd type="none" w="med" len="med"/>
                    </a:lnL>
                    <a:lnR w="12700" cmpd="sng">
                      <a:noFill/>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24000">
                <a:tc>
                  <a:txBody>
                    <a:bodyPr/>
                    <a:lstStyle/>
                    <a:p>
                      <a:pPr algn="ctr">
                        <a:lnSpc>
                          <a:spcPct val="107000"/>
                        </a:lnSpc>
                        <a:spcAft>
                          <a:spcPts val="0"/>
                        </a:spcAft>
                      </a:pPr>
                      <a:r>
                        <a:rPr lang="en-GB" sz="1800" dirty="0">
                          <a:solidFill>
                            <a:srgbClr val="FF0000"/>
                          </a:solidFill>
                          <a:effectLst/>
                          <a:latin typeface="Arial" panose="020B0604020202020204" pitchFamily="34" charset="0"/>
                          <a:cs typeface="Arial" panose="020B0604020202020204" pitchFamily="34" charset="0"/>
                        </a:rPr>
                        <a:t>3</a:t>
                      </a:r>
                      <a:endParaRPr lang="en-GB" sz="1800" dirty="0">
                        <a:solidFill>
                          <a:srgbClr val="FF0000"/>
                        </a:solidFill>
                        <a:effectLst/>
                        <a:latin typeface="Arial" panose="020B0604020202020204" pitchFamily="34" charset="0"/>
                        <a:ea typeface="Corbel"/>
                        <a:cs typeface="Arial" panose="020B0604020202020204" pitchFamily="34" charset="0"/>
                      </a:endParaRPr>
                    </a:p>
                  </a:txBody>
                  <a:tcPr marL="45863" marR="45863" marT="0" marB="0" anchor="ctr">
                    <a:lnL w="12700" cmpd="sng">
                      <a:noFill/>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01295" indent="-179705">
                        <a:lnSpc>
                          <a:spcPct val="115000"/>
                        </a:lnSpc>
                        <a:spcAft>
                          <a:spcPts val="0"/>
                        </a:spcAft>
                      </a:pPr>
                      <a:r>
                        <a:rPr lang="en-GB" sz="1100" dirty="0">
                          <a:effectLst/>
                          <a:latin typeface="Arial" panose="020B0604020202020204" pitchFamily="34" charset="0"/>
                          <a:cs typeface="Arial" panose="020B0604020202020204" pitchFamily="34" charset="0"/>
                        </a:rPr>
                        <a:t>Printer driver checks the status of the printer (e.g. is the printer out of toner?)</a:t>
                      </a:r>
                      <a:endParaRPr lang="en-GB" sz="1100" dirty="0">
                        <a:effectLst/>
                        <a:latin typeface="Arial" panose="020B0604020202020204" pitchFamily="34" charset="0"/>
                        <a:ea typeface="Times New Roman"/>
                        <a:cs typeface="Arial" panose="020B0604020202020204" pitchFamily="34" charset="0"/>
                      </a:endParaRPr>
                    </a:p>
                  </a:txBody>
                  <a:tcPr marL="45863" marR="45863" marT="0" marB="0" anchor="ctr">
                    <a:lnL w="12700" cap="flat" cmpd="sng" algn="ctr">
                      <a:solidFill>
                        <a:srgbClr val="C396A3"/>
                      </a:solidFill>
                      <a:prstDash val="solid"/>
                      <a:round/>
                      <a:headEnd type="none" w="med" len="med"/>
                      <a:tailEnd type="none" w="med" len="med"/>
                    </a:lnL>
                    <a:lnR w="12700" cmpd="sng">
                      <a:noFill/>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24000">
                <a:tc>
                  <a:txBody>
                    <a:bodyPr/>
                    <a:lstStyle/>
                    <a:p>
                      <a:pPr algn="ctr">
                        <a:lnSpc>
                          <a:spcPct val="107000"/>
                        </a:lnSpc>
                        <a:spcAft>
                          <a:spcPts val="0"/>
                        </a:spcAft>
                      </a:pPr>
                      <a:r>
                        <a:rPr lang="en-GB" sz="1800" dirty="0">
                          <a:solidFill>
                            <a:srgbClr val="FF0000"/>
                          </a:solidFill>
                          <a:effectLst/>
                          <a:latin typeface="Arial" panose="020B0604020202020204" pitchFamily="34" charset="0"/>
                          <a:cs typeface="Arial" panose="020B0604020202020204" pitchFamily="34" charset="0"/>
                        </a:rPr>
                        <a:t>2</a:t>
                      </a:r>
                      <a:endParaRPr lang="en-GB" sz="1800" dirty="0">
                        <a:solidFill>
                          <a:srgbClr val="FF0000"/>
                        </a:solidFill>
                        <a:effectLst/>
                        <a:latin typeface="Arial" panose="020B0604020202020204" pitchFamily="34" charset="0"/>
                        <a:ea typeface="Corbel"/>
                        <a:cs typeface="Arial" panose="020B0604020202020204" pitchFamily="34" charset="0"/>
                      </a:endParaRPr>
                    </a:p>
                  </a:txBody>
                  <a:tcPr marL="45863" marR="45863" marT="0" marB="0" anchor="ctr">
                    <a:lnL w="12700" cmpd="sng">
                      <a:noFill/>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01295" indent="-179705">
                        <a:lnSpc>
                          <a:spcPct val="115000"/>
                        </a:lnSpc>
                        <a:spcAft>
                          <a:spcPts val="0"/>
                        </a:spcAft>
                      </a:pPr>
                      <a:r>
                        <a:rPr lang="en-GB" sz="1100" dirty="0">
                          <a:effectLst/>
                          <a:latin typeface="Arial" panose="020B0604020202020204" pitchFamily="34" charset="0"/>
                          <a:cs typeface="Arial" panose="020B0604020202020204" pitchFamily="34" charset="0"/>
                        </a:rPr>
                        <a:t>Printer driver puts data into a format that the printer can process</a:t>
                      </a:r>
                      <a:endParaRPr lang="en-GB" sz="1100" dirty="0">
                        <a:effectLst/>
                        <a:latin typeface="Arial" panose="020B0604020202020204" pitchFamily="34" charset="0"/>
                        <a:ea typeface="Times New Roman"/>
                        <a:cs typeface="Arial" panose="020B0604020202020204" pitchFamily="34" charset="0"/>
                      </a:endParaRPr>
                    </a:p>
                  </a:txBody>
                  <a:tcPr marL="45863" marR="45863" marT="0" marB="0" anchor="ctr">
                    <a:lnL w="12700" cap="flat" cmpd="sng" algn="ctr">
                      <a:solidFill>
                        <a:srgbClr val="C396A3"/>
                      </a:solidFill>
                      <a:prstDash val="solid"/>
                      <a:round/>
                      <a:headEnd type="none" w="med" len="med"/>
                      <a:tailEnd type="none" w="med" len="med"/>
                    </a:lnL>
                    <a:lnR w="12700" cmpd="sng">
                      <a:noFill/>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24000">
                <a:tc>
                  <a:txBody>
                    <a:bodyPr/>
                    <a:lstStyle/>
                    <a:p>
                      <a:pPr algn="ctr">
                        <a:lnSpc>
                          <a:spcPct val="107000"/>
                        </a:lnSpc>
                        <a:spcAft>
                          <a:spcPts val="0"/>
                        </a:spcAft>
                      </a:pPr>
                      <a:r>
                        <a:rPr lang="en-GB" sz="1800" dirty="0">
                          <a:solidFill>
                            <a:srgbClr val="FF0000"/>
                          </a:solidFill>
                          <a:effectLst/>
                          <a:latin typeface="Arial" panose="020B0604020202020204" pitchFamily="34" charset="0"/>
                          <a:cs typeface="Arial" panose="020B0604020202020204" pitchFamily="34" charset="0"/>
                        </a:rPr>
                        <a:t>7</a:t>
                      </a:r>
                      <a:endParaRPr lang="en-GB" sz="1800" dirty="0">
                        <a:solidFill>
                          <a:srgbClr val="FF0000"/>
                        </a:solidFill>
                        <a:effectLst/>
                        <a:latin typeface="Arial" panose="020B0604020202020204" pitchFamily="34" charset="0"/>
                        <a:ea typeface="Corbel"/>
                        <a:cs typeface="Arial" panose="020B0604020202020204" pitchFamily="34" charset="0"/>
                      </a:endParaRPr>
                    </a:p>
                  </a:txBody>
                  <a:tcPr marL="45863" marR="45863" marT="0" marB="0" anchor="ctr">
                    <a:lnL w="12700" cmpd="sng">
                      <a:noFill/>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1590">
                        <a:lnSpc>
                          <a:spcPct val="115000"/>
                        </a:lnSpc>
                        <a:spcAft>
                          <a:spcPts val="0"/>
                        </a:spcAft>
                      </a:pPr>
                      <a:r>
                        <a:rPr lang="en-GB" sz="1100" dirty="0">
                          <a:effectLst/>
                          <a:latin typeface="Arial" panose="020B0604020202020204" pitchFamily="34" charset="0"/>
                          <a:cs typeface="Arial" panose="020B0604020202020204" pitchFamily="34" charset="0"/>
                        </a:rPr>
                        <a:t>Printer drum is coated with negatively charged toner; it only sticks to the positively charged parts of the drum </a:t>
                      </a:r>
                      <a:endParaRPr lang="en-GB" sz="1100" dirty="0">
                        <a:effectLst/>
                        <a:latin typeface="Arial" panose="020B0604020202020204" pitchFamily="34" charset="0"/>
                        <a:ea typeface="Times New Roman"/>
                        <a:cs typeface="Arial" panose="020B0604020202020204" pitchFamily="34" charset="0"/>
                      </a:endParaRPr>
                    </a:p>
                  </a:txBody>
                  <a:tcPr marL="45863" marR="45863" marT="0" marB="0" anchor="ctr">
                    <a:lnL w="12700" cap="flat" cmpd="sng" algn="ctr">
                      <a:solidFill>
                        <a:srgbClr val="C396A3"/>
                      </a:solidFill>
                      <a:prstDash val="solid"/>
                      <a:round/>
                      <a:headEnd type="none" w="med" len="med"/>
                      <a:tailEnd type="none" w="med" len="med"/>
                    </a:lnL>
                    <a:lnR w="12700" cmpd="sng">
                      <a:noFill/>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24000">
                <a:tc>
                  <a:txBody>
                    <a:bodyPr/>
                    <a:lstStyle/>
                    <a:p>
                      <a:pPr algn="ctr">
                        <a:lnSpc>
                          <a:spcPct val="107000"/>
                        </a:lnSpc>
                        <a:spcAft>
                          <a:spcPts val="0"/>
                        </a:spcAft>
                      </a:pPr>
                      <a:r>
                        <a:rPr lang="en-GB" sz="1800" dirty="0">
                          <a:solidFill>
                            <a:srgbClr val="FF0000"/>
                          </a:solidFill>
                          <a:effectLst/>
                          <a:latin typeface="Arial" panose="020B0604020202020204" pitchFamily="34" charset="0"/>
                          <a:cs typeface="Arial" panose="020B0604020202020204" pitchFamily="34" charset="0"/>
                        </a:rPr>
                        <a:t>5</a:t>
                      </a:r>
                      <a:endParaRPr lang="en-GB" sz="1800" dirty="0">
                        <a:solidFill>
                          <a:srgbClr val="FF0000"/>
                        </a:solidFill>
                        <a:effectLst/>
                        <a:latin typeface="Arial" panose="020B0604020202020204" pitchFamily="34" charset="0"/>
                        <a:ea typeface="Corbel"/>
                        <a:cs typeface="Arial" panose="020B0604020202020204" pitchFamily="34" charset="0"/>
                      </a:endParaRPr>
                    </a:p>
                  </a:txBody>
                  <a:tcPr marL="45863" marR="45863" marT="0" marB="0" anchor="ctr">
                    <a:lnL w="12700" cmpd="sng">
                      <a:noFill/>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201295" indent="-179705">
                        <a:lnSpc>
                          <a:spcPct val="115000"/>
                        </a:lnSpc>
                        <a:spcAft>
                          <a:spcPts val="0"/>
                        </a:spcAft>
                      </a:pPr>
                      <a:r>
                        <a:rPr lang="en-GB" sz="1100" dirty="0">
                          <a:effectLst/>
                          <a:latin typeface="Arial" panose="020B0604020202020204" pitchFamily="34" charset="0"/>
                          <a:cs typeface="Arial" panose="020B0604020202020204" pitchFamily="34" charset="0"/>
                        </a:rPr>
                        <a:t>Printing process starts by giving printer drum a negative charge</a:t>
                      </a:r>
                      <a:endParaRPr lang="en-GB" sz="1100" dirty="0">
                        <a:effectLst/>
                        <a:latin typeface="Arial" panose="020B0604020202020204" pitchFamily="34" charset="0"/>
                        <a:ea typeface="Times New Roman"/>
                        <a:cs typeface="Arial" panose="020B0604020202020204" pitchFamily="34" charset="0"/>
                      </a:endParaRPr>
                    </a:p>
                  </a:txBody>
                  <a:tcPr marL="45863" marR="45863" marT="0" marB="0" anchor="ctr">
                    <a:lnL w="12700" cap="flat" cmpd="sng" algn="ctr">
                      <a:solidFill>
                        <a:srgbClr val="C396A3"/>
                      </a:solidFill>
                      <a:prstDash val="solid"/>
                      <a:round/>
                      <a:headEnd type="none" w="med" len="med"/>
                      <a:tailEnd type="none" w="med" len="med"/>
                    </a:lnL>
                    <a:lnR w="12700" cmpd="sng">
                      <a:noFill/>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24000">
                <a:tc>
                  <a:txBody>
                    <a:bodyPr/>
                    <a:lstStyle/>
                    <a:p>
                      <a:pPr algn="ctr">
                        <a:lnSpc>
                          <a:spcPct val="107000"/>
                        </a:lnSpc>
                        <a:spcAft>
                          <a:spcPts val="0"/>
                        </a:spcAft>
                      </a:pPr>
                      <a:r>
                        <a:rPr lang="en-GB" sz="1800" dirty="0">
                          <a:solidFill>
                            <a:srgbClr val="FF0000"/>
                          </a:solidFill>
                          <a:effectLst/>
                          <a:latin typeface="Arial" panose="020B0604020202020204" pitchFamily="34" charset="0"/>
                          <a:cs typeface="Arial" panose="020B0604020202020204" pitchFamily="34" charset="0"/>
                        </a:rPr>
                        <a:t>9</a:t>
                      </a:r>
                      <a:endParaRPr lang="en-GB" sz="1800" dirty="0">
                        <a:solidFill>
                          <a:srgbClr val="FF0000"/>
                        </a:solidFill>
                        <a:effectLst/>
                        <a:latin typeface="Arial" panose="020B0604020202020204" pitchFamily="34" charset="0"/>
                        <a:ea typeface="Corbel"/>
                        <a:cs typeface="Arial" panose="020B0604020202020204" pitchFamily="34" charset="0"/>
                      </a:endParaRPr>
                    </a:p>
                  </a:txBody>
                  <a:tcPr marL="45863" marR="45863" marT="0" marB="0" anchor="ctr">
                    <a:lnL w="12700" cmpd="sng">
                      <a:noFill/>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57200" indent="-457200">
                        <a:lnSpc>
                          <a:spcPct val="115000"/>
                        </a:lnSpc>
                        <a:spcAft>
                          <a:spcPts val="0"/>
                        </a:spcAft>
                      </a:pPr>
                      <a:r>
                        <a:rPr lang="en-GB" sz="1100" dirty="0">
                          <a:effectLst/>
                          <a:latin typeface="Arial" panose="020B0604020202020204" pitchFamily="34" charset="0"/>
                          <a:cs typeface="Arial" panose="020B0604020202020204" pitchFamily="34" charset="0"/>
                        </a:rPr>
                        <a:t>Toner on the drum now sticks to the paper producing exact copy of the text and images</a:t>
                      </a:r>
                      <a:endParaRPr lang="en-GB" sz="1100" dirty="0">
                        <a:effectLst/>
                        <a:latin typeface="Arial" panose="020B0604020202020204" pitchFamily="34" charset="0"/>
                        <a:ea typeface="Times New Roman"/>
                        <a:cs typeface="Arial" panose="020B0604020202020204" pitchFamily="34" charset="0"/>
                      </a:endParaRPr>
                    </a:p>
                  </a:txBody>
                  <a:tcPr marL="45863" marR="45863" marT="0" marB="0" anchor="ctr">
                    <a:lnL w="12700" cap="flat" cmpd="sng" algn="ctr">
                      <a:solidFill>
                        <a:srgbClr val="C396A3"/>
                      </a:solidFill>
                      <a:prstDash val="solid"/>
                      <a:round/>
                      <a:headEnd type="none" w="med" len="med"/>
                      <a:tailEnd type="none" w="med" len="med"/>
                    </a:lnL>
                    <a:lnR w="12700" cmpd="sng">
                      <a:noFill/>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r h="324000">
                <a:tc>
                  <a:txBody>
                    <a:bodyPr/>
                    <a:lstStyle/>
                    <a:p>
                      <a:pPr algn="ctr">
                        <a:lnSpc>
                          <a:spcPct val="107000"/>
                        </a:lnSpc>
                        <a:spcAft>
                          <a:spcPts val="0"/>
                        </a:spcAft>
                      </a:pPr>
                      <a:r>
                        <a:rPr lang="en-GB" sz="1800" dirty="0">
                          <a:solidFill>
                            <a:srgbClr val="FF0000"/>
                          </a:solidFill>
                          <a:effectLst/>
                          <a:latin typeface="Arial" panose="020B0604020202020204" pitchFamily="34" charset="0"/>
                          <a:cs typeface="Arial" panose="020B0604020202020204" pitchFamily="34" charset="0"/>
                        </a:rPr>
                        <a:t>10</a:t>
                      </a:r>
                      <a:endParaRPr lang="en-GB" sz="1800" dirty="0">
                        <a:solidFill>
                          <a:srgbClr val="FF0000"/>
                        </a:solidFill>
                        <a:effectLst/>
                        <a:latin typeface="Arial" panose="020B0604020202020204" pitchFamily="34" charset="0"/>
                        <a:ea typeface="Corbel"/>
                        <a:cs typeface="Arial" panose="020B0604020202020204" pitchFamily="34" charset="0"/>
                      </a:endParaRPr>
                    </a:p>
                  </a:txBody>
                  <a:tcPr marL="45863" marR="45863" marT="0" marB="0" anchor="ctr">
                    <a:lnL w="12700" cmpd="sng">
                      <a:noFill/>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457200" indent="-457200">
                        <a:lnSpc>
                          <a:spcPct val="115000"/>
                        </a:lnSpc>
                        <a:spcAft>
                          <a:spcPts val="0"/>
                        </a:spcAft>
                      </a:pPr>
                      <a:r>
                        <a:rPr lang="en-GB" sz="1100" dirty="0">
                          <a:effectLst/>
                          <a:latin typeface="Arial" panose="020B0604020202020204" pitchFamily="34" charset="0"/>
                          <a:cs typeface="Arial" panose="020B0604020202020204" pitchFamily="34" charset="0"/>
                        </a:rPr>
                        <a:t>To prevent paper sticking to the drum, the electric charge is removed once the page has been printed</a:t>
                      </a:r>
                      <a:endParaRPr lang="en-GB" sz="1100" dirty="0">
                        <a:effectLst/>
                        <a:latin typeface="Arial" panose="020B0604020202020204" pitchFamily="34" charset="0"/>
                        <a:ea typeface="Times New Roman"/>
                        <a:cs typeface="Arial" panose="020B0604020202020204" pitchFamily="34" charset="0"/>
                      </a:endParaRPr>
                    </a:p>
                  </a:txBody>
                  <a:tcPr marL="45863" marR="45863" marT="0" marB="0" anchor="ctr">
                    <a:lnL w="12700" cap="flat" cmpd="sng" algn="ctr">
                      <a:solidFill>
                        <a:srgbClr val="C396A3"/>
                      </a:solidFill>
                      <a:prstDash val="solid"/>
                      <a:round/>
                      <a:headEnd type="none" w="med" len="med"/>
                      <a:tailEnd type="none" w="med" len="med"/>
                    </a:lnL>
                    <a:lnR w="12700" cmpd="sng">
                      <a:noFill/>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30464580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3057235" y="2807301"/>
            <a:ext cx="6086765" cy="4046080"/>
          </a:xfrm>
          <a:prstGeom prst="rect">
            <a:avLst/>
          </a:prstGeom>
        </p:spPr>
      </p:pic>
      <p:sp>
        <p:nvSpPr>
          <p:cNvPr id="2" name="Text Placeholder 1"/>
          <p:cNvSpPr>
            <a:spLocks noGrp="1"/>
          </p:cNvSpPr>
          <p:nvPr>
            <p:ph type="body" sz="quarter" idx="13"/>
          </p:nvPr>
        </p:nvSpPr>
        <p:spPr/>
        <p:txBody>
          <a:bodyPr/>
          <a:lstStyle/>
          <a:p>
            <a:r>
              <a:rPr lang="en-GB" dirty="0"/>
              <a:t>Radio Frequency ID (RFID)</a:t>
            </a:r>
          </a:p>
        </p:txBody>
      </p:sp>
      <p:sp>
        <p:nvSpPr>
          <p:cNvPr id="3" name="Text Placeholder 2"/>
          <p:cNvSpPr>
            <a:spLocks noGrp="1"/>
          </p:cNvSpPr>
          <p:nvPr>
            <p:ph type="body" sz="quarter" idx="14"/>
          </p:nvPr>
        </p:nvSpPr>
        <p:spPr/>
        <p:txBody>
          <a:bodyPr/>
          <a:lstStyle/>
          <a:p>
            <a:r>
              <a:rPr lang="en-GB" dirty="0"/>
              <a:t>RFID systems use a transponder and a receiver</a:t>
            </a:r>
          </a:p>
          <a:p>
            <a:pPr lvl="1"/>
            <a:r>
              <a:rPr lang="en-GB" dirty="0"/>
              <a:t>The powered receiver emits radio frequency energy</a:t>
            </a:r>
          </a:p>
          <a:p>
            <a:pPr lvl="1"/>
            <a:r>
              <a:rPr lang="en-GB" dirty="0"/>
              <a:t>The transponder antenna in the bank card, mobile phone or tag becomes energised by radio waves</a:t>
            </a:r>
          </a:p>
          <a:p>
            <a:pPr lvl="1"/>
            <a:r>
              <a:rPr lang="en-GB" dirty="0"/>
              <a:t>The transponder can then send data </a:t>
            </a:r>
            <a:br>
              <a:rPr lang="en-GB" dirty="0"/>
            </a:br>
            <a:r>
              <a:rPr lang="en-GB" dirty="0"/>
              <a:t>to the receiver</a:t>
            </a:r>
          </a:p>
          <a:p>
            <a:pPr lvl="1"/>
            <a:endParaRPr lang="en-GB" dirty="0"/>
          </a:p>
        </p:txBody>
      </p:sp>
    </p:spTree>
    <p:extLst>
      <p:ext uri="{BB962C8B-B14F-4D97-AF65-F5344CB8AC3E}">
        <p14:creationId xmlns:p14="http://schemas.microsoft.com/office/powerpoint/2010/main" val="13817036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Uses of RFID tags</a:t>
            </a:r>
          </a:p>
        </p:txBody>
      </p:sp>
      <p:sp>
        <p:nvSpPr>
          <p:cNvPr id="3" name="Text Placeholder 2"/>
          <p:cNvSpPr>
            <a:spLocks noGrp="1"/>
          </p:cNvSpPr>
          <p:nvPr>
            <p:ph type="body" sz="quarter" idx="14"/>
          </p:nvPr>
        </p:nvSpPr>
        <p:spPr/>
        <p:txBody>
          <a:bodyPr/>
          <a:lstStyle/>
          <a:p>
            <a:r>
              <a:rPr lang="en-GB" dirty="0"/>
              <a:t>Security control points or identification of people, animals, goods or valuables</a:t>
            </a:r>
          </a:p>
          <a:p>
            <a:r>
              <a:rPr lang="en-GB" dirty="0"/>
              <a:t>Shipping and supply chain tracking for goods</a:t>
            </a:r>
          </a:p>
          <a:p>
            <a:r>
              <a:rPr lang="en-GB" dirty="0"/>
              <a:t>Banking and fast-payment systems</a:t>
            </a:r>
          </a:p>
          <a:p>
            <a:r>
              <a:rPr lang="en-GB" dirty="0"/>
              <a:t>As a potential replacement for barcode systems</a:t>
            </a:r>
          </a:p>
        </p:txBody>
      </p:sp>
      <p:pic>
        <p:nvPicPr>
          <p:cNvPr id="6" name="Picture 5"/>
          <p:cNvPicPr>
            <a:picLocks noChangeAspect="1"/>
          </p:cNvPicPr>
          <p:nvPr/>
        </p:nvPicPr>
        <p:blipFill>
          <a:blip r:embed="rId2"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flipH="1">
            <a:off x="3786909" y="3284820"/>
            <a:ext cx="5357091" cy="3573180"/>
          </a:xfrm>
          <a:prstGeom prst="rect">
            <a:avLst/>
          </a:prstGeom>
        </p:spPr>
      </p:pic>
      <p:pic>
        <p:nvPicPr>
          <p:cNvPr id="7" name="Picture 6"/>
          <p:cNvPicPr>
            <a:picLocks noChangeAspect="1"/>
          </p:cNvPicPr>
          <p:nvPr/>
        </p:nvPicPr>
        <p:blipFill>
          <a:blip r:embed="rId3" cstate="screen">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0" y="3682995"/>
            <a:ext cx="4781634" cy="3175005"/>
          </a:xfrm>
          <a:prstGeom prst="rect">
            <a:avLst/>
          </a:prstGeom>
        </p:spPr>
      </p:pic>
    </p:spTree>
    <p:extLst>
      <p:ext uri="{BB962C8B-B14F-4D97-AF65-F5344CB8AC3E}">
        <p14:creationId xmlns:p14="http://schemas.microsoft.com/office/powerpoint/2010/main" val="29298213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Passive and active tags</a:t>
            </a:r>
          </a:p>
        </p:txBody>
      </p:sp>
      <p:sp>
        <p:nvSpPr>
          <p:cNvPr id="3" name="Text Placeholder 2"/>
          <p:cNvSpPr>
            <a:spLocks noGrp="1"/>
          </p:cNvSpPr>
          <p:nvPr>
            <p:ph type="body" sz="quarter" idx="14"/>
          </p:nvPr>
        </p:nvSpPr>
        <p:spPr/>
        <p:txBody>
          <a:bodyPr/>
          <a:lstStyle/>
          <a:p>
            <a:r>
              <a:rPr lang="en-GB" dirty="0"/>
              <a:t>Passive transponders, used in bank cards for example, have no power source themselves and rely on the radio waves from the receiver for their energy</a:t>
            </a:r>
          </a:p>
          <a:p>
            <a:pPr lvl="1"/>
            <a:r>
              <a:rPr lang="en-GB" dirty="0"/>
              <a:t>Transponders need to be placed very close to the receiver</a:t>
            </a:r>
          </a:p>
          <a:p>
            <a:r>
              <a:rPr lang="en-GB" dirty="0"/>
              <a:t>Active tags use a larger, battery powered beacon which can broadcast its own signal to receivers up to 300m away</a:t>
            </a:r>
          </a:p>
          <a:p>
            <a:pPr lvl="1"/>
            <a:r>
              <a:rPr lang="en-GB" dirty="0"/>
              <a:t>These are more useful for larger items that are not placed on a receiver by hand, for example in shipping, toll stations, warehousing and control points</a:t>
            </a:r>
          </a:p>
        </p:txBody>
      </p:sp>
    </p:spTree>
    <p:extLst>
      <p:ext uri="{BB962C8B-B14F-4D97-AF65-F5344CB8AC3E}">
        <p14:creationId xmlns:p14="http://schemas.microsoft.com/office/powerpoint/2010/main" val="2409373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RFID chips</a:t>
            </a:r>
          </a:p>
        </p:txBody>
      </p:sp>
      <p:sp>
        <p:nvSpPr>
          <p:cNvPr id="5" name="Text Placeholder 4"/>
          <p:cNvSpPr>
            <a:spLocks noGrp="1"/>
          </p:cNvSpPr>
          <p:nvPr>
            <p:ph type="body" sz="quarter" idx="14"/>
          </p:nvPr>
        </p:nvSpPr>
        <p:spPr/>
        <p:txBody>
          <a:bodyPr/>
          <a:lstStyle/>
          <a:p>
            <a:r>
              <a:rPr lang="en-GB" dirty="0"/>
              <a:t>Complete </a:t>
            </a:r>
            <a:r>
              <a:rPr lang="en-GB" b="1" dirty="0"/>
              <a:t>Task 4</a:t>
            </a:r>
            <a:r>
              <a:rPr lang="en-GB" dirty="0"/>
              <a:t> of </a:t>
            </a:r>
            <a:r>
              <a:rPr lang="en-GB" b="1" dirty="0"/>
              <a:t>Worksheet 5</a:t>
            </a:r>
          </a:p>
        </p:txBody>
      </p:sp>
    </p:spTree>
    <p:extLst>
      <p:ext uri="{BB962C8B-B14F-4D97-AF65-F5344CB8AC3E}">
        <p14:creationId xmlns:p14="http://schemas.microsoft.com/office/powerpoint/2010/main" val="23683955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Plenary</a:t>
            </a:r>
          </a:p>
        </p:txBody>
      </p:sp>
      <p:sp>
        <p:nvSpPr>
          <p:cNvPr id="3" name="Text Placeholder 2"/>
          <p:cNvSpPr>
            <a:spLocks noGrp="1"/>
          </p:cNvSpPr>
          <p:nvPr>
            <p:ph type="body" sz="quarter" idx="14"/>
          </p:nvPr>
        </p:nvSpPr>
        <p:spPr/>
        <p:txBody>
          <a:bodyPr/>
          <a:lstStyle/>
          <a:p>
            <a:r>
              <a:rPr lang="en-GB" dirty="0"/>
              <a:t>Suggest suitable applications for each device:</a:t>
            </a:r>
          </a:p>
        </p:txBody>
      </p:sp>
      <p:graphicFrame>
        <p:nvGraphicFramePr>
          <p:cNvPr id="4" name="Table 3"/>
          <p:cNvGraphicFramePr>
            <a:graphicFrameLocks noGrp="1"/>
          </p:cNvGraphicFramePr>
          <p:nvPr>
            <p:extLst>
              <p:ext uri="{D42A27DB-BD31-4B8C-83A1-F6EECF244321}">
                <p14:modId xmlns:p14="http://schemas.microsoft.com/office/powerpoint/2010/main" val="3888875744"/>
              </p:ext>
            </p:extLst>
          </p:nvPr>
        </p:nvGraphicFramePr>
        <p:xfrm>
          <a:off x="1025236" y="2422236"/>
          <a:ext cx="7204364" cy="3707998"/>
        </p:xfrm>
        <a:graphic>
          <a:graphicData uri="http://schemas.openxmlformats.org/drawingml/2006/table">
            <a:tbl>
              <a:tblPr firstRow="1" bandRow="1">
                <a:tableStyleId>{5C22544A-7EE6-4342-B048-85BDC9FD1C3A}</a:tableStyleId>
              </a:tblPr>
              <a:tblGrid>
                <a:gridCol w="2466109">
                  <a:extLst>
                    <a:ext uri="{9D8B030D-6E8A-4147-A177-3AD203B41FA5}">
                      <a16:colId xmlns:a16="http://schemas.microsoft.com/office/drawing/2014/main" val="500022907"/>
                    </a:ext>
                  </a:extLst>
                </a:gridCol>
                <a:gridCol w="4738255">
                  <a:extLst>
                    <a:ext uri="{9D8B030D-6E8A-4147-A177-3AD203B41FA5}">
                      <a16:colId xmlns:a16="http://schemas.microsoft.com/office/drawing/2014/main" val="1259012634"/>
                    </a:ext>
                  </a:extLst>
                </a:gridCol>
              </a:tblGrid>
              <a:tr h="529714">
                <a:tc>
                  <a:txBody>
                    <a:bodyPr/>
                    <a:lstStyle/>
                    <a:p>
                      <a:r>
                        <a:rPr lang="en-GB" sz="2000" dirty="0">
                          <a:latin typeface="Arial" panose="020B0604020202020204" pitchFamily="34" charset="0"/>
                          <a:cs typeface="Arial" panose="020B0604020202020204" pitchFamily="34" charset="0"/>
                        </a:rPr>
                        <a:t>Device</a:t>
                      </a:r>
                    </a:p>
                  </a:txBody>
                  <a:tcPr anchor="ctr">
                    <a:lnL w="12700" cmpd="sng">
                      <a:noFill/>
                    </a:lnL>
                    <a:lnR w="12700" cap="flat" cmpd="sng" algn="ctr">
                      <a:solidFill>
                        <a:srgbClr val="C396A3"/>
                      </a:solidFill>
                      <a:prstDash val="solid"/>
                      <a:round/>
                      <a:headEnd type="none" w="med" len="med"/>
                      <a:tailEnd type="none" w="med" len="med"/>
                    </a:lnR>
                    <a:lnT w="12700" cmpd="sng">
                      <a:noFill/>
                    </a:lnT>
                    <a:lnB w="12700" cap="flat" cmpd="sng" algn="ctr">
                      <a:solidFill>
                        <a:srgbClr val="C396A3"/>
                      </a:solidFill>
                      <a:prstDash val="solid"/>
                      <a:round/>
                      <a:headEnd type="none" w="med" len="med"/>
                      <a:tailEnd type="none" w="med" len="med"/>
                    </a:lnB>
                    <a:lnTlToBr w="12700" cmpd="sng">
                      <a:noFill/>
                      <a:prstDash val="solid"/>
                    </a:lnTlToBr>
                    <a:lnBlToTr w="12700" cmpd="sng">
                      <a:noFill/>
                      <a:prstDash val="solid"/>
                    </a:lnBlToTr>
                    <a:solidFill>
                      <a:srgbClr val="C396A3"/>
                    </a:solidFill>
                  </a:tcPr>
                </a:tc>
                <a:tc>
                  <a:txBody>
                    <a:bodyPr/>
                    <a:lstStyle/>
                    <a:p>
                      <a:r>
                        <a:rPr lang="en-GB" sz="2000" dirty="0">
                          <a:latin typeface="Arial" panose="020B0604020202020204" pitchFamily="34" charset="0"/>
                          <a:cs typeface="Arial" panose="020B0604020202020204" pitchFamily="34" charset="0"/>
                        </a:rPr>
                        <a:t>Application</a:t>
                      </a:r>
                    </a:p>
                  </a:txBody>
                  <a:tcPr anchor="ctr">
                    <a:lnL w="12700" cap="flat" cmpd="sng" algn="ctr">
                      <a:solidFill>
                        <a:srgbClr val="C396A3"/>
                      </a:solidFill>
                      <a:prstDash val="solid"/>
                      <a:round/>
                      <a:headEnd type="none" w="med" len="med"/>
                      <a:tailEnd type="none" w="med" len="med"/>
                    </a:lnL>
                    <a:lnR w="12700" cmpd="sng">
                      <a:noFill/>
                    </a:lnR>
                    <a:lnT w="12700" cmpd="sng">
                      <a:noFill/>
                    </a:lnT>
                    <a:lnB w="12700" cap="flat" cmpd="sng" algn="ctr">
                      <a:solidFill>
                        <a:srgbClr val="C396A3"/>
                      </a:solidFill>
                      <a:prstDash val="solid"/>
                      <a:round/>
                      <a:headEnd type="none" w="med" len="med"/>
                      <a:tailEnd type="none" w="med" len="med"/>
                    </a:lnB>
                    <a:lnTlToBr w="12700" cmpd="sng">
                      <a:noFill/>
                      <a:prstDash val="solid"/>
                    </a:lnTlToBr>
                    <a:lnBlToTr w="12700" cmpd="sng">
                      <a:noFill/>
                      <a:prstDash val="solid"/>
                    </a:lnBlToTr>
                    <a:solidFill>
                      <a:srgbClr val="C396A3"/>
                    </a:solidFill>
                  </a:tcPr>
                </a:tc>
                <a:extLst>
                  <a:ext uri="{0D108BD9-81ED-4DB2-BD59-A6C34878D82A}">
                    <a16:rowId xmlns:a16="http://schemas.microsoft.com/office/drawing/2014/main" val="3305532189"/>
                  </a:ext>
                </a:extLst>
              </a:tr>
              <a:tr h="529714">
                <a:tc>
                  <a:txBody>
                    <a:bodyPr/>
                    <a:lstStyle/>
                    <a:p>
                      <a:r>
                        <a:rPr lang="en-GB" sz="2000" dirty="0">
                          <a:latin typeface="Arial" panose="020B0604020202020204" pitchFamily="34" charset="0"/>
                          <a:cs typeface="Arial" panose="020B0604020202020204" pitchFamily="34" charset="0"/>
                        </a:rPr>
                        <a:t>Barcode scanner</a:t>
                      </a:r>
                    </a:p>
                  </a:txBody>
                  <a:tcPr anchor="ctr">
                    <a:lnL w="12700" cmpd="sng">
                      <a:noFill/>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0"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mpd="sng">
                      <a:noFill/>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291422180"/>
                  </a:ext>
                </a:extLst>
              </a:tr>
              <a:tr h="52971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dirty="0">
                          <a:latin typeface="Arial" panose="020B0604020202020204" pitchFamily="34" charset="0"/>
                          <a:cs typeface="Arial" panose="020B0604020202020204" pitchFamily="34" charset="0"/>
                        </a:rPr>
                        <a:t>Camera scanner</a:t>
                      </a:r>
                    </a:p>
                  </a:txBody>
                  <a:tcPr anchor="ctr">
                    <a:lnL w="12700" cmpd="sng">
                      <a:noFill/>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0"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mpd="sng">
                      <a:noFill/>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38157488"/>
                  </a:ext>
                </a:extLst>
              </a:tr>
              <a:tr h="52971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2000" dirty="0">
                          <a:latin typeface="Arial" panose="020B0604020202020204" pitchFamily="34" charset="0"/>
                          <a:cs typeface="Arial" panose="020B0604020202020204" pitchFamily="34" charset="0"/>
                        </a:rPr>
                        <a:t>Digital camera</a:t>
                      </a:r>
                    </a:p>
                  </a:txBody>
                  <a:tcPr anchor="ctr">
                    <a:lnL w="12700" cmpd="sng">
                      <a:noFill/>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0"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mpd="sng">
                      <a:noFill/>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690910465"/>
                  </a:ext>
                </a:extLst>
              </a:tr>
              <a:tr h="529714">
                <a:tc>
                  <a:txBody>
                    <a:bodyPr/>
                    <a:lstStyle/>
                    <a:p>
                      <a:r>
                        <a:rPr lang="en-GB" sz="2000" dirty="0">
                          <a:latin typeface="Arial" panose="020B0604020202020204" pitchFamily="34" charset="0"/>
                          <a:cs typeface="Arial" panose="020B0604020202020204" pitchFamily="34" charset="0"/>
                        </a:rPr>
                        <a:t>Laser printer</a:t>
                      </a:r>
                    </a:p>
                  </a:txBody>
                  <a:tcPr anchor="ctr">
                    <a:lnL w="12700" cmpd="sng">
                      <a:noFill/>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0"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mpd="sng">
                      <a:noFill/>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30300242"/>
                  </a:ext>
                </a:extLst>
              </a:tr>
              <a:tr h="529714">
                <a:tc>
                  <a:txBody>
                    <a:bodyPr/>
                    <a:lstStyle/>
                    <a:p>
                      <a:r>
                        <a:rPr lang="en-GB" sz="2000" dirty="0">
                          <a:latin typeface="Arial" panose="020B0604020202020204" pitchFamily="34" charset="0"/>
                          <a:cs typeface="Arial" panose="020B0604020202020204" pitchFamily="34" charset="0"/>
                        </a:rPr>
                        <a:t>Passive RFID tag</a:t>
                      </a:r>
                    </a:p>
                  </a:txBody>
                  <a:tcPr anchor="ctr">
                    <a:lnL w="12700" cmpd="sng">
                      <a:noFill/>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0"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mpd="sng">
                      <a:noFill/>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77214355"/>
                  </a:ext>
                </a:extLst>
              </a:tr>
              <a:tr h="529714">
                <a:tc>
                  <a:txBody>
                    <a:bodyPr/>
                    <a:lstStyle/>
                    <a:p>
                      <a:r>
                        <a:rPr lang="en-GB" sz="2000" dirty="0">
                          <a:latin typeface="Arial" panose="020B0604020202020204" pitchFamily="34" charset="0"/>
                          <a:cs typeface="Arial" panose="020B0604020202020204" pitchFamily="34" charset="0"/>
                        </a:rPr>
                        <a:t>Active RFID tag</a:t>
                      </a:r>
                    </a:p>
                  </a:txBody>
                  <a:tcPr anchor="ctr">
                    <a:lnL w="12700" cmpd="sng">
                      <a:noFill/>
                    </a:lnL>
                    <a:lnR w="12700" cap="flat" cmpd="sng" algn="ctr">
                      <a:solidFill>
                        <a:srgbClr val="C396A3"/>
                      </a:solidFill>
                      <a:prstDash val="solid"/>
                      <a:round/>
                      <a:headEnd type="none" w="med" len="med"/>
                      <a:tailEnd type="none" w="med" len="med"/>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2000" dirty="0">
                        <a:latin typeface="Arial" panose="020B0604020202020204" pitchFamily="34" charset="0"/>
                        <a:cs typeface="Arial" panose="020B0604020202020204" pitchFamily="34" charset="0"/>
                      </a:endParaRPr>
                    </a:p>
                  </a:txBody>
                  <a:tcPr anchor="ctr">
                    <a:lnL w="12700" cap="flat" cmpd="sng" algn="ctr">
                      <a:solidFill>
                        <a:srgbClr val="C396A3"/>
                      </a:solidFill>
                      <a:prstDash val="solid"/>
                      <a:round/>
                      <a:headEnd type="none" w="med" len="med"/>
                      <a:tailEnd type="none" w="med" len="med"/>
                    </a:lnL>
                    <a:lnR w="12700" cmpd="sng">
                      <a:noFill/>
                    </a:lnR>
                    <a:lnT w="12700" cap="flat" cmpd="sng" algn="ctr">
                      <a:solidFill>
                        <a:srgbClr val="C396A3"/>
                      </a:solidFill>
                      <a:prstDash val="solid"/>
                      <a:round/>
                      <a:headEnd type="none" w="med" len="med"/>
                      <a:tailEnd type="none" w="med" len="med"/>
                    </a:lnT>
                    <a:lnB w="12700" cap="flat" cmpd="sng" algn="ctr">
                      <a:solidFill>
                        <a:srgbClr val="C396A3"/>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0986102"/>
                  </a:ext>
                </a:extLst>
              </a:tr>
            </a:tbl>
          </a:graphicData>
        </a:graphic>
      </p:graphicFrame>
    </p:spTree>
    <p:extLst>
      <p:ext uri="{BB962C8B-B14F-4D97-AF65-F5344CB8AC3E}">
        <p14:creationId xmlns:p14="http://schemas.microsoft.com/office/powerpoint/2010/main" val="16474437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962066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a:ext>
            </a:extLst>
          </a:blip>
          <a:srcRect/>
          <a:stretch/>
        </p:blipFill>
        <p:spPr>
          <a:xfrm>
            <a:off x="4276436" y="658092"/>
            <a:ext cx="4867564" cy="6190672"/>
          </a:xfrm>
          <a:prstGeom prst="rect">
            <a:avLst/>
          </a:prstGeom>
        </p:spPr>
      </p:pic>
      <p:sp>
        <p:nvSpPr>
          <p:cNvPr id="2" name="Text Placeholder 1"/>
          <p:cNvSpPr>
            <a:spLocks noGrp="1"/>
          </p:cNvSpPr>
          <p:nvPr>
            <p:ph type="body" sz="quarter" idx="13"/>
          </p:nvPr>
        </p:nvSpPr>
        <p:spPr/>
        <p:txBody>
          <a:bodyPr/>
          <a:lstStyle/>
          <a:p>
            <a:r>
              <a:rPr lang="en-GB" dirty="0"/>
              <a:t>Uses of barcodes</a:t>
            </a:r>
          </a:p>
        </p:txBody>
      </p:sp>
      <p:sp>
        <p:nvSpPr>
          <p:cNvPr id="3" name="Text Placeholder 2"/>
          <p:cNvSpPr>
            <a:spLocks noGrp="1"/>
          </p:cNvSpPr>
          <p:nvPr>
            <p:ph type="body" sz="quarter" idx="14"/>
          </p:nvPr>
        </p:nvSpPr>
        <p:spPr/>
        <p:txBody>
          <a:bodyPr/>
          <a:lstStyle/>
          <a:p>
            <a:r>
              <a:rPr lang="en-GB" dirty="0"/>
              <a:t>Airline baggage tracking</a:t>
            </a:r>
          </a:p>
          <a:p>
            <a:r>
              <a:rPr lang="en-GB" dirty="0"/>
              <a:t>Product labelling</a:t>
            </a:r>
          </a:p>
          <a:p>
            <a:r>
              <a:rPr lang="en-GB" dirty="0"/>
              <a:t>Parcel delivery and shipment</a:t>
            </a:r>
          </a:p>
          <a:p>
            <a:r>
              <a:rPr lang="en-GB" dirty="0"/>
              <a:t>Ticketing and identification</a:t>
            </a:r>
          </a:p>
        </p:txBody>
      </p:sp>
    </p:spTree>
    <p:extLst>
      <p:ext uri="{BB962C8B-B14F-4D97-AF65-F5344CB8AC3E}">
        <p14:creationId xmlns:p14="http://schemas.microsoft.com/office/powerpoint/2010/main" val="1745426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lstStyle/>
          <a:p>
            <a:r>
              <a:rPr lang="en-GB" dirty="0"/>
              <a:t>Scan here using a smartphone:</a:t>
            </a:r>
          </a:p>
        </p:txBody>
      </p:sp>
      <p:pic>
        <p:nvPicPr>
          <p:cNvPr id="8" name="Picture 7"/>
          <p:cNvPicPr>
            <a:picLocks noChangeAspect="1"/>
          </p:cNvPicPr>
          <p:nvPr/>
        </p:nvPicPr>
        <p:blipFill rotWithShape="1">
          <a:blip r:embed="rId2" cstate="screen">
            <a:clrChange>
              <a:clrFrom>
                <a:srgbClr val="FCFEFC"/>
              </a:clrFrom>
              <a:clrTo>
                <a:srgbClr val="FCFEFC">
                  <a:alpha val="0"/>
                </a:srgbClr>
              </a:clrTo>
            </a:clrChange>
            <a:extLst>
              <a:ext uri="{28A0092B-C50C-407E-A947-70E740481C1C}">
                <a14:useLocalDpi xmlns:a14="http://schemas.microsoft.com/office/drawing/2010/main"/>
              </a:ext>
            </a:extLst>
          </a:blip>
          <a:srcRect t="20974"/>
          <a:stretch/>
        </p:blipFill>
        <p:spPr>
          <a:xfrm>
            <a:off x="1023027" y="1930403"/>
            <a:ext cx="6794120" cy="4061852"/>
          </a:xfrm>
          <a:prstGeom prst="rect">
            <a:avLst/>
          </a:prstGeom>
        </p:spPr>
      </p:pic>
      <p:grpSp>
        <p:nvGrpSpPr>
          <p:cNvPr id="18" name="Group 17"/>
          <p:cNvGrpSpPr/>
          <p:nvPr/>
        </p:nvGrpSpPr>
        <p:grpSpPr>
          <a:xfrm>
            <a:off x="895926" y="1681014"/>
            <a:ext cx="7226011" cy="738909"/>
            <a:chOff x="895926" y="1681014"/>
            <a:chExt cx="7226011" cy="738909"/>
          </a:xfrm>
        </p:grpSpPr>
        <p:cxnSp>
          <p:nvCxnSpPr>
            <p:cNvPr id="11" name="Straight Connector 10"/>
            <p:cNvCxnSpPr/>
            <p:nvPr/>
          </p:nvCxnSpPr>
          <p:spPr>
            <a:xfrm>
              <a:off x="895926" y="1681014"/>
              <a:ext cx="0" cy="738909"/>
            </a:xfrm>
            <a:prstGeom prst="line">
              <a:avLst/>
            </a:prstGeom>
            <a:ln>
              <a:solidFill>
                <a:srgbClr val="C396A3"/>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8121937" y="1681014"/>
              <a:ext cx="0" cy="738909"/>
            </a:xfrm>
            <a:prstGeom prst="line">
              <a:avLst/>
            </a:prstGeom>
            <a:ln>
              <a:solidFill>
                <a:srgbClr val="C396A3"/>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flipH="1">
              <a:off x="895926" y="1685632"/>
              <a:ext cx="7226011" cy="0"/>
            </a:xfrm>
            <a:prstGeom prst="line">
              <a:avLst/>
            </a:prstGeom>
            <a:ln>
              <a:solidFill>
                <a:srgbClr val="C396A3"/>
              </a:solidFill>
            </a:ln>
            <a:effectLst/>
          </p:spPr>
          <p:style>
            <a:lnRef idx="2">
              <a:schemeClr val="accent1"/>
            </a:lnRef>
            <a:fillRef idx="0">
              <a:schemeClr val="accent1"/>
            </a:fillRef>
            <a:effectRef idx="1">
              <a:schemeClr val="accent1"/>
            </a:effectRef>
            <a:fontRef idx="minor">
              <a:schemeClr val="tx1"/>
            </a:fontRef>
          </p:style>
        </p:cxnSp>
      </p:grpSp>
      <p:grpSp>
        <p:nvGrpSpPr>
          <p:cNvPr id="19" name="Group 18"/>
          <p:cNvGrpSpPr/>
          <p:nvPr/>
        </p:nvGrpSpPr>
        <p:grpSpPr>
          <a:xfrm rot="10800000">
            <a:off x="895926" y="5448375"/>
            <a:ext cx="7226011" cy="738909"/>
            <a:chOff x="895926" y="1681014"/>
            <a:chExt cx="7226011" cy="738909"/>
          </a:xfrm>
        </p:grpSpPr>
        <p:cxnSp>
          <p:nvCxnSpPr>
            <p:cNvPr id="20" name="Straight Connector 19"/>
            <p:cNvCxnSpPr/>
            <p:nvPr/>
          </p:nvCxnSpPr>
          <p:spPr>
            <a:xfrm>
              <a:off x="895926" y="1681014"/>
              <a:ext cx="0" cy="738909"/>
            </a:xfrm>
            <a:prstGeom prst="line">
              <a:avLst/>
            </a:prstGeom>
            <a:ln>
              <a:solidFill>
                <a:srgbClr val="C396A3"/>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a:off x="8121937" y="1681014"/>
              <a:ext cx="0" cy="738909"/>
            </a:xfrm>
            <a:prstGeom prst="line">
              <a:avLst/>
            </a:prstGeom>
            <a:ln>
              <a:solidFill>
                <a:srgbClr val="C396A3"/>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flipH="1">
              <a:off x="895926" y="1685632"/>
              <a:ext cx="7226011" cy="0"/>
            </a:xfrm>
            <a:prstGeom prst="line">
              <a:avLst/>
            </a:prstGeom>
            <a:ln>
              <a:solidFill>
                <a:srgbClr val="C396A3"/>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9089292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Barcode readers</a:t>
            </a:r>
          </a:p>
        </p:txBody>
      </p:sp>
      <p:sp>
        <p:nvSpPr>
          <p:cNvPr id="3" name="Text Placeholder 2"/>
          <p:cNvSpPr>
            <a:spLocks noGrp="1"/>
          </p:cNvSpPr>
          <p:nvPr>
            <p:ph type="body" sz="quarter" idx="14"/>
          </p:nvPr>
        </p:nvSpPr>
        <p:spPr>
          <a:xfrm>
            <a:off x="724280" y="1704179"/>
            <a:ext cx="7797230" cy="4106961"/>
          </a:xfrm>
        </p:spPr>
        <p:txBody>
          <a:bodyPr/>
          <a:lstStyle/>
          <a:p>
            <a:r>
              <a:rPr lang="en-GB" dirty="0"/>
              <a:t>Barcode readers typically work on the principle of reflected light</a:t>
            </a:r>
          </a:p>
          <a:p>
            <a:r>
              <a:rPr lang="en-GB" dirty="0"/>
              <a:t>Light from a laser is directed at a pattern and a sensor detects the intensity of light that bounces back</a:t>
            </a:r>
          </a:p>
          <a:p>
            <a:pPr lvl="1"/>
            <a:r>
              <a:rPr lang="en-GB" dirty="0"/>
              <a:t>A black bar will absorb more light and be less reflective giving a binary reading of 1</a:t>
            </a:r>
          </a:p>
          <a:p>
            <a:pPr lvl="1"/>
            <a:r>
              <a:rPr lang="en-GB" dirty="0"/>
              <a:t>A white bar will be more reflective with a binary reading of 0</a:t>
            </a:r>
          </a:p>
          <a:p>
            <a:pPr lvl="1"/>
            <a:r>
              <a:rPr lang="en-GB" dirty="0"/>
              <a:t>The pattern of 0s and 1s creates a unique identity</a:t>
            </a:r>
          </a:p>
        </p:txBody>
      </p:sp>
    </p:spTree>
    <p:extLst>
      <p:ext uri="{BB962C8B-B14F-4D97-AF65-F5344CB8AC3E}">
        <p14:creationId xmlns:p14="http://schemas.microsoft.com/office/powerpoint/2010/main" val="42296101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Barcode readers</a:t>
            </a:r>
          </a:p>
        </p:txBody>
      </p:sp>
      <p:sp>
        <p:nvSpPr>
          <p:cNvPr id="3" name="Text Placeholder 2"/>
          <p:cNvSpPr>
            <a:spLocks noGrp="1"/>
          </p:cNvSpPr>
          <p:nvPr>
            <p:ph type="body" sz="quarter" idx="14"/>
          </p:nvPr>
        </p:nvSpPr>
        <p:spPr/>
        <p:txBody>
          <a:bodyPr/>
          <a:lstStyle/>
          <a:p>
            <a:r>
              <a:rPr lang="en-GB" dirty="0"/>
              <a:t>Two common types of barcode system:</a:t>
            </a:r>
          </a:p>
          <a:p>
            <a:pPr lvl="1"/>
            <a:r>
              <a:rPr lang="en-GB" b="1" dirty="0"/>
              <a:t>Universal Product Code version ‘A’</a:t>
            </a:r>
            <a:br>
              <a:rPr lang="en-GB" b="1" dirty="0"/>
            </a:br>
            <a:r>
              <a:rPr lang="en-GB" b="1" dirty="0"/>
              <a:t>(UPC-A) / European Article Number</a:t>
            </a:r>
            <a:br>
              <a:rPr lang="en-GB" b="1" dirty="0"/>
            </a:br>
            <a:r>
              <a:rPr lang="en-GB" b="1" dirty="0"/>
              <a:t>(EAN)</a:t>
            </a:r>
          </a:p>
          <a:p>
            <a:pPr lvl="1"/>
            <a:r>
              <a:rPr lang="en-GB" dirty="0"/>
              <a:t>Used in retail and warehousing</a:t>
            </a:r>
          </a:p>
          <a:p>
            <a:pPr lvl="1">
              <a:spcBef>
                <a:spcPts val="1200"/>
              </a:spcBef>
            </a:pPr>
            <a:r>
              <a:rPr lang="en-GB" b="1" dirty="0"/>
              <a:t>Code 128</a:t>
            </a:r>
          </a:p>
          <a:p>
            <a:pPr lvl="1"/>
            <a:r>
              <a:rPr lang="en-GB" dirty="0"/>
              <a:t>Used in transport and </a:t>
            </a:r>
            <a:br>
              <a:rPr lang="en-GB" dirty="0"/>
            </a:br>
            <a:r>
              <a:rPr lang="en-GB" dirty="0"/>
              <a:t>shipment tracking</a:t>
            </a:r>
          </a:p>
          <a:p>
            <a:r>
              <a:rPr lang="en-GB" dirty="0"/>
              <a:t>Code 128 can represent letters and numbers whilst UPC-A and EAN can only represent numeric digits</a:t>
            </a:r>
          </a:p>
        </p:txBody>
      </p:sp>
      <p:pic>
        <p:nvPicPr>
          <p:cNvPr id="4" name="Picture 3" descr="C:\Users\David Watson\Downloads\barcode.png"/>
          <p:cNvPicPr/>
          <p:nvPr/>
        </p:nvPicPr>
        <p:blipFill>
          <a:blip r:embed="rId2">
            <a:extLst>
              <a:ext uri="{28A0092B-C50C-407E-A947-70E740481C1C}">
                <a14:useLocalDpi xmlns:a14="http://schemas.microsoft.com/office/drawing/2010/main"/>
              </a:ext>
            </a:extLst>
          </a:blip>
          <a:srcRect/>
          <a:stretch>
            <a:fillRect/>
          </a:stretch>
        </p:blipFill>
        <p:spPr bwMode="auto">
          <a:xfrm>
            <a:off x="5984652" y="2286541"/>
            <a:ext cx="2194560" cy="1121410"/>
          </a:xfrm>
          <a:prstGeom prst="rect">
            <a:avLst/>
          </a:prstGeom>
          <a:noFill/>
          <a:ln>
            <a:noFill/>
          </a:ln>
        </p:spPr>
      </p:pic>
      <p:pic>
        <p:nvPicPr>
          <p:cNvPr id="6" name="Picture 5" descr="C:\Users\David Watson\Downloads\barcode (2).png"/>
          <p:cNvPicPr/>
          <p:nvPr/>
        </p:nvPicPr>
        <p:blipFill>
          <a:blip r:embed="rId3">
            <a:extLst>
              <a:ext uri="{28A0092B-C50C-407E-A947-70E740481C1C}">
                <a14:useLocalDpi xmlns:a14="http://schemas.microsoft.com/office/drawing/2010/main"/>
              </a:ext>
            </a:extLst>
          </a:blip>
          <a:srcRect/>
          <a:stretch>
            <a:fillRect/>
          </a:stretch>
        </p:blipFill>
        <p:spPr bwMode="auto">
          <a:xfrm>
            <a:off x="4728622" y="4047463"/>
            <a:ext cx="3450590" cy="871855"/>
          </a:xfrm>
          <a:prstGeom prst="rect">
            <a:avLst/>
          </a:prstGeom>
          <a:noFill/>
          <a:ln>
            <a:noFill/>
          </a:ln>
        </p:spPr>
      </p:pic>
    </p:spTree>
    <p:extLst>
      <p:ext uri="{BB962C8B-B14F-4D97-AF65-F5344CB8AC3E}">
        <p14:creationId xmlns:p14="http://schemas.microsoft.com/office/powerpoint/2010/main" val="23138525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body" sz="quarter" idx="13"/>
          </p:nvPr>
        </p:nvSpPr>
        <p:spPr/>
        <p:txBody>
          <a:bodyPr>
            <a:normAutofit/>
          </a:bodyPr>
          <a:lstStyle/>
          <a:p>
            <a:pPr algn="just"/>
            <a:r>
              <a:rPr lang="en-GB" dirty="0"/>
              <a:t>UPC-A / EAN systems</a:t>
            </a:r>
            <a:endParaRPr lang="en-GB" dirty="0">
              <a:solidFill>
                <a:schemeClr val="tx1"/>
              </a:solidFill>
            </a:endParaRPr>
          </a:p>
        </p:txBody>
      </p:sp>
      <p:sp>
        <p:nvSpPr>
          <p:cNvPr id="6" name="Text Placeholder 5"/>
          <p:cNvSpPr>
            <a:spLocks noGrp="1"/>
          </p:cNvSpPr>
          <p:nvPr>
            <p:ph type="body" sz="quarter" idx="14"/>
          </p:nvPr>
        </p:nvSpPr>
        <p:spPr/>
        <p:txBody>
          <a:bodyPr/>
          <a:lstStyle/>
          <a:p>
            <a:r>
              <a:rPr lang="en-GB" sz="2800" dirty="0"/>
              <a:t>This uses long guard bars to show the start and end of the barcode and also central guard bars to distinguish left uniquely from right</a:t>
            </a:r>
          </a:p>
          <a:p>
            <a:pPr lvl="1"/>
            <a:r>
              <a:rPr lang="en-GB" sz="2300" dirty="0"/>
              <a:t>UPC-A / EAN uses seven bar elements to form four alternating dark and light bars of varying thicknesses to represent each data item between the guard bars</a:t>
            </a:r>
          </a:p>
          <a:p>
            <a:pPr lvl="1"/>
            <a:endParaRPr lang="en-GB" sz="2300" dirty="0"/>
          </a:p>
        </p:txBody>
      </p:sp>
      <p:grpSp>
        <p:nvGrpSpPr>
          <p:cNvPr id="11" name="Group 10"/>
          <p:cNvGrpSpPr/>
          <p:nvPr/>
        </p:nvGrpSpPr>
        <p:grpSpPr>
          <a:xfrm>
            <a:off x="2439485" y="4432565"/>
            <a:ext cx="4432863" cy="2004394"/>
            <a:chOff x="2439485" y="4432565"/>
            <a:chExt cx="4432863" cy="2004394"/>
          </a:xfrm>
        </p:grpSpPr>
        <p:grpSp>
          <p:nvGrpSpPr>
            <p:cNvPr id="2" name="Group 1"/>
            <p:cNvGrpSpPr/>
            <p:nvPr/>
          </p:nvGrpSpPr>
          <p:grpSpPr>
            <a:xfrm>
              <a:off x="2799761" y="4432565"/>
              <a:ext cx="4072587" cy="1999015"/>
              <a:chOff x="2799761" y="4771231"/>
              <a:chExt cx="4072587" cy="1999015"/>
            </a:xfrm>
          </p:grpSpPr>
          <p:pic>
            <p:nvPicPr>
              <p:cNvPr id="4" name="Picture 3" descr="C:\Users\David Watson\Downloads\barcode.png"/>
              <p:cNvPicPr/>
              <p:nvPr/>
            </p:nvPicPr>
            <p:blipFill>
              <a:blip r:embed="rId2">
                <a:extLst>
                  <a:ext uri="{28A0092B-C50C-407E-A947-70E740481C1C}">
                    <a14:useLocalDpi xmlns:a14="http://schemas.microsoft.com/office/drawing/2010/main"/>
                  </a:ext>
                </a:extLst>
              </a:blip>
              <a:srcRect/>
              <a:stretch>
                <a:fillRect/>
              </a:stretch>
            </p:blipFill>
            <p:spPr bwMode="auto">
              <a:xfrm>
                <a:off x="2799761" y="4771231"/>
                <a:ext cx="3673905" cy="1740984"/>
              </a:xfrm>
              <a:prstGeom prst="rect">
                <a:avLst/>
              </a:prstGeom>
              <a:noFill/>
              <a:ln>
                <a:noFill/>
              </a:ln>
            </p:spPr>
          </p:pic>
          <p:sp>
            <p:nvSpPr>
              <p:cNvPr id="9" name="Arc 8"/>
              <p:cNvSpPr/>
              <p:nvPr/>
            </p:nvSpPr>
            <p:spPr>
              <a:xfrm flipH="1" flipV="1">
                <a:off x="5304914" y="6323212"/>
                <a:ext cx="1567434" cy="447034"/>
              </a:xfrm>
              <a:prstGeom prst="arc">
                <a:avLst>
                  <a:gd name="adj1" fmla="val 10754091"/>
                  <a:gd name="adj2" fmla="val 272965"/>
                </a:avLst>
              </a:prstGeom>
              <a:ln w="38100">
                <a:solidFill>
                  <a:srgbClr val="C396A3"/>
                </a:solidFill>
                <a:prstDash val="sysDot"/>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grpSp>
        <p:sp>
          <p:nvSpPr>
            <p:cNvPr id="10" name="Arc 9"/>
            <p:cNvSpPr/>
            <p:nvPr/>
          </p:nvSpPr>
          <p:spPr>
            <a:xfrm flipV="1">
              <a:off x="2439485" y="5989925"/>
              <a:ext cx="1567434" cy="447034"/>
            </a:xfrm>
            <a:prstGeom prst="arc">
              <a:avLst>
                <a:gd name="adj1" fmla="val 10754091"/>
                <a:gd name="adj2" fmla="val 272965"/>
              </a:avLst>
            </a:prstGeom>
            <a:ln w="38100">
              <a:solidFill>
                <a:srgbClr val="C396A3"/>
              </a:solidFill>
              <a:prstDash val="sysDot"/>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grpSp>
      <p:sp>
        <p:nvSpPr>
          <p:cNvPr id="12" name="Rectangle 11"/>
          <p:cNvSpPr/>
          <p:nvPr/>
        </p:nvSpPr>
        <p:spPr>
          <a:xfrm>
            <a:off x="1084881" y="5204002"/>
            <a:ext cx="1714880" cy="923330"/>
          </a:xfrm>
          <a:prstGeom prst="rect">
            <a:avLst/>
          </a:prstGeom>
        </p:spPr>
        <p:txBody>
          <a:bodyPr wrap="square">
            <a:spAutoFit/>
          </a:bodyPr>
          <a:lstStyle/>
          <a:p>
            <a:pPr algn="r"/>
            <a:r>
              <a:rPr lang="en-GB" b="1" dirty="0">
                <a:solidFill>
                  <a:srgbClr val="D1919B"/>
                </a:solidFill>
                <a:latin typeface="Arial" panose="020B0604020202020204" pitchFamily="34" charset="0"/>
                <a:cs typeface="Arial" panose="020B0604020202020204" pitchFamily="34" charset="0"/>
              </a:rPr>
              <a:t>Left:</a:t>
            </a:r>
            <a:br>
              <a:rPr lang="en-GB" b="1" dirty="0">
                <a:solidFill>
                  <a:srgbClr val="D1919B"/>
                </a:solidFill>
                <a:latin typeface="Arial" panose="020B0604020202020204" pitchFamily="34" charset="0"/>
                <a:cs typeface="Arial" panose="020B0604020202020204" pitchFamily="34" charset="0"/>
              </a:rPr>
            </a:br>
            <a:r>
              <a:rPr lang="en-GB" b="1" dirty="0">
                <a:solidFill>
                  <a:srgbClr val="D1919B"/>
                </a:solidFill>
                <a:latin typeface="Arial" panose="020B0604020202020204" pitchFamily="34" charset="0"/>
                <a:cs typeface="Arial" panose="020B0604020202020204" pitchFamily="34" charset="0"/>
              </a:rPr>
              <a:t>Manufacturer </a:t>
            </a:r>
            <a:br>
              <a:rPr lang="en-GB" b="1" dirty="0">
                <a:solidFill>
                  <a:srgbClr val="D1919B"/>
                </a:solidFill>
                <a:latin typeface="Arial" panose="020B0604020202020204" pitchFamily="34" charset="0"/>
                <a:cs typeface="Arial" panose="020B0604020202020204" pitchFamily="34" charset="0"/>
              </a:rPr>
            </a:br>
            <a:r>
              <a:rPr lang="en-GB" b="1" dirty="0">
                <a:solidFill>
                  <a:srgbClr val="D1919B"/>
                </a:solidFill>
                <a:latin typeface="Arial" panose="020B0604020202020204" pitchFamily="34" charset="0"/>
                <a:cs typeface="Arial" panose="020B0604020202020204" pitchFamily="34" charset="0"/>
              </a:rPr>
              <a:t>number</a:t>
            </a:r>
            <a:endParaRPr lang="en-GB" dirty="0">
              <a:solidFill>
                <a:srgbClr val="D1919B"/>
              </a:solidFill>
            </a:endParaRPr>
          </a:p>
        </p:txBody>
      </p:sp>
      <p:sp>
        <p:nvSpPr>
          <p:cNvPr id="13" name="Rectangle 12"/>
          <p:cNvSpPr/>
          <p:nvPr/>
        </p:nvSpPr>
        <p:spPr>
          <a:xfrm>
            <a:off x="6512072" y="5204002"/>
            <a:ext cx="1714880" cy="923330"/>
          </a:xfrm>
          <a:prstGeom prst="rect">
            <a:avLst/>
          </a:prstGeom>
        </p:spPr>
        <p:txBody>
          <a:bodyPr wrap="square">
            <a:spAutoFit/>
          </a:bodyPr>
          <a:lstStyle/>
          <a:p>
            <a:r>
              <a:rPr lang="en-GB" b="1" dirty="0">
                <a:solidFill>
                  <a:srgbClr val="D1919B"/>
                </a:solidFill>
                <a:latin typeface="Arial" panose="020B0604020202020204" pitchFamily="34" charset="0"/>
                <a:cs typeface="Arial" panose="020B0604020202020204" pitchFamily="34" charset="0"/>
              </a:rPr>
              <a:t>Right:</a:t>
            </a:r>
            <a:br>
              <a:rPr lang="en-GB" b="1" dirty="0">
                <a:solidFill>
                  <a:srgbClr val="D1919B"/>
                </a:solidFill>
                <a:latin typeface="Arial" panose="020B0604020202020204" pitchFamily="34" charset="0"/>
                <a:cs typeface="Arial" panose="020B0604020202020204" pitchFamily="34" charset="0"/>
              </a:rPr>
            </a:br>
            <a:r>
              <a:rPr lang="en-GB" b="1" dirty="0">
                <a:solidFill>
                  <a:srgbClr val="D1919B"/>
                </a:solidFill>
                <a:latin typeface="Arial" panose="020B0604020202020204" pitchFamily="34" charset="0"/>
                <a:cs typeface="Arial" panose="020B0604020202020204" pitchFamily="34" charset="0"/>
              </a:rPr>
              <a:t>Product </a:t>
            </a:r>
            <a:br>
              <a:rPr lang="en-GB" b="1" dirty="0">
                <a:solidFill>
                  <a:srgbClr val="D1919B"/>
                </a:solidFill>
                <a:latin typeface="Arial" panose="020B0604020202020204" pitchFamily="34" charset="0"/>
                <a:cs typeface="Arial" panose="020B0604020202020204" pitchFamily="34" charset="0"/>
              </a:rPr>
            </a:br>
            <a:r>
              <a:rPr lang="en-GB" b="1" dirty="0">
                <a:solidFill>
                  <a:srgbClr val="D1919B"/>
                </a:solidFill>
                <a:latin typeface="Arial" panose="020B0604020202020204" pitchFamily="34" charset="0"/>
                <a:cs typeface="Arial" panose="020B0604020202020204" pitchFamily="34" charset="0"/>
              </a:rPr>
              <a:t>number</a:t>
            </a:r>
            <a:endParaRPr lang="en-GB" dirty="0">
              <a:solidFill>
                <a:srgbClr val="D1919B"/>
              </a:solidFill>
            </a:endParaRPr>
          </a:p>
        </p:txBody>
      </p:sp>
    </p:spTree>
    <p:extLst>
      <p:ext uri="{BB962C8B-B14F-4D97-AF65-F5344CB8AC3E}">
        <p14:creationId xmlns:p14="http://schemas.microsoft.com/office/powerpoint/2010/main" val="9536563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UPC-A barcode anatomy</a:t>
            </a:r>
          </a:p>
        </p:txBody>
      </p:sp>
      <p:graphicFrame>
        <p:nvGraphicFramePr>
          <p:cNvPr id="4" name="Table 3"/>
          <p:cNvGraphicFramePr>
            <a:graphicFrameLocks noGrp="1"/>
          </p:cNvGraphicFramePr>
          <p:nvPr>
            <p:extLst>
              <p:ext uri="{D42A27DB-BD31-4B8C-83A1-F6EECF244321}">
                <p14:modId xmlns:p14="http://schemas.microsoft.com/office/powerpoint/2010/main" val="1755883008"/>
              </p:ext>
            </p:extLst>
          </p:nvPr>
        </p:nvGraphicFramePr>
        <p:xfrm>
          <a:off x="5915025" y="2244725"/>
          <a:ext cx="2412004" cy="438150"/>
        </p:xfrm>
        <a:graphic>
          <a:graphicData uri="http://schemas.openxmlformats.org/drawingml/2006/table">
            <a:tbl>
              <a:tblPr firstRow="1" firstCol="1" bandRow="1"/>
              <a:tblGrid>
                <a:gridCol w="143081">
                  <a:extLst>
                    <a:ext uri="{9D8B030D-6E8A-4147-A177-3AD203B41FA5}">
                      <a16:colId xmlns:a16="http://schemas.microsoft.com/office/drawing/2014/main" val="20000"/>
                    </a:ext>
                  </a:extLst>
                </a:gridCol>
                <a:gridCol w="143616">
                  <a:extLst>
                    <a:ext uri="{9D8B030D-6E8A-4147-A177-3AD203B41FA5}">
                      <a16:colId xmlns:a16="http://schemas.microsoft.com/office/drawing/2014/main" val="20001"/>
                    </a:ext>
                  </a:extLst>
                </a:gridCol>
                <a:gridCol w="149511">
                  <a:extLst>
                    <a:ext uri="{9D8B030D-6E8A-4147-A177-3AD203B41FA5}">
                      <a16:colId xmlns:a16="http://schemas.microsoft.com/office/drawing/2014/main" val="20002"/>
                    </a:ext>
                  </a:extLst>
                </a:gridCol>
                <a:gridCol w="137186">
                  <a:extLst>
                    <a:ext uri="{9D8B030D-6E8A-4147-A177-3AD203B41FA5}">
                      <a16:colId xmlns:a16="http://schemas.microsoft.com/office/drawing/2014/main" val="20003"/>
                    </a:ext>
                  </a:extLst>
                </a:gridCol>
                <a:gridCol w="143616">
                  <a:extLst>
                    <a:ext uri="{9D8B030D-6E8A-4147-A177-3AD203B41FA5}">
                      <a16:colId xmlns:a16="http://schemas.microsoft.com/office/drawing/2014/main" val="20004"/>
                    </a:ext>
                  </a:extLst>
                </a:gridCol>
                <a:gridCol w="143616">
                  <a:extLst>
                    <a:ext uri="{9D8B030D-6E8A-4147-A177-3AD203B41FA5}">
                      <a16:colId xmlns:a16="http://schemas.microsoft.com/office/drawing/2014/main" val="20005"/>
                    </a:ext>
                  </a:extLst>
                </a:gridCol>
                <a:gridCol w="143616">
                  <a:extLst>
                    <a:ext uri="{9D8B030D-6E8A-4147-A177-3AD203B41FA5}">
                      <a16:colId xmlns:a16="http://schemas.microsoft.com/office/drawing/2014/main" val="20006"/>
                    </a:ext>
                  </a:extLst>
                </a:gridCol>
                <a:gridCol w="364400">
                  <a:extLst>
                    <a:ext uri="{9D8B030D-6E8A-4147-A177-3AD203B41FA5}">
                      <a16:colId xmlns:a16="http://schemas.microsoft.com/office/drawing/2014/main" val="20007"/>
                    </a:ext>
                  </a:extLst>
                </a:gridCol>
                <a:gridCol w="143616">
                  <a:extLst>
                    <a:ext uri="{9D8B030D-6E8A-4147-A177-3AD203B41FA5}">
                      <a16:colId xmlns:a16="http://schemas.microsoft.com/office/drawing/2014/main" val="20008"/>
                    </a:ext>
                  </a:extLst>
                </a:gridCol>
                <a:gridCol w="149511">
                  <a:extLst>
                    <a:ext uri="{9D8B030D-6E8A-4147-A177-3AD203B41FA5}">
                      <a16:colId xmlns:a16="http://schemas.microsoft.com/office/drawing/2014/main" val="20009"/>
                    </a:ext>
                  </a:extLst>
                </a:gridCol>
                <a:gridCol w="150047">
                  <a:extLst>
                    <a:ext uri="{9D8B030D-6E8A-4147-A177-3AD203B41FA5}">
                      <a16:colId xmlns:a16="http://schemas.microsoft.com/office/drawing/2014/main" val="20010"/>
                    </a:ext>
                  </a:extLst>
                </a:gridCol>
                <a:gridCol w="150047">
                  <a:extLst>
                    <a:ext uri="{9D8B030D-6E8A-4147-A177-3AD203B41FA5}">
                      <a16:colId xmlns:a16="http://schemas.microsoft.com/office/drawing/2014/main" val="20011"/>
                    </a:ext>
                  </a:extLst>
                </a:gridCol>
                <a:gridCol w="150047">
                  <a:extLst>
                    <a:ext uri="{9D8B030D-6E8A-4147-A177-3AD203B41FA5}">
                      <a16:colId xmlns:a16="http://schemas.microsoft.com/office/drawing/2014/main" val="20012"/>
                    </a:ext>
                  </a:extLst>
                </a:gridCol>
                <a:gridCol w="150047">
                  <a:extLst>
                    <a:ext uri="{9D8B030D-6E8A-4147-A177-3AD203B41FA5}">
                      <a16:colId xmlns:a16="http://schemas.microsoft.com/office/drawing/2014/main" val="20013"/>
                    </a:ext>
                  </a:extLst>
                </a:gridCol>
                <a:gridCol w="150047">
                  <a:extLst>
                    <a:ext uri="{9D8B030D-6E8A-4147-A177-3AD203B41FA5}">
                      <a16:colId xmlns:a16="http://schemas.microsoft.com/office/drawing/2014/main" val="20014"/>
                    </a:ext>
                  </a:extLst>
                </a:gridCol>
              </a:tblGrid>
              <a:tr h="360000">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marL="0" algn="ctr" defTabSz="457200" rtl="0" eaLnBrk="1" latinLnBrk="0" hangingPunct="1">
                        <a:lnSpc>
                          <a:spcPct val="115000"/>
                        </a:lnSpc>
                        <a:spcAft>
                          <a:spcPts val="0"/>
                        </a:spcAft>
                      </a:pPr>
                      <a:r>
                        <a:rPr lang="en-GB" sz="2500" b="1" kern="1200" dirty="0">
                          <a:solidFill>
                            <a:srgbClr val="D1919B"/>
                          </a:solidFill>
                          <a:effectLst/>
                          <a:latin typeface="Arial"/>
                          <a:ea typeface="Calibri"/>
                          <a:cs typeface="Arial"/>
                        </a:rPr>
                        <a:t>3</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graphicFrame>
        <p:nvGraphicFramePr>
          <p:cNvPr id="5" name="Table 4"/>
          <p:cNvGraphicFramePr>
            <a:graphicFrameLocks noGrp="1"/>
          </p:cNvGraphicFramePr>
          <p:nvPr>
            <p:extLst>
              <p:ext uri="{D42A27DB-BD31-4B8C-83A1-F6EECF244321}">
                <p14:modId xmlns:p14="http://schemas.microsoft.com/office/powerpoint/2010/main" val="2491082719"/>
              </p:ext>
            </p:extLst>
          </p:nvPr>
        </p:nvGraphicFramePr>
        <p:xfrm>
          <a:off x="5915025" y="2863850"/>
          <a:ext cx="2412004" cy="2304510"/>
        </p:xfrm>
        <a:graphic>
          <a:graphicData uri="http://schemas.openxmlformats.org/drawingml/2006/table">
            <a:tbl>
              <a:tblPr firstRow="1" firstCol="1" bandRow="1"/>
              <a:tblGrid>
                <a:gridCol w="143081">
                  <a:extLst>
                    <a:ext uri="{9D8B030D-6E8A-4147-A177-3AD203B41FA5}">
                      <a16:colId xmlns:a16="http://schemas.microsoft.com/office/drawing/2014/main" val="20000"/>
                    </a:ext>
                  </a:extLst>
                </a:gridCol>
                <a:gridCol w="143616">
                  <a:extLst>
                    <a:ext uri="{9D8B030D-6E8A-4147-A177-3AD203B41FA5}">
                      <a16:colId xmlns:a16="http://schemas.microsoft.com/office/drawing/2014/main" val="20001"/>
                    </a:ext>
                  </a:extLst>
                </a:gridCol>
                <a:gridCol w="149511">
                  <a:extLst>
                    <a:ext uri="{9D8B030D-6E8A-4147-A177-3AD203B41FA5}">
                      <a16:colId xmlns:a16="http://schemas.microsoft.com/office/drawing/2014/main" val="20002"/>
                    </a:ext>
                  </a:extLst>
                </a:gridCol>
                <a:gridCol w="137186">
                  <a:extLst>
                    <a:ext uri="{9D8B030D-6E8A-4147-A177-3AD203B41FA5}">
                      <a16:colId xmlns:a16="http://schemas.microsoft.com/office/drawing/2014/main" val="20003"/>
                    </a:ext>
                  </a:extLst>
                </a:gridCol>
                <a:gridCol w="143616">
                  <a:extLst>
                    <a:ext uri="{9D8B030D-6E8A-4147-A177-3AD203B41FA5}">
                      <a16:colId xmlns:a16="http://schemas.microsoft.com/office/drawing/2014/main" val="20004"/>
                    </a:ext>
                  </a:extLst>
                </a:gridCol>
                <a:gridCol w="143616">
                  <a:extLst>
                    <a:ext uri="{9D8B030D-6E8A-4147-A177-3AD203B41FA5}">
                      <a16:colId xmlns:a16="http://schemas.microsoft.com/office/drawing/2014/main" val="20005"/>
                    </a:ext>
                  </a:extLst>
                </a:gridCol>
                <a:gridCol w="143616">
                  <a:extLst>
                    <a:ext uri="{9D8B030D-6E8A-4147-A177-3AD203B41FA5}">
                      <a16:colId xmlns:a16="http://schemas.microsoft.com/office/drawing/2014/main" val="20006"/>
                    </a:ext>
                  </a:extLst>
                </a:gridCol>
                <a:gridCol w="364400">
                  <a:extLst>
                    <a:ext uri="{9D8B030D-6E8A-4147-A177-3AD203B41FA5}">
                      <a16:colId xmlns:a16="http://schemas.microsoft.com/office/drawing/2014/main" val="20007"/>
                    </a:ext>
                  </a:extLst>
                </a:gridCol>
                <a:gridCol w="143616">
                  <a:extLst>
                    <a:ext uri="{9D8B030D-6E8A-4147-A177-3AD203B41FA5}">
                      <a16:colId xmlns:a16="http://schemas.microsoft.com/office/drawing/2014/main" val="20008"/>
                    </a:ext>
                  </a:extLst>
                </a:gridCol>
                <a:gridCol w="149511">
                  <a:extLst>
                    <a:ext uri="{9D8B030D-6E8A-4147-A177-3AD203B41FA5}">
                      <a16:colId xmlns:a16="http://schemas.microsoft.com/office/drawing/2014/main" val="20009"/>
                    </a:ext>
                  </a:extLst>
                </a:gridCol>
                <a:gridCol w="150047">
                  <a:extLst>
                    <a:ext uri="{9D8B030D-6E8A-4147-A177-3AD203B41FA5}">
                      <a16:colId xmlns:a16="http://schemas.microsoft.com/office/drawing/2014/main" val="20010"/>
                    </a:ext>
                  </a:extLst>
                </a:gridCol>
                <a:gridCol w="150047">
                  <a:extLst>
                    <a:ext uri="{9D8B030D-6E8A-4147-A177-3AD203B41FA5}">
                      <a16:colId xmlns:a16="http://schemas.microsoft.com/office/drawing/2014/main" val="20011"/>
                    </a:ext>
                  </a:extLst>
                </a:gridCol>
                <a:gridCol w="150047">
                  <a:extLst>
                    <a:ext uri="{9D8B030D-6E8A-4147-A177-3AD203B41FA5}">
                      <a16:colId xmlns:a16="http://schemas.microsoft.com/office/drawing/2014/main" val="20012"/>
                    </a:ext>
                  </a:extLst>
                </a:gridCol>
                <a:gridCol w="150047">
                  <a:extLst>
                    <a:ext uri="{9D8B030D-6E8A-4147-A177-3AD203B41FA5}">
                      <a16:colId xmlns:a16="http://schemas.microsoft.com/office/drawing/2014/main" val="20013"/>
                    </a:ext>
                  </a:extLst>
                </a:gridCol>
                <a:gridCol w="150047">
                  <a:extLst>
                    <a:ext uri="{9D8B030D-6E8A-4147-A177-3AD203B41FA5}">
                      <a16:colId xmlns:a16="http://schemas.microsoft.com/office/drawing/2014/main" val="20014"/>
                    </a:ext>
                  </a:extLst>
                </a:gridCol>
              </a:tblGrid>
              <a:tr h="2304510">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lnSpc>
                          <a:spcPct val="115000"/>
                        </a:lnSpc>
                        <a:spcAft>
                          <a:spcPts val="0"/>
                        </a:spcAft>
                      </a:pPr>
                      <a:r>
                        <a:rPr lang="en-GB" sz="2500" b="1" dirty="0">
                          <a:solidFill>
                            <a:srgbClr val="D1919B"/>
                          </a:solidFill>
                          <a:effectLst/>
                          <a:latin typeface="Arial"/>
                          <a:ea typeface="Calibri"/>
                          <a:cs typeface="Arial"/>
                        </a:rPr>
                        <a:t>3</a:t>
                      </a:r>
                      <a:endParaRPr lang="en-GB" sz="2500" b="1" dirty="0">
                        <a:solidFill>
                          <a:srgbClr val="D1919B"/>
                        </a:solidFill>
                        <a:effectLst/>
                        <a:latin typeface="Calibri"/>
                        <a:ea typeface="Calibri"/>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bl>
          </a:graphicData>
        </a:graphic>
      </p:graphicFrame>
      <p:pic>
        <p:nvPicPr>
          <p:cNvPr id="6" name="Picture 5" descr="C:\Users\David Watson\Downloads\barcode.png"/>
          <p:cNvPicPr/>
          <p:nvPr/>
        </p:nvPicPr>
        <p:blipFill>
          <a:blip r:embed="rId2">
            <a:extLst>
              <a:ext uri="{28A0092B-C50C-407E-A947-70E740481C1C}">
                <a14:useLocalDpi xmlns:a14="http://schemas.microsoft.com/office/drawing/2010/main"/>
              </a:ext>
            </a:extLst>
          </a:blip>
          <a:srcRect/>
          <a:stretch>
            <a:fillRect/>
          </a:stretch>
        </p:blipFill>
        <p:spPr bwMode="auto">
          <a:xfrm>
            <a:off x="533779" y="2854325"/>
            <a:ext cx="5195571" cy="2708275"/>
          </a:xfrm>
          <a:prstGeom prst="rect">
            <a:avLst/>
          </a:prstGeom>
          <a:noFill/>
          <a:ln>
            <a:noFill/>
          </a:ln>
        </p:spPr>
      </p:pic>
      <p:sp>
        <p:nvSpPr>
          <p:cNvPr id="7" name="TextBox 6"/>
          <p:cNvSpPr txBox="1"/>
          <p:nvPr/>
        </p:nvSpPr>
        <p:spPr>
          <a:xfrm>
            <a:off x="6074600" y="1844615"/>
            <a:ext cx="2126425" cy="400110"/>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Left	     Right </a:t>
            </a:r>
          </a:p>
        </p:txBody>
      </p:sp>
      <p:grpSp>
        <p:nvGrpSpPr>
          <p:cNvPr id="16" name="Group 15"/>
          <p:cNvGrpSpPr/>
          <p:nvPr/>
        </p:nvGrpSpPr>
        <p:grpSpPr>
          <a:xfrm>
            <a:off x="2700336" y="5168360"/>
            <a:ext cx="1962149" cy="583629"/>
            <a:chOff x="2881310" y="5096923"/>
            <a:chExt cx="1962149" cy="583629"/>
          </a:xfrm>
        </p:grpSpPr>
        <p:cxnSp>
          <p:nvCxnSpPr>
            <p:cNvPr id="11" name="Straight Connector 10"/>
            <p:cNvCxnSpPr/>
            <p:nvPr/>
          </p:nvCxnSpPr>
          <p:spPr>
            <a:xfrm>
              <a:off x="2881312" y="5173664"/>
              <a:ext cx="320675" cy="0"/>
            </a:xfrm>
            <a:prstGeom prst="line">
              <a:avLst/>
            </a:prstGeom>
            <a:ln w="38100">
              <a:solidFill>
                <a:srgbClr val="AA3C3C"/>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2881310" y="5096923"/>
              <a:ext cx="0" cy="93149"/>
            </a:xfrm>
            <a:prstGeom prst="line">
              <a:avLst/>
            </a:prstGeom>
            <a:ln w="38100">
              <a:solidFill>
                <a:srgbClr val="AA3C3C"/>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3201987" y="5096923"/>
              <a:ext cx="0" cy="93149"/>
            </a:xfrm>
            <a:prstGeom prst="line">
              <a:avLst/>
            </a:prstGeom>
            <a:ln w="38100">
              <a:solidFill>
                <a:srgbClr val="AA3C3C"/>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3038472" y="5180013"/>
              <a:ext cx="0" cy="500539"/>
            </a:xfrm>
            <a:prstGeom prst="line">
              <a:avLst/>
            </a:prstGeom>
            <a:ln w="38100">
              <a:solidFill>
                <a:srgbClr val="AA3C3C"/>
              </a:solidFill>
            </a:ln>
            <a:effectLst/>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a:off x="3041649" y="5661504"/>
              <a:ext cx="1801810" cy="0"/>
            </a:xfrm>
            <a:prstGeom prst="line">
              <a:avLst/>
            </a:prstGeom>
            <a:ln w="38100">
              <a:solidFill>
                <a:srgbClr val="AA3C3C"/>
              </a:solidFill>
            </a:ln>
            <a:effectLst/>
          </p:spPr>
          <p:style>
            <a:lnRef idx="2">
              <a:schemeClr val="accent1"/>
            </a:lnRef>
            <a:fillRef idx="0">
              <a:schemeClr val="accent1"/>
            </a:fillRef>
            <a:effectRef idx="1">
              <a:schemeClr val="accent1"/>
            </a:effectRef>
            <a:fontRef idx="minor">
              <a:schemeClr val="tx1"/>
            </a:fontRef>
          </p:style>
        </p:cxnSp>
      </p:grpSp>
      <p:grpSp>
        <p:nvGrpSpPr>
          <p:cNvPr id="20" name="Group 19"/>
          <p:cNvGrpSpPr/>
          <p:nvPr/>
        </p:nvGrpSpPr>
        <p:grpSpPr>
          <a:xfrm>
            <a:off x="4505323" y="5175503"/>
            <a:ext cx="320677" cy="578867"/>
            <a:chOff x="2881310" y="5096923"/>
            <a:chExt cx="320677" cy="578867"/>
          </a:xfrm>
        </p:grpSpPr>
        <p:cxnSp>
          <p:nvCxnSpPr>
            <p:cNvPr id="21" name="Straight Connector 20"/>
            <p:cNvCxnSpPr/>
            <p:nvPr/>
          </p:nvCxnSpPr>
          <p:spPr>
            <a:xfrm>
              <a:off x="2881312" y="5173664"/>
              <a:ext cx="320675" cy="0"/>
            </a:xfrm>
            <a:prstGeom prst="line">
              <a:avLst/>
            </a:prstGeom>
            <a:ln w="38100">
              <a:solidFill>
                <a:srgbClr val="AA3C3C"/>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2881310" y="5096923"/>
              <a:ext cx="0" cy="93149"/>
            </a:xfrm>
            <a:prstGeom prst="line">
              <a:avLst/>
            </a:prstGeom>
            <a:ln w="38100">
              <a:solidFill>
                <a:srgbClr val="AA3C3C"/>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p:cNvCxnSpPr/>
            <p:nvPr/>
          </p:nvCxnSpPr>
          <p:spPr>
            <a:xfrm>
              <a:off x="3201987" y="5096923"/>
              <a:ext cx="0" cy="93149"/>
            </a:xfrm>
            <a:prstGeom prst="line">
              <a:avLst/>
            </a:prstGeom>
            <a:ln w="38100">
              <a:solidFill>
                <a:srgbClr val="AA3C3C"/>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p:nvCxnSpPr>
          <p:spPr>
            <a:xfrm>
              <a:off x="3038472" y="5175251"/>
              <a:ext cx="0" cy="500539"/>
            </a:xfrm>
            <a:prstGeom prst="line">
              <a:avLst/>
            </a:prstGeom>
            <a:ln w="38100">
              <a:solidFill>
                <a:srgbClr val="AA3C3C"/>
              </a:solidFill>
            </a:ln>
            <a:effectLst/>
          </p:spPr>
          <p:style>
            <a:lnRef idx="2">
              <a:schemeClr val="accent1"/>
            </a:lnRef>
            <a:fillRef idx="0">
              <a:schemeClr val="accent1"/>
            </a:fillRef>
            <a:effectRef idx="1">
              <a:schemeClr val="accent1"/>
            </a:effectRef>
            <a:fontRef idx="minor">
              <a:schemeClr val="tx1"/>
            </a:fontRef>
          </p:style>
        </p:cxnSp>
      </p:grpSp>
      <p:grpSp>
        <p:nvGrpSpPr>
          <p:cNvPr id="28" name="Group 27"/>
          <p:cNvGrpSpPr/>
          <p:nvPr/>
        </p:nvGrpSpPr>
        <p:grpSpPr>
          <a:xfrm>
            <a:off x="2445389" y="5463631"/>
            <a:ext cx="2002209" cy="503782"/>
            <a:chOff x="2971613" y="5142162"/>
            <a:chExt cx="2002209" cy="503782"/>
          </a:xfrm>
        </p:grpSpPr>
        <p:cxnSp>
          <p:nvCxnSpPr>
            <p:cNvPr id="29" name="Straight Connector 28"/>
            <p:cNvCxnSpPr/>
            <p:nvPr/>
          </p:nvCxnSpPr>
          <p:spPr>
            <a:xfrm>
              <a:off x="2971613" y="5218903"/>
              <a:ext cx="149597" cy="0"/>
            </a:xfrm>
            <a:prstGeom prst="line">
              <a:avLst/>
            </a:prstGeom>
            <a:ln w="38100">
              <a:solidFill>
                <a:srgbClr val="AA3C3C"/>
              </a:solidFill>
            </a:ln>
            <a:effectLst/>
          </p:spPr>
          <p:style>
            <a:lnRef idx="2">
              <a:schemeClr val="accent1"/>
            </a:lnRef>
            <a:fillRef idx="0">
              <a:schemeClr val="accent1"/>
            </a:fillRef>
            <a:effectRef idx="1">
              <a:schemeClr val="accent1"/>
            </a:effectRef>
            <a:fontRef idx="minor">
              <a:schemeClr val="tx1"/>
            </a:fontRef>
          </p:style>
        </p:cxnSp>
        <p:cxnSp>
          <p:nvCxnSpPr>
            <p:cNvPr id="30" name="Straight Connector 29"/>
            <p:cNvCxnSpPr/>
            <p:nvPr/>
          </p:nvCxnSpPr>
          <p:spPr>
            <a:xfrm>
              <a:off x="2983705" y="5142162"/>
              <a:ext cx="0" cy="93149"/>
            </a:xfrm>
            <a:prstGeom prst="line">
              <a:avLst/>
            </a:prstGeom>
            <a:ln w="38100">
              <a:solidFill>
                <a:srgbClr val="AA3C3C"/>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p:nvCxnSpPr>
          <p:spPr>
            <a:xfrm>
              <a:off x="3109117" y="5142162"/>
              <a:ext cx="0" cy="93149"/>
            </a:xfrm>
            <a:prstGeom prst="line">
              <a:avLst/>
            </a:prstGeom>
            <a:ln w="38100">
              <a:solidFill>
                <a:srgbClr val="AA3C3C"/>
              </a:solidFill>
            </a:ln>
            <a:effectLst/>
          </p:spPr>
          <p:style>
            <a:lnRef idx="2">
              <a:schemeClr val="accent1"/>
            </a:lnRef>
            <a:fillRef idx="0">
              <a:schemeClr val="accent1"/>
            </a:fillRef>
            <a:effectRef idx="1">
              <a:schemeClr val="accent1"/>
            </a:effectRef>
            <a:fontRef idx="minor">
              <a:schemeClr val="tx1"/>
            </a:fontRef>
          </p:style>
        </p:cxnSp>
        <p:cxnSp>
          <p:nvCxnSpPr>
            <p:cNvPr id="33" name="Straight Connector 32"/>
            <p:cNvCxnSpPr/>
            <p:nvPr/>
          </p:nvCxnSpPr>
          <p:spPr>
            <a:xfrm>
              <a:off x="3045615" y="5222871"/>
              <a:ext cx="0" cy="423073"/>
            </a:xfrm>
            <a:prstGeom prst="line">
              <a:avLst/>
            </a:prstGeom>
            <a:ln w="38100">
              <a:solidFill>
                <a:srgbClr val="AA3C3C"/>
              </a:solidFill>
            </a:ln>
            <a:effectLst/>
          </p:spPr>
          <p:style>
            <a:lnRef idx="2">
              <a:schemeClr val="accent1"/>
            </a:lnRef>
            <a:fillRef idx="0">
              <a:schemeClr val="accent1"/>
            </a:fillRef>
            <a:effectRef idx="1">
              <a:schemeClr val="accent1"/>
            </a:effectRef>
            <a:fontRef idx="minor">
              <a:schemeClr val="tx1"/>
            </a:fontRef>
          </p:style>
        </p:cxnSp>
        <p:cxnSp>
          <p:nvCxnSpPr>
            <p:cNvPr id="34" name="Straight Connector 33"/>
            <p:cNvCxnSpPr/>
            <p:nvPr/>
          </p:nvCxnSpPr>
          <p:spPr>
            <a:xfrm>
              <a:off x="3041649" y="5627686"/>
              <a:ext cx="1856578" cy="0"/>
            </a:xfrm>
            <a:prstGeom prst="line">
              <a:avLst/>
            </a:prstGeom>
            <a:ln w="38100">
              <a:solidFill>
                <a:srgbClr val="AA3C3C"/>
              </a:solidFill>
            </a:ln>
            <a:effectLst/>
          </p:spPr>
          <p:style>
            <a:lnRef idx="2">
              <a:schemeClr val="accent1"/>
            </a:lnRef>
            <a:fillRef idx="0">
              <a:schemeClr val="accent1"/>
            </a:fillRef>
            <a:effectRef idx="1">
              <a:schemeClr val="accent1"/>
            </a:effectRef>
            <a:fontRef idx="minor">
              <a:schemeClr val="tx1"/>
            </a:fontRef>
          </p:style>
        </p:cxnSp>
        <p:cxnSp>
          <p:nvCxnSpPr>
            <p:cNvPr id="36" name="Straight Connector 35"/>
            <p:cNvCxnSpPr/>
            <p:nvPr/>
          </p:nvCxnSpPr>
          <p:spPr>
            <a:xfrm>
              <a:off x="4824225" y="5218903"/>
              <a:ext cx="149597" cy="0"/>
            </a:xfrm>
            <a:prstGeom prst="line">
              <a:avLst/>
            </a:prstGeom>
            <a:ln w="38100">
              <a:solidFill>
                <a:srgbClr val="AA3C3C"/>
              </a:solidFill>
            </a:ln>
            <a:effectLst/>
          </p:spPr>
          <p:style>
            <a:lnRef idx="2">
              <a:schemeClr val="accent1"/>
            </a:lnRef>
            <a:fillRef idx="0">
              <a:schemeClr val="accent1"/>
            </a:fillRef>
            <a:effectRef idx="1">
              <a:schemeClr val="accent1"/>
            </a:effectRef>
            <a:fontRef idx="minor">
              <a:schemeClr val="tx1"/>
            </a:fontRef>
          </p:style>
        </p:cxnSp>
        <p:cxnSp>
          <p:nvCxnSpPr>
            <p:cNvPr id="37" name="Straight Connector 36"/>
            <p:cNvCxnSpPr/>
            <p:nvPr/>
          </p:nvCxnSpPr>
          <p:spPr>
            <a:xfrm>
              <a:off x="4836317" y="5142162"/>
              <a:ext cx="0" cy="93149"/>
            </a:xfrm>
            <a:prstGeom prst="line">
              <a:avLst/>
            </a:prstGeom>
            <a:ln w="38100">
              <a:solidFill>
                <a:srgbClr val="AA3C3C"/>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p:nvCxnSpPr>
          <p:spPr>
            <a:xfrm>
              <a:off x="4961729" y="5142162"/>
              <a:ext cx="0" cy="93149"/>
            </a:xfrm>
            <a:prstGeom prst="line">
              <a:avLst/>
            </a:prstGeom>
            <a:ln w="38100">
              <a:solidFill>
                <a:srgbClr val="AA3C3C"/>
              </a:solidFill>
            </a:ln>
            <a:effectLst/>
          </p:spPr>
          <p:style>
            <a:lnRef idx="2">
              <a:schemeClr val="accent1"/>
            </a:lnRef>
            <a:fillRef idx="0">
              <a:schemeClr val="accent1"/>
            </a:fillRef>
            <a:effectRef idx="1">
              <a:schemeClr val="accent1"/>
            </a:effectRef>
            <a:fontRef idx="minor">
              <a:schemeClr val="tx1"/>
            </a:fontRef>
          </p:style>
        </p:cxnSp>
        <p:cxnSp>
          <p:nvCxnSpPr>
            <p:cNvPr id="39" name="Straight Connector 38"/>
            <p:cNvCxnSpPr/>
            <p:nvPr/>
          </p:nvCxnSpPr>
          <p:spPr>
            <a:xfrm>
              <a:off x="4898227" y="5222871"/>
              <a:ext cx="0" cy="423073"/>
            </a:xfrm>
            <a:prstGeom prst="line">
              <a:avLst/>
            </a:prstGeom>
            <a:ln w="38100">
              <a:solidFill>
                <a:srgbClr val="AA3C3C"/>
              </a:solidFill>
            </a:ln>
            <a:effectLst/>
          </p:spPr>
          <p:style>
            <a:lnRef idx="2">
              <a:schemeClr val="accent1"/>
            </a:lnRef>
            <a:fillRef idx="0">
              <a:schemeClr val="accent1"/>
            </a:fillRef>
            <a:effectRef idx="1">
              <a:schemeClr val="accent1"/>
            </a:effectRef>
            <a:fontRef idx="minor">
              <a:schemeClr val="tx1"/>
            </a:fontRef>
          </p:style>
        </p:cxnSp>
      </p:grpSp>
      <p:grpSp>
        <p:nvGrpSpPr>
          <p:cNvPr id="41" name="Group 40"/>
          <p:cNvGrpSpPr/>
          <p:nvPr/>
        </p:nvGrpSpPr>
        <p:grpSpPr>
          <a:xfrm>
            <a:off x="5917387" y="5212810"/>
            <a:ext cx="2403080" cy="541560"/>
            <a:chOff x="2574082" y="5141373"/>
            <a:chExt cx="2403080" cy="541560"/>
          </a:xfrm>
        </p:grpSpPr>
        <p:cxnSp>
          <p:nvCxnSpPr>
            <p:cNvPr id="42" name="Straight Connector 41"/>
            <p:cNvCxnSpPr/>
            <p:nvPr/>
          </p:nvCxnSpPr>
          <p:spPr>
            <a:xfrm>
              <a:off x="2574082" y="5215733"/>
              <a:ext cx="992284" cy="0"/>
            </a:xfrm>
            <a:prstGeom prst="line">
              <a:avLst/>
            </a:prstGeom>
            <a:ln w="38100">
              <a:solidFill>
                <a:srgbClr val="AA3C3C"/>
              </a:solidFill>
            </a:ln>
            <a:effectLst/>
          </p:spPr>
          <p:style>
            <a:lnRef idx="2">
              <a:schemeClr val="accent1"/>
            </a:lnRef>
            <a:fillRef idx="0">
              <a:schemeClr val="accent1"/>
            </a:fillRef>
            <a:effectRef idx="1">
              <a:schemeClr val="accent1"/>
            </a:effectRef>
            <a:fontRef idx="minor">
              <a:schemeClr val="tx1"/>
            </a:fontRef>
          </p:style>
        </p:cxnSp>
        <p:cxnSp>
          <p:nvCxnSpPr>
            <p:cNvPr id="43" name="Straight Connector 42"/>
            <p:cNvCxnSpPr/>
            <p:nvPr/>
          </p:nvCxnSpPr>
          <p:spPr>
            <a:xfrm>
              <a:off x="2576510" y="5141373"/>
              <a:ext cx="0" cy="93149"/>
            </a:xfrm>
            <a:prstGeom prst="line">
              <a:avLst/>
            </a:prstGeom>
            <a:ln w="38100">
              <a:solidFill>
                <a:srgbClr val="AA3C3C"/>
              </a:solidFill>
            </a:ln>
            <a:effectLst/>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3560762" y="5141373"/>
              <a:ext cx="0" cy="93149"/>
            </a:xfrm>
            <a:prstGeom prst="line">
              <a:avLst/>
            </a:prstGeom>
            <a:ln w="38100">
              <a:solidFill>
                <a:srgbClr val="AA3C3C"/>
              </a:solidFill>
            </a:ln>
            <a:effectLst/>
          </p:spPr>
          <p:style>
            <a:lnRef idx="2">
              <a:schemeClr val="accent1"/>
            </a:lnRef>
            <a:fillRef idx="0">
              <a:schemeClr val="accent1"/>
            </a:fillRef>
            <a:effectRef idx="1">
              <a:schemeClr val="accent1"/>
            </a:effectRef>
            <a:fontRef idx="minor">
              <a:schemeClr val="tx1"/>
            </a:fontRef>
          </p:style>
        </p:cxnSp>
        <p:cxnSp>
          <p:nvCxnSpPr>
            <p:cNvPr id="46" name="Straight Connector 45"/>
            <p:cNvCxnSpPr/>
            <p:nvPr/>
          </p:nvCxnSpPr>
          <p:spPr>
            <a:xfrm>
              <a:off x="3038472" y="5229226"/>
              <a:ext cx="0" cy="453707"/>
            </a:xfrm>
            <a:prstGeom prst="line">
              <a:avLst/>
            </a:prstGeom>
            <a:ln w="38100">
              <a:solidFill>
                <a:srgbClr val="AA3C3C"/>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p:nvPr/>
          </p:nvCxnSpPr>
          <p:spPr>
            <a:xfrm>
              <a:off x="3041649" y="5664733"/>
              <a:ext cx="1422398" cy="0"/>
            </a:xfrm>
            <a:prstGeom prst="line">
              <a:avLst/>
            </a:prstGeom>
            <a:ln w="38100">
              <a:solidFill>
                <a:srgbClr val="AA3C3C"/>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3944587" y="5215733"/>
              <a:ext cx="1032575" cy="0"/>
            </a:xfrm>
            <a:prstGeom prst="line">
              <a:avLst/>
            </a:prstGeom>
            <a:ln w="38100">
              <a:solidFill>
                <a:srgbClr val="AA3C3C"/>
              </a:solidFill>
            </a:ln>
            <a:effectLst/>
          </p:spPr>
          <p:style>
            <a:lnRef idx="2">
              <a:schemeClr val="accent1"/>
            </a:lnRef>
            <a:fillRef idx="0">
              <a:schemeClr val="accent1"/>
            </a:fillRef>
            <a:effectRef idx="1">
              <a:schemeClr val="accent1"/>
            </a:effectRef>
            <a:fontRef idx="minor">
              <a:schemeClr val="tx1"/>
            </a:fontRef>
          </p:style>
        </p:cxnSp>
        <p:cxnSp>
          <p:nvCxnSpPr>
            <p:cNvPr id="49" name="Straight Connector 48"/>
            <p:cNvCxnSpPr/>
            <p:nvPr/>
          </p:nvCxnSpPr>
          <p:spPr>
            <a:xfrm>
              <a:off x="3954460" y="5141373"/>
              <a:ext cx="0" cy="93149"/>
            </a:xfrm>
            <a:prstGeom prst="line">
              <a:avLst/>
            </a:prstGeom>
            <a:ln w="38100">
              <a:solidFill>
                <a:srgbClr val="AA3C3C"/>
              </a:solidFill>
            </a:ln>
            <a:effectLst/>
          </p:spPr>
          <p:style>
            <a:lnRef idx="2">
              <a:schemeClr val="accent1"/>
            </a:lnRef>
            <a:fillRef idx="0">
              <a:schemeClr val="accent1"/>
            </a:fillRef>
            <a:effectRef idx="1">
              <a:schemeClr val="accent1"/>
            </a:effectRef>
            <a:fontRef idx="minor">
              <a:schemeClr val="tx1"/>
            </a:fontRef>
          </p:style>
        </p:cxnSp>
        <p:cxnSp>
          <p:nvCxnSpPr>
            <p:cNvPr id="50" name="Straight Connector 49"/>
            <p:cNvCxnSpPr/>
            <p:nvPr/>
          </p:nvCxnSpPr>
          <p:spPr>
            <a:xfrm>
              <a:off x="4976812" y="5141373"/>
              <a:ext cx="0" cy="93149"/>
            </a:xfrm>
            <a:prstGeom prst="line">
              <a:avLst/>
            </a:prstGeom>
            <a:ln w="38100">
              <a:solidFill>
                <a:srgbClr val="AA3C3C"/>
              </a:solidFill>
            </a:ln>
            <a:effectLst/>
          </p:spPr>
          <p:style>
            <a:lnRef idx="2">
              <a:schemeClr val="accent1"/>
            </a:lnRef>
            <a:fillRef idx="0">
              <a:schemeClr val="accent1"/>
            </a:fillRef>
            <a:effectRef idx="1">
              <a:schemeClr val="accent1"/>
            </a:effectRef>
            <a:fontRef idx="minor">
              <a:schemeClr val="tx1"/>
            </a:fontRef>
          </p:style>
        </p:cxnSp>
        <p:cxnSp>
          <p:nvCxnSpPr>
            <p:cNvPr id="51" name="Straight Connector 50"/>
            <p:cNvCxnSpPr/>
            <p:nvPr/>
          </p:nvCxnSpPr>
          <p:spPr>
            <a:xfrm>
              <a:off x="4464047" y="5229226"/>
              <a:ext cx="0" cy="453707"/>
            </a:xfrm>
            <a:prstGeom prst="line">
              <a:avLst/>
            </a:prstGeom>
            <a:ln w="38100">
              <a:solidFill>
                <a:srgbClr val="AA3C3C"/>
              </a:solidFill>
            </a:ln>
            <a:effectLst/>
          </p:spPr>
          <p:style>
            <a:lnRef idx="2">
              <a:schemeClr val="accent1"/>
            </a:lnRef>
            <a:fillRef idx="0">
              <a:schemeClr val="accent1"/>
            </a:fillRef>
            <a:effectRef idx="1">
              <a:schemeClr val="accent1"/>
            </a:effectRef>
            <a:fontRef idx="minor">
              <a:schemeClr val="tx1"/>
            </a:fontRef>
          </p:style>
        </p:cxnSp>
      </p:grpSp>
      <p:sp>
        <p:nvSpPr>
          <p:cNvPr id="57" name="Arc 56"/>
          <p:cNvSpPr/>
          <p:nvPr/>
        </p:nvSpPr>
        <p:spPr>
          <a:xfrm flipH="1" flipV="1">
            <a:off x="4574248" y="5149310"/>
            <a:ext cx="2545880" cy="1235941"/>
          </a:xfrm>
          <a:prstGeom prst="arc">
            <a:avLst>
              <a:gd name="adj1" fmla="val 10754091"/>
              <a:gd name="adj2" fmla="val 21316138"/>
            </a:avLst>
          </a:prstGeom>
          <a:ln w="38100">
            <a:solidFill>
              <a:srgbClr val="AA3C3C"/>
            </a:solidFill>
            <a:prstDash val="sysDot"/>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solidFill>
                <a:srgbClr val="AA3C3C"/>
              </a:solidFill>
            </a:endParaRPr>
          </a:p>
        </p:txBody>
      </p:sp>
      <p:grpSp>
        <p:nvGrpSpPr>
          <p:cNvPr id="73" name="Group 72"/>
          <p:cNvGrpSpPr/>
          <p:nvPr/>
        </p:nvGrpSpPr>
        <p:grpSpPr>
          <a:xfrm>
            <a:off x="1046400" y="2396610"/>
            <a:ext cx="4162425" cy="425624"/>
            <a:chOff x="1046400" y="2396610"/>
            <a:chExt cx="4162425" cy="425624"/>
          </a:xfrm>
        </p:grpSpPr>
        <p:cxnSp>
          <p:nvCxnSpPr>
            <p:cNvPr id="61" name="Straight Arrow Connector 60"/>
            <p:cNvCxnSpPr/>
            <p:nvPr/>
          </p:nvCxnSpPr>
          <p:spPr>
            <a:xfrm>
              <a:off x="1046400" y="2396610"/>
              <a:ext cx="0" cy="425624"/>
            </a:xfrm>
            <a:prstGeom prst="straightConnector1">
              <a:avLst/>
            </a:prstGeom>
            <a:ln w="38100">
              <a:solidFill>
                <a:srgbClr val="D1919B"/>
              </a:solidFill>
              <a:prstDash val="sysDot"/>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62" name="Straight Arrow Connector 61"/>
            <p:cNvCxnSpPr/>
            <p:nvPr/>
          </p:nvCxnSpPr>
          <p:spPr>
            <a:xfrm>
              <a:off x="5208825" y="2396610"/>
              <a:ext cx="0" cy="425624"/>
            </a:xfrm>
            <a:prstGeom prst="straightConnector1">
              <a:avLst/>
            </a:prstGeom>
            <a:ln w="38100">
              <a:solidFill>
                <a:srgbClr val="D1919B"/>
              </a:solidFill>
              <a:prstDash val="sysDot"/>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63" name="Straight Arrow Connector 62"/>
            <p:cNvCxnSpPr/>
            <p:nvPr/>
          </p:nvCxnSpPr>
          <p:spPr>
            <a:xfrm>
              <a:off x="3131564" y="2396610"/>
              <a:ext cx="0" cy="425624"/>
            </a:xfrm>
            <a:prstGeom prst="straightConnector1">
              <a:avLst/>
            </a:prstGeom>
            <a:ln w="38100">
              <a:solidFill>
                <a:srgbClr val="D1919B"/>
              </a:solidFill>
              <a:prstDash val="sysDot"/>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64" name="Straight Connector 63"/>
            <p:cNvCxnSpPr/>
            <p:nvPr/>
          </p:nvCxnSpPr>
          <p:spPr>
            <a:xfrm>
              <a:off x="1046400" y="2415660"/>
              <a:ext cx="4162425" cy="0"/>
            </a:xfrm>
            <a:prstGeom prst="line">
              <a:avLst/>
            </a:prstGeom>
            <a:ln w="38100">
              <a:solidFill>
                <a:srgbClr val="D1919B"/>
              </a:solidFill>
              <a:prstDash val="sysDot"/>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sp>
        <p:nvSpPr>
          <p:cNvPr id="66" name="TextBox 65"/>
          <p:cNvSpPr txBox="1"/>
          <p:nvPr/>
        </p:nvSpPr>
        <p:spPr>
          <a:xfrm>
            <a:off x="2336164" y="1988842"/>
            <a:ext cx="1590799" cy="400110"/>
          </a:xfrm>
          <a:prstGeom prst="rect">
            <a:avLst/>
          </a:prstGeom>
          <a:noFill/>
          <a:ln>
            <a:noFill/>
          </a:ln>
        </p:spPr>
        <p:txBody>
          <a:bodyPr wrap="square" rtlCol="0">
            <a:spAutoFit/>
          </a:bodyPr>
          <a:lstStyle/>
          <a:p>
            <a:r>
              <a:rPr lang="en-GB" sz="2000" b="1" dirty="0">
                <a:solidFill>
                  <a:srgbClr val="D1919B"/>
                </a:solidFill>
                <a:latin typeface="Arial" panose="020B0604020202020204" pitchFamily="34" charset="0"/>
                <a:cs typeface="Arial" panose="020B0604020202020204" pitchFamily="34" charset="0"/>
              </a:rPr>
              <a:t>Guard bars</a:t>
            </a:r>
          </a:p>
        </p:txBody>
      </p:sp>
      <p:cxnSp>
        <p:nvCxnSpPr>
          <p:cNvPr id="67" name="Straight Arrow Connector 66"/>
          <p:cNvCxnSpPr/>
          <p:nvPr/>
        </p:nvCxnSpPr>
        <p:spPr>
          <a:xfrm>
            <a:off x="5504100" y="1874636"/>
            <a:ext cx="0" cy="3265149"/>
          </a:xfrm>
          <a:prstGeom prst="straightConnector1">
            <a:avLst/>
          </a:prstGeom>
          <a:ln w="38100">
            <a:solidFill>
              <a:srgbClr val="D1919B"/>
            </a:solidFill>
            <a:prstDash val="sysDot"/>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69" name="TextBox 68"/>
          <p:cNvSpPr txBox="1"/>
          <p:nvPr/>
        </p:nvSpPr>
        <p:spPr>
          <a:xfrm>
            <a:off x="4699235" y="1474526"/>
            <a:ext cx="1590799" cy="400110"/>
          </a:xfrm>
          <a:prstGeom prst="rect">
            <a:avLst/>
          </a:prstGeom>
          <a:noFill/>
          <a:ln>
            <a:noFill/>
          </a:ln>
        </p:spPr>
        <p:txBody>
          <a:bodyPr wrap="square" rtlCol="0">
            <a:spAutoFit/>
          </a:bodyPr>
          <a:lstStyle/>
          <a:p>
            <a:pPr algn="ctr"/>
            <a:r>
              <a:rPr lang="en-GB" sz="2000" b="1" dirty="0">
                <a:solidFill>
                  <a:srgbClr val="D1919B"/>
                </a:solidFill>
                <a:latin typeface="Arial" panose="020B0604020202020204" pitchFamily="34" charset="0"/>
                <a:cs typeface="Arial" panose="020B0604020202020204" pitchFamily="34" charset="0"/>
              </a:rPr>
              <a:t>Check digit</a:t>
            </a:r>
          </a:p>
        </p:txBody>
      </p:sp>
      <p:cxnSp>
        <p:nvCxnSpPr>
          <p:cNvPr id="71" name="Straight Arrow Connector 70"/>
          <p:cNvCxnSpPr/>
          <p:nvPr/>
        </p:nvCxnSpPr>
        <p:spPr>
          <a:xfrm>
            <a:off x="757240" y="1874636"/>
            <a:ext cx="0" cy="3265149"/>
          </a:xfrm>
          <a:prstGeom prst="straightConnector1">
            <a:avLst/>
          </a:prstGeom>
          <a:ln w="38100">
            <a:solidFill>
              <a:srgbClr val="D1919B"/>
            </a:solidFill>
            <a:prstDash val="sysDot"/>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72" name="TextBox 71"/>
          <p:cNvSpPr txBox="1"/>
          <p:nvPr/>
        </p:nvSpPr>
        <p:spPr>
          <a:xfrm>
            <a:off x="339608" y="1474526"/>
            <a:ext cx="816332" cy="400110"/>
          </a:xfrm>
          <a:prstGeom prst="rect">
            <a:avLst/>
          </a:prstGeom>
          <a:noFill/>
          <a:ln>
            <a:noFill/>
          </a:ln>
        </p:spPr>
        <p:txBody>
          <a:bodyPr wrap="square" rtlCol="0">
            <a:spAutoFit/>
          </a:bodyPr>
          <a:lstStyle/>
          <a:p>
            <a:pPr algn="ctr"/>
            <a:r>
              <a:rPr lang="en-GB" sz="2000" b="1" dirty="0">
                <a:solidFill>
                  <a:srgbClr val="D1919B"/>
                </a:solidFill>
                <a:latin typeface="Arial" panose="020B0604020202020204" pitchFamily="34" charset="0"/>
                <a:cs typeface="Arial" panose="020B0604020202020204" pitchFamily="34" charset="0"/>
              </a:rPr>
              <a:t>Start</a:t>
            </a:r>
          </a:p>
        </p:txBody>
      </p:sp>
      <p:cxnSp>
        <p:nvCxnSpPr>
          <p:cNvPr id="74" name="Straight Connector 73"/>
          <p:cNvCxnSpPr/>
          <p:nvPr/>
        </p:nvCxnSpPr>
        <p:spPr>
          <a:xfrm>
            <a:off x="6421468" y="2691822"/>
            <a:ext cx="0" cy="151879"/>
          </a:xfrm>
          <a:prstGeom prst="line">
            <a:avLst/>
          </a:prstGeom>
          <a:ln w="38100">
            <a:solidFill>
              <a:srgbClr val="C396A3"/>
            </a:solidFill>
            <a:prstDash val="sysDot"/>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p:nvCxnSpPr>
        <p:spPr>
          <a:xfrm>
            <a:off x="7799418" y="2691822"/>
            <a:ext cx="0" cy="151879"/>
          </a:xfrm>
          <a:prstGeom prst="line">
            <a:avLst/>
          </a:prstGeom>
          <a:ln w="38100">
            <a:solidFill>
              <a:srgbClr val="C396A3"/>
            </a:solidFill>
            <a:prstDash val="sysDot"/>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cxnSp>
      <p:sp>
        <p:nvSpPr>
          <p:cNvPr id="77" name="Arc 76"/>
          <p:cNvSpPr/>
          <p:nvPr/>
        </p:nvSpPr>
        <p:spPr>
          <a:xfrm flipH="1" flipV="1">
            <a:off x="4957184" y="5320246"/>
            <a:ext cx="546916" cy="447034"/>
          </a:xfrm>
          <a:prstGeom prst="arc">
            <a:avLst>
              <a:gd name="adj1" fmla="val 10754091"/>
              <a:gd name="adj2" fmla="val 739410"/>
            </a:avLst>
          </a:prstGeom>
          <a:ln w="38100">
            <a:solidFill>
              <a:srgbClr val="D1919B"/>
            </a:solidFill>
            <a:prstDash val="sysDot"/>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
        <p:nvSpPr>
          <p:cNvPr id="78" name="Arc 77"/>
          <p:cNvSpPr/>
          <p:nvPr/>
        </p:nvSpPr>
        <p:spPr>
          <a:xfrm flipV="1">
            <a:off x="758013" y="5320246"/>
            <a:ext cx="546916" cy="447034"/>
          </a:xfrm>
          <a:prstGeom prst="arc">
            <a:avLst>
              <a:gd name="adj1" fmla="val 10754091"/>
              <a:gd name="adj2" fmla="val 739410"/>
            </a:avLst>
          </a:prstGeom>
          <a:ln w="38100">
            <a:solidFill>
              <a:srgbClr val="D1919B"/>
            </a:solidFill>
            <a:prstDash val="sysDot"/>
            <a:headEnd type="none" w="med" len="med"/>
            <a:tailEnd type="triangle" w="med" len="med"/>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GB"/>
          </a:p>
        </p:txBody>
      </p:sp>
    </p:spTree>
    <p:extLst>
      <p:ext uri="{BB962C8B-B14F-4D97-AF65-F5344CB8AC3E}">
        <p14:creationId xmlns:p14="http://schemas.microsoft.com/office/powerpoint/2010/main" val="16509811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pPr algn="just"/>
            <a:r>
              <a:rPr lang="en-GB" dirty="0"/>
              <a:t>Reading retail barcodes</a:t>
            </a:r>
          </a:p>
        </p:txBody>
      </p:sp>
      <p:sp>
        <p:nvSpPr>
          <p:cNvPr id="5" name="Text Placeholder 4"/>
          <p:cNvSpPr>
            <a:spLocks noGrp="1"/>
          </p:cNvSpPr>
          <p:nvPr>
            <p:ph type="body" sz="quarter" idx="14"/>
          </p:nvPr>
        </p:nvSpPr>
        <p:spPr>
          <a:xfrm>
            <a:off x="724280" y="1704179"/>
            <a:ext cx="4257295" cy="3453607"/>
          </a:xfrm>
        </p:spPr>
        <p:txBody>
          <a:bodyPr/>
          <a:lstStyle/>
          <a:p>
            <a:r>
              <a:rPr lang="en-GB" dirty="0"/>
              <a:t>Visually, a grouping of two or more adjacent bars appear as a single wide bar</a:t>
            </a:r>
          </a:p>
          <a:p>
            <a:pPr lvl="1"/>
            <a:r>
              <a:rPr lang="en-GB" sz="2300" dirty="0"/>
              <a:t>Right hand codes are the inverse of left hand codes</a:t>
            </a:r>
          </a:p>
          <a:p>
            <a:pPr lvl="1"/>
            <a:r>
              <a:rPr lang="en-GB" sz="2300" dirty="0"/>
              <a:t>Left hand codes all have an odd number of black bars. Right hand codes all have an even number</a:t>
            </a:r>
          </a:p>
          <a:p>
            <a:pPr lvl="1"/>
            <a:r>
              <a:rPr lang="en-GB" sz="2300" dirty="0"/>
              <a:t>How could this be useful?</a:t>
            </a:r>
          </a:p>
        </p:txBody>
      </p:sp>
      <p:graphicFrame>
        <p:nvGraphicFramePr>
          <p:cNvPr id="4" name="Table 3"/>
          <p:cNvGraphicFramePr>
            <a:graphicFrameLocks noGrp="1"/>
          </p:cNvGraphicFramePr>
          <p:nvPr>
            <p:extLst>
              <p:ext uri="{D42A27DB-BD31-4B8C-83A1-F6EECF244321}">
                <p14:modId xmlns:p14="http://schemas.microsoft.com/office/powerpoint/2010/main" val="1246455813"/>
              </p:ext>
            </p:extLst>
          </p:nvPr>
        </p:nvGraphicFramePr>
        <p:xfrm>
          <a:off x="5605652" y="1740583"/>
          <a:ext cx="2412004" cy="4423010"/>
        </p:xfrm>
        <a:graphic>
          <a:graphicData uri="http://schemas.openxmlformats.org/drawingml/2006/table">
            <a:tbl>
              <a:tblPr firstRow="1" firstCol="1" bandRow="1"/>
              <a:tblGrid>
                <a:gridCol w="143081">
                  <a:extLst>
                    <a:ext uri="{9D8B030D-6E8A-4147-A177-3AD203B41FA5}">
                      <a16:colId xmlns:a16="http://schemas.microsoft.com/office/drawing/2014/main" val="20000"/>
                    </a:ext>
                  </a:extLst>
                </a:gridCol>
                <a:gridCol w="143616">
                  <a:extLst>
                    <a:ext uri="{9D8B030D-6E8A-4147-A177-3AD203B41FA5}">
                      <a16:colId xmlns:a16="http://schemas.microsoft.com/office/drawing/2014/main" val="20001"/>
                    </a:ext>
                  </a:extLst>
                </a:gridCol>
                <a:gridCol w="149511">
                  <a:extLst>
                    <a:ext uri="{9D8B030D-6E8A-4147-A177-3AD203B41FA5}">
                      <a16:colId xmlns:a16="http://schemas.microsoft.com/office/drawing/2014/main" val="20002"/>
                    </a:ext>
                  </a:extLst>
                </a:gridCol>
                <a:gridCol w="137186">
                  <a:extLst>
                    <a:ext uri="{9D8B030D-6E8A-4147-A177-3AD203B41FA5}">
                      <a16:colId xmlns:a16="http://schemas.microsoft.com/office/drawing/2014/main" val="20003"/>
                    </a:ext>
                  </a:extLst>
                </a:gridCol>
                <a:gridCol w="143616">
                  <a:extLst>
                    <a:ext uri="{9D8B030D-6E8A-4147-A177-3AD203B41FA5}">
                      <a16:colId xmlns:a16="http://schemas.microsoft.com/office/drawing/2014/main" val="20004"/>
                    </a:ext>
                  </a:extLst>
                </a:gridCol>
                <a:gridCol w="143616">
                  <a:extLst>
                    <a:ext uri="{9D8B030D-6E8A-4147-A177-3AD203B41FA5}">
                      <a16:colId xmlns:a16="http://schemas.microsoft.com/office/drawing/2014/main" val="20005"/>
                    </a:ext>
                  </a:extLst>
                </a:gridCol>
                <a:gridCol w="143616">
                  <a:extLst>
                    <a:ext uri="{9D8B030D-6E8A-4147-A177-3AD203B41FA5}">
                      <a16:colId xmlns:a16="http://schemas.microsoft.com/office/drawing/2014/main" val="20006"/>
                    </a:ext>
                  </a:extLst>
                </a:gridCol>
                <a:gridCol w="364400">
                  <a:extLst>
                    <a:ext uri="{9D8B030D-6E8A-4147-A177-3AD203B41FA5}">
                      <a16:colId xmlns:a16="http://schemas.microsoft.com/office/drawing/2014/main" val="20007"/>
                    </a:ext>
                  </a:extLst>
                </a:gridCol>
                <a:gridCol w="143616">
                  <a:extLst>
                    <a:ext uri="{9D8B030D-6E8A-4147-A177-3AD203B41FA5}">
                      <a16:colId xmlns:a16="http://schemas.microsoft.com/office/drawing/2014/main" val="20008"/>
                    </a:ext>
                  </a:extLst>
                </a:gridCol>
                <a:gridCol w="149511">
                  <a:extLst>
                    <a:ext uri="{9D8B030D-6E8A-4147-A177-3AD203B41FA5}">
                      <a16:colId xmlns:a16="http://schemas.microsoft.com/office/drawing/2014/main" val="20009"/>
                    </a:ext>
                  </a:extLst>
                </a:gridCol>
                <a:gridCol w="150047">
                  <a:extLst>
                    <a:ext uri="{9D8B030D-6E8A-4147-A177-3AD203B41FA5}">
                      <a16:colId xmlns:a16="http://schemas.microsoft.com/office/drawing/2014/main" val="20010"/>
                    </a:ext>
                  </a:extLst>
                </a:gridCol>
                <a:gridCol w="150047">
                  <a:extLst>
                    <a:ext uri="{9D8B030D-6E8A-4147-A177-3AD203B41FA5}">
                      <a16:colId xmlns:a16="http://schemas.microsoft.com/office/drawing/2014/main" val="20011"/>
                    </a:ext>
                  </a:extLst>
                </a:gridCol>
                <a:gridCol w="150047">
                  <a:extLst>
                    <a:ext uri="{9D8B030D-6E8A-4147-A177-3AD203B41FA5}">
                      <a16:colId xmlns:a16="http://schemas.microsoft.com/office/drawing/2014/main" val="20012"/>
                    </a:ext>
                  </a:extLst>
                </a:gridCol>
                <a:gridCol w="150047">
                  <a:extLst>
                    <a:ext uri="{9D8B030D-6E8A-4147-A177-3AD203B41FA5}">
                      <a16:colId xmlns:a16="http://schemas.microsoft.com/office/drawing/2014/main" val="20013"/>
                    </a:ext>
                  </a:extLst>
                </a:gridCol>
                <a:gridCol w="150047">
                  <a:extLst>
                    <a:ext uri="{9D8B030D-6E8A-4147-A177-3AD203B41FA5}">
                      <a16:colId xmlns:a16="http://schemas.microsoft.com/office/drawing/2014/main" val="20014"/>
                    </a:ext>
                  </a:extLst>
                </a:gridCol>
              </a:tblGrid>
              <a:tr h="360000">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lnSpc>
                          <a:spcPct val="115000"/>
                        </a:lnSpc>
                        <a:spcAft>
                          <a:spcPts val="0"/>
                        </a:spcAft>
                      </a:pPr>
                      <a:r>
                        <a:rPr lang="en-GB" sz="1100" b="1" dirty="0">
                          <a:solidFill>
                            <a:srgbClr val="D1919B"/>
                          </a:solidFill>
                          <a:effectLst/>
                          <a:latin typeface="Arial"/>
                          <a:ea typeface="Calibri"/>
                          <a:cs typeface="Arial"/>
                        </a:rPr>
                        <a:t>0</a:t>
                      </a:r>
                      <a:endParaRPr lang="en-GB" sz="1100" b="1" dirty="0">
                        <a:solidFill>
                          <a:srgbClr val="D1919B"/>
                        </a:solidFill>
                        <a:effectLst/>
                        <a:latin typeface="Calibri"/>
                        <a:ea typeface="Calibri"/>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0"/>
                  </a:ext>
                </a:extLst>
              </a:tr>
              <a:tr h="91490">
                <a:tc>
                  <a:txBody>
                    <a:bodyPr/>
                    <a:lstStyle/>
                    <a:p>
                      <a:pPr algn="just">
                        <a:lnSpc>
                          <a:spcPct val="100000"/>
                        </a:lnSpc>
                        <a:spcAft>
                          <a:spcPts val="0"/>
                        </a:spcAft>
                      </a:pPr>
                      <a:endParaRPr lang="en-GB" sz="600" dirty="0">
                        <a:effectLst/>
                        <a:latin typeface="Calibri"/>
                        <a:ea typeface="Calibri"/>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0000"/>
                        </a:lnSpc>
                        <a:spcAft>
                          <a:spcPts val="0"/>
                        </a:spcAft>
                      </a:pPr>
                      <a:endParaRPr lang="en-GB" sz="600" dirty="0">
                        <a:effectLst/>
                        <a:latin typeface="Calibri"/>
                        <a:ea typeface="Calibri"/>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0000"/>
                        </a:lnSpc>
                        <a:spcAft>
                          <a:spcPts val="0"/>
                        </a:spcAft>
                      </a:pPr>
                      <a:endParaRPr lang="en-GB" sz="600" dirty="0">
                        <a:effectLst/>
                        <a:latin typeface="Calibri"/>
                        <a:ea typeface="Calibri"/>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0000"/>
                        </a:lnSpc>
                        <a:spcAft>
                          <a:spcPts val="0"/>
                        </a:spcAft>
                      </a:pPr>
                      <a:endParaRPr lang="en-GB" sz="600" dirty="0">
                        <a:effectLst/>
                        <a:latin typeface="Calibri"/>
                        <a:ea typeface="Calibri"/>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0000"/>
                        </a:lnSpc>
                        <a:spcAft>
                          <a:spcPts val="0"/>
                        </a:spcAft>
                      </a:pPr>
                      <a:endParaRPr lang="en-GB" sz="600" dirty="0">
                        <a:effectLst/>
                        <a:latin typeface="Calibri"/>
                        <a:ea typeface="Calibri"/>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0000"/>
                        </a:lnSpc>
                        <a:spcAft>
                          <a:spcPts val="0"/>
                        </a:spcAft>
                      </a:pPr>
                      <a:endParaRPr lang="en-GB" sz="600" dirty="0">
                        <a:effectLst/>
                        <a:latin typeface="Calibri"/>
                        <a:ea typeface="Calibri"/>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0000"/>
                        </a:lnSpc>
                        <a:spcAft>
                          <a:spcPts val="0"/>
                        </a:spcAft>
                      </a:pPr>
                      <a:endParaRPr lang="en-GB" sz="600" dirty="0">
                        <a:effectLst/>
                        <a:latin typeface="Calibri"/>
                        <a:ea typeface="Calibri"/>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00000"/>
                        </a:lnSpc>
                        <a:spcAft>
                          <a:spcPts val="0"/>
                        </a:spcAft>
                      </a:pPr>
                      <a:endParaRPr lang="en-GB" sz="600" b="1" dirty="0">
                        <a:solidFill>
                          <a:srgbClr val="D1919B"/>
                        </a:solidFill>
                        <a:effectLst/>
                        <a:latin typeface="Calibri"/>
                        <a:ea typeface="Calibri"/>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noFill/>
                  </a:tcPr>
                </a:tc>
                <a:tc>
                  <a:txBody>
                    <a:bodyPr/>
                    <a:lstStyle/>
                    <a:p>
                      <a:pPr algn="just">
                        <a:lnSpc>
                          <a:spcPct val="100000"/>
                        </a:lnSpc>
                        <a:spcAft>
                          <a:spcPts val="0"/>
                        </a:spcAft>
                      </a:pPr>
                      <a:endParaRPr lang="en-GB" sz="600" dirty="0">
                        <a:effectLst/>
                        <a:latin typeface="Calibri"/>
                        <a:ea typeface="Calibri"/>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0000"/>
                        </a:lnSpc>
                        <a:spcAft>
                          <a:spcPts val="0"/>
                        </a:spcAft>
                      </a:pPr>
                      <a:endParaRPr lang="en-GB" sz="600" dirty="0">
                        <a:effectLst/>
                        <a:latin typeface="Calibri"/>
                        <a:ea typeface="Calibri"/>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0000"/>
                        </a:lnSpc>
                        <a:spcAft>
                          <a:spcPts val="0"/>
                        </a:spcAft>
                      </a:pPr>
                      <a:endParaRPr lang="en-GB" sz="600" dirty="0">
                        <a:effectLst/>
                        <a:latin typeface="Calibri"/>
                        <a:ea typeface="Calibri"/>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0000"/>
                        </a:lnSpc>
                        <a:spcAft>
                          <a:spcPts val="0"/>
                        </a:spcAft>
                      </a:pPr>
                      <a:endParaRPr lang="en-GB" sz="600" dirty="0">
                        <a:effectLst/>
                        <a:latin typeface="Calibri"/>
                        <a:ea typeface="Calibri"/>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0000"/>
                        </a:lnSpc>
                        <a:spcAft>
                          <a:spcPts val="0"/>
                        </a:spcAft>
                      </a:pPr>
                      <a:endParaRPr lang="en-GB" sz="600" dirty="0">
                        <a:effectLst/>
                        <a:latin typeface="Calibri"/>
                        <a:ea typeface="Calibri"/>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0000"/>
                        </a:lnSpc>
                        <a:spcAft>
                          <a:spcPts val="0"/>
                        </a:spcAft>
                      </a:pPr>
                      <a:endParaRPr lang="en-GB" sz="600" dirty="0">
                        <a:effectLst/>
                        <a:latin typeface="Calibri"/>
                        <a:ea typeface="Calibri"/>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just">
                        <a:lnSpc>
                          <a:spcPct val="100000"/>
                        </a:lnSpc>
                        <a:spcAft>
                          <a:spcPts val="0"/>
                        </a:spcAft>
                      </a:pPr>
                      <a:endParaRPr lang="en-GB" sz="600" dirty="0">
                        <a:effectLst/>
                        <a:latin typeface="Calibri"/>
                        <a:ea typeface="Calibri"/>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01"/>
                  </a:ext>
                </a:extLst>
              </a:tr>
              <a:tr h="360000">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lnSpc>
                          <a:spcPct val="115000"/>
                        </a:lnSpc>
                        <a:spcAft>
                          <a:spcPts val="0"/>
                        </a:spcAft>
                      </a:pPr>
                      <a:r>
                        <a:rPr lang="en-GB" sz="1100" b="1" dirty="0">
                          <a:solidFill>
                            <a:srgbClr val="D1919B"/>
                          </a:solidFill>
                          <a:effectLst/>
                          <a:latin typeface="Arial"/>
                          <a:ea typeface="Calibri"/>
                          <a:cs typeface="Arial"/>
                        </a:rPr>
                        <a:t>1</a:t>
                      </a:r>
                      <a:endParaRPr lang="en-GB" sz="1100" b="1" dirty="0">
                        <a:solidFill>
                          <a:srgbClr val="D1919B"/>
                        </a:solidFill>
                        <a:effectLst/>
                        <a:latin typeface="Calibri"/>
                        <a:ea typeface="Calibri"/>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2"/>
                  </a:ext>
                </a:extLst>
              </a:tr>
              <a:tr h="72000">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dirty="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dirty="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b="1" kern="1200" dirty="0">
                        <a:solidFill>
                          <a:srgbClr val="D1919B"/>
                        </a:solidFill>
                        <a:effectLst/>
                        <a:latin typeface="Calibri"/>
                        <a:ea typeface="Calibri"/>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dirty="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dirty="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3"/>
                  </a:ext>
                </a:extLst>
              </a:tr>
              <a:tr h="360000">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lnSpc>
                          <a:spcPct val="115000"/>
                        </a:lnSpc>
                        <a:spcAft>
                          <a:spcPts val="0"/>
                        </a:spcAft>
                      </a:pPr>
                      <a:r>
                        <a:rPr lang="en-GB" sz="1100" b="1" dirty="0">
                          <a:solidFill>
                            <a:srgbClr val="D1919B"/>
                          </a:solidFill>
                          <a:effectLst/>
                          <a:latin typeface="Arial"/>
                          <a:ea typeface="Calibri"/>
                          <a:cs typeface="Arial"/>
                        </a:rPr>
                        <a:t>2</a:t>
                      </a:r>
                      <a:endParaRPr lang="en-GB" sz="1100" b="1" dirty="0">
                        <a:solidFill>
                          <a:srgbClr val="D1919B"/>
                        </a:solidFill>
                        <a:effectLst/>
                        <a:latin typeface="Calibri"/>
                        <a:ea typeface="Calibri"/>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4"/>
                  </a:ext>
                </a:extLst>
              </a:tr>
              <a:tr h="72000">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b="1" kern="1200" dirty="0">
                        <a:solidFill>
                          <a:srgbClr val="D1919B"/>
                        </a:solidFill>
                        <a:effectLst/>
                        <a:latin typeface="Calibri"/>
                        <a:ea typeface="Calibri"/>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dirty="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5"/>
                  </a:ext>
                </a:extLst>
              </a:tr>
              <a:tr h="360000">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lnSpc>
                          <a:spcPct val="115000"/>
                        </a:lnSpc>
                        <a:spcAft>
                          <a:spcPts val="0"/>
                        </a:spcAft>
                      </a:pPr>
                      <a:r>
                        <a:rPr lang="en-GB" sz="1100" b="1" dirty="0">
                          <a:solidFill>
                            <a:srgbClr val="D1919B"/>
                          </a:solidFill>
                          <a:effectLst/>
                          <a:latin typeface="Arial"/>
                          <a:ea typeface="Calibri"/>
                          <a:cs typeface="Arial"/>
                        </a:rPr>
                        <a:t>3</a:t>
                      </a:r>
                      <a:endParaRPr lang="en-GB" sz="1100" b="1" dirty="0">
                        <a:solidFill>
                          <a:srgbClr val="D1919B"/>
                        </a:solidFill>
                        <a:effectLst/>
                        <a:latin typeface="Calibri"/>
                        <a:ea typeface="Calibri"/>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6"/>
                  </a:ext>
                </a:extLst>
              </a:tr>
              <a:tr h="72000">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b="1" kern="1200" dirty="0">
                        <a:solidFill>
                          <a:srgbClr val="D1919B"/>
                        </a:solidFill>
                        <a:effectLst/>
                        <a:latin typeface="Calibri"/>
                        <a:ea typeface="Calibri"/>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dirty="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7"/>
                  </a:ext>
                </a:extLst>
              </a:tr>
              <a:tr h="360000">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lnSpc>
                          <a:spcPct val="115000"/>
                        </a:lnSpc>
                        <a:spcAft>
                          <a:spcPts val="0"/>
                        </a:spcAft>
                      </a:pPr>
                      <a:r>
                        <a:rPr lang="en-GB" sz="1100" b="1" dirty="0">
                          <a:solidFill>
                            <a:srgbClr val="D1919B"/>
                          </a:solidFill>
                          <a:effectLst/>
                          <a:latin typeface="Arial"/>
                          <a:ea typeface="Calibri"/>
                          <a:cs typeface="Arial"/>
                        </a:rPr>
                        <a:t>4</a:t>
                      </a:r>
                      <a:endParaRPr lang="en-GB" sz="1100" b="1" dirty="0">
                        <a:solidFill>
                          <a:srgbClr val="D1919B"/>
                        </a:solidFill>
                        <a:effectLst/>
                        <a:latin typeface="Calibri"/>
                        <a:ea typeface="Calibri"/>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8"/>
                  </a:ext>
                </a:extLst>
              </a:tr>
              <a:tr h="72000">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dirty="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b="1" kern="1200" dirty="0">
                        <a:solidFill>
                          <a:srgbClr val="D1919B"/>
                        </a:solidFill>
                        <a:effectLst/>
                        <a:latin typeface="Calibri"/>
                        <a:ea typeface="Calibri"/>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dirty="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09"/>
                  </a:ext>
                </a:extLst>
              </a:tr>
              <a:tr h="360000">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lnSpc>
                          <a:spcPct val="115000"/>
                        </a:lnSpc>
                        <a:spcAft>
                          <a:spcPts val="0"/>
                        </a:spcAft>
                      </a:pPr>
                      <a:r>
                        <a:rPr lang="en-GB" sz="1100" b="1" dirty="0">
                          <a:solidFill>
                            <a:srgbClr val="D1919B"/>
                          </a:solidFill>
                          <a:effectLst/>
                          <a:latin typeface="Arial"/>
                          <a:ea typeface="Calibri"/>
                          <a:cs typeface="Arial"/>
                        </a:rPr>
                        <a:t>5</a:t>
                      </a:r>
                      <a:endParaRPr lang="en-GB" sz="1100" b="1" dirty="0">
                        <a:solidFill>
                          <a:srgbClr val="D1919B"/>
                        </a:solidFill>
                        <a:effectLst/>
                        <a:latin typeface="Calibri"/>
                        <a:ea typeface="Calibri"/>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0"/>
                  </a:ext>
                </a:extLst>
              </a:tr>
              <a:tr h="72000">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dirty="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b="1" kern="1200" dirty="0">
                        <a:solidFill>
                          <a:srgbClr val="D1919B"/>
                        </a:solidFill>
                        <a:effectLst/>
                        <a:latin typeface="Calibri"/>
                        <a:ea typeface="Calibri"/>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dirty="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1"/>
                  </a:ext>
                </a:extLst>
              </a:tr>
              <a:tr h="360000">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lnSpc>
                          <a:spcPct val="115000"/>
                        </a:lnSpc>
                        <a:spcAft>
                          <a:spcPts val="0"/>
                        </a:spcAft>
                      </a:pPr>
                      <a:r>
                        <a:rPr lang="en-GB" sz="1100" b="1" dirty="0">
                          <a:solidFill>
                            <a:srgbClr val="D1919B"/>
                          </a:solidFill>
                          <a:effectLst/>
                          <a:latin typeface="Arial"/>
                          <a:ea typeface="Calibri"/>
                          <a:cs typeface="Arial"/>
                        </a:rPr>
                        <a:t>6</a:t>
                      </a:r>
                      <a:endParaRPr lang="en-GB" sz="1100" b="1" dirty="0">
                        <a:solidFill>
                          <a:srgbClr val="D1919B"/>
                        </a:solidFill>
                        <a:effectLst/>
                        <a:latin typeface="Calibri"/>
                        <a:ea typeface="Calibri"/>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2"/>
                  </a:ext>
                </a:extLst>
              </a:tr>
              <a:tr h="72000">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dirty="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b="1" kern="1200" dirty="0">
                        <a:solidFill>
                          <a:srgbClr val="D1919B"/>
                        </a:solidFill>
                        <a:effectLst/>
                        <a:latin typeface="Calibri"/>
                        <a:ea typeface="Calibri"/>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dirty="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3"/>
                  </a:ext>
                </a:extLst>
              </a:tr>
              <a:tr h="360000">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lnSpc>
                          <a:spcPct val="115000"/>
                        </a:lnSpc>
                        <a:spcAft>
                          <a:spcPts val="0"/>
                        </a:spcAft>
                      </a:pPr>
                      <a:r>
                        <a:rPr lang="en-GB" sz="1100" b="1" dirty="0">
                          <a:solidFill>
                            <a:srgbClr val="D1919B"/>
                          </a:solidFill>
                          <a:effectLst/>
                          <a:latin typeface="Arial"/>
                          <a:ea typeface="Calibri"/>
                          <a:cs typeface="Arial"/>
                        </a:rPr>
                        <a:t>7</a:t>
                      </a:r>
                      <a:endParaRPr lang="en-GB" sz="1100" b="1" dirty="0">
                        <a:solidFill>
                          <a:srgbClr val="D1919B"/>
                        </a:solidFill>
                        <a:effectLst/>
                        <a:latin typeface="Calibri"/>
                        <a:ea typeface="Calibri"/>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4"/>
                  </a:ext>
                </a:extLst>
              </a:tr>
              <a:tr h="72000">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b="1" kern="1200" dirty="0">
                        <a:solidFill>
                          <a:srgbClr val="D1919B"/>
                        </a:solidFill>
                        <a:effectLst/>
                        <a:latin typeface="Calibri"/>
                        <a:ea typeface="Calibri"/>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dirty="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5"/>
                  </a:ext>
                </a:extLst>
              </a:tr>
              <a:tr h="360000">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lnSpc>
                          <a:spcPct val="115000"/>
                        </a:lnSpc>
                        <a:spcAft>
                          <a:spcPts val="0"/>
                        </a:spcAft>
                      </a:pPr>
                      <a:r>
                        <a:rPr lang="en-GB" sz="1100" b="1" dirty="0">
                          <a:solidFill>
                            <a:srgbClr val="D1919B"/>
                          </a:solidFill>
                          <a:effectLst/>
                          <a:latin typeface="Arial"/>
                          <a:ea typeface="Calibri"/>
                          <a:cs typeface="Arial"/>
                        </a:rPr>
                        <a:t>8</a:t>
                      </a:r>
                      <a:endParaRPr lang="en-GB" sz="1100" b="1" dirty="0">
                        <a:solidFill>
                          <a:srgbClr val="D1919B"/>
                        </a:solidFill>
                        <a:effectLst/>
                        <a:latin typeface="Calibri"/>
                        <a:ea typeface="Calibri"/>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0</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a:solidFill>
                            <a:srgbClr val="000000"/>
                          </a:solidFill>
                          <a:effectLst/>
                          <a:latin typeface="Arial"/>
                          <a:ea typeface="Calibri"/>
                          <a:cs typeface="Arial"/>
                        </a:rPr>
                        <a:t> </a:t>
                      </a:r>
                      <a:endParaRPr lang="en-GB" sz="110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6"/>
                  </a:ext>
                </a:extLst>
              </a:tr>
              <a:tr h="72000">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b="1" kern="1200" dirty="0">
                        <a:solidFill>
                          <a:srgbClr val="D1919B"/>
                        </a:solidFill>
                        <a:effectLst/>
                        <a:latin typeface="Calibri"/>
                        <a:ea typeface="Calibri"/>
                        <a:cs typeface="Aria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just" defTabSz="457200" rtl="0" eaLnBrk="1" latinLnBrk="0" hangingPunct="1">
                        <a:lnSpc>
                          <a:spcPct val="100000"/>
                        </a:lnSpc>
                        <a:spcAft>
                          <a:spcPts val="0"/>
                        </a:spcAft>
                      </a:pPr>
                      <a:endParaRPr lang="en-GB" sz="600" kern="1200" dirty="0">
                        <a:solidFill>
                          <a:schemeClr val="tx1"/>
                        </a:solidFill>
                        <a:effectLst/>
                        <a:latin typeface="Calibri"/>
                        <a:ea typeface="Calibri"/>
                        <a:cs typeface="Arial"/>
                      </a:endParaRPr>
                    </a:p>
                  </a:txBody>
                  <a:tcPr marL="0" marR="0" marT="0" marB="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7"/>
                  </a:ext>
                </a:extLst>
              </a:tr>
              <a:tr h="360000">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ctr">
                        <a:lnSpc>
                          <a:spcPct val="115000"/>
                        </a:lnSpc>
                        <a:spcAft>
                          <a:spcPts val="0"/>
                        </a:spcAft>
                      </a:pPr>
                      <a:r>
                        <a:rPr lang="en-GB" sz="1100" b="1" dirty="0">
                          <a:solidFill>
                            <a:srgbClr val="D1919B"/>
                          </a:solidFill>
                          <a:effectLst/>
                          <a:latin typeface="Arial"/>
                          <a:ea typeface="Calibri"/>
                          <a:cs typeface="Arial"/>
                        </a:rPr>
                        <a:t>9</a:t>
                      </a:r>
                      <a:endParaRPr lang="en-GB" sz="1100" b="1" dirty="0">
                        <a:solidFill>
                          <a:srgbClr val="D1919B"/>
                        </a:solidFill>
                        <a:effectLst/>
                        <a:latin typeface="Calibri"/>
                        <a:ea typeface="Calibri"/>
                        <a:cs typeface="Arial"/>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0000"/>
                    </a:solidFill>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just">
                        <a:lnSpc>
                          <a:spcPct val="115000"/>
                        </a:lnSpc>
                        <a:spcAft>
                          <a:spcPts val="0"/>
                        </a:spcAft>
                      </a:pPr>
                      <a:r>
                        <a:rPr lang="en-GB" sz="1100" dirty="0">
                          <a:solidFill>
                            <a:srgbClr val="000000"/>
                          </a:solidFill>
                          <a:effectLst/>
                          <a:latin typeface="Arial"/>
                          <a:ea typeface="Calibri"/>
                          <a:cs typeface="Arial"/>
                        </a:rPr>
                        <a:t> </a:t>
                      </a:r>
                      <a:endParaRPr lang="en-GB" sz="1100" dirty="0">
                        <a:effectLst/>
                        <a:latin typeface="Calibri"/>
                        <a:ea typeface="Calibri"/>
                        <a:cs typeface="Arial"/>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018"/>
                  </a:ext>
                </a:extLst>
              </a:tr>
            </a:tbl>
          </a:graphicData>
        </a:graphic>
      </p:graphicFrame>
      <p:sp>
        <p:nvSpPr>
          <p:cNvPr id="7" name="TextBox 6"/>
          <p:cNvSpPr txBox="1"/>
          <p:nvPr/>
        </p:nvSpPr>
        <p:spPr>
          <a:xfrm>
            <a:off x="4883975" y="3750035"/>
            <a:ext cx="4107625" cy="400110"/>
          </a:xfrm>
          <a:prstGeom prst="rect">
            <a:avLst/>
          </a:prstGeom>
          <a:noFill/>
        </p:spPr>
        <p:txBody>
          <a:bodyPr wrap="square" rtlCol="0">
            <a:spAutoFit/>
          </a:bodyPr>
          <a:lstStyle/>
          <a:p>
            <a:r>
              <a:rPr lang="en-GB" sz="2000" b="1" dirty="0">
                <a:latin typeface="Arial" panose="020B0604020202020204" pitchFamily="34" charset="0"/>
                <a:cs typeface="Arial" panose="020B0604020202020204" pitchFamily="34" charset="0"/>
              </a:rPr>
              <a:t>Left	         				Right </a:t>
            </a:r>
          </a:p>
        </p:txBody>
      </p:sp>
    </p:spTree>
    <p:extLst>
      <p:ext uri="{BB962C8B-B14F-4D97-AF65-F5344CB8AC3E}">
        <p14:creationId xmlns:p14="http://schemas.microsoft.com/office/powerpoint/2010/main" val="3608577313"/>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87354FEFFF27DD4D8029A23C3811DAEC" ma:contentTypeVersion="9" ma:contentTypeDescription="Create a new document." ma:contentTypeScope="" ma:versionID="d93bdf083064016ccaced2640c281ace">
  <xsd:schema xmlns:xsd="http://www.w3.org/2001/XMLSchema" xmlns:xs="http://www.w3.org/2001/XMLSchema" xmlns:p="http://schemas.microsoft.com/office/2006/metadata/properties" xmlns:ns2="506ac514-9468-4ce6-abae-8e7a4c758df2" targetNamespace="http://schemas.microsoft.com/office/2006/metadata/properties" ma:root="true" ma:fieldsID="5dd0e47642190387558f27f090119171" ns2:_="">
    <xsd:import namespace="506ac514-9468-4ce6-abae-8e7a4c758df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06ac514-9468-4ce6-abae-8e7a4c758df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86F300CA-8D34-41AD-BDB0-6887E2313688}">
  <ds:schemaRefs>
    <ds:schemaRef ds:uri="http://purl.org/dc/terms/"/>
    <ds:schemaRef ds:uri="http://schemas.microsoft.com/office/2006/documentManagement/types"/>
    <ds:schemaRef ds:uri="94dce8ab-38ff-4714-b1ed-1fc5e4d9abd1"/>
    <ds:schemaRef ds:uri="http://purl.org/dc/dcmitype/"/>
    <ds:schemaRef ds:uri="http://schemas.microsoft.com/office/infopath/2007/PartnerControls"/>
    <ds:schemaRef ds:uri="http://purl.org/dc/elements/1.1/"/>
    <ds:schemaRef ds:uri="http://schemas.microsoft.com/office/2006/metadata/properties"/>
    <ds:schemaRef ds:uri="http://schemas.openxmlformats.org/package/2006/metadata/core-properties"/>
    <ds:schemaRef ds:uri="1ef05dc5-97a2-498b-bf7c-bd189143a1ff"/>
    <ds:schemaRef ds:uri="http://www.w3.org/XML/1998/namespace"/>
  </ds:schemaRefs>
</ds:datastoreItem>
</file>

<file path=customXml/itemProps2.xml><?xml version="1.0" encoding="utf-8"?>
<ds:datastoreItem xmlns:ds="http://schemas.openxmlformats.org/officeDocument/2006/customXml" ds:itemID="{3E3BB830-35D3-4E96-9EE6-441BA56B16BB}"/>
</file>

<file path=customXml/itemProps3.xml><?xml version="1.0" encoding="utf-8"?>
<ds:datastoreItem xmlns:ds="http://schemas.openxmlformats.org/officeDocument/2006/customXml" ds:itemID="{DA1F83CC-C7F1-4EF0-827C-27D045ADA5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Unit 5</Template>
  <TotalTime>1750</TotalTime>
  <Words>1063</Words>
  <Application>Microsoft Office PowerPoint</Application>
  <PresentationFormat>On-screen Show (4:3)</PresentationFormat>
  <Paragraphs>478</Paragraphs>
  <Slides>28</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Arial</vt:lpstr>
      <vt:lpstr>Corbel</vt:lpstr>
      <vt:lpstr>Museo 900</vt:lpstr>
      <vt:lpstr>Times New Roman</vt:lpstr>
      <vt:lpstr>Museo 700</vt:lpstr>
      <vt:lpstr>Calibri</vt:lpstr>
      <vt:lpstr>Museo900-Regular</vt:lpstr>
      <vt:lpstr>Museo 500</vt:lpstr>
      <vt:lpstr>Museo 100</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Heathcote</dc:creator>
  <cp:lastModifiedBy>Robert Heathcote</cp:lastModifiedBy>
  <cp:revision>53</cp:revision>
  <dcterms:created xsi:type="dcterms:W3CDTF">2015-08-13T09:52:03Z</dcterms:created>
  <dcterms:modified xsi:type="dcterms:W3CDTF">2018-05-29T12:58:59Z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0x01010087354FEFFF27DD4D8029A23C3811DAEC</vt:lpwstr>
  </property>
</Properties>
</file>