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7030"/>
  </p:normalViewPr>
  <p:slideViewPr>
    <p:cSldViewPr snapToGrid="0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3A269-ECAD-C6A0-23AE-6E7124DB35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830187-6DEA-42D3-9030-FA3E94846C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7FBD43-20B7-1256-7948-C800611D6E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8A3E45-6283-D41C-F772-CDCC0AB6B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75F328-AB5F-6A05-A2AB-9EB37475B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403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E68E9-2225-AE14-6D67-A063C08C7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28FD0D-891F-6122-2DFF-5F23A48E8D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792115-62C0-B632-57B6-7226E53439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1AB651-91DC-4D0F-DC3D-DABF9308CF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1F5FD-5A35-A500-6F91-7451F0678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83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A7FFCE-5C73-C8BB-93C2-F4154FA20A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4FA140-B73D-AB20-19A5-E777569C88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89057-3338-407F-7CAD-7FE230D8ED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56037D-34FC-B9AC-B6FA-95F2FA854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7E4EF-D7FA-C7F8-F8A9-F7833BE6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177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D789C-5AA4-E860-C92A-0764E51C1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6D16CF-0247-25B0-0A62-68A8A9D827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456AF-BC10-DC65-509A-AFEA9FC02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FD2CA-9535-84E1-F31C-A59A11288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E2661-94A9-3511-EBF1-C543147CC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489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AFF590-C88C-F623-CE6D-46D7D872CB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7CBBCE-64EC-6F6C-170F-5EF4E8D360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2F96AC-B642-0B6E-F0A6-3F0913AC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702861-0CC6-2D04-CFD4-760F2DC9C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48BA01-4F42-B2AF-234F-848666E768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9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BAC46-9832-5794-A52A-31D4E785F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5352BB-6981-C4A1-D6E2-0B8A205EB7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071083-F36C-8515-A623-D45329F4DF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D94996-BD72-4678-AF86-F35F6089AE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68ED0D-CBF4-9C9F-D188-6F49AAB880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A815FE-AB60-7962-DC83-0D0155AA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7677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71663-83A7-944D-F5ED-9B42B6DDC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26685-09DD-DC2C-8D21-34B7F67E5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A8C808-F8FC-9651-6A61-5FAD9297E5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D27F15-37F7-458B-E6DB-D4BBDAD730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88A27EA-3F5B-BEBA-C494-67706622EC8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235D53-A874-8287-06B0-1AA88A0D3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0A7E9C-8724-46B7-CF43-96564BE17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35A9E2-AE83-15B8-C9D0-2E24967FE8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8746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B5D0A-6125-1E5A-7CE5-401FA333E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D07DF31-9819-925F-C6E8-900CA9F9A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D94A5-AAEB-F808-C6BF-995A4186F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340553-FF58-E5D3-5FF8-E24F8E08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3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D89E005-3E72-6391-A559-9374B77A1E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28AF19-C1F3-35D2-9AE4-BFBA6C341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DAB197-FF7C-8494-DE76-A8A1B019B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712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BF5D2-476B-FB69-ED7E-7122F9ABB8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434F7-97F0-9461-A939-E1AA50BD6C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8233CE-252A-1E6A-0DE8-90137C9CFC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DFF47-E612-6B81-FCFB-4519F86E1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580C9-9B7D-E0EF-55F9-CE9540127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3FC522-C08E-84BD-5B7A-4F5401373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53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D8F90-C0BE-8AA5-D1FA-7C506AA75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57723C-6B63-9595-6C57-9D9061E04D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15E16A-53A5-66C0-5F21-16D0306954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3960B4-767A-8032-8A4C-6E67FEE69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A2E9-8BB8-FD0D-09B0-D00AB9047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AC001B-1806-4CBD-D7F6-DD5C2D409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995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8BD1BB-4D11-E6DA-AC71-C324F3371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C592E3-6B19-BF41-6049-A1C05B2313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4AE8C-7CCB-E938-2647-21864D1035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AFF0E-A94F-E548-941B-35C10525C06D}" type="datetimeFigureOut">
              <a:rPr lang="en-US" smtClean="0"/>
              <a:t>12/4/22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29D6A-1181-753D-F059-BF32BC7529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DB14B5-65DB-310D-77C2-F35ED601406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CA018-E7A6-DC4C-BC98-EE1392077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58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88294908-8B00-4F58-BBBA-20F71A40A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4364C879-1404-4203-8E9D-CC5DE0A621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82782" y="-1386168"/>
            <a:ext cx="2424873" cy="3611191"/>
          </a:xfrm>
          <a:custGeom>
            <a:avLst/>
            <a:gdLst>
              <a:gd name="connsiteX0" fmla="*/ 0 w 2424873"/>
              <a:gd name="connsiteY0" fmla="*/ 2424874 h 3611191"/>
              <a:gd name="connsiteX1" fmla="*/ 2424873 w 2424873"/>
              <a:gd name="connsiteY1" fmla="*/ 0 h 3611191"/>
              <a:gd name="connsiteX2" fmla="*/ 2424873 w 2424873"/>
              <a:gd name="connsiteY2" fmla="*/ 3611191 h 3611191"/>
              <a:gd name="connsiteX3" fmla="*/ 1186317 w 2424873"/>
              <a:gd name="connsiteY3" fmla="*/ 3611191 h 3611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424873" h="3611191">
                <a:moveTo>
                  <a:pt x="0" y="2424874"/>
                </a:moveTo>
                <a:lnTo>
                  <a:pt x="2424873" y="0"/>
                </a:lnTo>
                <a:lnTo>
                  <a:pt x="2424873" y="3611191"/>
                </a:lnTo>
                <a:lnTo>
                  <a:pt x="1186317" y="361119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4617302-4B0D-4351-A6BB-6F0930D94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571000" y="-338582"/>
            <a:ext cx="1635955" cy="1635955"/>
          </a:xfrm>
          <a:custGeom>
            <a:avLst/>
            <a:gdLst>
              <a:gd name="connsiteX0" fmla="*/ 0 w 1635955"/>
              <a:gd name="connsiteY0" fmla="*/ 957987 h 1635955"/>
              <a:gd name="connsiteX1" fmla="*/ 957987 w 1635955"/>
              <a:gd name="connsiteY1" fmla="*/ 0 h 1635955"/>
              <a:gd name="connsiteX2" fmla="*/ 1635955 w 1635955"/>
              <a:gd name="connsiteY2" fmla="*/ 0 h 1635955"/>
              <a:gd name="connsiteX3" fmla="*/ 1635955 w 1635955"/>
              <a:gd name="connsiteY3" fmla="*/ 1635955 h 1635955"/>
              <a:gd name="connsiteX4" fmla="*/ 0 w 1635955"/>
              <a:gd name="connsiteY4" fmla="*/ 1635955 h 1635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35955" h="1635955">
                <a:moveTo>
                  <a:pt x="0" y="957987"/>
                </a:moveTo>
                <a:lnTo>
                  <a:pt x="957987" y="0"/>
                </a:lnTo>
                <a:lnTo>
                  <a:pt x="1635955" y="0"/>
                </a:lnTo>
                <a:lnTo>
                  <a:pt x="1635955" y="1635955"/>
                </a:lnTo>
                <a:lnTo>
                  <a:pt x="0" y="1635955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DA2C7802-C2E0-4218-8F89-8DD7CCD2CD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7985" y="-6588"/>
            <a:ext cx="4059393" cy="2548110"/>
          </a:xfrm>
          <a:custGeom>
            <a:avLst/>
            <a:gdLst>
              <a:gd name="connsiteX0" fmla="*/ 0 w 4059393"/>
              <a:gd name="connsiteY0" fmla="*/ 1511282 h 2548110"/>
              <a:gd name="connsiteX1" fmla="*/ 1511282 w 4059393"/>
              <a:gd name="connsiteY1" fmla="*/ 0 h 2548110"/>
              <a:gd name="connsiteX2" fmla="*/ 4059393 w 4059393"/>
              <a:gd name="connsiteY2" fmla="*/ 2548110 h 2548110"/>
              <a:gd name="connsiteX3" fmla="*/ 0 w 4059393"/>
              <a:gd name="connsiteY3" fmla="*/ 2548110 h 25481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59393" h="2548110">
                <a:moveTo>
                  <a:pt x="0" y="1511282"/>
                </a:moveTo>
                <a:lnTo>
                  <a:pt x="1511282" y="0"/>
                </a:lnTo>
                <a:lnTo>
                  <a:pt x="4059393" y="2548110"/>
                </a:lnTo>
                <a:lnTo>
                  <a:pt x="0" y="254811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6D7111A-21E5-4EE9-8A78-10E5530F01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262924" y="1465780"/>
            <a:ext cx="1185708" cy="118570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3969E80-A77B-49FC-9122-D89AFD5EE1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-29557" y="5198743"/>
            <a:ext cx="2444907" cy="2366116"/>
          </a:xfrm>
          <a:custGeom>
            <a:avLst/>
            <a:gdLst>
              <a:gd name="connsiteX0" fmla="*/ 0 w 2203753"/>
              <a:gd name="connsiteY0" fmla="*/ 0 h 2132734"/>
              <a:gd name="connsiteX1" fmla="*/ 2203753 w 2203753"/>
              <a:gd name="connsiteY1" fmla="*/ 0 h 2132734"/>
              <a:gd name="connsiteX2" fmla="*/ 2203753 w 2203753"/>
              <a:gd name="connsiteY2" fmla="*/ 576461 h 2132734"/>
              <a:gd name="connsiteX3" fmla="*/ 647480 w 2203753"/>
              <a:gd name="connsiteY3" fmla="*/ 2132734 h 2132734"/>
              <a:gd name="connsiteX4" fmla="*/ 0 w 2203753"/>
              <a:gd name="connsiteY4" fmla="*/ 1485255 h 21327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03753" h="2132734">
                <a:moveTo>
                  <a:pt x="0" y="0"/>
                </a:moveTo>
                <a:lnTo>
                  <a:pt x="2203753" y="0"/>
                </a:lnTo>
                <a:lnTo>
                  <a:pt x="2203753" y="576461"/>
                </a:lnTo>
                <a:lnTo>
                  <a:pt x="647480" y="2132734"/>
                </a:lnTo>
                <a:lnTo>
                  <a:pt x="0" y="1485255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849CA57-76BD-4CF2-80BA-D7A46A01B7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769787" y="5439893"/>
            <a:ext cx="928467" cy="928467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35E9085E-E730-4768-83D4-6CB7E98971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3401311" y="734311"/>
            <a:ext cx="5389379" cy="5389379"/>
          </a:xfrm>
          <a:custGeom>
            <a:avLst/>
            <a:gdLst>
              <a:gd name="connsiteX0" fmla="*/ 0 w 5389379"/>
              <a:gd name="connsiteY0" fmla="*/ 540040 h 5389379"/>
              <a:gd name="connsiteX1" fmla="*/ 540040 w 5389379"/>
              <a:gd name="connsiteY1" fmla="*/ 0 h 5389379"/>
              <a:gd name="connsiteX2" fmla="*/ 5389379 w 5389379"/>
              <a:gd name="connsiteY2" fmla="*/ 0 h 5389379"/>
              <a:gd name="connsiteX3" fmla="*/ 5389379 w 5389379"/>
              <a:gd name="connsiteY3" fmla="*/ 4838655 h 5389379"/>
              <a:gd name="connsiteX4" fmla="*/ 4838655 w 5389379"/>
              <a:gd name="connsiteY4" fmla="*/ 5389379 h 5389379"/>
              <a:gd name="connsiteX5" fmla="*/ 0 w 5389379"/>
              <a:gd name="connsiteY5" fmla="*/ 5389379 h 5389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89379" h="5389379">
                <a:moveTo>
                  <a:pt x="0" y="540040"/>
                </a:moveTo>
                <a:lnTo>
                  <a:pt x="540040" y="0"/>
                </a:lnTo>
                <a:lnTo>
                  <a:pt x="5389379" y="0"/>
                </a:lnTo>
                <a:lnTo>
                  <a:pt x="5389379" y="4838655"/>
                </a:lnTo>
                <a:lnTo>
                  <a:pt x="4838655" y="5389379"/>
                </a:lnTo>
                <a:lnTo>
                  <a:pt x="0" y="5389379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973272FE-A474-4CAE-8CA2-BCC8B476C3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00283" y="33283"/>
            <a:ext cx="6791435" cy="6791435"/>
          </a:xfrm>
          <a:custGeom>
            <a:avLst/>
            <a:gdLst>
              <a:gd name="connsiteX0" fmla="*/ 1860938 w 6791435"/>
              <a:gd name="connsiteY0" fmla="*/ 81158 h 6791435"/>
              <a:gd name="connsiteX1" fmla="*/ 1942096 w 6791435"/>
              <a:gd name="connsiteY1" fmla="*/ 0 h 6791435"/>
              <a:gd name="connsiteX2" fmla="*/ 6791435 w 6791435"/>
              <a:gd name="connsiteY2" fmla="*/ 0 h 6791435"/>
              <a:gd name="connsiteX3" fmla="*/ 6791435 w 6791435"/>
              <a:gd name="connsiteY3" fmla="*/ 4838655 h 6791435"/>
              <a:gd name="connsiteX4" fmla="*/ 6710277 w 6791435"/>
              <a:gd name="connsiteY4" fmla="*/ 4919813 h 6791435"/>
              <a:gd name="connsiteX5" fmla="*/ 6710277 w 6791435"/>
              <a:gd name="connsiteY5" fmla="*/ 81158 h 6791435"/>
              <a:gd name="connsiteX6" fmla="*/ 0 w 6791435"/>
              <a:gd name="connsiteY6" fmla="*/ 1942096 h 6791435"/>
              <a:gd name="connsiteX7" fmla="*/ 81158 w 6791435"/>
              <a:gd name="connsiteY7" fmla="*/ 1860938 h 6791435"/>
              <a:gd name="connsiteX8" fmla="*/ 81158 w 6791435"/>
              <a:gd name="connsiteY8" fmla="*/ 6710277 h 6791435"/>
              <a:gd name="connsiteX9" fmla="*/ 4919813 w 6791435"/>
              <a:gd name="connsiteY9" fmla="*/ 6710277 h 6791435"/>
              <a:gd name="connsiteX10" fmla="*/ 4838655 w 6791435"/>
              <a:gd name="connsiteY10" fmla="*/ 6791435 h 6791435"/>
              <a:gd name="connsiteX11" fmla="*/ 0 w 6791435"/>
              <a:gd name="connsiteY11" fmla="*/ 6791435 h 67914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791435" h="6791435">
                <a:moveTo>
                  <a:pt x="1860938" y="81158"/>
                </a:moveTo>
                <a:lnTo>
                  <a:pt x="1942096" y="0"/>
                </a:lnTo>
                <a:lnTo>
                  <a:pt x="6791435" y="0"/>
                </a:lnTo>
                <a:lnTo>
                  <a:pt x="6791435" y="4838655"/>
                </a:lnTo>
                <a:lnTo>
                  <a:pt x="6710277" y="4919813"/>
                </a:lnTo>
                <a:lnTo>
                  <a:pt x="6710277" y="81158"/>
                </a:lnTo>
                <a:close/>
                <a:moveTo>
                  <a:pt x="0" y="1942096"/>
                </a:moveTo>
                <a:lnTo>
                  <a:pt x="81158" y="1860938"/>
                </a:lnTo>
                <a:lnTo>
                  <a:pt x="81158" y="6710277"/>
                </a:lnTo>
                <a:lnTo>
                  <a:pt x="4919813" y="6710277"/>
                </a:lnTo>
                <a:lnTo>
                  <a:pt x="4838655" y="6791435"/>
                </a:lnTo>
                <a:lnTo>
                  <a:pt x="0" y="6791435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48123E-C2F1-4BA7-8DBB-1E5D4F3558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39633" y="4518923"/>
            <a:ext cx="3312734" cy="1141851"/>
          </a:xfrm>
          <a:noFill/>
        </p:spPr>
        <p:txBody>
          <a:bodyPr>
            <a:normAutofit/>
          </a:bodyPr>
          <a:lstStyle/>
          <a:p>
            <a:endParaRPr lang="en-US" sz="2000">
              <a:solidFill>
                <a:srgbClr val="080808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AD03EC-9936-9567-2106-EF39D363C2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4642" y="2353641"/>
            <a:ext cx="5782716" cy="2150719"/>
          </a:xfrm>
          <a:noFill/>
        </p:spPr>
        <p:txBody>
          <a:bodyPr anchor="ctr">
            <a:normAutofit/>
          </a:bodyPr>
          <a:lstStyle/>
          <a:p>
            <a:r>
              <a:rPr lang="en-US" sz="3600">
                <a:solidFill>
                  <a:srgbClr val="080808"/>
                </a:solidFill>
              </a:rPr>
              <a:t>Computer Architecture Revision</a:t>
            </a: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E07981EA-05A6-437C-88D7-B377B92B0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629823" y="5457591"/>
            <a:ext cx="2231794" cy="2568811"/>
          </a:xfrm>
          <a:custGeom>
            <a:avLst/>
            <a:gdLst>
              <a:gd name="connsiteX0" fmla="*/ 0 w 2940086"/>
              <a:gd name="connsiteY0" fmla="*/ 0 h 3384061"/>
              <a:gd name="connsiteX1" fmla="*/ 2496112 w 2940086"/>
              <a:gd name="connsiteY1" fmla="*/ 0 h 3384061"/>
              <a:gd name="connsiteX2" fmla="*/ 2940086 w 2940086"/>
              <a:gd name="connsiteY2" fmla="*/ 443975 h 3384061"/>
              <a:gd name="connsiteX3" fmla="*/ 0 w 2940086"/>
              <a:gd name="connsiteY3" fmla="*/ 3384061 h 3384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40086" h="3384061">
                <a:moveTo>
                  <a:pt x="0" y="0"/>
                </a:moveTo>
                <a:lnTo>
                  <a:pt x="2496112" y="0"/>
                </a:lnTo>
                <a:lnTo>
                  <a:pt x="2940086" y="443975"/>
                </a:lnTo>
                <a:lnTo>
                  <a:pt x="0" y="3384061"/>
                </a:lnTo>
                <a:close/>
              </a:path>
            </a:pathLst>
          </a:cu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15E3C750-986E-4769-B1AE-49289FBEE7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9720059" y="5243545"/>
            <a:ext cx="959985" cy="959985"/>
          </a:xfrm>
          <a:prstGeom prst="rect">
            <a:avLst/>
          </a:prstGeom>
          <a:solidFill>
            <a:schemeClr val="accent4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848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6D6306C-ED4F-4AAE-B4A5-EEA6AFAD72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A4F8CA-9E2B-D2C1-D3D5-D72431AE4B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1698171"/>
            <a:ext cx="3962061" cy="4516360"/>
          </a:xfrm>
        </p:spPr>
        <p:txBody>
          <a:bodyPr anchor="t">
            <a:normAutofit/>
          </a:bodyPr>
          <a:lstStyle/>
          <a:p>
            <a:r>
              <a:rPr lang="en-US" sz="3600"/>
              <a:t>Q1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EC5361D-F897-4856-B945-0455A365EB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415435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508C0C5-2268-42B5-B3C8-4D0899E05F8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141ACBDB-38F8-4B34-8183-BD95B4E55A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739327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E00DB52-3455-4E2F-867B-A6D0516E17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10653800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C85A5C7-ACB3-F718-6CF4-61D305680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70020" y="1698170"/>
            <a:ext cx="6478513" cy="4516361"/>
          </a:xfrm>
        </p:spPr>
        <p:txBody>
          <a:bodyPr>
            <a:normAutofit/>
          </a:bodyPr>
          <a:lstStyle/>
          <a:p>
            <a:pPr marL="0" indent="0">
              <a:spcAft>
                <a:spcPts val="0"/>
              </a:spcAft>
              <a:buNone/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Describe </a:t>
            </a:r>
            <a:r>
              <a:rPr lang="en-GB" sz="20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steps that a processor goes through during the fetch stage of the Fetch-Execute cycle.</a:t>
            </a:r>
            <a:endParaRPr lang="en-GB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GB" sz="20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GB" sz="200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explain the purpose of each step.</a:t>
            </a:r>
            <a:endParaRPr lang="en-GB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300"/>
              </a:spcBef>
              <a:buNone/>
            </a:pPr>
            <a:r>
              <a:rPr lang="en-GB" sz="2000" b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(Total 8 marks)</a:t>
            </a:r>
            <a:endParaRPr lang="en-GB" sz="200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000"/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9E914C83-E0D8-4953-92D5-169D28CB43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5423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3512E083-F550-46AF-8490-767ECFD00C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67297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95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490F2E2-5F59-B8B5-79F9-A59425203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2006330"/>
              </p:ext>
            </p:extLst>
          </p:nvPr>
        </p:nvGraphicFramePr>
        <p:xfrm>
          <a:off x="643467" y="938000"/>
          <a:ext cx="10905066" cy="498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341533">
                  <a:extLst>
                    <a:ext uri="{9D8B030D-6E8A-4147-A177-3AD203B41FA5}">
                      <a16:colId xmlns:a16="http://schemas.microsoft.com/office/drawing/2014/main" val="2639121308"/>
                    </a:ext>
                  </a:extLst>
                </a:gridCol>
                <a:gridCol w="5563533">
                  <a:extLst>
                    <a:ext uri="{9D8B030D-6E8A-4147-A177-3AD203B41FA5}">
                      <a16:colId xmlns:a16="http://schemas.microsoft.com/office/drawing/2014/main" val="348460078"/>
                    </a:ext>
                  </a:extLst>
                </a:gridCol>
              </a:tblGrid>
              <a:tr h="331474"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Description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Explanation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1966302939"/>
                  </a:ext>
                </a:extLst>
              </a:tr>
              <a:tr h="875684"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Contents of the Program Counter / PC transferred to the Memory Address Register / MAR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so that the PC can be updated // to enable the memory address to be transferred along the address bus/to the memory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515583688"/>
                  </a:ext>
                </a:extLst>
              </a:tr>
              <a:tr h="603579"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Contents of MAR placed onto address bus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so the correct location in the main memory will be accessed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441256693"/>
                  </a:ext>
                </a:extLst>
              </a:tr>
              <a:tr h="1692000"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Contents of addressed memory location/value received on data bus loaded into the Memory Buffer Register / MBR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not all fetches will be for instructions so cannot be loaded directly into Current Instruction Register / CIR // the value will only be present transiently on the bus so must be stored in a register // the MBR is used to cope with the speed difference between the processor and the main memory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2575972385"/>
                  </a:ext>
                </a:extLst>
              </a:tr>
              <a:tr h="603579"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(Contents of) PC is incremented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so that the next instruction in the sequence can be fetched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597133273"/>
                  </a:ext>
                </a:extLst>
              </a:tr>
              <a:tr h="875684"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The contents of the MBR is copied to the CIR</a:t>
                      </a:r>
                      <a:endParaRPr lang="en-GB" sz="19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tc>
                  <a:txBody>
                    <a:bodyPr/>
                    <a:lstStyle/>
                    <a:p>
                      <a:pPr marL="28575" marR="28575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 dirty="0">
                          <a:effectLst/>
                        </a:rPr>
                        <a:t>so that if data is fetched/written during the execute phase it does not overwrite the instruction // because the control unit uses the instruction from the CIR</a:t>
                      </a:r>
                      <a:endParaRPr lang="en-GB" sz="19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5461" marR="15461" marT="0" marB="0"/>
                </a:tc>
                <a:extLst>
                  <a:ext uri="{0D108BD9-81ED-4DB2-BD59-A6C34878D82A}">
                    <a16:rowId xmlns:a16="http://schemas.microsoft.com/office/drawing/2014/main" val="3574827172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8E2DED9D-8A0E-64A7-E26C-9686086173E2}"/>
              </a:ext>
            </a:extLst>
          </p:cNvPr>
          <p:cNvSpPr txBox="1"/>
          <p:nvPr/>
        </p:nvSpPr>
        <p:spPr>
          <a:xfrm>
            <a:off x="643467" y="5986516"/>
            <a:ext cx="1090506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 4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descriptions, </a:t>
            </a:r>
            <a:r>
              <a:rPr lang="en-GB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 4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explanations,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 8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98448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4F8CA-9E2B-D2C1-D3D5-D72431AE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76A89A6-B966-B668-3B2F-1A5F703B5D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6479" y="1929240"/>
            <a:ext cx="5269325" cy="268719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Rectangle 3">
            <a:extLst>
              <a:ext uri="{FF2B5EF4-FFF2-40B4-BE49-F238E27FC236}">
                <a16:creationId xmlns:a16="http://schemas.microsoft.com/office/drawing/2014/main" id="{701568AD-733A-4346-5E43-D36FAE15DA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21332" y="885572"/>
            <a:ext cx="93583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diagram below describes the fetch part of the Fetch-Execute cycle. Some of the names of registers have been omitted from the figure and replaced with the numbers 1 to 3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5F7F883-159B-5682-468D-59B2228C99A7}"/>
              </a:ext>
            </a:extLst>
          </p:cNvPr>
          <p:cNvSpPr txBox="1"/>
          <p:nvPr/>
        </p:nvSpPr>
        <p:spPr>
          <a:xfrm>
            <a:off x="6798366" y="2505670"/>
            <a:ext cx="4872658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State the 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 names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of the registers that should appear in the diagram where the numbers are.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2002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A4F8CA-9E2B-D2C1-D3D5-D72431AE4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Q2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F7831AC-E343-DC62-794C-A17277BC86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287002"/>
              </p:ext>
            </p:extLst>
          </p:nvPr>
        </p:nvGraphicFramePr>
        <p:xfrm>
          <a:off x="970141" y="1596686"/>
          <a:ext cx="5241815" cy="19515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3540">
                  <a:extLst>
                    <a:ext uri="{9D8B030D-6E8A-4147-A177-3AD203B41FA5}">
                      <a16:colId xmlns:a16="http://schemas.microsoft.com/office/drawing/2014/main" val="2541748770"/>
                    </a:ext>
                  </a:extLst>
                </a:gridCol>
                <a:gridCol w="4138275">
                  <a:extLst>
                    <a:ext uri="{9D8B030D-6E8A-4147-A177-3AD203B41FA5}">
                      <a16:colId xmlns:a16="http://schemas.microsoft.com/office/drawing/2014/main" val="470610785"/>
                    </a:ext>
                  </a:extLst>
                </a:gridCol>
              </a:tblGrid>
              <a:tr h="383347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</a:rPr>
                        <a:t>Number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800">
                          <a:effectLst/>
                        </a:rPr>
                        <a:t>Full Name of Register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2416259782"/>
                  </a:ext>
                </a:extLst>
              </a:tr>
              <a:tr h="418196">
                <a:tc>
                  <a:txBody>
                    <a:bodyPr/>
                    <a:lstStyle/>
                    <a:p>
                      <a:pPr algn="ctr"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Memory Address Register NE. MAR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658270031"/>
                  </a:ext>
                </a:extLst>
              </a:tr>
              <a:tr h="383347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450"/>
                        </a:spcBef>
                        <a:spcAft>
                          <a:spcPts val="450"/>
                        </a:spcAft>
                      </a:pPr>
                      <a:r>
                        <a:rPr lang="en-GB" sz="1800">
                          <a:effectLst/>
                        </a:rPr>
                        <a:t>Program Counter NE. PC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3423164137"/>
                  </a:ext>
                </a:extLst>
              </a:tr>
              <a:tr h="766693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0" marB="0" anchor="ctr"/>
                </a:tc>
                <a:tc>
                  <a:txBody>
                    <a:bodyPr/>
                    <a:lstStyle/>
                    <a:p>
                      <a:r>
                        <a:rPr lang="en-GB" sz="1800" dirty="0">
                          <a:effectLst/>
                        </a:rPr>
                        <a:t>Current Instruction Register NE. CIR, IR A.</a:t>
                      </a:r>
                    </a:p>
                    <a:p>
                      <a:r>
                        <a:rPr lang="en-GB" sz="1800" dirty="0">
                          <a:effectLst/>
                        </a:rPr>
                        <a:t>Instruction Register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0" marB="0" anchor="ctr"/>
                </a:tc>
                <a:extLst>
                  <a:ext uri="{0D108BD9-81ED-4DB2-BD59-A6C34878D82A}">
                    <a16:rowId xmlns:a16="http://schemas.microsoft.com/office/drawing/2014/main" val="351125415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706B4040-06A1-8C6F-96D2-A5893094054F}"/>
              </a:ext>
            </a:extLst>
          </p:cNvPr>
          <p:cNvSpPr txBox="1"/>
          <p:nvPr/>
        </p:nvSpPr>
        <p:spPr>
          <a:xfrm>
            <a:off x="970141" y="3871148"/>
            <a:ext cx="52418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mark: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Two registers correctly named OR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marks:</a:t>
            </a:r>
            <a: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All three registers correctly named</a:t>
            </a:r>
            <a:endParaRPr lang="en-GB" sz="20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1793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335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Computer Architecture Revision</vt:lpstr>
      <vt:lpstr>Q1</vt:lpstr>
      <vt:lpstr>PowerPoint Presentation</vt:lpstr>
      <vt:lpstr>Q2</vt:lpstr>
      <vt:lpstr>Q2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Architecture Revision</dc:title>
  <dc:creator>Luci Martin St Valery</dc:creator>
  <cp:lastModifiedBy>Luci Martin St Valery</cp:lastModifiedBy>
  <cp:revision>1</cp:revision>
  <dcterms:created xsi:type="dcterms:W3CDTF">2022-12-04T20:50:49Z</dcterms:created>
  <dcterms:modified xsi:type="dcterms:W3CDTF">2022-12-04T21:00:40Z</dcterms:modified>
</cp:coreProperties>
</file>