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7030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3A269-ECAD-C6A0-23AE-6E7124DB3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830187-6DEA-42D3-9030-FA3E94846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FBD43-20B7-1256-7948-C800611D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F0E-A94F-E548-941B-35C10525C06D}" type="datetimeFigureOut">
              <a:rPr lang="en-US" smtClean="0"/>
              <a:t>12/4/22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A3E45-6283-D41C-F772-CDCC0AB6B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5F328-AB5F-6A05-A2AB-9EB37475B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A018-E7A6-DC4C-BC98-EE1392077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0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E68E9-2225-AE14-6D67-A063C08C7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28FD0D-891F-6122-2DFF-5F23A48E8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92115-62C0-B632-57B6-7226E5343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F0E-A94F-E548-941B-35C10525C06D}" type="datetimeFigureOut">
              <a:rPr lang="en-US" smtClean="0"/>
              <a:t>12/4/22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AB651-91DC-4D0F-DC3D-DABF9308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1F5FD-5A35-A500-6F91-7451F067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A018-E7A6-DC4C-BC98-EE1392077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8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A7FFCE-5C73-C8BB-93C2-F4154FA20A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FA140-B73D-AB20-19A5-E777569C8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89057-3338-407F-7CAD-7FE230D8E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F0E-A94F-E548-941B-35C10525C06D}" type="datetimeFigureOut">
              <a:rPr lang="en-US" smtClean="0"/>
              <a:t>12/4/22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6037D-34FC-B9AC-B6FA-95F2FA85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7E4EF-D7FA-C7F8-F8A9-F7833BE65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A018-E7A6-DC4C-BC98-EE1392077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7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D789C-5AA4-E860-C92A-0764E51C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D16CF-0247-25B0-0A62-68A8A9D82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456AF-BC10-DC65-509A-AFEA9FC02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F0E-A94F-E548-941B-35C10525C06D}" type="datetimeFigureOut">
              <a:rPr lang="en-US" smtClean="0"/>
              <a:t>12/4/22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FD2CA-9535-84E1-F31C-A59A11288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E2661-94A9-3511-EBF1-C543147C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A018-E7A6-DC4C-BC98-EE1392077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8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FF590-C88C-F623-CE6D-46D7D872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CBBCE-64EC-6F6C-170F-5EF4E8D36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F96AC-B642-0B6E-F0A6-3F0913AC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F0E-A94F-E548-941B-35C10525C06D}" type="datetimeFigureOut">
              <a:rPr lang="en-US" smtClean="0"/>
              <a:t>12/4/22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02861-0CC6-2D04-CFD4-760F2DC9C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8BA01-4F42-B2AF-234F-848666E7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A018-E7A6-DC4C-BC98-EE1392077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BAC46-9832-5794-A52A-31D4E785F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352BB-6981-C4A1-D6E2-0B8A205EB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71083-F36C-8515-A623-D45329F4D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94996-BD72-4678-AF86-F35F6089A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F0E-A94F-E548-941B-35C10525C06D}" type="datetimeFigureOut">
              <a:rPr lang="en-US" smtClean="0"/>
              <a:t>12/4/22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8ED0D-CBF4-9C9F-D188-6F49AAB88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A815FE-AB60-7962-DC83-0D0155AAF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A018-E7A6-DC4C-BC98-EE1392077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6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71663-83A7-944D-F5ED-9B42B6DDC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26685-09DD-DC2C-8D21-34B7F67E5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8C808-F8FC-9651-6A61-5FAD9297E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D27F15-37F7-458B-E6DB-D4BBDAD73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8A27EA-3F5B-BEBA-C494-67706622EC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235D53-A874-8287-06B0-1AA88A0D3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F0E-A94F-E548-941B-35C10525C06D}" type="datetimeFigureOut">
              <a:rPr lang="en-US" smtClean="0"/>
              <a:t>12/4/22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0A7E9C-8724-46B7-CF43-96564BE17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35A9E2-AE83-15B8-C9D0-2E24967FE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A018-E7A6-DC4C-BC98-EE1392077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7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B5D0A-6125-1E5A-7CE5-401FA333E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07DF31-9819-925F-C6E8-900CA9F9A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F0E-A94F-E548-941B-35C10525C06D}" type="datetimeFigureOut">
              <a:rPr lang="en-US" smtClean="0"/>
              <a:t>12/4/22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D94A5-AAEB-F808-C6BF-995A4186F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340553-FF58-E5D3-5FF8-E24F8E08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A018-E7A6-DC4C-BC98-EE1392077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9E005-3E72-6391-A559-9374B77A1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F0E-A94F-E548-941B-35C10525C06D}" type="datetimeFigureOut">
              <a:rPr lang="en-US" smtClean="0"/>
              <a:t>12/4/22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28AF19-C1F3-35D2-9AE4-BFBA6C34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DAB197-FF7C-8494-DE76-A8A1B019B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A018-E7A6-DC4C-BC98-EE1392077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1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BF5D2-476B-FB69-ED7E-7122F9ABB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434F7-97F0-9461-A939-E1AA50BD6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233CE-252A-1E6A-0DE8-90137C9CF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DFF47-E612-6B81-FCFB-4519F86E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F0E-A94F-E548-941B-35C10525C06D}" type="datetimeFigureOut">
              <a:rPr lang="en-US" smtClean="0"/>
              <a:t>12/4/22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580C9-9B7D-E0EF-55F9-CE954012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FC522-C08E-84BD-5B7A-4F5401373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A018-E7A6-DC4C-BC98-EE1392077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3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D8F90-C0BE-8AA5-D1FA-7C506AA75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57723C-6B63-9595-6C57-9D9061E04D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15E16A-53A5-66C0-5F21-16D030695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960B4-767A-8032-8A4C-6E67FEE6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F0E-A94F-E548-941B-35C10525C06D}" type="datetimeFigureOut">
              <a:rPr lang="en-US" smtClean="0"/>
              <a:t>12/4/22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AA2E9-8BB8-FD0D-09B0-D00AB904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C001B-1806-4CBD-D7F6-DD5C2D409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A018-E7A6-DC4C-BC98-EE1392077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9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8BD1BB-4D11-E6DA-AC71-C324F3371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592E3-6B19-BF41-6049-A1C05B231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4AE8C-7CCB-E938-2647-21864D103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AFF0E-A94F-E548-941B-35C10525C06D}" type="datetimeFigureOut">
              <a:rPr lang="en-US" smtClean="0"/>
              <a:t>12/4/22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29D6A-1181-753D-F059-BF32BC7529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B14B5-65DB-310D-77C2-F35ED6014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CA018-E7A6-DC4C-BC98-EE1392077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5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48123E-C2F1-4BA7-8DBB-1E5D4F355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endParaRPr lang="en-US" sz="2000">
              <a:solidFill>
                <a:srgbClr val="080808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AD03EC-9936-9567-2106-EF39D363C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080808"/>
                </a:solidFill>
              </a:rPr>
              <a:t>Computer Architecture Revision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4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4F8CA-9E2B-D2C1-D3D5-D72431AE4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en-US" sz="3600"/>
              <a:t>Q1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85A5C7-ACB3-F718-6CF4-61D305680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sz="2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GB" sz="20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en-GB" sz="2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steps that a processor goes through during the fetch stage of the Fetch-Execute cycle.</a:t>
            </a:r>
            <a:endParaRPr lang="en-GB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GB" sz="20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GB" sz="2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explain the purpose of each step.</a:t>
            </a:r>
            <a:endParaRPr lang="en-GB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20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(Total 8 marks)</a:t>
            </a:r>
            <a:endParaRPr lang="en-GB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9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490F2E2-5F59-B8B5-79F9-A59425203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006330"/>
              </p:ext>
            </p:extLst>
          </p:nvPr>
        </p:nvGraphicFramePr>
        <p:xfrm>
          <a:off x="643467" y="938000"/>
          <a:ext cx="10905066" cy="498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1533">
                  <a:extLst>
                    <a:ext uri="{9D8B030D-6E8A-4147-A177-3AD203B41FA5}">
                      <a16:colId xmlns:a16="http://schemas.microsoft.com/office/drawing/2014/main" val="2639121308"/>
                    </a:ext>
                  </a:extLst>
                </a:gridCol>
                <a:gridCol w="5563533">
                  <a:extLst>
                    <a:ext uri="{9D8B030D-6E8A-4147-A177-3AD203B41FA5}">
                      <a16:colId xmlns:a16="http://schemas.microsoft.com/office/drawing/2014/main" val="348460078"/>
                    </a:ext>
                  </a:extLst>
                </a:gridCol>
              </a:tblGrid>
              <a:tr h="331474">
                <a:tc>
                  <a:txBody>
                    <a:bodyPr/>
                    <a:lstStyle/>
                    <a:p>
                      <a:pPr marL="28575" marR="28575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GB" sz="1800">
                          <a:effectLst/>
                        </a:rPr>
                        <a:t>Description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marL="28575" marR="28575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GB" sz="1800">
                          <a:effectLst/>
                        </a:rPr>
                        <a:t>Explanation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1966302939"/>
                  </a:ext>
                </a:extLst>
              </a:tr>
              <a:tr h="875684">
                <a:tc>
                  <a:txBody>
                    <a:bodyPr/>
                    <a:lstStyle/>
                    <a:p>
                      <a:pPr marL="28575" marR="28575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GB" sz="1800">
                          <a:effectLst/>
                        </a:rPr>
                        <a:t>Contents of the Program Counter / PC transferred to the Memory Address Register / MAR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marL="28575" marR="28575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GB" sz="1800">
                          <a:effectLst/>
                        </a:rPr>
                        <a:t>so that the PC can be updated // to enable the memory address to be transferred along the address bus/to the memory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2515583688"/>
                  </a:ext>
                </a:extLst>
              </a:tr>
              <a:tr h="603579">
                <a:tc>
                  <a:txBody>
                    <a:bodyPr/>
                    <a:lstStyle/>
                    <a:p>
                      <a:pPr marL="28575" marR="28575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GB" sz="1800">
                          <a:effectLst/>
                        </a:rPr>
                        <a:t>Contents of MAR placed onto address bus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marL="28575" marR="28575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GB" sz="1800">
                          <a:effectLst/>
                        </a:rPr>
                        <a:t>so the correct location in the main memory will be accessed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2441256693"/>
                  </a:ext>
                </a:extLst>
              </a:tr>
              <a:tr h="1692000">
                <a:tc>
                  <a:txBody>
                    <a:bodyPr/>
                    <a:lstStyle/>
                    <a:p>
                      <a:pPr marL="28575" marR="28575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GB" sz="1800">
                          <a:effectLst/>
                        </a:rPr>
                        <a:t>Contents of addressed memory location/value received on data bus loaded into the Memory Buffer Register / MBR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marL="28575" marR="28575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GB" sz="1800">
                          <a:effectLst/>
                        </a:rPr>
                        <a:t>not all fetches will be for instructions so cannot be loaded directly into Current Instruction Register / CIR // the value will only be present transiently on the bus so must be stored in a register // the MBR is used to cope with the speed difference between the processor and the main memory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2575972385"/>
                  </a:ext>
                </a:extLst>
              </a:tr>
              <a:tr h="603579">
                <a:tc>
                  <a:txBody>
                    <a:bodyPr/>
                    <a:lstStyle/>
                    <a:p>
                      <a:pPr marL="28575" marR="28575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GB" sz="1800">
                          <a:effectLst/>
                        </a:rPr>
                        <a:t>(Contents of) PC is incremented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marL="28575" marR="28575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GB" sz="1800">
                          <a:effectLst/>
                        </a:rPr>
                        <a:t>so that the next instruction in the sequence can be fetched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3597133273"/>
                  </a:ext>
                </a:extLst>
              </a:tr>
              <a:tr h="875684">
                <a:tc>
                  <a:txBody>
                    <a:bodyPr/>
                    <a:lstStyle/>
                    <a:p>
                      <a:pPr marL="28575" marR="28575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GB" sz="1800">
                          <a:effectLst/>
                        </a:rPr>
                        <a:t>The contents of the MBR is copied to the CIR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marL="28575" marR="28575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GB" sz="1800" dirty="0">
                          <a:effectLst/>
                        </a:rPr>
                        <a:t>so that if data is fetched/written during the execute phase it does not overwrite the instruction // because the control unit uses the instruction from the CIR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357482717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8E2DED9D-8A0E-64A7-E26C-9686086173E2}"/>
              </a:ext>
            </a:extLst>
          </p:cNvPr>
          <p:cNvSpPr txBox="1"/>
          <p:nvPr/>
        </p:nvSpPr>
        <p:spPr>
          <a:xfrm>
            <a:off x="643467" y="5986516"/>
            <a:ext cx="109050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 4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descriptions, 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 4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explanations, </a:t>
            </a: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 8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84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4F8CA-9E2B-D2C1-D3D5-D72431AE4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76A89A6-B966-B668-3B2F-1A5F703B5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479" y="1929240"/>
            <a:ext cx="5269325" cy="268719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701568AD-733A-4346-5E43-D36FAE15D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1332" y="885572"/>
            <a:ext cx="93583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diagram below describes the fetch part of the Fetch-Execute cycle. Some of the names of registers have been omitted from the figure and replaced with the numbers 1 to 3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F7F883-159B-5682-468D-59B2228C99A7}"/>
              </a:ext>
            </a:extLst>
          </p:cNvPr>
          <p:cNvSpPr txBox="1"/>
          <p:nvPr/>
        </p:nvSpPr>
        <p:spPr>
          <a:xfrm>
            <a:off x="6798366" y="2505670"/>
            <a:ext cx="48726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 the </a:t>
            </a: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 names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registers that should appear in the diagram where the numbers are.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002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4F8CA-9E2B-D2C1-D3D5-D72431AE4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F7831AC-E343-DC62-794C-A17277BC8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87002"/>
              </p:ext>
            </p:extLst>
          </p:nvPr>
        </p:nvGraphicFramePr>
        <p:xfrm>
          <a:off x="970141" y="1596686"/>
          <a:ext cx="5241815" cy="1951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3540">
                  <a:extLst>
                    <a:ext uri="{9D8B030D-6E8A-4147-A177-3AD203B41FA5}">
                      <a16:colId xmlns:a16="http://schemas.microsoft.com/office/drawing/2014/main" val="2541748770"/>
                    </a:ext>
                  </a:extLst>
                </a:gridCol>
                <a:gridCol w="4138275">
                  <a:extLst>
                    <a:ext uri="{9D8B030D-6E8A-4147-A177-3AD203B41FA5}">
                      <a16:colId xmlns:a16="http://schemas.microsoft.com/office/drawing/2014/main" val="470610785"/>
                    </a:ext>
                  </a:extLst>
                </a:gridCol>
              </a:tblGrid>
              <a:tr h="38334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</a:rPr>
                        <a:t>Number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</a:rPr>
                        <a:t>Full Name of Register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extLst>
                  <a:ext uri="{0D108BD9-81ED-4DB2-BD59-A6C34878D82A}">
                    <a16:rowId xmlns:a16="http://schemas.microsoft.com/office/drawing/2014/main" val="2416259782"/>
                  </a:ext>
                </a:extLst>
              </a:tr>
              <a:tr h="418196"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GB" sz="1800">
                          <a:effectLst/>
                        </a:rPr>
                        <a:t>Memory Address Register NE. MAR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extLst>
                  <a:ext uri="{0D108BD9-81ED-4DB2-BD59-A6C34878D82A}">
                    <a16:rowId xmlns:a16="http://schemas.microsoft.com/office/drawing/2014/main" val="658270031"/>
                  </a:ext>
                </a:extLst>
              </a:tr>
              <a:tr h="38334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GB" sz="1800">
                          <a:effectLst/>
                        </a:rPr>
                        <a:t>Program Counter NE. PC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extLst>
                  <a:ext uri="{0D108BD9-81ED-4DB2-BD59-A6C34878D82A}">
                    <a16:rowId xmlns:a16="http://schemas.microsoft.com/office/drawing/2014/main" val="3423164137"/>
                  </a:ext>
                </a:extLst>
              </a:tr>
              <a:tr h="766693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</a:rPr>
                        <a:t>Current Instruction Register NE. CIR, IR A.</a:t>
                      </a:r>
                    </a:p>
                    <a:p>
                      <a:r>
                        <a:rPr lang="en-GB" sz="1800" dirty="0">
                          <a:effectLst/>
                        </a:rPr>
                        <a:t>Instruction Register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extLst>
                  <a:ext uri="{0D108BD9-81ED-4DB2-BD59-A6C34878D82A}">
                    <a16:rowId xmlns:a16="http://schemas.microsoft.com/office/drawing/2014/main" val="351125415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06B4040-06A1-8C6F-96D2-A5893094054F}"/>
              </a:ext>
            </a:extLst>
          </p:cNvPr>
          <p:cNvSpPr txBox="1"/>
          <p:nvPr/>
        </p:nvSpPr>
        <p:spPr>
          <a:xfrm>
            <a:off x="970141" y="3871148"/>
            <a:ext cx="52418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mark: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Two registers correctly named OR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marks: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All three registers correctly named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793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335</Words>
  <Application>Microsoft Macintosh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Computer Architecture Revision</vt:lpstr>
      <vt:lpstr>Q1</vt:lpstr>
      <vt:lpstr>PowerPoint Presentation</vt:lpstr>
      <vt:lpstr>Q2</vt:lpstr>
      <vt:lpstr>Q2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Revision</dc:title>
  <dc:creator>Luci Martin St Valery</dc:creator>
  <cp:lastModifiedBy>Luci Martin St Valery</cp:lastModifiedBy>
  <cp:revision>1</cp:revision>
  <dcterms:created xsi:type="dcterms:W3CDTF">2022-12-04T20:50:49Z</dcterms:created>
  <dcterms:modified xsi:type="dcterms:W3CDTF">2022-12-04T21:00:40Z</dcterms:modified>
</cp:coreProperties>
</file>