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2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sldIdLst>
    <p:sldId id="260" r:id="rId2"/>
    <p:sldId id="261" r:id="rId3"/>
    <p:sldId id="262" r:id="rId4"/>
    <p:sldId id="263" r:id="rId5"/>
    <p:sldId id="265" r:id="rId6"/>
    <p:sldId id="295" r:id="rId7"/>
    <p:sldId id="291" r:id="rId8"/>
    <p:sldId id="296" r:id="rId9"/>
    <p:sldId id="297" r:id="rId10"/>
    <p:sldId id="266" r:id="rId11"/>
    <p:sldId id="298" r:id="rId12"/>
    <p:sldId id="273" r:id="rId13"/>
    <p:sldId id="276" r:id="rId14"/>
    <p:sldId id="268" r:id="rId15"/>
    <p:sldId id="293" r:id="rId16"/>
    <p:sldId id="274" r:id="rId17"/>
    <p:sldId id="275" r:id="rId18"/>
    <p:sldId id="288" r:id="rId19"/>
    <p:sldId id="269" r:id="rId20"/>
    <p:sldId id="279" r:id="rId21"/>
    <p:sldId id="294" r:id="rId22"/>
    <p:sldId id="282" r:id="rId23"/>
    <p:sldId id="283" r:id="rId24"/>
    <p:sldId id="284" r:id="rId25"/>
    <p:sldId id="285" r:id="rId26"/>
    <p:sldId id="292" r:id="rId27"/>
    <p:sldId id="286" r:id="rId28"/>
    <p:sldId id="290" r:id="rId29"/>
    <p:sldId id="299" r:id="rId30"/>
  </p:sldIdLst>
  <p:sldSz cx="9144000" cy="6858000" type="screen4x3"/>
  <p:notesSz cx="6858000" cy="9144000"/>
  <p:embeddedFontLst>
    <p:embeddedFont>
      <p:font typeface="Museo 500" panose="02000000000000000000" pitchFamily="50" charset="0"/>
      <p:regular r:id="rId32"/>
    </p:embeddedFont>
    <p:embeddedFont>
      <p:font typeface="Consolas" panose="020B0609020204030204" pitchFamily="49" charset="0"/>
      <p:regular r:id="rId33"/>
      <p:bold r:id="rId34"/>
      <p:italic r:id="rId35"/>
      <p:boldItalic r:id="rId36"/>
    </p:embeddedFont>
    <p:embeddedFont>
      <p:font typeface="Museo 100" panose="02000000000000000000" pitchFamily="50" charset="0"/>
      <p:regular r:id="rId37"/>
    </p:embeddedFont>
    <p:embeddedFont>
      <p:font typeface="Museo900-Regular" panose="02000000000000000000" pitchFamily="50" charset="0"/>
      <p:bold r:id="rId38"/>
    </p:embeddedFont>
    <p:embeddedFont>
      <p:font typeface="Museo 900" panose="02000000000000000000" pitchFamily="50" charset="0"/>
      <p:bold r:id="rId39"/>
    </p:embeddedFont>
    <p:embeddedFont>
      <p:font typeface="Museo 700" panose="02000000000000000000" pitchFamily="50" charset="0"/>
      <p:bold r:id="rId40"/>
    </p:embeddedFont>
    <p:embeddedFont>
      <p:font typeface="Calibri" panose="020F050202020403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19B"/>
    <a:srgbClr val="E6E6E6"/>
    <a:srgbClr val="993233"/>
    <a:srgbClr val="C396A3"/>
    <a:srgbClr val="98A639"/>
    <a:srgbClr val="B2CB63"/>
    <a:srgbClr val="6C6F59"/>
    <a:srgbClr val="C0BB9E"/>
    <a:srgbClr val="2F586A"/>
    <a:srgbClr val="3646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snapToObjects="1" showGuides="1">
      <p:cViewPr varScale="1">
        <p:scale>
          <a:sx n="116" d="100"/>
          <a:sy n="116" d="100"/>
        </p:scale>
        <p:origin x="732"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396A3"/>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396A3"/>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C396A3"/>
                </a:solidFill>
                <a:latin typeface="Arial"/>
                <a:cs typeface="Arial"/>
              </a:rPr>
              <a:t>1</a:t>
            </a:r>
            <a:endParaRPr lang="en-US" sz="4500" b="1" dirty="0">
              <a:solidFill>
                <a:srgbClr val="C396A3"/>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1919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396A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6313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0" name="Picture 29"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Internal computer hardware</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pic>
        <p:nvPicPr>
          <p:cNvPr id="32" name="Picture 31" descr="Logo Unit 5.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Internal computer hardware</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37" name="Picture 36"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0" name="TextBox 3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Internal computer hardware</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4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1" name="Picture 30"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Internal computer hardware</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3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Internal computer hardware</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2430728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Internal computer hardware</a:t>
            </a:r>
            <a:endParaRPr lang="en-US" dirty="0" smtClean="0">
              <a:latin typeface="Museo 100" panose="02000000000000000000" pitchFamily="50" charset="0"/>
            </a:endParaRPr>
          </a:p>
          <a:p>
            <a:pPr lvl="1">
              <a:spcBef>
                <a:spcPts val="0"/>
              </a:spcBef>
            </a:pPr>
            <a:r>
              <a:rPr lang="en-US" sz="2000" dirty="0">
                <a:latin typeface="Museo 100" panose="02000000000000000000" pitchFamily="50" charset="0"/>
              </a:rPr>
              <a:t/>
            </a:r>
            <a:br>
              <a:rPr lang="en-US" sz="2000" dirty="0">
                <a:latin typeface="Museo 100" panose="02000000000000000000" pitchFamily="50" charset="0"/>
              </a:rPr>
            </a:br>
            <a:r>
              <a:rPr lang="en-US" sz="2000" dirty="0" smtClean="0">
                <a:latin typeface="Museo 100" panose="02000000000000000000" pitchFamily="50" charset="0"/>
              </a:rPr>
              <a:t>Unit </a:t>
            </a:r>
            <a:r>
              <a:rPr lang="en-US" sz="2000" dirty="0">
                <a:latin typeface="Museo 100" panose="02000000000000000000" pitchFamily="50" charset="0"/>
              </a:rPr>
              <a:t>5</a:t>
            </a:r>
            <a:endParaRPr lang="en-US" sz="2000" dirty="0" smtClean="0">
              <a:latin typeface="Museo 100" panose="02000000000000000000" pitchFamily="50" charset="0"/>
            </a:endParaRPr>
          </a:p>
          <a:p>
            <a:pPr lvl="1"/>
            <a:r>
              <a:rPr lang="en-US" sz="2000" dirty="0">
                <a:latin typeface="Museo 100" panose="02000000000000000000" pitchFamily="50" charset="0"/>
              </a:rPr>
              <a:t>Computer </a:t>
            </a:r>
            <a:r>
              <a:rPr lang="en-GB" sz="2000" dirty="0" smtClean="0">
                <a:latin typeface="Museo 100" panose="02000000000000000000" pitchFamily="50" charset="0"/>
              </a:rPr>
              <a:t>organisation</a:t>
            </a:r>
            <a:r>
              <a:rPr lang="en-US" sz="2000" dirty="0" smtClean="0">
                <a:latin typeface="Museo 100" panose="02000000000000000000" pitchFamily="50" charset="0"/>
              </a:rPr>
              <a:t>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architecture</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Tasks of an I/O controller</a:t>
            </a:r>
            <a:endParaRPr lang="en-GB" dirty="0"/>
          </a:p>
        </p:txBody>
      </p:sp>
      <p:sp>
        <p:nvSpPr>
          <p:cNvPr id="3" name="Text Placeholder 2"/>
          <p:cNvSpPr>
            <a:spLocks noGrp="1"/>
          </p:cNvSpPr>
          <p:nvPr>
            <p:ph type="body" sz="quarter" idx="14"/>
          </p:nvPr>
        </p:nvSpPr>
        <p:spPr/>
        <p:txBody>
          <a:bodyPr/>
          <a:lstStyle/>
          <a:p>
            <a:r>
              <a:rPr lang="en-GB" dirty="0"/>
              <a:t>The controller converts the signals received from </a:t>
            </a:r>
            <a:r>
              <a:rPr lang="en-GB" dirty="0" smtClean="0"/>
              <a:t>a peripheral device </a:t>
            </a:r>
            <a:r>
              <a:rPr lang="en-GB" dirty="0"/>
              <a:t>into a format the computer can process, and vice versa  </a:t>
            </a:r>
            <a:endParaRPr lang="en-GB" dirty="0" smtClean="0"/>
          </a:p>
          <a:p>
            <a:r>
              <a:rPr lang="en-GB" dirty="0" smtClean="0"/>
              <a:t>It receives </a:t>
            </a:r>
            <a:r>
              <a:rPr lang="en-GB" dirty="0"/>
              <a:t>I/O </a:t>
            </a:r>
            <a:r>
              <a:rPr lang="en-GB" dirty="0" smtClean="0"/>
              <a:t>requests from the CPU, and then sends device-specific control signals to the device it is controlling</a:t>
            </a:r>
            <a:endParaRPr lang="en-GB" dirty="0"/>
          </a:p>
          <a:p>
            <a:r>
              <a:rPr lang="en-GB" dirty="0" smtClean="0"/>
              <a:t>It also </a:t>
            </a:r>
            <a:r>
              <a:rPr lang="en-GB" dirty="0"/>
              <a:t>manages the data flow to and from the </a:t>
            </a:r>
            <a:r>
              <a:rPr lang="en-GB" dirty="0" smtClean="0"/>
              <a:t>device, freeing the CPU to get on with other tasks</a:t>
            </a:r>
          </a:p>
          <a:p>
            <a:endParaRPr lang="en-GB" dirty="0"/>
          </a:p>
          <a:p>
            <a:endParaRPr lang="en-GB" dirty="0" smtClean="0"/>
          </a:p>
        </p:txBody>
      </p:sp>
    </p:spTree>
    <p:extLst>
      <p:ext uri="{BB962C8B-B14F-4D97-AF65-F5344CB8AC3E}">
        <p14:creationId xmlns:p14="http://schemas.microsoft.com/office/powerpoint/2010/main" val="2854992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Sending information via buses</a:t>
            </a:r>
            <a:endParaRPr lang="en-GB" dirty="0"/>
          </a:p>
        </p:txBody>
      </p:sp>
      <p:sp>
        <p:nvSpPr>
          <p:cNvPr id="3" name="Text Placeholder 2"/>
          <p:cNvSpPr>
            <a:spLocks noGrp="1"/>
          </p:cNvSpPr>
          <p:nvPr>
            <p:ph type="body" sz="quarter" idx="14"/>
          </p:nvPr>
        </p:nvSpPr>
        <p:spPr/>
        <p:txBody>
          <a:bodyPr/>
          <a:lstStyle/>
          <a:p>
            <a:r>
              <a:rPr lang="en-GB" dirty="0" smtClean="0"/>
              <a:t>The </a:t>
            </a:r>
            <a:r>
              <a:rPr lang="en-GB" dirty="0">
                <a:solidFill>
                  <a:srgbClr val="D1919B"/>
                </a:solidFill>
              </a:rPr>
              <a:t>c</a:t>
            </a:r>
            <a:r>
              <a:rPr lang="en-GB" dirty="0" smtClean="0">
                <a:solidFill>
                  <a:srgbClr val="D1919B"/>
                </a:solidFill>
              </a:rPr>
              <a:t>ontrol bus </a:t>
            </a:r>
            <a:r>
              <a:rPr lang="en-GB" dirty="0" smtClean="0"/>
              <a:t>is used to send control signals between each I/O controller and the processor, as well as between the processor and memory</a:t>
            </a:r>
          </a:p>
          <a:p>
            <a:r>
              <a:rPr lang="en-GB" dirty="0" smtClean="0"/>
              <a:t>The</a:t>
            </a:r>
            <a:r>
              <a:rPr lang="en-GB" dirty="0" smtClean="0">
                <a:solidFill>
                  <a:srgbClr val="D1919B"/>
                </a:solidFill>
              </a:rPr>
              <a:t> data bus </a:t>
            </a:r>
            <a:r>
              <a:rPr lang="en-GB" dirty="0" smtClean="0"/>
              <a:t>sends data between CPU components</a:t>
            </a:r>
          </a:p>
          <a:p>
            <a:r>
              <a:rPr lang="en-GB" dirty="0" smtClean="0"/>
              <a:t>The </a:t>
            </a:r>
            <a:r>
              <a:rPr lang="en-GB" dirty="0" smtClean="0">
                <a:solidFill>
                  <a:srgbClr val="D1919B"/>
                </a:solidFill>
              </a:rPr>
              <a:t>address bus </a:t>
            </a:r>
            <a:r>
              <a:rPr lang="en-GB" dirty="0" smtClean="0"/>
              <a:t>sends memory addresses from the processor to CPU components</a:t>
            </a:r>
          </a:p>
          <a:p>
            <a:endParaRPr lang="en-GB" dirty="0"/>
          </a:p>
          <a:p>
            <a:endParaRPr lang="en-GB" dirty="0" smtClean="0"/>
          </a:p>
        </p:txBody>
      </p:sp>
    </p:spTree>
    <p:extLst>
      <p:ext uri="{BB962C8B-B14F-4D97-AF65-F5344CB8AC3E}">
        <p14:creationId xmlns:p14="http://schemas.microsoft.com/office/powerpoint/2010/main" val="1145878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System buses</a:t>
            </a:r>
            <a:endParaRPr lang="en-GB" dirty="0"/>
          </a:p>
        </p:txBody>
      </p:sp>
      <p:sp>
        <p:nvSpPr>
          <p:cNvPr id="3" name="Text Placeholder 2"/>
          <p:cNvSpPr>
            <a:spLocks noGrp="1"/>
          </p:cNvSpPr>
          <p:nvPr>
            <p:ph type="body" sz="quarter" idx="14"/>
          </p:nvPr>
        </p:nvSpPr>
        <p:spPr/>
        <p:txBody>
          <a:bodyPr/>
          <a:lstStyle/>
          <a:p>
            <a:r>
              <a:rPr lang="en-GB" dirty="0" smtClean="0"/>
              <a:t>The system bus comprises three separate buses:</a:t>
            </a:r>
          </a:p>
        </p:txBody>
      </p:sp>
      <p:pic>
        <p:nvPicPr>
          <p:cNvPr id="1026" name="Picture 2" descr="C:\Users\Rob\AppData\Roaming\PixelMetrics\CaptureWiz\Temp\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5552" y="2222918"/>
            <a:ext cx="7428771" cy="3990266"/>
          </a:xfrm>
          <a:prstGeom prst="rect">
            <a:avLst/>
          </a:prstGeom>
          <a:solidFill>
            <a:srgbClr val="E6E6E6"/>
          </a:solidFill>
          <a:extLst/>
        </p:spPr>
      </p:pic>
    </p:spTree>
    <p:extLst>
      <p:ext uri="{BB962C8B-B14F-4D97-AF65-F5344CB8AC3E}">
        <p14:creationId xmlns:p14="http://schemas.microsoft.com/office/powerpoint/2010/main" val="3691057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Control signals include…</a:t>
            </a:r>
            <a:endParaRPr lang="en-GB" dirty="0"/>
          </a:p>
        </p:txBody>
      </p:sp>
      <p:sp>
        <p:nvSpPr>
          <p:cNvPr id="3" name="Text Placeholder 2"/>
          <p:cNvSpPr>
            <a:spLocks noGrp="1"/>
          </p:cNvSpPr>
          <p:nvPr>
            <p:ph type="body" sz="quarter" idx="14"/>
          </p:nvPr>
        </p:nvSpPr>
        <p:spPr/>
        <p:txBody>
          <a:bodyPr/>
          <a:lstStyle/>
          <a:p>
            <a:r>
              <a:rPr lang="en-GB" dirty="0" smtClean="0">
                <a:solidFill>
                  <a:srgbClr val="D1919B"/>
                </a:solidFill>
              </a:rPr>
              <a:t>Memory read</a:t>
            </a:r>
            <a:r>
              <a:rPr lang="en-GB" dirty="0" smtClean="0"/>
              <a:t>: causes data from the addressed location to be placed on the data bus </a:t>
            </a:r>
          </a:p>
          <a:p>
            <a:r>
              <a:rPr lang="en-GB" dirty="0" smtClean="0">
                <a:solidFill>
                  <a:srgbClr val="D1919B"/>
                </a:solidFill>
              </a:rPr>
              <a:t>Memory write</a:t>
            </a:r>
            <a:r>
              <a:rPr lang="en-GB" dirty="0" smtClean="0"/>
              <a:t>: causes data on the data bus to be written into the addressed location</a:t>
            </a:r>
          </a:p>
          <a:p>
            <a:r>
              <a:rPr lang="en-GB" dirty="0" smtClean="0">
                <a:solidFill>
                  <a:srgbClr val="D1919B"/>
                </a:solidFill>
              </a:rPr>
              <a:t>Bus request</a:t>
            </a:r>
            <a:r>
              <a:rPr lang="en-GB" dirty="0" smtClean="0"/>
              <a:t>: indicates that a device is requesting use of the data bus</a:t>
            </a:r>
          </a:p>
          <a:p>
            <a:r>
              <a:rPr lang="en-GB" dirty="0" smtClean="0">
                <a:solidFill>
                  <a:srgbClr val="D1919B"/>
                </a:solidFill>
              </a:rPr>
              <a:t>Bus grant</a:t>
            </a:r>
            <a:r>
              <a:rPr lang="en-GB" dirty="0" smtClean="0"/>
              <a:t>: indicates that the CPU has granted access to the data bus</a:t>
            </a:r>
          </a:p>
          <a:p>
            <a:r>
              <a:rPr lang="en-GB" dirty="0" smtClean="0">
                <a:solidFill>
                  <a:srgbClr val="D1919B"/>
                </a:solidFill>
              </a:rPr>
              <a:t>Clock</a:t>
            </a:r>
            <a:r>
              <a:rPr lang="en-GB" dirty="0" smtClean="0"/>
              <a:t>: used to synchronise operations</a:t>
            </a:r>
          </a:p>
          <a:p>
            <a:pPr lvl="1"/>
            <a:endParaRPr lang="en-GB" dirty="0"/>
          </a:p>
        </p:txBody>
      </p:sp>
    </p:spTree>
    <p:extLst>
      <p:ext uri="{BB962C8B-B14F-4D97-AF65-F5344CB8AC3E}">
        <p14:creationId xmlns:p14="http://schemas.microsoft.com/office/powerpoint/2010/main" val="397650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What is a bus?</a:t>
            </a:r>
            <a:endParaRPr lang="en-GB" dirty="0"/>
          </a:p>
        </p:txBody>
      </p:sp>
      <p:sp>
        <p:nvSpPr>
          <p:cNvPr id="3" name="Text Placeholder 2"/>
          <p:cNvSpPr>
            <a:spLocks noGrp="1"/>
          </p:cNvSpPr>
          <p:nvPr>
            <p:ph type="body" sz="quarter" idx="14"/>
          </p:nvPr>
        </p:nvSpPr>
        <p:spPr/>
        <p:txBody>
          <a:bodyPr/>
          <a:lstStyle/>
          <a:p>
            <a:r>
              <a:rPr lang="en-GB" dirty="0" smtClean="0"/>
              <a:t>Buses in a computer consist of a series of wires that transfer data signals between internal components</a:t>
            </a:r>
          </a:p>
          <a:p>
            <a:r>
              <a:rPr lang="en-GB" dirty="0" smtClean="0"/>
              <a:t>They typically consist of 8, 16, 32 or 64 lines</a:t>
            </a:r>
          </a:p>
        </p:txBody>
      </p:sp>
      <p:pic>
        <p:nvPicPr>
          <p:cNvPr id="1026" name="Picture 2" descr="C:\Users\Rob\AppData\Roaming\PixelMetrics\CaptureWiz\Temp\5.png"/>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525" y="3360565"/>
            <a:ext cx="8387585" cy="305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1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Words</a:t>
            </a:r>
            <a:endParaRPr lang="en-GB" dirty="0"/>
          </a:p>
        </p:txBody>
      </p:sp>
      <p:sp>
        <p:nvSpPr>
          <p:cNvPr id="3" name="Text Placeholder 2"/>
          <p:cNvSpPr>
            <a:spLocks noGrp="1"/>
          </p:cNvSpPr>
          <p:nvPr>
            <p:ph type="body" sz="quarter" idx="14"/>
          </p:nvPr>
        </p:nvSpPr>
        <p:spPr/>
        <p:txBody>
          <a:bodyPr/>
          <a:lstStyle/>
          <a:p>
            <a:r>
              <a:rPr lang="en-GB" dirty="0" smtClean="0"/>
              <a:t>Memory is divided up in equal units called words</a:t>
            </a:r>
          </a:p>
          <a:p>
            <a:r>
              <a:rPr lang="en-GB" dirty="0" smtClean="0"/>
              <a:t>Word length is usually 8, 16, 32 or 64 bits</a:t>
            </a:r>
          </a:p>
          <a:p>
            <a:r>
              <a:rPr lang="en-GB" dirty="0" smtClean="0"/>
              <a:t>Each word has a separate memory address</a:t>
            </a:r>
          </a:p>
          <a:p>
            <a:pPr lvl="1"/>
            <a:r>
              <a:rPr lang="en-GB" dirty="0" smtClean="0"/>
              <a:t>What would be the memory capacity in bytes of a machine with an 8-line address bus and a word length of 8 bits?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33858609"/>
              </p:ext>
            </p:extLst>
          </p:nvPr>
        </p:nvGraphicFramePr>
        <p:xfrm>
          <a:off x="1948676" y="4291100"/>
          <a:ext cx="5348438" cy="1676400"/>
        </p:xfrm>
        <a:graphic>
          <a:graphicData uri="http://schemas.openxmlformats.org/drawingml/2006/table">
            <a:tbl>
              <a:tblPr firstRow="1" bandRow="1">
                <a:tableStyleId>{2D5ABB26-0587-4C30-8999-92F81FD0307C}</a:tableStyleId>
              </a:tblPr>
              <a:tblGrid>
                <a:gridCol w="1974176">
                  <a:extLst>
                    <a:ext uri="{9D8B030D-6E8A-4147-A177-3AD203B41FA5}">
                      <a16:colId xmlns="" xmlns:a16="http://schemas.microsoft.com/office/drawing/2014/main" val="1857694001"/>
                    </a:ext>
                  </a:extLst>
                </a:gridCol>
                <a:gridCol w="3374262">
                  <a:extLst>
                    <a:ext uri="{9D8B030D-6E8A-4147-A177-3AD203B41FA5}">
                      <a16:colId xmlns="" xmlns:a16="http://schemas.microsoft.com/office/drawing/2014/main" val="1842514017"/>
                    </a:ext>
                  </a:extLst>
                </a:gridCol>
              </a:tblGrid>
              <a:tr h="324000">
                <a:tc>
                  <a:txBody>
                    <a:bodyPr/>
                    <a:lstStyle/>
                    <a:p>
                      <a:pPr algn="ctr"/>
                      <a:r>
                        <a:rPr lang="en-GB" sz="1600" b="1" dirty="0" smtClean="0">
                          <a:solidFill>
                            <a:schemeClr val="bg1"/>
                          </a:solidFill>
                          <a:latin typeface="Arial" panose="020B0604020202020204" pitchFamily="34" charset="0"/>
                          <a:cs typeface="Arial" panose="020B0604020202020204" pitchFamily="34" charset="0"/>
                        </a:rPr>
                        <a:t>Address</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D1919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solidFill>
                      <a:srgbClr val="D1919B"/>
                    </a:solidFill>
                  </a:tcPr>
                </a:tc>
                <a:tc>
                  <a:txBody>
                    <a:bodyPr/>
                    <a:lstStyle/>
                    <a:p>
                      <a:pPr algn="ctr"/>
                      <a:r>
                        <a:rPr lang="en-GB" sz="1600" b="1" dirty="0" smtClean="0">
                          <a:solidFill>
                            <a:schemeClr val="bg1"/>
                          </a:solidFill>
                          <a:latin typeface="Arial" panose="020B0604020202020204" pitchFamily="34" charset="0"/>
                          <a:cs typeface="Arial" panose="020B0604020202020204" pitchFamily="34" charset="0"/>
                        </a:rPr>
                        <a:t>Data or instruction</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D1919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solidFill>
                      <a:srgbClr val="D1919B"/>
                    </a:solidFill>
                  </a:tcPr>
                </a:tc>
                <a:extLst>
                  <a:ext uri="{0D108BD9-81ED-4DB2-BD59-A6C34878D82A}">
                    <a16:rowId xmlns="" xmlns:a16="http://schemas.microsoft.com/office/drawing/2014/main" val="2121747772"/>
                  </a:ext>
                </a:extLst>
              </a:tr>
              <a:tr h="324000">
                <a:tc>
                  <a:txBody>
                    <a:bodyPr/>
                    <a:lstStyle/>
                    <a:p>
                      <a:pPr algn="ctr"/>
                      <a:r>
                        <a:rPr lang="en-GB" sz="1600" dirty="0" smtClean="0">
                          <a:latin typeface="Consolas" panose="020B0609020204030204" pitchFamily="49" charset="0"/>
                          <a:cs typeface="Consolas" panose="020B0609020204030204" pitchFamily="49" charset="0"/>
                        </a:rPr>
                        <a:t>00000000</a:t>
                      </a:r>
                      <a:endParaRPr lang="en-GB" sz="160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rgbClr val="D1919B"/>
                      </a:solid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latin typeface="Consolas" panose="020B0609020204030204" pitchFamily="49" charset="0"/>
                          <a:cs typeface="Consolas" panose="020B0609020204030204" pitchFamily="49" charset="0"/>
                        </a:rPr>
                        <a:t>01101001</a:t>
                      </a:r>
                      <a:endParaRPr lang="en-GB" sz="1600" dirty="0">
                        <a:latin typeface="Consolas" panose="020B0609020204030204" pitchFamily="49" charset="0"/>
                        <a:cs typeface="Consolas" panose="020B0609020204030204" pitchFamily="49" charset="0"/>
                      </a:endParaRPr>
                    </a:p>
                  </a:txBody>
                  <a:tcPr>
                    <a:lnL w="12700" cap="flat" cmpd="sng" algn="ctr">
                      <a:solidFill>
                        <a:srgbClr val="D1919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88908223"/>
                  </a:ext>
                </a:extLst>
              </a:tr>
              <a:tr h="324000">
                <a:tc>
                  <a:txBody>
                    <a:bodyPr/>
                    <a:lstStyle/>
                    <a:p>
                      <a:pPr algn="ctr"/>
                      <a:r>
                        <a:rPr lang="en-GB" sz="1600" dirty="0" smtClean="0">
                          <a:latin typeface="Consolas" panose="020B0609020204030204" pitchFamily="49" charset="0"/>
                          <a:cs typeface="Consolas" panose="020B0609020204030204" pitchFamily="49" charset="0"/>
                        </a:rPr>
                        <a:t>00000001</a:t>
                      </a:r>
                      <a:endParaRPr lang="en-GB" sz="160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rgbClr val="D1919B"/>
                      </a:solid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latin typeface="Consolas" panose="020B0609020204030204" pitchFamily="49" charset="0"/>
                          <a:cs typeface="Consolas" panose="020B0609020204030204" pitchFamily="49" charset="0"/>
                        </a:rPr>
                        <a:t>01101100</a:t>
                      </a:r>
                      <a:endParaRPr lang="en-GB" sz="1600" dirty="0">
                        <a:latin typeface="Consolas" panose="020B0609020204030204" pitchFamily="49" charset="0"/>
                        <a:cs typeface="Consolas" panose="020B0609020204030204" pitchFamily="49" charset="0"/>
                      </a:endParaRPr>
                    </a:p>
                  </a:txBody>
                  <a:tcPr>
                    <a:lnL w="12700" cap="flat" cmpd="sng" algn="ctr">
                      <a:solidFill>
                        <a:srgbClr val="D1919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69549775"/>
                  </a:ext>
                </a:extLst>
              </a:tr>
              <a:tr h="324000">
                <a:tc>
                  <a:txBody>
                    <a:bodyPr/>
                    <a:lstStyle/>
                    <a:p>
                      <a:pPr algn="ctr"/>
                      <a:r>
                        <a:rPr lang="en-GB" sz="1600" dirty="0" smtClean="0">
                          <a:latin typeface="Consolas" panose="020B0609020204030204" pitchFamily="49" charset="0"/>
                          <a:cs typeface="Consolas" panose="020B0609020204030204" pitchFamily="49" charset="0"/>
                        </a:rPr>
                        <a:t>00000010</a:t>
                      </a:r>
                      <a:endParaRPr lang="en-GB" sz="160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rgbClr val="D1919B"/>
                      </a:solid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dirty="0">
                        <a:latin typeface="Consolas" panose="020B0609020204030204" pitchFamily="49" charset="0"/>
                        <a:cs typeface="Consolas" panose="020B0609020204030204" pitchFamily="49" charset="0"/>
                      </a:endParaRPr>
                    </a:p>
                  </a:txBody>
                  <a:tcPr>
                    <a:lnL w="12700" cap="flat" cmpd="sng" algn="ctr">
                      <a:solidFill>
                        <a:srgbClr val="D1919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61131347"/>
                  </a:ext>
                </a:extLst>
              </a:tr>
              <a:tr h="324000">
                <a:tc>
                  <a:txBody>
                    <a:bodyPr/>
                    <a:lstStyle/>
                    <a:p>
                      <a:pPr algn="ctr"/>
                      <a:r>
                        <a:rPr lang="en-GB" sz="1600" dirty="0" smtClean="0">
                          <a:latin typeface="Consolas" panose="020B0609020204030204" pitchFamily="49" charset="0"/>
                          <a:cs typeface="Consolas" panose="020B0609020204030204" pitchFamily="49" charset="0"/>
                        </a:rPr>
                        <a:t>00000011</a:t>
                      </a:r>
                      <a:endParaRPr lang="en-GB" sz="1600"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rgbClr val="D1919B"/>
                      </a:solid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aseline="0" dirty="0" smtClean="0">
                          <a:latin typeface="Consolas" panose="020B0609020204030204" pitchFamily="49" charset="0"/>
                          <a:cs typeface="Consolas" panose="020B0609020204030204" pitchFamily="49" charset="0"/>
                        </a:rPr>
                        <a:t>10011111</a:t>
                      </a:r>
                      <a:endParaRPr lang="en-GB" sz="1600" dirty="0">
                        <a:latin typeface="Consolas" panose="020B0609020204030204" pitchFamily="49" charset="0"/>
                        <a:cs typeface="Consolas" panose="020B0609020204030204" pitchFamily="49" charset="0"/>
                      </a:endParaRPr>
                    </a:p>
                  </a:txBody>
                  <a:tcPr>
                    <a:lnL w="12700" cap="flat" cmpd="sng" algn="ctr">
                      <a:solidFill>
                        <a:srgbClr val="D1919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1919B"/>
                      </a:solidFill>
                      <a:prstDash val="solid"/>
                      <a:round/>
                      <a:headEnd type="none" w="med" len="med"/>
                      <a:tailEnd type="none" w="med" len="med"/>
                    </a:lnT>
                    <a:lnB w="12700" cap="flat" cmpd="sng" algn="ctr">
                      <a:solidFill>
                        <a:srgbClr val="D1919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29510909"/>
                  </a:ext>
                </a:extLst>
              </a:tr>
            </a:tbl>
          </a:graphicData>
        </a:graphic>
      </p:graphicFrame>
    </p:spTree>
    <p:extLst>
      <p:ext uri="{BB962C8B-B14F-4D97-AF65-F5344CB8AC3E}">
        <p14:creationId xmlns:p14="http://schemas.microsoft.com/office/powerpoint/2010/main" val="145025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Data bus</a:t>
            </a:r>
            <a:endParaRPr lang="en-GB" dirty="0"/>
          </a:p>
        </p:txBody>
      </p:sp>
      <p:sp>
        <p:nvSpPr>
          <p:cNvPr id="3" name="Text Placeholder 2"/>
          <p:cNvSpPr>
            <a:spLocks noGrp="1"/>
          </p:cNvSpPr>
          <p:nvPr>
            <p:ph type="body" sz="quarter" idx="14"/>
          </p:nvPr>
        </p:nvSpPr>
        <p:spPr>
          <a:xfrm>
            <a:off x="724280" y="1704179"/>
            <a:ext cx="7797230" cy="5153821"/>
          </a:xfrm>
        </p:spPr>
        <p:txBody>
          <a:bodyPr/>
          <a:lstStyle/>
          <a:p>
            <a:r>
              <a:rPr lang="en-GB" dirty="0" smtClean="0"/>
              <a:t>The data bus is bi-directional as data can be sent both ways along the bus</a:t>
            </a:r>
          </a:p>
          <a:p>
            <a:r>
              <a:rPr lang="en-GB" dirty="0" smtClean="0"/>
              <a:t>The width of the data bus is defined by the number of wires or lines it contains</a:t>
            </a:r>
          </a:p>
          <a:p>
            <a:r>
              <a:rPr lang="en-GB" dirty="0" smtClean="0"/>
              <a:t>If the data bus is the same width as a computer </a:t>
            </a:r>
            <a:r>
              <a:rPr lang="en-GB" dirty="0" smtClean="0">
                <a:solidFill>
                  <a:srgbClr val="D1919B"/>
                </a:solidFill>
              </a:rPr>
              <a:t>word</a:t>
            </a:r>
            <a:r>
              <a:rPr lang="en-GB" dirty="0" smtClean="0"/>
              <a:t>, data can be transferred to and from memory in a single operation</a:t>
            </a:r>
          </a:p>
          <a:p>
            <a:pPr lvl="1"/>
            <a:r>
              <a:rPr lang="en-GB" dirty="0" smtClean="0"/>
              <a:t>If it is 16 lines and a word is 32 bits, it will require two memory access and data transfer operations</a:t>
            </a:r>
          </a:p>
          <a:p>
            <a:r>
              <a:rPr lang="en-GB" b="1" dirty="0"/>
              <a:t>B</a:t>
            </a:r>
            <a:r>
              <a:rPr lang="en-GB" b="1" dirty="0" smtClean="0"/>
              <a:t>us width affects overall system performance</a:t>
            </a:r>
          </a:p>
        </p:txBody>
      </p:sp>
    </p:spTree>
    <p:extLst>
      <p:ext uri="{BB962C8B-B14F-4D97-AF65-F5344CB8AC3E}">
        <p14:creationId xmlns:p14="http://schemas.microsoft.com/office/powerpoint/2010/main" val="915991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Address bus</a:t>
            </a:r>
            <a:endParaRPr lang="en-GB" dirty="0"/>
          </a:p>
        </p:txBody>
      </p:sp>
      <p:sp>
        <p:nvSpPr>
          <p:cNvPr id="3" name="Text Placeholder 2"/>
          <p:cNvSpPr>
            <a:spLocks noGrp="1"/>
          </p:cNvSpPr>
          <p:nvPr>
            <p:ph type="body" sz="quarter" idx="14"/>
          </p:nvPr>
        </p:nvSpPr>
        <p:spPr>
          <a:xfrm>
            <a:off x="724280" y="1704179"/>
            <a:ext cx="7797230" cy="4696621"/>
          </a:xfrm>
        </p:spPr>
        <p:txBody>
          <a:bodyPr/>
          <a:lstStyle/>
          <a:p>
            <a:r>
              <a:rPr lang="en-GB" dirty="0" smtClean="0"/>
              <a:t>This bus carries the address of a memory location </a:t>
            </a:r>
            <a:r>
              <a:rPr lang="en-GB" b="1" dirty="0" smtClean="0"/>
              <a:t>in one direction</a:t>
            </a:r>
            <a:r>
              <a:rPr lang="en-GB" dirty="0" smtClean="0"/>
              <a:t> from the processor to I/O controllers and memory</a:t>
            </a:r>
          </a:p>
          <a:p>
            <a:r>
              <a:rPr lang="en-GB" dirty="0" smtClean="0"/>
              <a:t>It may, for example, be the address of the next instruction to be processed, or data referred to in the instruction</a:t>
            </a:r>
          </a:p>
          <a:p>
            <a:r>
              <a:rPr lang="en-GB" b="1" dirty="0" smtClean="0"/>
              <a:t>The width of the address bus determines the maximum possible memory addresses of the system</a:t>
            </a:r>
          </a:p>
          <a:p>
            <a:r>
              <a:rPr lang="en-GB" dirty="0" smtClean="0"/>
              <a:t>A 32-bit bus can carry 2</a:t>
            </a:r>
            <a:r>
              <a:rPr lang="en-GB" baseline="30000" dirty="0" smtClean="0"/>
              <a:t>32</a:t>
            </a:r>
            <a:r>
              <a:rPr lang="en-GB" dirty="0" smtClean="0"/>
              <a:t> (4GiB) addresses</a:t>
            </a:r>
          </a:p>
          <a:p>
            <a:endParaRPr lang="en-GB" dirty="0" smtClean="0"/>
          </a:p>
          <a:p>
            <a:endParaRPr lang="en-GB" dirty="0"/>
          </a:p>
        </p:txBody>
      </p:sp>
    </p:spTree>
    <p:extLst>
      <p:ext uri="{BB962C8B-B14F-4D97-AF65-F5344CB8AC3E}">
        <p14:creationId xmlns:p14="http://schemas.microsoft.com/office/powerpoint/2010/main" val="109561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1</a:t>
            </a:r>
            <a:endParaRPr lang="en-GB" dirty="0"/>
          </a:p>
        </p:txBody>
      </p:sp>
      <p:sp>
        <p:nvSpPr>
          <p:cNvPr id="5" name="Text Placeholder 4"/>
          <p:cNvSpPr>
            <a:spLocks noGrp="1"/>
          </p:cNvSpPr>
          <p:nvPr>
            <p:ph type="body" sz="quarter" idx="14"/>
          </p:nvPr>
        </p:nvSpPr>
        <p:spPr/>
        <p:txBody>
          <a:bodyPr/>
          <a:lstStyle/>
          <a:p>
            <a:r>
              <a:rPr lang="en-GB" dirty="0" smtClean="0"/>
              <a:t>Complete </a:t>
            </a:r>
            <a:r>
              <a:rPr lang="en-GB" b="1" dirty="0" smtClean="0"/>
              <a:t>Task 2 -  System buses</a:t>
            </a:r>
            <a:endParaRPr lang="en-GB" b="1"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2200" y="2800349"/>
            <a:ext cx="6292707" cy="3776979"/>
          </a:xfrm>
          <a:prstGeom prst="rect">
            <a:avLst/>
          </a:prstGeom>
        </p:spPr>
      </p:pic>
    </p:spTree>
    <p:extLst>
      <p:ext uri="{BB962C8B-B14F-4D97-AF65-F5344CB8AC3E}">
        <p14:creationId xmlns:p14="http://schemas.microsoft.com/office/powerpoint/2010/main" val="309501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Main memory</a:t>
            </a:r>
            <a:endParaRPr lang="en-GB" dirty="0"/>
          </a:p>
        </p:txBody>
      </p:sp>
      <p:sp>
        <p:nvSpPr>
          <p:cNvPr id="3" name="Text Placeholder 2"/>
          <p:cNvSpPr>
            <a:spLocks noGrp="1"/>
          </p:cNvSpPr>
          <p:nvPr>
            <p:ph type="body" sz="quarter" idx="14"/>
          </p:nvPr>
        </p:nvSpPr>
        <p:spPr/>
        <p:txBody>
          <a:bodyPr/>
          <a:lstStyle/>
          <a:p>
            <a:r>
              <a:rPr lang="en-GB" dirty="0" smtClean="0"/>
              <a:t>Main memory stores data and instructions that are to be processed</a:t>
            </a:r>
          </a:p>
          <a:p>
            <a:r>
              <a:rPr lang="en-GB" dirty="0" smtClean="0"/>
              <a:t>The number of memory addresses is constrained by the width of the address bus</a:t>
            </a:r>
          </a:p>
          <a:p>
            <a:pPr lvl="1"/>
            <a:r>
              <a:rPr lang="en-GB" dirty="0" smtClean="0"/>
              <a:t>How many unique addresses would you have with an address bus width of 16 bits?</a:t>
            </a:r>
          </a:p>
          <a:p>
            <a:r>
              <a:rPr lang="en-GB" dirty="0" smtClean="0"/>
              <a:t>Each address can store a fixed number of bits determined by the type of processor</a:t>
            </a:r>
          </a:p>
          <a:p>
            <a:r>
              <a:rPr lang="en-GB" dirty="0" smtClean="0"/>
              <a:t>The smallest addressable unit is called a </a:t>
            </a:r>
            <a:r>
              <a:rPr lang="en-GB" b="1" dirty="0" smtClean="0"/>
              <a:t>word</a:t>
            </a:r>
          </a:p>
        </p:txBody>
      </p:sp>
    </p:spTree>
    <p:extLst>
      <p:ext uri="{BB962C8B-B14F-4D97-AF65-F5344CB8AC3E}">
        <p14:creationId xmlns:p14="http://schemas.microsoft.com/office/powerpoint/2010/main" val="228113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96A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smtClean="0"/>
              <a:t>Objectives</a:t>
            </a:r>
            <a:endParaRPr lang="en-GB" dirty="0"/>
          </a:p>
        </p:txBody>
      </p:sp>
      <p:sp>
        <p:nvSpPr>
          <p:cNvPr id="4" name="Text Placeholder 3"/>
          <p:cNvSpPr>
            <a:spLocks noGrp="1"/>
          </p:cNvSpPr>
          <p:nvPr>
            <p:ph type="body" sz="quarter" idx="14"/>
          </p:nvPr>
        </p:nvSpPr>
        <p:spPr/>
        <p:txBody>
          <a:bodyPr/>
          <a:lstStyle/>
          <a:p>
            <a:r>
              <a:rPr lang="en-GB" dirty="0" smtClean="0"/>
              <a:t>Identify the internal components of a computer system</a:t>
            </a:r>
          </a:p>
          <a:p>
            <a:r>
              <a:rPr lang="en-GB" dirty="0" smtClean="0"/>
              <a:t>Understand the role of the processor, main memory, buses and I/O controllers</a:t>
            </a:r>
          </a:p>
          <a:p>
            <a:r>
              <a:rPr lang="en-GB" dirty="0" smtClean="0"/>
              <a:t>Describe how these components are connected and how communication is controlled between them</a:t>
            </a:r>
          </a:p>
          <a:p>
            <a:r>
              <a:rPr lang="en-GB" dirty="0" smtClean="0"/>
              <a:t>Determine the most appropriate computer architecture for a given application</a:t>
            </a:r>
          </a:p>
          <a:p>
            <a:r>
              <a:rPr lang="en-GB" dirty="0" smtClean="0"/>
              <a:t>Understand the concept of addressable memory</a:t>
            </a:r>
          </a:p>
          <a:p>
            <a:r>
              <a:rPr lang="en-GB" dirty="0" smtClean="0"/>
              <a:t>Describe the stored program concept</a:t>
            </a:r>
            <a:endParaRPr lang="en-GB" dirty="0"/>
          </a:p>
        </p:txBody>
      </p:sp>
    </p:spTree>
    <p:extLst>
      <p:ext uri="{BB962C8B-B14F-4D97-AF65-F5344CB8AC3E}">
        <p14:creationId xmlns:p14="http://schemas.microsoft.com/office/powerpoint/2010/main" val="3810658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Reading data from memory</a:t>
            </a:r>
            <a:endParaRPr lang="en-GB" dirty="0"/>
          </a:p>
        </p:txBody>
      </p:sp>
      <p:pic>
        <p:nvPicPr>
          <p:cNvPr id="2050" name="Picture 2" descr="C:\Users\Rob\AppData\Roaming\PixelMetrics\CaptureWiz\Temp\1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0964" y="1826248"/>
            <a:ext cx="7580890" cy="389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084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Worksheet 1</a:t>
            </a:r>
            <a:endParaRPr lang="en-GB" dirty="0"/>
          </a:p>
        </p:txBody>
      </p:sp>
      <p:sp>
        <p:nvSpPr>
          <p:cNvPr id="3" name="Text Placeholder 2"/>
          <p:cNvSpPr>
            <a:spLocks noGrp="1"/>
          </p:cNvSpPr>
          <p:nvPr>
            <p:ph type="body" sz="quarter" idx="14"/>
          </p:nvPr>
        </p:nvSpPr>
        <p:spPr/>
        <p:txBody>
          <a:bodyPr/>
          <a:lstStyle/>
          <a:p>
            <a:r>
              <a:rPr lang="en-GB" dirty="0" smtClean="0"/>
              <a:t>Complete </a:t>
            </a:r>
            <a:r>
              <a:rPr lang="en-GB" b="1" dirty="0" smtClean="0"/>
              <a:t>Task 3</a:t>
            </a:r>
            <a:r>
              <a:rPr lang="en-GB" dirty="0" smtClean="0"/>
              <a:t> </a:t>
            </a:r>
            <a:r>
              <a:rPr lang="en-GB" b="1" dirty="0" smtClean="0"/>
              <a:t>- Word length</a:t>
            </a:r>
            <a:endParaRPr lang="en-GB" b="1" dirty="0"/>
          </a:p>
        </p:txBody>
      </p:sp>
    </p:spTree>
    <p:extLst>
      <p:ext uri="{BB962C8B-B14F-4D97-AF65-F5344CB8AC3E}">
        <p14:creationId xmlns:p14="http://schemas.microsoft.com/office/powerpoint/2010/main" val="2841049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Multipurpose machines</a:t>
            </a:r>
            <a:endParaRPr lang="en-GB" dirty="0"/>
          </a:p>
        </p:txBody>
      </p:sp>
      <p:sp>
        <p:nvSpPr>
          <p:cNvPr id="3" name="Text Placeholder 2"/>
          <p:cNvSpPr>
            <a:spLocks noGrp="1"/>
          </p:cNvSpPr>
          <p:nvPr>
            <p:ph type="body" sz="quarter" idx="14"/>
          </p:nvPr>
        </p:nvSpPr>
        <p:spPr>
          <a:xfrm>
            <a:off x="724280" y="1704179"/>
            <a:ext cx="7797230" cy="4344929"/>
          </a:xfrm>
        </p:spPr>
        <p:txBody>
          <a:bodyPr/>
          <a:lstStyle/>
          <a:p>
            <a:r>
              <a:rPr lang="en-GB" dirty="0" smtClean="0"/>
              <a:t>Early computers were able to calculate an output using fixed instructions. They could perform only one set of instructions</a:t>
            </a:r>
          </a:p>
          <a:p>
            <a:r>
              <a:rPr lang="en-GB" dirty="0" smtClean="0"/>
              <a:t>A general purpose computer can perform many different tasks at different times</a:t>
            </a:r>
          </a:p>
          <a:p>
            <a:r>
              <a:rPr lang="en-GB" dirty="0" smtClean="0"/>
              <a:t>Their programming is not fixed</a:t>
            </a:r>
          </a:p>
          <a:p>
            <a:r>
              <a:rPr lang="en-GB" dirty="0" smtClean="0"/>
              <a:t>To achieve this, computers are designed to allow data </a:t>
            </a:r>
            <a:r>
              <a:rPr lang="en-GB" i="1" dirty="0" smtClean="0"/>
              <a:t>and instructions </a:t>
            </a:r>
            <a:r>
              <a:rPr lang="en-GB" dirty="0" smtClean="0"/>
              <a:t>to be stored – this is called the </a:t>
            </a:r>
            <a:r>
              <a:rPr lang="en-GB" dirty="0" smtClean="0">
                <a:solidFill>
                  <a:srgbClr val="D1919B"/>
                </a:solidFill>
              </a:rPr>
              <a:t>stored program concept</a:t>
            </a:r>
          </a:p>
          <a:p>
            <a:endParaRPr lang="en-GB" dirty="0"/>
          </a:p>
        </p:txBody>
      </p:sp>
    </p:spTree>
    <p:extLst>
      <p:ext uri="{BB962C8B-B14F-4D97-AF65-F5344CB8AC3E}">
        <p14:creationId xmlns:p14="http://schemas.microsoft.com/office/powerpoint/2010/main" val="4058697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Stored program concept</a:t>
            </a:r>
          </a:p>
          <a:p>
            <a:endParaRPr lang="en-GB" dirty="0"/>
          </a:p>
        </p:txBody>
      </p:sp>
      <p:sp>
        <p:nvSpPr>
          <p:cNvPr id="3" name="Text Placeholder 2"/>
          <p:cNvSpPr>
            <a:spLocks noGrp="1"/>
          </p:cNvSpPr>
          <p:nvPr>
            <p:ph type="body" sz="quarter" idx="14"/>
          </p:nvPr>
        </p:nvSpPr>
        <p:spPr/>
        <p:txBody>
          <a:bodyPr/>
          <a:lstStyle/>
          <a:p>
            <a:r>
              <a:rPr lang="en-GB" dirty="0" smtClean="0"/>
              <a:t>Machine code instructions are loaded into main memory to be executed by the processor</a:t>
            </a:r>
          </a:p>
          <a:p>
            <a:r>
              <a:rPr lang="en-GB" dirty="0" smtClean="0"/>
              <a:t>The instructions are fetched one at a time and executed immediately by the processor in a sequential order</a:t>
            </a:r>
          </a:p>
        </p:txBody>
      </p:sp>
    </p:spTree>
    <p:extLst>
      <p:ext uri="{BB962C8B-B14F-4D97-AF65-F5344CB8AC3E}">
        <p14:creationId xmlns:p14="http://schemas.microsoft.com/office/powerpoint/2010/main" val="32591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John von </a:t>
            </a:r>
            <a:r>
              <a:rPr lang="en-GB" dirty="0"/>
              <a:t>Neumann</a:t>
            </a:r>
          </a:p>
        </p:txBody>
      </p:sp>
      <p:sp>
        <p:nvSpPr>
          <p:cNvPr id="3" name="Text Placeholder 2"/>
          <p:cNvSpPr>
            <a:spLocks noGrp="1"/>
          </p:cNvSpPr>
          <p:nvPr>
            <p:ph type="body" sz="quarter" idx="14"/>
          </p:nvPr>
        </p:nvSpPr>
        <p:spPr/>
        <p:txBody>
          <a:bodyPr/>
          <a:lstStyle/>
          <a:p>
            <a:r>
              <a:rPr lang="en-GB" dirty="0" smtClean="0"/>
              <a:t>The most common implementation of this concept is the von Neumann architecture</a:t>
            </a:r>
          </a:p>
          <a:p>
            <a:r>
              <a:rPr lang="en-GB" dirty="0" smtClean="0"/>
              <a:t>Instructions and data are stored in a common main memory and transferred using a single shared bus</a:t>
            </a:r>
          </a:p>
          <a:p>
            <a:pPr lvl="1"/>
            <a:r>
              <a:rPr lang="en-GB" dirty="0" smtClean="0"/>
              <a:t>What compromises might there be with a shared bus?</a:t>
            </a:r>
            <a:endParaRPr lang="en-GB" dirty="0"/>
          </a:p>
        </p:txBody>
      </p:sp>
      <p:pic>
        <p:nvPicPr>
          <p:cNvPr id="5" name="Picture 2" descr="C:\Users\Rob\AppData\Roaming\PixelMetrics\CaptureWiz\Temp\7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9561" y="4027216"/>
            <a:ext cx="5426669" cy="209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35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Harvard architecture</a:t>
            </a:r>
            <a:endParaRPr lang="en-GB" dirty="0"/>
          </a:p>
        </p:txBody>
      </p:sp>
      <p:sp>
        <p:nvSpPr>
          <p:cNvPr id="3" name="Text Placeholder 2"/>
          <p:cNvSpPr>
            <a:spLocks noGrp="1"/>
          </p:cNvSpPr>
          <p:nvPr>
            <p:ph type="body" sz="quarter" idx="14"/>
          </p:nvPr>
        </p:nvSpPr>
        <p:spPr/>
        <p:txBody>
          <a:bodyPr/>
          <a:lstStyle/>
          <a:p>
            <a:r>
              <a:rPr lang="en-GB" dirty="0" smtClean="0"/>
              <a:t>An alternative model separates the data and instructions into separate memories using different buses</a:t>
            </a:r>
          </a:p>
          <a:p>
            <a:pPr lvl="1"/>
            <a:r>
              <a:rPr lang="en-GB" dirty="0" smtClean="0"/>
              <a:t>Program instructions and data are no longer competing for the same bus</a:t>
            </a:r>
            <a:endParaRPr lang="en-GB" dirty="0"/>
          </a:p>
        </p:txBody>
      </p:sp>
      <p:pic>
        <p:nvPicPr>
          <p:cNvPr id="3074" name="Picture 2" descr="C:\Users\Rob\AppData\Roaming\PixelMetrics\CaptureWiz\Te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4395" y="4037747"/>
            <a:ext cx="7635744" cy="194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64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Programs and data buses</a:t>
            </a:r>
            <a:endParaRPr lang="en-GB" dirty="0"/>
          </a:p>
        </p:txBody>
      </p:sp>
      <p:sp>
        <p:nvSpPr>
          <p:cNvPr id="3" name="Text Placeholder 2"/>
          <p:cNvSpPr>
            <a:spLocks noGrp="1"/>
          </p:cNvSpPr>
          <p:nvPr>
            <p:ph type="body" sz="quarter" idx="14"/>
          </p:nvPr>
        </p:nvSpPr>
        <p:spPr>
          <a:xfrm>
            <a:off x="724279" y="1704179"/>
            <a:ext cx="7884011" cy="3740018"/>
          </a:xfrm>
        </p:spPr>
        <p:txBody>
          <a:bodyPr/>
          <a:lstStyle/>
          <a:p>
            <a:r>
              <a:rPr lang="en-GB" dirty="0" smtClean="0"/>
              <a:t>Program instructions and data may be stored in unequal quantities</a:t>
            </a:r>
          </a:p>
          <a:p>
            <a:r>
              <a:rPr lang="en-GB" dirty="0" smtClean="0"/>
              <a:t>A Harvard architecture means that different sized memory spaces and word lengths can be used for data and instructions</a:t>
            </a:r>
          </a:p>
          <a:p>
            <a:pPr lvl="1"/>
            <a:r>
              <a:rPr lang="en-GB" dirty="0" smtClean="0"/>
              <a:t>This architecture is most commonly used with embedded systems performing specialist functions rather than general purpose machines</a:t>
            </a:r>
            <a:endParaRPr lang="en-GB" dirty="0"/>
          </a:p>
        </p:txBody>
      </p:sp>
    </p:spTree>
    <p:extLst>
      <p:ext uri="{BB962C8B-B14F-4D97-AF65-F5344CB8AC3E}">
        <p14:creationId xmlns:p14="http://schemas.microsoft.com/office/powerpoint/2010/main" val="912681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 comparison</a:t>
            </a:r>
            <a:endParaRPr lang="en-GB" dirty="0"/>
          </a:p>
        </p:txBody>
      </p:sp>
      <p:sp>
        <p:nvSpPr>
          <p:cNvPr id="3" name="Text Placeholder 2"/>
          <p:cNvSpPr>
            <a:spLocks noGrp="1"/>
          </p:cNvSpPr>
          <p:nvPr>
            <p:ph type="body" sz="quarter" idx="14"/>
          </p:nvPr>
        </p:nvSpPr>
        <p:spPr>
          <a:xfrm>
            <a:off x="724280" y="1704179"/>
            <a:ext cx="7797230" cy="4119105"/>
          </a:xfrm>
        </p:spPr>
        <p:txBody>
          <a:bodyPr/>
          <a:lstStyle/>
          <a:p>
            <a:r>
              <a:rPr lang="en-GB" dirty="0"/>
              <a:t>Owing primarily to cost and </a:t>
            </a:r>
            <a:r>
              <a:rPr lang="en-GB" dirty="0" smtClean="0"/>
              <a:t>programming complexity, </a:t>
            </a:r>
            <a:r>
              <a:rPr lang="en-GB" dirty="0"/>
              <a:t>almost all general purpose computers are based on von Neumann’s principles</a:t>
            </a:r>
          </a:p>
          <a:p>
            <a:pPr lvl="1"/>
            <a:r>
              <a:rPr lang="en-GB" dirty="0" smtClean="0"/>
              <a:t>Harvard principles are usually used with specialist embedded systems such as digital signal processing where speed takes priority over the complexities of design</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39999" y="3956237"/>
            <a:ext cx="4350469" cy="2901763"/>
          </a:xfrm>
          <a:prstGeom prst="rect">
            <a:avLst/>
          </a:prstGeom>
        </p:spPr>
      </p:pic>
    </p:spTree>
    <p:extLst>
      <p:ext uri="{BB962C8B-B14F-4D97-AF65-F5344CB8AC3E}">
        <p14:creationId xmlns:p14="http://schemas.microsoft.com/office/powerpoint/2010/main" val="267955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slide</a:t>
            </a:r>
            <a:endParaRPr lang="en-GB" dirty="0"/>
          </a:p>
        </p:txBody>
      </p:sp>
      <p:sp>
        <p:nvSpPr>
          <p:cNvPr id="5" name="Text Placeholder 4"/>
          <p:cNvSpPr>
            <a:spLocks noGrp="1"/>
          </p:cNvSpPr>
          <p:nvPr>
            <p:ph type="body" sz="quarter" idx="14"/>
          </p:nvPr>
        </p:nvSpPr>
        <p:spPr/>
        <p:txBody>
          <a:bodyPr/>
          <a:lstStyle/>
          <a:p>
            <a:r>
              <a:rPr lang="en-GB" dirty="0" smtClean="0"/>
              <a:t>Complete </a:t>
            </a:r>
            <a:r>
              <a:rPr lang="en-GB" b="1" dirty="0"/>
              <a:t>T</a:t>
            </a:r>
            <a:r>
              <a:rPr lang="en-GB" b="1" dirty="0" smtClean="0"/>
              <a:t>ask 4</a:t>
            </a:r>
            <a:r>
              <a:rPr lang="en-GB" dirty="0" smtClean="0"/>
              <a:t> on </a:t>
            </a:r>
            <a:r>
              <a:rPr lang="en-GB" b="1" dirty="0" smtClean="0"/>
              <a:t>Worksheet </a:t>
            </a:r>
            <a:r>
              <a:rPr lang="en-GB" b="1" dirty="0"/>
              <a:t>1</a:t>
            </a:r>
          </a:p>
        </p:txBody>
      </p:sp>
    </p:spTree>
    <p:extLst>
      <p:ext uri="{BB962C8B-B14F-4D97-AF65-F5344CB8AC3E}">
        <p14:creationId xmlns:p14="http://schemas.microsoft.com/office/powerpoint/2010/main" val="1491621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31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What is a computer system?</a:t>
            </a:r>
            <a:endParaRPr lang="en-GB" dirty="0"/>
          </a:p>
        </p:txBody>
      </p:sp>
      <p:sp>
        <p:nvSpPr>
          <p:cNvPr id="7" name="Text Placeholder 6"/>
          <p:cNvSpPr>
            <a:spLocks noGrp="1"/>
          </p:cNvSpPr>
          <p:nvPr>
            <p:ph type="body" sz="quarter" idx="14"/>
          </p:nvPr>
        </p:nvSpPr>
        <p:spPr/>
        <p:txBody>
          <a:bodyPr/>
          <a:lstStyle/>
          <a:p>
            <a:r>
              <a:rPr lang="en-GB" dirty="0" smtClean="0"/>
              <a:t>A computer system is any device that can take a set of inputs and process them into useful outputs</a:t>
            </a:r>
            <a:endParaRPr lang="en-GB" dirty="0"/>
          </a:p>
        </p:txBody>
      </p:sp>
      <p:sp>
        <p:nvSpPr>
          <p:cNvPr id="2" name="Rectangle 1"/>
          <p:cNvSpPr/>
          <p:nvPr/>
        </p:nvSpPr>
        <p:spPr>
          <a:xfrm>
            <a:off x="1267001" y="2742924"/>
            <a:ext cx="1493240" cy="1227843"/>
          </a:xfrm>
          <a:prstGeom prst="rect">
            <a:avLst/>
          </a:prstGeom>
          <a:solidFill>
            <a:srgbClr val="C396A3"/>
          </a:solidFill>
          <a:ln>
            <a:solidFill>
              <a:srgbClr val="C39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Barcode reader</a:t>
            </a:r>
            <a:endParaRPr lang="en-GB" dirty="0">
              <a:latin typeface="Arial" panose="020B0604020202020204" pitchFamily="34" charset="0"/>
              <a:cs typeface="Arial" panose="020B0604020202020204" pitchFamily="34" charset="0"/>
            </a:endParaRPr>
          </a:p>
        </p:txBody>
      </p:sp>
      <p:sp>
        <p:nvSpPr>
          <p:cNvPr id="5" name="Rectangle 4"/>
          <p:cNvSpPr/>
          <p:nvPr/>
        </p:nvSpPr>
        <p:spPr>
          <a:xfrm>
            <a:off x="3758531" y="2742924"/>
            <a:ext cx="1493240" cy="1227843"/>
          </a:xfrm>
          <a:prstGeom prst="rect">
            <a:avLst/>
          </a:prstGeom>
          <a:solidFill>
            <a:srgbClr val="C396A3"/>
          </a:solidFill>
          <a:ln>
            <a:solidFill>
              <a:srgbClr val="C39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Translate to digits, validate, </a:t>
            </a:r>
            <a:r>
              <a:rPr lang="en-GB" dirty="0">
                <a:latin typeface="Arial" panose="020B0604020202020204" pitchFamily="34" charset="0"/>
                <a:cs typeface="Arial" panose="020B0604020202020204" pitchFamily="34" charset="0"/>
              </a:rPr>
              <a:t>look up</a:t>
            </a:r>
          </a:p>
        </p:txBody>
      </p:sp>
      <p:sp>
        <p:nvSpPr>
          <p:cNvPr id="8" name="Rectangle 7"/>
          <p:cNvSpPr/>
          <p:nvPr/>
        </p:nvSpPr>
        <p:spPr>
          <a:xfrm>
            <a:off x="6250061" y="2742924"/>
            <a:ext cx="1493240" cy="1227843"/>
          </a:xfrm>
          <a:prstGeom prst="rect">
            <a:avLst/>
          </a:prstGeom>
          <a:solidFill>
            <a:srgbClr val="C396A3"/>
          </a:solidFill>
          <a:ln>
            <a:solidFill>
              <a:srgbClr val="C39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Product code, name, price</a:t>
            </a:r>
            <a:endParaRPr lang="en-GB" dirty="0">
              <a:latin typeface="Arial" panose="020B0604020202020204" pitchFamily="34" charset="0"/>
              <a:cs typeface="Arial" panose="020B0604020202020204" pitchFamily="34" charset="0"/>
            </a:endParaRPr>
          </a:p>
        </p:txBody>
      </p:sp>
      <p:cxnSp>
        <p:nvCxnSpPr>
          <p:cNvPr id="9" name="Straight Arrow Connector 8"/>
          <p:cNvCxnSpPr/>
          <p:nvPr/>
        </p:nvCxnSpPr>
        <p:spPr>
          <a:xfrm>
            <a:off x="5251771" y="3348944"/>
            <a:ext cx="998290" cy="0"/>
          </a:xfrm>
          <a:prstGeom prst="straightConnector1">
            <a:avLst/>
          </a:prstGeom>
          <a:ln w="57150">
            <a:solidFill>
              <a:srgbClr val="993233"/>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67001" y="4242835"/>
            <a:ext cx="1493240" cy="1227843"/>
          </a:xfrm>
          <a:prstGeom prst="rect">
            <a:avLst/>
          </a:prstGeom>
          <a:solidFill>
            <a:srgbClr val="C396A3"/>
          </a:solidFill>
          <a:ln>
            <a:solidFill>
              <a:srgbClr val="C39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Touchscreen presses</a:t>
            </a:r>
            <a:endParaRPr lang="en-GB" dirty="0">
              <a:latin typeface="Arial" panose="020B0604020202020204" pitchFamily="34" charset="0"/>
              <a:cs typeface="Arial" panose="020B0604020202020204" pitchFamily="34" charset="0"/>
            </a:endParaRPr>
          </a:p>
        </p:txBody>
      </p:sp>
      <p:sp>
        <p:nvSpPr>
          <p:cNvPr id="11" name="Rectangle 10"/>
          <p:cNvSpPr/>
          <p:nvPr/>
        </p:nvSpPr>
        <p:spPr>
          <a:xfrm>
            <a:off x="3758531" y="4242835"/>
            <a:ext cx="1493240" cy="1227843"/>
          </a:xfrm>
          <a:prstGeom prst="rect">
            <a:avLst/>
          </a:prstGeom>
          <a:solidFill>
            <a:srgbClr val="C396A3"/>
          </a:solidFill>
          <a:ln>
            <a:solidFill>
              <a:srgbClr val="C39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Characters encoded</a:t>
            </a:r>
            <a:endParaRPr lang="en-GB" dirty="0">
              <a:latin typeface="Arial" panose="020B0604020202020204" pitchFamily="34" charset="0"/>
              <a:cs typeface="Arial" panose="020B0604020202020204" pitchFamily="34" charset="0"/>
            </a:endParaRPr>
          </a:p>
        </p:txBody>
      </p:sp>
      <p:sp>
        <p:nvSpPr>
          <p:cNvPr id="12" name="Rectangle 11"/>
          <p:cNvSpPr/>
          <p:nvPr/>
        </p:nvSpPr>
        <p:spPr>
          <a:xfrm>
            <a:off x="6250061" y="4242835"/>
            <a:ext cx="1493240" cy="1227843"/>
          </a:xfrm>
          <a:prstGeom prst="rect">
            <a:avLst/>
          </a:prstGeom>
          <a:solidFill>
            <a:srgbClr val="C396A3"/>
          </a:solidFill>
          <a:ln>
            <a:solidFill>
              <a:srgbClr val="C396A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Text message displayed</a:t>
            </a:r>
            <a:endParaRPr lang="en-GB" dirty="0">
              <a:latin typeface="Arial" panose="020B0604020202020204" pitchFamily="34" charset="0"/>
              <a:cs typeface="Arial" panose="020B0604020202020204" pitchFamily="34" charset="0"/>
            </a:endParaRPr>
          </a:p>
        </p:txBody>
      </p:sp>
      <p:cxnSp>
        <p:nvCxnSpPr>
          <p:cNvPr id="14" name="Straight Arrow Connector 13"/>
          <p:cNvCxnSpPr/>
          <p:nvPr/>
        </p:nvCxnSpPr>
        <p:spPr>
          <a:xfrm>
            <a:off x="5251771" y="4848855"/>
            <a:ext cx="998290" cy="0"/>
          </a:xfrm>
          <a:prstGeom prst="straightConnector1">
            <a:avLst/>
          </a:prstGeom>
          <a:ln w="57150">
            <a:solidFill>
              <a:srgbClr val="993233"/>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655275" y="5486886"/>
            <a:ext cx="697627"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Input</a:t>
            </a:r>
          </a:p>
        </p:txBody>
      </p:sp>
      <p:sp>
        <p:nvSpPr>
          <p:cNvPr id="15" name="TextBox 14"/>
          <p:cNvSpPr txBox="1"/>
          <p:nvPr/>
        </p:nvSpPr>
        <p:spPr>
          <a:xfrm>
            <a:off x="4009884" y="5478988"/>
            <a:ext cx="1018227"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Process</a:t>
            </a:r>
          </a:p>
        </p:txBody>
      </p:sp>
      <p:sp>
        <p:nvSpPr>
          <p:cNvPr id="16" name="TextBox 15"/>
          <p:cNvSpPr txBox="1"/>
          <p:nvPr/>
        </p:nvSpPr>
        <p:spPr>
          <a:xfrm>
            <a:off x="6578414" y="5478988"/>
            <a:ext cx="877163"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Output</a:t>
            </a:r>
          </a:p>
        </p:txBody>
      </p:sp>
      <p:cxnSp>
        <p:nvCxnSpPr>
          <p:cNvPr id="17" name="Straight Arrow Connector 16"/>
          <p:cNvCxnSpPr/>
          <p:nvPr/>
        </p:nvCxnSpPr>
        <p:spPr>
          <a:xfrm>
            <a:off x="2760241" y="3348944"/>
            <a:ext cx="998290" cy="0"/>
          </a:xfrm>
          <a:prstGeom prst="straightConnector1">
            <a:avLst/>
          </a:prstGeom>
          <a:ln w="57150">
            <a:solidFill>
              <a:srgbClr val="99323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60241" y="4848855"/>
            <a:ext cx="998290" cy="0"/>
          </a:xfrm>
          <a:prstGeom prst="straightConnector1">
            <a:avLst/>
          </a:prstGeom>
          <a:ln w="57150">
            <a:solidFill>
              <a:srgbClr val="993233"/>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985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slide</a:t>
            </a:r>
            <a:endParaRPr lang="en-GB" dirty="0"/>
          </a:p>
        </p:txBody>
      </p:sp>
      <p:sp>
        <p:nvSpPr>
          <p:cNvPr id="5" name="Text Placeholder 4"/>
          <p:cNvSpPr>
            <a:spLocks noGrp="1"/>
          </p:cNvSpPr>
          <p:nvPr>
            <p:ph type="body" sz="quarter" idx="14"/>
          </p:nvPr>
        </p:nvSpPr>
        <p:spPr/>
        <p:txBody>
          <a:bodyPr/>
          <a:lstStyle/>
          <a:p>
            <a:r>
              <a:rPr lang="en-GB" dirty="0" smtClean="0"/>
              <a:t>Complete </a:t>
            </a:r>
            <a:r>
              <a:rPr lang="en-GB" b="1" dirty="0" smtClean="0"/>
              <a:t>Task 1</a:t>
            </a:r>
            <a:r>
              <a:rPr lang="en-GB" dirty="0" smtClean="0"/>
              <a:t> of </a:t>
            </a:r>
            <a:r>
              <a:rPr lang="en-GB" b="1" dirty="0" smtClean="0"/>
              <a:t>Worksheet 1</a:t>
            </a:r>
            <a:endParaRPr lang="en-GB" b="1" dirty="0"/>
          </a:p>
        </p:txBody>
      </p:sp>
    </p:spTree>
    <p:extLst>
      <p:ext uri="{BB962C8B-B14F-4D97-AF65-F5344CB8AC3E}">
        <p14:creationId xmlns:p14="http://schemas.microsoft.com/office/powerpoint/2010/main" val="3606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84800" y="2133600"/>
            <a:ext cx="3759200" cy="4724400"/>
          </a:xfrm>
          <a:prstGeom prst="rect">
            <a:avLst/>
          </a:prstGeom>
        </p:spPr>
      </p:pic>
      <p:sp>
        <p:nvSpPr>
          <p:cNvPr id="2" name="Text Placeholder 1"/>
          <p:cNvSpPr>
            <a:spLocks noGrp="1"/>
          </p:cNvSpPr>
          <p:nvPr>
            <p:ph type="body" sz="quarter" idx="13"/>
          </p:nvPr>
        </p:nvSpPr>
        <p:spPr/>
        <p:txBody>
          <a:bodyPr/>
          <a:lstStyle/>
          <a:p>
            <a:r>
              <a:rPr lang="en-GB" dirty="0" smtClean="0"/>
              <a:t>Internal hardware components</a:t>
            </a:r>
            <a:endParaRPr lang="en-GB" dirty="0"/>
          </a:p>
        </p:txBody>
      </p:sp>
      <p:sp>
        <p:nvSpPr>
          <p:cNvPr id="3" name="Text Placeholder 2"/>
          <p:cNvSpPr>
            <a:spLocks noGrp="1"/>
          </p:cNvSpPr>
          <p:nvPr>
            <p:ph type="body" sz="quarter" idx="14"/>
          </p:nvPr>
        </p:nvSpPr>
        <p:spPr>
          <a:xfrm>
            <a:off x="724280" y="1704179"/>
            <a:ext cx="4928375" cy="3453607"/>
          </a:xfrm>
        </p:spPr>
        <p:txBody>
          <a:bodyPr/>
          <a:lstStyle/>
          <a:p>
            <a:r>
              <a:rPr lang="en-GB" dirty="0" smtClean="0"/>
              <a:t>A computer system incorporates all of the hardware and software required to operate it</a:t>
            </a:r>
          </a:p>
          <a:p>
            <a:r>
              <a:rPr lang="en-GB" dirty="0" smtClean="0"/>
              <a:t>The hardware includes the Central Processing Unit (CPU), input, output and storage devices</a:t>
            </a:r>
          </a:p>
          <a:p>
            <a:r>
              <a:rPr lang="en-GB" dirty="0" smtClean="0"/>
              <a:t>In this lesson we will be looking in more detail at the CPU</a:t>
            </a:r>
          </a:p>
          <a:p>
            <a:endParaRPr lang="en-GB" dirty="0"/>
          </a:p>
        </p:txBody>
      </p:sp>
    </p:spTree>
    <p:extLst>
      <p:ext uri="{BB962C8B-B14F-4D97-AF65-F5344CB8AC3E}">
        <p14:creationId xmlns:p14="http://schemas.microsoft.com/office/powerpoint/2010/main" val="184017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Parts of the CPU</a:t>
            </a:r>
            <a:endParaRPr lang="en-GB" dirty="0"/>
          </a:p>
        </p:txBody>
      </p:sp>
      <p:sp>
        <p:nvSpPr>
          <p:cNvPr id="3" name="Text Placeholder 2"/>
          <p:cNvSpPr>
            <a:spLocks noGrp="1"/>
          </p:cNvSpPr>
          <p:nvPr>
            <p:ph type="body" sz="quarter" idx="14"/>
          </p:nvPr>
        </p:nvSpPr>
        <p:spPr>
          <a:xfrm>
            <a:off x="724280" y="1704179"/>
            <a:ext cx="7797230" cy="4035439"/>
          </a:xfrm>
        </p:spPr>
        <p:txBody>
          <a:bodyPr/>
          <a:lstStyle/>
          <a:p>
            <a:r>
              <a:rPr lang="en-GB" dirty="0" smtClean="0"/>
              <a:t>The CPU contains the following components:</a:t>
            </a:r>
          </a:p>
          <a:p>
            <a:pPr lvl="1"/>
            <a:r>
              <a:rPr lang="en-GB" dirty="0" smtClean="0"/>
              <a:t>Processor</a:t>
            </a:r>
          </a:p>
          <a:p>
            <a:pPr lvl="1"/>
            <a:r>
              <a:rPr lang="en-GB" dirty="0" smtClean="0"/>
              <a:t>Main memory</a:t>
            </a:r>
          </a:p>
          <a:p>
            <a:pPr lvl="1"/>
            <a:r>
              <a:rPr lang="en-GB" dirty="0"/>
              <a:t>A</a:t>
            </a:r>
            <a:r>
              <a:rPr lang="en-GB" dirty="0" smtClean="0"/>
              <a:t>ddress, control and data buses </a:t>
            </a:r>
          </a:p>
          <a:p>
            <a:pPr lvl="1"/>
            <a:r>
              <a:rPr lang="en-GB" dirty="0" err="1" smtClean="0"/>
              <a:t>Input/Output</a:t>
            </a:r>
            <a:r>
              <a:rPr lang="en-GB" dirty="0" smtClean="0"/>
              <a:t> (I/O) controllers</a:t>
            </a:r>
          </a:p>
          <a:p>
            <a:r>
              <a:rPr lang="en-GB" dirty="0" smtClean="0"/>
              <a:t>How do the processor components communicate with each other? What is a “bus”? What is a “controller”?</a:t>
            </a:r>
            <a:endParaRPr lang="en-GB" dirty="0"/>
          </a:p>
        </p:txBody>
      </p:sp>
    </p:spTree>
    <p:extLst>
      <p:ext uri="{BB962C8B-B14F-4D97-AF65-F5344CB8AC3E}">
        <p14:creationId xmlns:p14="http://schemas.microsoft.com/office/powerpoint/2010/main" val="117478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Inside the CPU</a:t>
            </a:r>
            <a:endParaRPr lang="en-GB" dirty="0"/>
          </a:p>
        </p:txBody>
      </p:sp>
      <p:pic>
        <p:nvPicPr>
          <p:cNvPr id="1026" name="Picture 2" descr="C:\Users\Rob\AppData\Roaming\PixelMetrics\CaptureWiz\Temp\5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12622" y="1591431"/>
            <a:ext cx="7546303" cy="460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78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I/O controllers</a:t>
            </a:r>
            <a:endParaRPr lang="en-GB" dirty="0"/>
          </a:p>
        </p:txBody>
      </p:sp>
      <p:sp>
        <p:nvSpPr>
          <p:cNvPr id="3" name="Text Placeholder 2"/>
          <p:cNvSpPr>
            <a:spLocks noGrp="1"/>
          </p:cNvSpPr>
          <p:nvPr>
            <p:ph type="body" sz="quarter" idx="14"/>
          </p:nvPr>
        </p:nvSpPr>
        <p:spPr>
          <a:xfrm>
            <a:off x="724280" y="1704179"/>
            <a:ext cx="7797230" cy="4710689"/>
          </a:xfrm>
        </p:spPr>
        <p:txBody>
          <a:bodyPr/>
          <a:lstStyle/>
          <a:p>
            <a:r>
              <a:rPr lang="en-GB" dirty="0" smtClean="0"/>
              <a:t>External devices such as printers, scanners, microphones etc. are produced by different manufacturers </a:t>
            </a:r>
          </a:p>
          <a:p>
            <a:r>
              <a:rPr lang="en-GB" dirty="0" smtClean="0"/>
              <a:t>They cannot be directly connected to the processor </a:t>
            </a:r>
            <a:endParaRPr lang="en-GB" dirty="0"/>
          </a:p>
          <a:p>
            <a:r>
              <a:rPr lang="en-GB" dirty="0" smtClean="0"/>
              <a:t>An I/O controller for each peripheral device acts as an </a:t>
            </a:r>
            <a:r>
              <a:rPr lang="en-GB" dirty="0" smtClean="0">
                <a:solidFill>
                  <a:srgbClr val="D1919B"/>
                </a:solidFill>
              </a:rPr>
              <a:t>interface</a:t>
            </a:r>
            <a:r>
              <a:rPr lang="en-GB" dirty="0" smtClean="0"/>
              <a:t> between the device and the computer</a:t>
            </a:r>
          </a:p>
        </p:txBody>
      </p:sp>
    </p:spTree>
    <p:extLst>
      <p:ext uri="{BB962C8B-B14F-4D97-AF65-F5344CB8AC3E}">
        <p14:creationId xmlns:p14="http://schemas.microsoft.com/office/powerpoint/2010/main" val="1202219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Device drivers</a:t>
            </a:r>
            <a:endParaRPr lang="en-GB" dirty="0"/>
          </a:p>
        </p:txBody>
      </p:sp>
      <p:sp>
        <p:nvSpPr>
          <p:cNvPr id="3" name="Text Placeholder 2"/>
          <p:cNvSpPr>
            <a:spLocks noGrp="1"/>
          </p:cNvSpPr>
          <p:nvPr>
            <p:ph type="body" sz="quarter" idx="14"/>
          </p:nvPr>
        </p:nvSpPr>
        <p:spPr>
          <a:xfrm>
            <a:off x="724280" y="1704179"/>
            <a:ext cx="7797230" cy="4710689"/>
          </a:xfrm>
        </p:spPr>
        <p:txBody>
          <a:bodyPr/>
          <a:lstStyle/>
          <a:p>
            <a:r>
              <a:rPr lang="en-GB" dirty="0" smtClean="0"/>
              <a:t>The software that interacts directly with the I/O controller is called a </a:t>
            </a:r>
            <a:r>
              <a:rPr lang="en-GB" dirty="0" smtClean="0">
                <a:solidFill>
                  <a:srgbClr val="D1919B"/>
                </a:solidFill>
              </a:rPr>
              <a:t>device driver</a:t>
            </a:r>
          </a:p>
          <a:p>
            <a:r>
              <a:rPr lang="en-GB" dirty="0" smtClean="0"/>
              <a:t>When you install a new device (e.g. a new printer) you must install the device driver for it</a:t>
            </a:r>
          </a:p>
          <a:p>
            <a:endParaRPr lang="en-GB" dirty="0" smtClean="0"/>
          </a:p>
          <a:p>
            <a:endParaRPr lang="en-GB" dirty="0" smtClean="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8669" t="3374" r="6415" b="4518"/>
          <a:stretch/>
        </p:blipFill>
        <p:spPr>
          <a:xfrm>
            <a:off x="4359565" y="3556000"/>
            <a:ext cx="4034710" cy="2733964"/>
          </a:xfrm>
          <a:prstGeom prst="rect">
            <a:avLst/>
          </a:prstGeom>
        </p:spPr>
      </p:pic>
    </p:spTree>
    <p:extLst>
      <p:ext uri="{BB962C8B-B14F-4D97-AF65-F5344CB8AC3E}">
        <p14:creationId xmlns:p14="http://schemas.microsoft.com/office/powerpoint/2010/main" val="109977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E7DE20-1D31-48AE-BEE6-AD4F660D73F6}"/>
</file>

<file path=customXml/itemProps2.xml><?xml version="1.0" encoding="utf-8"?>
<ds:datastoreItem xmlns:ds="http://schemas.openxmlformats.org/officeDocument/2006/customXml" ds:itemID="{5F5C6BC7-FA56-4990-9988-90E43FE8EE5A}"/>
</file>

<file path=customXml/itemProps3.xml><?xml version="1.0" encoding="utf-8"?>
<ds:datastoreItem xmlns:ds="http://schemas.openxmlformats.org/officeDocument/2006/customXml" ds:itemID="{AF002243-1037-4779-B1FC-E15000B3366B}"/>
</file>

<file path=docProps/app.xml><?xml version="1.0" encoding="utf-8"?>
<Properties xmlns="http://schemas.openxmlformats.org/officeDocument/2006/extended-properties" xmlns:vt="http://schemas.openxmlformats.org/officeDocument/2006/docPropsVTypes">
  <Template>Unit 5</Template>
  <TotalTime>3692</TotalTime>
  <Words>1109</Words>
  <Application>Microsoft Office PowerPoint</Application>
  <PresentationFormat>On-screen Show (4:3)</PresentationFormat>
  <Paragraphs>125</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Museo 500</vt:lpstr>
      <vt:lpstr>Consolas</vt:lpstr>
      <vt:lpstr>Museo 100</vt:lpstr>
      <vt:lpstr>Museo900-Regular</vt:lpstr>
      <vt:lpstr>Museo 900</vt:lpstr>
      <vt:lpstr>Arial</vt:lpstr>
      <vt:lpstr>Museo 700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Laura Heathcote</cp:lastModifiedBy>
  <cp:revision>146</cp:revision>
  <dcterms:created xsi:type="dcterms:W3CDTF">2015-08-13T09:52:03Z</dcterms:created>
  <dcterms:modified xsi:type="dcterms:W3CDTF">2016-02-05T11:54:48Z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