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4"/>
  </p:notesMasterIdLst>
  <p:sldIdLst>
    <p:sldId id="271" r:id="rId2"/>
    <p:sldId id="272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EA5362"/>
    <a:srgbClr val="52647F"/>
    <a:srgbClr val="FFFF66"/>
    <a:srgbClr val="EDEDED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0683" autoAdjust="0"/>
  </p:normalViewPr>
  <p:slideViewPr>
    <p:cSldViewPr snapToGrid="0">
      <p:cViewPr varScale="1">
        <p:scale>
          <a:sx n="81" d="100"/>
          <a:sy n="81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9C833-02FE-42D4-815E-FFFAF85B7232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2B48A-47C7-4ED7-B4A2-854D1C4DB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6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Answer the questions in the tables using the sample code on this slide.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Enter your answer in the row under the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8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Answer the questions in the tables using the sample code on this slide.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Enter your answer in the row under the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47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C926F341-8F47-4BED-9E04-E99FAB7E56E8}"/>
              </a:ext>
            </a:extLst>
          </p:cNvPr>
          <p:cNvSpPr txBox="1"/>
          <p:nvPr userDrawn="1"/>
        </p:nvSpPr>
        <p:spPr>
          <a:xfrm>
            <a:off x="204819" y="94953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TRY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016EC83-4A8C-4023-877F-145F589CA988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B7F2851-5BB6-4B4B-BD3D-62EAD409EF56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3D84F72-66CF-4601-8ADB-54BAF04F34DB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id="{019BF053-DF69-4103-8C64-8DD4A13123B6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342C595-30E7-450A-B1A2-8BCC2957D500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T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AE0067B-F9D8-4280-A59A-A9EE6090ACA1}"/>
                </a:ext>
              </a:extLst>
            </p:cNvPr>
            <p:cNvCxnSpPr>
              <a:cxnSpLocks/>
              <a:stCxn id="28" idx="4"/>
              <a:endCxn id="32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CD1F97-A10E-4074-B1ED-7E9B7DB30030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9FF24E72-41E5-41C6-99F7-2E5428FB64E4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ED7F4A8-FE26-4859-8E1F-AB24768A0744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1C20E1D-C203-4158-B2C3-5F6C3CB2990D}"/>
                </a:ext>
              </a:extLst>
            </p:cNvPr>
            <p:cNvCxnSpPr>
              <a:cxnSpLocks/>
              <a:stCxn id="35" idx="4"/>
              <a:endCxn id="37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322FD15-8BEB-42B5-BE26-FF961D878F09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7EEC54B8-95D6-469F-9D50-E8A03C7F4BD0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35AA4FF-9CB0-4937-8B5E-929ABA69A2BE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228D8E2-D22F-44D1-BFC5-6F53B637EF4C}"/>
                </a:ext>
              </a:extLst>
            </p:cNvPr>
            <p:cNvCxnSpPr>
              <a:cxnSpLocks/>
              <a:stCxn id="39" idx="4"/>
              <a:endCxn id="41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3A61C23-33E8-4EDE-9D4C-D24C1411107B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2758FD5-06DB-42FF-9AC5-03BB3533AD53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3386E8B-DEF0-4869-9A57-DCB618DF0F29}"/>
                </a:ext>
              </a:extLst>
            </p:cNvPr>
            <p:cNvCxnSpPr>
              <a:cxnSpLocks/>
              <a:stCxn id="43" idx="4"/>
              <a:endCxn id="45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6CF3658-6548-4B66-BFB9-D86C1CC425B5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EA53DDC-EBEE-4EFF-8D4A-C1D5476AD7DD}"/>
                </a:ext>
              </a:extLst>
            </p:cNvPr>
            <p:cNvCxnSpPr>
              <a:cxnSpLocks/>
              <a:stCxn id="32" idx="6"/>
              <a:endCxn id="37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2592D59-FC81-4FED-92CF-700969CE2E67}"/>
                </a:ext>
              </a:extLst>
            </p:cNvPr>
            <p:cNvCxnSpPr>
              <a:cxnSpLocks/>
              <a:stCxn id="37" idx="6"/>
              <a:endCxn id="41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AF380C7-3705-4BD2-89E0-767C383110A4}"/>
                </a:ext>
              </a:extLst>
            </p:cNvPr>
            <p:cNvCxnSpPr>
              <a:cxnSpLocks/>
              <a:stCxn id="41" idx="6"/>
              <a:endCxn id="45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DA2A0CF-14D8-4329-9E94-874BF51E38D0}"/>
              </a:ext>
            </a:extLst>
          </p:cNvPr>
          <p:cNvSpPr txBox="1"/>
          <p:nvPr userDrawn="1"/>
        </p:nvSpPr>
        <p:spPr>
          <a:xfrm>
            <a:off x="6358794" y="6262469"/>
            <a:ext cx="1701320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80276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stig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>
            <a:extLst>
              <a:ext uri="{FF2B5EF4-FFF2-40B4-BE49-F238E27FC236}">
                <a16:creationId xmlns:a16="http://schemas.microsoft.com/office/drawing/2014/main" id="{60DE8978-0CC9-4D56-9448-8C11D6A45C70}"/>
              </a:ext>
            </a:extLst>
          </p:cNvPr>
          <p:cNvSpPr txBox="1"/>
          <p:nvPr userDrawn="1"/>
        </p:nvSpPr>
        <p:spPr>
          <a:xfrm>
            <a:off x="204819" y="949533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INVESTIGATE</a:t>
            </a:r>
          </a:p>
        </p:txBody>
      </p:sp>
      <p:sp>
        <p:nvSpPr>
          <p:cNvPr id="54" name="Text Placeholder 28">
            <a:extLst>
              <a:ext uri="{FF2B5EF4-FFF2-40B4-BE49-F238E27FC236}">
                <a16:creationId xmlns:a16="http://schemas.microsoft.com/office/drawing/2014/main" id="{E6555AE7-DC1C-454C-8C19-89D7D5C9CA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BC9B131-A303-403C-AB96-5C1E9E72BF8A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FB8453F-DCEF-47B4-8674-31F9601FEBCC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Partial Circle 73">
              <a:extLst>
                <a:ext uri="{FF2B5EF4-FFF2-40B4-BE49-F238E27FC236}">
                  <a16:creationId xmlns:a16="http://schemas.microsoft.com/office/drawing/2014/main" id="{609C947C-4869-46EF-9554-FDFC9F571D51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1517B0B-01D9-4474-8437-F17E5DF1E2D7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72EBBCA-7105-43BE-BCE5-87E6980898B6}"/>
                </a:ext>
              </a:extLst>
            </p:cNvPr>
            <p:cNvCxnSpPr>
              <a:cxnSpLocks/>
              <a:stCxn id="75" idx="4"/>
              <a:endCxn id="77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37E3C8A-682B-4E76-A8B5-5347EDE52E1F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Partial Circle 77">
              <a:extLst>
                <a:ext uri="{FF2B5EF4-FFF2-40B4-BE49-F238E27FC236}">
                  <a16:creationId xmlns:a16="http://schemas.microsoft.com/office/drawing/2014/main" id="{45AE0CFD-61CE-4FA4-8C89-B4553D78F27A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7A7C9DDE-CC4F-42B2-BED9-50EF8CE1B330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I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AB62955-A5D3-424E-B951-EC8088E272E1}"/>
                </a:ext>
              </a:extLst>
            </p:cNvPr>
            <p:cNvCxnSpPr>
              <a:cxnSpLocks/>
              <a:stCxn id="79" idx="4"/>
              <a:endCxn id="81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6AA09C7-A64C-4537-88E7-9DF4CE1A7E57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Partial Circle 81">
              <a:extLst>
                <a:ext uri="{FF2B5EF4-FFF2-40B4-BE49-F238E27FC236}">
                  <a16:creationId xmlns:a16="http://schemas.microsoft.com/office/drawing/2014/main" id="{DE1F390A-4258-40AA-B611-C95EB278C17B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C362095-3FCE-4AD9-AB4E-FBDE98CE3C55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2EF6EFA-37E7-4D14-A9DD-021018D55531}"/>
                </a:ext>
              </a:extLst>
            </p:cNvPr>
            <p:cNvCxnSpPr>
              <a:cxnSpLocks/>
              <a:stCxn id="83" idx="4"/>
              <a:endCxn id="85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DFB4AF24-6D11-450C-80CB-9CE25C2B6879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8D5B947-EC48-4951-A106-770F24C503DA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8213399-C97D-4493-BD60-83750F06ACA1}"/>
                </a:ext>
              </a:extLst>
            </p:cNvPr>
            <p:cNvCxnSpPr>
              <a:cxnSpLocks/>
              <a:stCxn id="86" idx="4"/>
              <a:endCxn id="88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ECDCEE0-C329-49C8-ADE1-19CE6922F893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1EC546C-F50D-4722-829D-D6B55D3C6EC3}"/>
                </a:ext>
              </a:extLst>
            </p:cNvPr>
            <p:cNvCxnSpPr>
              <a:cxnSpLocks/>
              <a:stCxn id="77" idx="6"/>
              <a:endCxn id="81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FC0E4AA-F6DF-4D1C-BABA-1D8997F3DC05}"/>
                </a:ext>
              </a:extLst>
            </p:cNvPr>
            <p:cNvCxnSpPr>
              <a:cxnSpLocks/>
              <a:stCxn id="81" idx="6"/>
              <a:endCxn id="85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54BCE6A-8A43-4EC0-BE7F-4A67FCB98B1C}"/>
                </a:ext>
              </a:extLst>
            </p:cNvPr>
            <p:cNvCxnSpPr>
              <a:cxnSpLocks/>
              <a:stCxn id="85" idx="6"/>
              <a:endCxn id="88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FFD179C-10D6-46BB-9B3A-0F3457B019C2}"/>
              </a:ext>
            </a:extLst>
          </p:cNvPr>
          <p:cNvSpPr txBox="1"/>
          <p:nvPr userDrawn="1"/>
        </p:nvSpPr>
        <p:spPr>
          <a:xfrm>
            <a:off x="6358794" y="6262469"/>
            <a:ext cx="1701320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3695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BDEC1193-FEC0-4D8B-8097-160309216E45}"/>
              </a:ext>
            </a:extLst>
          </p:cNvPr>
          <p:cNvSpPr txBox="1"/>
          <p:nvPr userDrawn="1"/>
        </p:nvSpPr>
        <p:spPr>
          <a:xfrm>
            <a:off x="204819" y="94953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MAKE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2D1FAA49-7A11-41A8-B75B-A03C17E9B1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1A2202-5A51-478D-B218-D08FCD55ABD0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F935AEB-403B-417F-8BFF-C98C1F26E398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51D8C0C7-D7C9-457B-9E50-8D740B994176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33E2093-7D4D-4161-BE22-7D2EE38DCCE2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CC527A9-FBE2-4E38-BE51-01C9A913524D}"/>
                </a:ext>
              </a:extLst>
            </p:cNvPr>
            <p:cNvCxnSpPr>
              <a:cxnSpLocks/>
              <a:stCxn id="76" idx="4"/>
              <a:endCxn id="78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A62E2FD-FF93-4AC6-9933-F14C111EF33F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C23A2026-477E-442D-A335-FC01759BEE17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91EFDE1-C1B8-4883-B8CB-2D57B9467B01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B02039D-BF38-46EE-A12D-29603536988D}"/>
                </a:ext>
              </a:extLst>
            </p:cNvPr>
            <p:cNvCxnSpPr>
              <a:cxnSpLocks/>
              <a:stCxn id="80" idx="4"/>
              <a:endCxn id="82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3ADEAD8-5B1B-4C1E-8FC1-7BC2ADF88A19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818D8C58-5C3B-466E-8D47-D8FC18EFA895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1021CC6-7EFD-4A0D-AE79-894FDB87DD72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9E7C171-C49C-480A-8A94-2DFFA8FD65B0}"/>
                </a:ext>
              </a:extLst>
            </p:cNvPr>
            <p:cNvCxnSpPr>
              <a:cxnSpLocks/>
              <a:stCxn id="84" idx="4"/>
              <a:endCxn id="86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9F1B5B56-9EDD-4167-B1B6-DBA22F3D4862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C6A8739-8AF6-41F7-8986-61C58EAE8425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A007335-649D-4644-B275-747B21E10379}"/>
                </a:ext>
              </a:extLst>
            </p:cNvPr>
            <p:cNvCxnSpPr>
              <a:cxnSpLocks/>
              <a:stCxn id="87" idx="4"/>
              <a:endCxn id="89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8C48218-EC8A-42F7-A772-153ACEB8AC45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5E61897-C10C-4583-9ADF-4C4B6B0C5B45}"/>
                </a:ext>
              </a:extLst>
            </p:cNvPr>
            <p:cNvCxnSpPr>
              <a:cxnSpLocks/>
              <a:stCxn id="78" idx="6"/>
              <a:endCxn id="82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08367A9-3638-4DCF-BBBF-B48FB04298B4}"/>
                </a:ext>
              </a:extLst>
            </p:cNvPr>
            <p:cNvCxnSpPr>
              <a:cxnSpLocks/>
              <a:stCxn id="82" idx="6"/>
              <a:endCxn id="86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72FDB6D-9D68-4BE7-B392-D29F07D3F19B}"/>
                </a:ext>
              </a:extLst>
            </p:cNvPr>
            <p:cNvCxnSpPr>
              <a:cxnSpLocks/>
              <a:stCxn id="86" idx="6"/>
              <a:endCxn id="89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A9E6D8E-B466-45ED-971C-0039C4ECC1E2}"/>
              </a:ext>
            </a:extLst>
          </p:cNvPr>
          <p:cNvSpPr txBox="1"/>
          <p:nvPr userDrawn="1"/>
        </p:nvSpPr>
        <p:spPr>
          <a:xfrm>
            <a:off x="6358794" y="6262469"/>
            <a:ext cx="1701320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80427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821199D-64CF-44EF-854E-BDF70A5954B4}"/>
              </a:ext>
            </a:extLst>
          </p:cNvPr>
          <p:cNvSpPr txBox="1"/>
          <p:nvPr userDrawn="1"/>
        </p:nvSpPr>
        <p:spPr>
          <a:xfrm>
            <a:off x="204819" y="94953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EVALUATE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6843914E-1CE4-4F60-874E-6D83D0293F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47E625-8B80-49A1-B77A-3F370A744AE8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537163A-A1B5-4BCB-9B32-AED8BE1ABA1F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9FB4EAE0-7D52-4A26-B2D1-F16C82BD65EA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C37AADD-C22B-4F4D-8FCB-16DDAF72FE43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2081976-02B0-476E-987D-0111C6CD5B34}"/>
                </a:ext>
              </a:extLst>
            </p:cNvPr>
            <p:cNvCxnSpPr>
              <a:cxnSpLocks/>
              <a:stCxn id="76" idx="4"/>
              <a:endCxn id="78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ACB0AAAB-69BF-49E0-B4BC-172ACF770434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9E2DAC33-02C3-4D95-A3AA-70568D88F9C3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879C478-3830-4176-904E-12E58FD037B9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02C35E8-A35C-4362-A169-821416E7BC26}"/>
                </a:ext>
              </a:extLst>
            </p:cNvPr>
            <p:cNvCxnSpPr>
              <a:cxnSpLocks/>
              <a:stCxn id="80" idx="4"/>
              <a:endCxn id="82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628B799-5ADF-4BDB-9949-B9C84F9DA68F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A8019A87-9B56-4CEA-AAAC-F7F6153E7B1B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22C6441-B9BA-4291-931D-6093ED256172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D24AA59-85DB-471A-8F86-46744300042D}"/>
                </a:ext>
              </a:extLst>
            </p:cNvPr>
            <p:cNvCxnSpPr>
              <a:cxnSpLocks/>
              <a:stCxn id="84" idx="4"/>
              <a:endCxn id="86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509F7A7-36E8-4623-9B4C-65AB5FA974B1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A55465F4-5BE4-43F8-A421-61D8D7D6958C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EA1C2C7-41A1-429C-815E-A8CD869F8CA4}"/>
                </a:ext>
              </a:extLst>
            </p:cNvPr>
            <p:cNvCxnSpPr>
              <a:cxnSpLocks/>
              <a:stCxn id="87" idx="4"/>
              <a:endCxn id="89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C0AE128-36EC-4B9D-8A7E-E3D1815E22CD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A7449DF-DFA2-49B5-AEF4-8939790B7A4E}"/>
                </a:ext>
              </a:extLst>
            </p:cNvPr>
            <p:cNvCxnSpPr>
              <a:cxnSpLocks/>
              <a:stCxn id="78" idx="6"/>
              <a:endCxn id="82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69C2003-D414-4463-B1F5-7300F67743AE}"/>
                </a:ext>
              </a:extLst>
            </p:cNvPr>
            <p:cNvCxnSpPr>
              <a:cxnSpLocks/>
              <a:stCxn id="82" idx="6"/>
              <a:endCxn id="86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189F25A0-64B3-4771-B323-5CF679C4DC22}"/>
                </a:ext>
              </a:extLst>
            </p:cNvPr>
            <p:cNvCxnSpPr>
              <a:cxnSpLocks/>
              <a:stCxn id="86" idx="6"/>
              <a:endCxn id="89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96885E4-DE8D-4478-8A08-ADE64D194EF3}"/>
              </a:ext>
            </a:extLst>
          </p:cNvPr>
          <p:cNvSpPr txBox="1"/>
          <p:nvPr userDrawn="1"/>
        </p:nvSpPr>
        <p:spPr>
          <a:xfrm>
            <a:off x="6358794" y="6262469"/>
            <a:ext cx="1701320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30617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048042-B34F-4B2D-A812-8C4AD244DBB9}"/>
              </a:ext>
            </a:extLst>
          </p:cNvPr>
          <p:cNvSpPr/>
          <p:nvPr/>
        </p:nvSpPr>
        <p:spPr>
          <a:xfrm>
            <a:off x="0" y="1"/>
            <a:ext cx="9906000" cy="67802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C823CE-9AF6-4D76-A695-2AF8B3752C1A}"/>
              </a:ext>
            </a:extLst>
          </p:cNvPr>
          <p:cNvCxnSpPr>
            <a:cxnSpLocks/>
          </p:cNvCxnSpPr>
          <p:nvPr/>
        </p:nvCxnSpPr>
        <p:spPr>
          <a:xfrm>
            <a:off x="0" y="678024"/>
            <a:ext cx="990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4009A8-0A7A-408C-A06E-28DB683FF575}"/>
              </a:ext>
            </a:extLst>
          </p:cNvPr>
          <p:cNvSpPr txBox="1"/>
          <p:nvPr/>
        </p:nvSpPr>
        <p:spPr>
          <a:xfrm>
            <a:off x="89525" y="146551"/>
            <a:ext cx="1369286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63" b="1" dirty="0">
                <a:latin typeface="+mj-lt"/>
              </a:rPr>
              <a:t>[Header text]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81AA10-9F9A-42B8-A5DF-2E39A374E85F}"/>
              </a:ext>
            </a:extLst>
          </p:cNvPr>
          <p:cNvGrpSpPr/>
          <p:nvPr/>
        </p:nvGrpSpPr>
        <p:grpSpPr>
          <a:xfrm>
            <a:off x="8521408" y="100848"/>
            <a:ext cx="1329894" cy="476316"/>
            <a:chOff x="10487885" y="222750"/>
            <a:chExt cx="1636793" cy="476316"/>
          </a:xfrm>
        </p:grpSpPr>
        <p:pic>
          <p:nvPicPr>
            <p:cNvPr id="11" name="Picture 10" descr="A close up of ware&#10;&#10;Description automatically generated">
              <a:extLst>
                <a:ext uri="{FF2B5EF4-FFF2-40B4-BE49-F238E27FC236}">
                  <a16:creationId xmlns:a16="http://schemas.microsoft.com/office/drawing/2014/main" id="{BFDF4789-A602-4A9B-86BD-09994AD35F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7885" y="222750"/>
              <a:ext cx="476316" cy="47631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EBC4DFA-497E-4C66-AD9B-0A94D24C784F}"/>
                </a:ext>
              </a:extLst>
            </p:cNvPr>
            <p:cNvSpPr txBox="1"/>
            <p:nvPr/>
          </p:nvSpPr>
          <p:spPr>
            <a:xfrm>
              <a:off x="10964201" y="330103"/>
              <a:ext cx="1160477" cy="229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94" dirty="0" err="1">
                  <a:latin typeface="+mj-lt"/>
                </a:rPr>
                <a:t>Craig’n’Dave</a:t>
              </a:r>
              <a:endParaRPr lang="en-GB" sz="894" dirty="0">
                <a:latin typeface="+mj-lt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4ACA9EC-E6BA-4D71-951B-10855D77D3B1}"/>
              </a:ext>
            </a:extLst>
          </p:cNvPr>
          <p:cNvSpPr/>
          <p:nvPr userDrawn="1"/>
        </p:nvSpPr>
        <p:spPr>
          <a:xfrm>
            <a:off x="0" y="1"/>
            <a:ext cx="9906000" cy="67802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73E5C6-7FE1-432F-973F-99FBAF916B4E}"/>
              </a:ext>
            </a:extLst>
          </p:cNvPr>
          <p:cNvCxnSpPr>
            <a:cxnSpLocks/>
          </p:cNvCxnSpPr>
          <p:nvPr userDrawn="1"/>
        </p:nvCxnSpPr>
        <p:spPr>
          <a:xfrm>
            <a:off x="0" y="678024"/>
            <a:ext cx="990600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50E46AD-1B76-4B96-B918-1A82087F35F9}"/>
              </a:ext>
            </a:extLst>
          </p:cNvPr>
          <p:cNvSpPr txBox="1"/>
          <p:nvPr userDrawn="1"/>
        </p:nvSpPr>
        <p:spPr>
          <a:xfrm>
            <a:off x="89525" y="146550"/>
            <a:ext cx="548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accent3"/>
                </a:solidFill>
                <a:latin typeface="+mj-lt"/>
              </a:rPr>
              <a:t>Learn how to use condition-controlled iterations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C10271A-6868-4D26-8D86-A5E051F31663}"/>
              </a:ext>
            </a:extLst>
          </p:cNvPr>
          <p:cNvGrpSpPr/>
          <p:nvPr userDrawn="1"/>
        </p:nvGrpSpPr>
        <p:grpSpPr>
          <a:xfrm>
            <a:off x="8267649" y="88592"/>
            <a:ext cx="1593930" cy="476316"/>
            <a:chOff x="10487885" y="222750"/>
            <a:chExt cx="1593930" cy="476316"/>
          </a:xfrm>
        </p:grpSpPr>
        <p:pic>
          <p:nvPicPr>
            <p:cNvPr id="20" name="Picture 19" descr="A close up of ware&#10;&#10;Description automatically generated">
              <a:extLst>
                <a:ext uri="{FF2B5EF4-FFF2-40B4-BE49-F238E27FC236}">
                  <a16:creationId xmlns:a16="http://schemas.microsoft.com/office/drawing/2014/main" id="{7243483D-ABB4-481A-A743-F91953B6D1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7885" y="222750"/>
              <a:ext cx="476316" cy="476316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5878A0F-2376-461D-AFC6-0B919F3BF72B}"/>
                </a:ext>
              </a:extLst>
            </p:cNvPr>
            <p:cNvSpPr txBox="1"/>
            <p:nvPr userDrawn="1"/>
          </p:nvSpPr>
          <p:spPr>
            <a:xfrm>
              <a:off x="10964201" y="330103"/>
              <a:ext cx="11176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>
                  <a:latin typeface="+mj-lt"/>
                </a:rPr>
                <a:t>Craig’n’Dave</a:t>
              </a:r>
              <a:endParaRPr lang="en-GB" sz="11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38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rgbClr val="595959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rgbClr val="595959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rgbClr val="595959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rgbClr val="595959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rgbClr val="595959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D88486-D1FC-440C-BBB1-CEB8874ACD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3"/>
                </a:solidFill>
              </a:rPr>
              <a:t>Program comprehension: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def D2(Y):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Z = int(Y)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Count = 0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while Z &gt; 1: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Z = Z / 2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Count = Count + 1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return Count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X = "8"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print(D2(X))</a:t>
            </a:r>
          </a:p>
        </p:txBody>
      </p:sp>
      <p:graphicFrame>
        <p:nvGraphicFramePr>
          <p:cNvPr id="21" name="Table 3">
            <a:extLst>
              <a:ext uri="{FF2B5EF4-FFF2-40B4-BE49-F238E27FC236}">
                <a16:creationId xmlns:a16="http://schemas.microsoft.com/office/drawing/2014/main" id="{B4F164DC-84C0-431D-99A0-C15D52509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54610"/>
              </p:ext>
            </p:extLst>
          </p:nvPr>
        </p:nvGraphicFramePr>
        <p:xfrm>
          <a:off x="5001583" y="1388917"/>
          <a:ext cx="4694866" cy="222504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3917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0949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52647F"/>
                          </a:solidFill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Identify the line number where casting is used.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data type is returned from function D2?</a:t>
                      </a:r>
                      <a:endParaRPr lang="en-GB" sz="1100" i="0" dirty="0">
                        <a:solidFill>
                          <a:srgbClr val="595959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80447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595959"/>
                          </a:solidFill>
                        </a:rPr>
                        <a:t>Integer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36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Identify the condition in the program.</a:t>
                      </a:r>
                      <a:endParaRPr lang="en-GB" sz="1100" i="0" dirty="0">
                        <a:solidFill>
                          <a:srgbClr val="595959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5382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595959"/>
                          </a:solidFill>
                        </a:rPr>
                        <a:t>Z &gt;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024738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E89866DE-9203-4975-8DBE-56A510F09464}"/>
              </a:ext>
            </a:extLst>
          </p:cNvPr>
          <p:cNvGrpSpPr/>
          <p:nvPr/>
        </p:nvGrpSpPr>
        <p:grpSpPr>
          <a:xfrm>
            <a:off x="5070475" y="1845785"/>
            <a:ext cx="782293" cy="586596"/>
            <a:chOff x="1161909" y="2594055"/>
            <a:chExt cx="782293" cy="586596"/>
          </a:xfrm>
        </p:grpSpPr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57EB7AA1-6C02-4135-8AB9-F48720127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886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rgbClr val="52647F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4" name="Freeform 76">
              <a:extLst>
                <a:ext uri="{FF2B5EF4-FFF2-40B4-BE49-F238E27FC236}">
                  <a16:creationId xmlns:a16="http://schemas.microsoft.com/office/drawing/2014/main" id="{D571E35B-3022-4A2D-98EE-80B7799BD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346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5" name="Freeform 73">
              <a:extLst>
                <a:ext uri="{FF2B5EF4-FFF2-40B4-BE49-F238E27FC236}">
                  <a16:creationId xmlns:a16="http://schemas.microsoft.com/office/drawing/2014/main" id="{D0C2BC41-1236-4A56-A729-9CB917963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446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6" name="Freeform 71">
              <a:extLst>
                <a:ext uri="{FF2B5EF4-FFF2-40B4-BE49-F238E27FC236}">
                  <a16:creationId xmlns:a16="http://schemas.microsoft.com/office/drawing/2014/main" id="{3582124A-79CE-4628-9FDD-D2C566EC5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909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132">
              <a:extLst>
                <a:ext uri="{FF2B5EF4-FFF2-40B4-BE49-F238E27FC236}">
                  <a16:creationId xmlns:a16="http://schemas.microsoft.com/office/drawing/2014/main" id="{189ED525-545C-4E28-9B7B-E7A35FC99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655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93">
              <a:extLst>
                <a:ext uri="{FF2B5EF4-FFF2-40B4-BE49-F238E27FC236}">
                  <a16:creationId xmlns:a16="http://schemas.microsoft.com/office/drawing/2014/main" id="{BA68B900-82D3-4740-B2AA-717D7DDC145A}"/>
                </a:ext>
              </a:extLst>
            </p:cNvPr>
            <p:cNvSpPr/>
            <p:nvPr/>
          </p:nvSpPr>
          <p:spPr>
            <a:xfrm>
              <a:off x="1636879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9" name="Table 3">
            <a:extLst>
              <a:ext uri="{FF2B5EF4-FFF2-40B4-BE49-F238E27FC236}">
                <a16:creationId xmlns:a16="http://schemas.microsoft.com/office/drawing/2014/main" id="{4533001F-FB9E-491E-B8E8-D88D93185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765970"/>
              </p:ext>
            </p:extLst>
          </p:nvPr>
        </p:nvGraphicFramePr>
        <p:xfrm>
          <a:off x="5001583" y="3790800"/>
          <a:ext cx="4694866" cy="148336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3917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0949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CCA5E"/>
                          </a:solidFill>
                        </a:rPr>
                        <a:t>PURPOSE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is the value of Z at line 3?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does this program output to the screen?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80447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595959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3685"/>
                  </a:ext>
                </a:extLst>
              </a:tr>
            </a:tbl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:a16="http://schemas.microsoft.com/office/drawing/2014/main" id="{18431107-4FFC-4516-9ADA-841A8482D1AA}"/>
              </a:ext>
            </a:extLst>
          </p:cNvPr>
          <p:cNvGrpSpPr/>
          <p:nvPr/>
        </p:nvGrpSpPr>
        <p:grpSpPr>
          <a:xfrm>
            <a:off x="5070475" y="4265600"/>
            <a:ext cx="782293" cy="586596"/>
            <a:chOff x="4074211" y="2594055"/>
            <a:chExt cx="782293" cy="586596"/>
          </a:xfrm>
        </p:grpSpPr>
        <p:sp>
          <p:nvSpPr>
            <p:cNvPr id="31" name="Freeform 78">
              <a:extLst>
                <a:ext uri="{FF2B5EF4-FFF2-40B4-BE49-F238E27FC236}">
                  <a16:creationId xmlns:a16="http://schemas.microsoft.com/office/drawing/2014/main" id="{BAA91576-0525-4F35-9ED1-A052FB9C1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188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2" name="Freeform 76">
              <a:extLst>
                <a:ext uri="{FF2B5EF4-FFF2-40B4-BE49-F238E27FC236}">
                  <a16:creationId xmlns:a16="http://schemas.microsoft.com/office/drawing/2014/main" id="{4C2921E4-9024-4B0B-A6E4-618E9B634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6648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3" name="Freeform 73">
              <a:extLst>
                <a:ext uri="{FF2B5EF4-FFF2-40B4-BE49-F238E27FC236}">
                  <a16:creationId xmlns:a16="http://schemas.microsoft.com/office/drawing/2014/main" id="{7B894BAF-3E15-41A4-BAF7-BA2D36605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4748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4" name="Freeform 71">
              <a:extLst>
                <a:ext uri="{FF2B5EF4-FFF2-40B4-BE49-F238E27FC236}">
                  <a16:creationId xmlns:a16="http://schemas.microsoft.com/office/drawing/2014/main" id="{C23E95A4-415A-4581-9CBE-A5834BE8C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4211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5" name="Freeform 132">
              <a:extLst>
                <a:ext uri="{FF2B5EF4-FFF2-40B4-BE49-F238E27FC236}">
                  <a16:creationId xmlns:a16="http://schemas.microsoft.com/office/drawing/2014/main" id="{519FEA49-0023-4BA4-8276-B1BE0E4B4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957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93">
              <a:extLst>
                <a:ext uri="{FF2B5EF4-FFF2-40B4-BE49-F238E27FC236}">
                  <a16:creationId xmlns:a16="http://schemas.microsoft.com/office/drawing/2014/main" id="{2456F670-1FBB-453D-ADE6-FB1516BFD1B0}"/>
                </a:ext>
              </a:extLst>
            </p:cNvPr>
            <p:cNvSpPr/>
            <p:nvPr/>
          </p:nvSpPr>
          <p:spPr>
            <a:xfrm>
              <a:off x="4549181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rgbClr val="FCCA5E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493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D88486-D1FC-440C-BBB1-CEB8874ACD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3"/>
                </a:solidFill>
              </a:rPr>
              <a:t>Program comprehension: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def D2(Y):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Z = int(Y)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Count = 0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while Z &gt; 1: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Z = Z / 2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Count = Count + 1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return Count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X = "8"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print(D2(X))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</p:txBody>
      </p:sp>
      <p:graphicFrame>
        <p:nvGraphicFramePr>
          <p:cNvPr id="19" name="Table 3">
            <a:extLst>
              <a:ext uri="{FF2B5EF4-FFF2-40B4-BE49-F238E27FC236}">
                <a16:creationId xmlns:a16="http://schemas.microsoft.com/office/drawing/2014/main" id="{5D51E009-8C27-42EF-AA51-AA0D1BA35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869699"/>
              </p:ext>
            </p:extLst>
          </p:nvPr>
        </p:nvGraphicFramePr>
        <p:xfrm>
          <a:off x="5001584" y="1388917"/>
          <a:ext cx="4687724" cy="16510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896379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1345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5C9EE6"/>
                          </a:solidFill>
                        </a:rPr>
                        <a:t>REASON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Why is casting necessary?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To convert from one data type to another.</a:t>
                      </a:r>
                      <a:br>
                        <a:rPr lang="en-GB" sz="1100" b="1" i="0" dirty="0">
                          <a:solidFill>
                            <a:srgbClr val="595959"/>
                          </a:solidFill>
                        </a:rPr>
                      </a:b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Arithmetic cannot be performed on a string, "8".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Why is a while loop needed instead of a for loop in this program?</a:t>
                      </a:r>
                      <a:endParaRPr lang="en-GB" sz="1100" i="0" dirty="0">
                        <a:solidFill>
                          <a:srgbClr val="595959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71070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It is not known in advance how many iterations will be necessary. It depends on the value of Z.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920499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245D4D20-C8D9-4191-A19A-2BC1960383DA}"/>
              </a:ext>
            </a:extLst>
          </p:cNvPr>
          <p:cNvGrpSpPr/>
          <p:nvPr/>
        </p:nvGrpSpPr>
        <p:grpSpPr>
          <a:xfrm>
            <a:off x="5059298" y="1843294"/>
            <a:ext cx="782293" cy="586596"/>
            <a:chOff x="5530362" y="2594055"/>
            <a:chExt cx="782293" cy="586596"/>
          </a:xfrm>
        </p:grpSpPr>
        <p:sp>
          <p:nvSpPr>
            <p:cNvPr id="37" name="Freeform 78">
              <a:extLst>
                <a:ext uri="{FF2B5EF4-FFF2-40B4-BE49-F238E27FC236}">
                  <a16:creationId xmlns:a16="http://schemas.microsoft.com/office/drawing/2014/main" id="{751C92BF-6501-4C9A-A0D0-43E724D1B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339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8" name="Freeform 76">
              <a:extLst>
                <a:ext uri="{FF2B5EF4-FFF2-40B4-BE49-F238E27FC236}">
                  <a16:creationId xmlns:a16="http://schemas.microsoft.com/office/drawing/2014/main" id="{2578CB78-833F-4945-B9DA-737980148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2799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9" name="Freeform 73">
              <a:extLst>
                <a:ext uri="{FF2B5EF4-FFF2-40B4-BE49-F238E27FC236}">
                  <a16:creationId xmlns:a16="http://schemas.microsoft.com/office/drawing/2014/main" id="{78DD15C7-EA54-4772-A2B2-8F60E033F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99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0" name="Freeform 71">
              <a:extLst>
                <a:ext uri="{FF2B5EF4-FFF2-40B4-BE49-F238E27FC236}">
                  <a16:creationId xmlns:a16="http://schemas.microsoft.com/office/drawing/2014/main" id="{71270294-236A-4BD6-AD7B-48992BB47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0362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rgbClr val="5C9EE6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1" name="Freeform 132">
              <a:extLst>
                <a:ext uri="{FF2B5EF4-FFF2-40B4-BE49-F238E27FC236}">
                  <a16:creationId xmlns:a16="http://schemas.microsoft.com/office/drawing/2014/main" id="{D5E6ACCD-5E3D-47B7-A880-AA87DE84F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5108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2" name="Freeform 93">
              <a:extLst>
                <a:ext uri="{FF2B5EF4-FFF2-40B4-BE49-F238E27FC236}">
                  <a16:creationId xmlns:a16="http://schemas.microsoft.com/office/drawing/2014/main" id="{D306E2B6-917A-47FC-A8C6-BED5EBE78220}"/>
                </a:ext>
              </a:extLst>
            </p:cNvPr>
            <p:cNvSpPr/>
            <p:nvPr/>
          </p:nvSpPr>
          <p:spPr>
            <a:xfrm>
              <a:off x="6005332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3" name="Table 3">
            <a:extLst>
              <a:ext uri="{FF2B5EF4-FFF2-40B4-BE49-F238E27FC236}">
                <a16:creationId xmlns:a16="http://schemas.microsoft.com/office/drawing/2014/main" id="{CE7C1D10-5AB6-4840-80BB-25CD51088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82885"/>
              </p:ext>
            </p:extLst>
          </p:nvPr>
        </p:nvGraphicFramePr>
        <p:xfrm>
          <a:off x="4953000" y="3790800"/>
          <a:ext cx="4725511" cy="85344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3605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821906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4CCCAC"/>
                          </a:solidFill>
                        </a:rPr>
                        <a:t>RELATION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How is the execution time of the algorithm affected if X is a higher number?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It will take longer to execute because more iterations will be required.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</a:tbl>
          </a:graphicData>
        </a:graphic>
      </p:graphicFrame>
      <p:grpSp>
        <p:nvGrpSpPr>
          <p:cNvPr id="44" name="Group 43">
            <a:extLst>
              <a:ext uri="{FF2B5EF4-FFF2-40B4-BE49-F238E27FC236}">
                <a16:creationId xmlns:a16="http://schemas.microsoft.com/office/drawing/2014/main" id="{4C77E1AD-3E33-4D8E-B119-C4E4AD421A15}"/>
              </a:ext>
            </a:extLst>
          </p:cNvPr>
          <p:cNvGrpSpPr/>
          <p:nvPr/>
        </p:nvGrpSpPr>
        <p:grpSpPr>
          <a:xfrm>
            <a:off x="5059298" y="4266000"/>
            <a:ext cx="782293" cy="586596"/>
            <a:chOff x="6986513" y="2594055"/>
            <a:chExt cx="782293" cy="586596"/>
          </a:xfrm>
        </p:grpSpPr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id="{795FB728-D395-46AC-B385-4EEDF86B9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3490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6" name="Freeform 76">
              <a:extLst>
                <a:ext uri="{FF2B5EF4-FFF2-40B4-BE49-F238E27FC236}">
                  <a16:creationId xmlns:a16="http://schemas.microsoft.com/office/drawing/2014/main" id="{75FE232C-2CCA-4358-8B4D-C5A458D9F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8950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7" name="Freeform 73">
              <a:extLst>
                <a:ext uri="{FF2B5EF4-FFF2-40B4-BE49-F238E27FC236}">
                  <a16:creationId xmlns:a16="http://schemas.microsoft.com/office/drawing/2014/main" id="{6DD6A855-B742-4B96-B5A9-5E025A877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7050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rgbClr val="4CCCAC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8" name="Freeform 71">
              <a:extLst>
                <a:ext uri="{FF2B5EF4-FFF2-40B4-BE49-F238E27FC236}">
                  <a16:creationId xmlns:a16="http://schemas.microsoft.com/office/drawing/2014/main" id="{6CCC550D-9C09-405D-815B-026319FE9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6513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9" name="Freeform 132">
              <a:extLst>
                <a:ext uri="{FF2B5EF4-FFF2-40B4-BE49-F238E27FC236}">
                  <a16:creationId xmlns:a16="http://schemas.microsoft.com/office/drawing/2014/main" id="{EBEA7E2B-7172-487A-BA8B-3B431D0D6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1259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50" name="Freeform 93">
              <a:extLst>
                <a:ext uri="{FF2B5EF4-FFF2-40B4-BE49-F238E27FC236}">
                  <a16:creationId xmlns:a16="http://schemas.microsoft.com/office/drawing/2014/main" id="{8706C82D-3BA0-4B76-B616-5B973D30EA0B}"/>
                </a:ext>
              </a:extLst>
            </p:cNvPr>
            <p:cNvSpPr/>
            <p:nvPr/>
          </p:nvSpPr>
          <p:spPr>
            <a:xfrm>
              <a:off x="7461483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540872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raig'n'Dave">
      <a:dk1>
        <a:srgbClr val="538135"/>
      </a:dk1>
      <a:lt1>
        <a:sysClr val="window" lastClr="FFFFFF"/>
      </a:lt1>
      <a:dk2>
        <a:srgbClr val="538135"/>
      </a:dk2>
      <a:lt2>
        <a:srgbClr val="E7E6E6"/>
      </a:lt2>
      <a:accent1>
        <a:srgbClr val="823554"/>
      </a:accent1>
      <a:accent2>
        <a:srgbClr val="824C35"/>
      </a:accent2>
      <a:accent3>
        <a:srgbClr val="357382"/>
      </a:accent3>
      <a:accent4>
        <a:srgbClr val="A5A5A5"/>
      </a:accent4>
      <a:accent5>
        <a:srgbClr val="E7E6E6"/>
      </a:accent5>
      <a:accent6>
        <a:srgbClr val="70AD47"/>
      </a:accent6>
      <a:hlink>
        <a:srgbClr val="548235"/>
      </a:hlink>
      <a:folHlink>
        <a:srgbClr val="548235"/>
      </a:folHlink>
    </a:clrScheme>
    <a:fontScheme name="Craig'n'Dave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2A6A9AB-1023-4A23-A2A1-82560771DE86}" vid="{D074DEC6-1AD8-42E9-9312-49CEB94AB1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703</TotalTime>
  <Words>298</Words>
  <Application>Microsoft Office PowerPoint</Application>
  <PresentationFormat>A4 Paper (210x297 mm)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Consolas</vt:lpstr>
      <vt:lpstr>Theme1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Hillyard</dc:creator>
  <cp:lastModifiedBy>David Hillyard</cp:lastModifiedBy>
  <cp:revision>154</cp:revision>
  <dcterms:created xsi:type="dcterms:W3CDTF">2019-09-17T11:01:38Z</dcterms:created>
  <dcterms:modified xsi:type="dcterms:W3CDTF">2020-09-08T09:54:59Z</dcterms:modified>
</cp:coreProperties>
</file>