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7"/>
  </p:notesMasterIdLst>
  <p:handoutMasterIdLst>
    <p:handoutMasterId r:id="rId28"/>
  </p:handoutMasterIdLst>
  <p:sldIdLst>
    <p:sldId id="259" r:id="rId2"/>
    <p:sldId id="260" r:id="rId3"/>
    <p:sldId id="278" r:id="rId4"/>
    <p:sldId id="276" r:id="rId5"/>
    <p:sldId id="267" r:id="rId6"/>
    <p:sldId id="277" r:id="rId7"/>
    <p:sldId id="269" r:id="rId8"/>
    <p:sldId id="279" r:id="rId9"/>
    <p:sldId id="280" r:id="rId10"/>
    <p:sldId id="281" r:id="rId11"/>
    <p:sldId id="282" r:id="rId12"/>
    <p:sldId id="270" r:id="rId13"/>
    <p:sldId id="283" r:id="rId14"/>
    <p:sldId id="271" r:id="rId15"/>
    <p:sldId id="272" r:id="rId16"/>
    <p:sldId id="284" r:id="rId17"/>
    <p:sldId id="273" r:id="rId18"/>
    <p:sldId id="265" r:id="rId19"/>
    <p:sldId id="288" r:id="rId20"/>
    <p:sldId id="275" r:id="rId21"/>
    <p:sldId id="274" r:id="rId22"/>
    <p:sldId id="285" r:id="rId23"/>
    <p:sldId id="286" r:id="rId24"/>
    <p:sldId id="287" r:id="rId25"/>
    <p:sldId id="264" r:id="rId2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A5362"/>
    <a:srgbClr val="52647F"/>
    <a:srgbClr val="FFFF66"/>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0683" autoAdjust="0"/>
  </p:normalViewPr>
  <p:slideViewPr>
    <p:cSldViewPr snapToGrid="0">
      <p:cViewPr varScale="1">
        <p:scale>
          <a:sx n="81" d="100"/>
          <a:sy n="81" d="100"/>
        </p:scale>
        <p:origin x="114" y="17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BF4CD1-F4D5-47BE-BF76-3B9EF05536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09CA4C-1386-4887-97DF-F8AE7DC4DB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FBDC61-44CB-4597-890B-D5EF3C882DDC}" type="datetimeFigureOut">
              <a:rPr lang="en-GB" smtClean="0"/>
              <a:t>28/09/2020</a:t>
            </a:fld>
            <a:endParaRPr lang="en-GB"/>
          </a:p>
        </p:txBody>
      </p:sp>
      <p:sp>
        <p:nvSpPr>
          <p:cNvPr id="4" name="Footer Placeholder 3">
            <a:extLst>
              <a:ext uri="{FF2B5EF4-FFF2-40B4-BE49-F238E27FC236}">
                <a16:creationId xmlns:a16="http://schemas.microsoft.com/office/drawing/2014/main" id="{0EC219BD-6B92-4192-ABEF-5F5BBD208D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7F0D62A-B18F-4533-AE49-DBDA84F667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803600-952D-4881-890B-3627C753473F}" type="slidenum">
              <a:rPr lang="en-GB" smtClean="0"/>
              <a:t>‹#›</a:t>
            </a:fld>
            <a:endParaRPr lang="en-GB"/>
          </a:p>
        </p:txBody>
      </p:sp>
    </p:spTree>
    <p:extLst>
      <p:ext uri="{BB962C8B-B14F-4D97-AF65-F5344CB8AC3E}">
        <p14:creationId xmlns:p14="http://schemas.microsoft.com/office/powerpoint/2010/main" val="3770323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28/09/2020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a:p>
        </p:txBody>
      </p:sp>
    </p:spTree>
    <p:extLst>
      <p:ext uri="{BB962C8B-B14F-4D97-AF65-F5344CB8AC3E}">
        <p14:creationId xmlns:p14="http://schemas.microsoft.com/office/powerpoint/2010/main" val="60720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a:p>
        </p:txBody>
      </p:sp>
    </p:spTree>
    <p:extLst>
      <p:ext uri="{BB962C8B-B14F-4D97-AF65-F5344CB8AC3E}">
        <p14:creationId xmlns:p14="http://schemas.microsoft.com/office/powerpoint/2010/main" val="247631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Study this program to understand how methods can also be applied to lists.</a:t>
            </a:r>
            <a:br>
              <a:rPr lang="en-GB" dirty="0"/>
            </a:br>
            <a:r>
              <a:rPr lang="en-GB" dirty="0"/>
              <a:t>Because the number of elements is not declared, and data can be added and deleted which grows and shrinks the structure in memory, it is said to be dynamic.</a:t>
            </a: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a:p>
        </p:txBody>
      </p:sp>
    </p:spTree>
    <p:extLst>
      <p:ext uri="{BB962C8B-B14F-4D97-AF65-F5344CB8AC3E}">
        <p14:creationId xmlns:p14="http://schemas.microsoft.com/office/powerpoint/2010/main" val="41204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Read the summary of the key learning points for this objective.</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a:p>
        </p:txBody>
      </p:sp>
    </p:spTree>
    <p:extLst>
      <p:ext uri="{BB962C8B-B14F-4D97-AF65-F5344CB8AC3E}">
        <p14:creationId xmlns:p14="http://schemas.microsoft.com/office/powerpoint/2010/main" val="142505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Read the summary of the key learning points for this objective.</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a:p>
        </p:txBody>
      </p:sp>
    </p:spTree>
    <p:extLst>
      <p:ext uri="{BB962C8B-B14F-4D97-AF65-F5344CB8AC3E}">
        <p14:creationId xmlns:p14="http://schemas.microsoft.com/office/powerpoint/2010/main" val="3180562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a:p>
        </p:txBody>
      </p:sp>
    </p:spTree>
    <p:extLst>
      <p:ext uri="{BB962C8B-B14F-4D97-AF65-F5344CB8AC3E}">
        <p14:creationId xmlns:p14="http://schemas.microsoft.com/office/powerpoint/2010/main" val="276108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a:p>
        </p:txBody>
      </p:sp>
    </p:spTree>
    <p:extLst>
      <p:ext uri="{BB962C8B-B14F-4D97-AF65-F5344CB8AC3E}">
        <p14:creationId xmlns:p14="http://schemas.microsoft.com/office/powerpoint/2010/main" val="127747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a:p>
        </p:txBody>
      </p:sp>
    </p:spTree>
    <p:extLst>
      <p:ext uri="{BB962C8B-B14F-4D97-AF65-F5344CB8AC3E}">
        <p14:creationId xmlns:p14="http://schemas.microsoft.com/office/powerpoint/2010/main" val="389815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a:p>
        </p:txBody>
      </p:sp>
    </p:spTree>
    <p:extLst>
      <p:ext uri="{BB962C8B-B14F-4D97-AF65-F5344CB8AC3E}">
        <p14:creationId xmlns:p14="http://schemas.microsoft.com/office/powerpoint/2010/main" val="300955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a:p>
        </p:txBody>
      </p:sp>
    </p:spTree>
    <p:extLst>
      <p:ext uri="{BB962C8B-B14F-4D97-AF65-F5344CB8AC3E}">
        <p14:creationId xmlns:p14="http://schemas.microsoft.com/office/powerpoint/2010/main" val="374727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a:p>
        </p:txBody>
      </p:sp>
    </p:spTree>
    <p:extLst>
      <p:ext uri="{BB962C8B-B14F-4D97-AF65-F5344CB8AC3E}">
        <p14:creationId xmlns:p14="http://schemas.microsoft.com/office/powerpoint/2010/main" val="144902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outputs each word from the sentence: The quick brown fox jumps over the lazy dog.</a:t>
            </a:r>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a:p>
        </p:txBody>
      </p:sp>
    </p:spTree>
    <p:extLst>
      <p:ext uri="{BB962C8B-B14F-4D97-AF65-F5344CB8AC3E}">
        <p14:creationId xmlns:p14="http://schemas.microsoft.com/office/powerpoint/2010/main" val="215225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20</a:t>
            </a:fld>
            <a:endParaRPr lang="en-GB"/>
          </a:p>
        </p:txBody>
      </p:sp>
    </p:spTree>
    <p:extLst>
      <p:ext uri="{BB962C8B-B14F-4D97-AF65-F5344CB8AC3E}">
        <p14:creationId xmlns:p14="http://schemas.microsoft.com/office/powerpoint/2010/main" val="66015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21</a:t>
            </a:fld>
            <a:endParaRPr lang="en-GB"/>
          </a:p>
        </p:txBody>
      </p:sp>
    </p:spTree>
    <p:extLst>
      <p:ext uri="{BB962C8B-B14F-4D97-AF65-F5344CB8AC3E}">
        <p14:creationId xmlns:p14="http://schemas.microsoft.com/office/powerpoint/2010/main" val="368009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22</a:t>
            </a:fld>
            <a:endParaRPr lang="en-GB"/>
          </a:p>
        </p:txBody>
      </p:sp>
    </p:spTree>
    <p:extLst>
      <p:ext uri="{BB962C8B-B14F-4D97-AF65-F5344CB8AC3E}">
        <p14:creationId xmlns:p14="http://schemas.microsoft.com/office/powerpoint/2010/main" val="594240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23</a:t>
            </a:fld>
            <a:endParaRPr lang="en-GB"/>
          </a:p>
        </p:txBody>
      </p:sp>
    </p:spTree>
    <p:extLst>
      <p:ext uri="{BB962C8B-B14F-4D97-AF65-F5344CB8AC3E}">
        <p14:creationId xmlns:p14="http://schemas.microsoft.com/office/powerpoint/2010/main" val="37180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You should always test your programs against a range of inputs.</a:t>
            </a:r>
            <a:br>
              <a:rPr lang="en-GB" dirty="0"/>
            </a:br>
            <a:r>
              <a:rPr lang="en-GB" dirty="0"/>
              <a:t>Complete the test tables above if you tackled the Underground or Strong numbers problems.</a:t>
            </a:r>
          </a:p>
        </p:txBody>
      </p:sp>
      <p:sp>
        <p:nvSpPr>
          <p:cNvPr id="4" name="Slide Number Placeholder 3"/>
          <p:cNvSpPr>
            <a:spLocks noGrp="1"/>
          </p:cNvSpPr>
          <p:nvPr>
            <p:ph type="sldNum" sz="quarter" idx="5"/>
          </p:nvPr>
        </p:nvSpPr>
        <p:spPr/>
        <p:txBody>
          <a:bodyPr/>
          <a:lstStyle/>
          <a:p>
            <a:fld id="{40A2B48A-47C7-4ED7-B4A2-854D1C4DB8DA}" type="slidenum">
              <a:rPr lang="en-GB" smtClean="0"/>
              <a:t>24</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Self assess your work by evaluating your solutions against these criteria. Enter yes or no in the “Self-assess” 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Once you have completed the objective, show your programs to your teacher so you can review them together.</a:t>
            </a:r>
          </a:p>
        </p:txBody>
      </p:sp>
      <p:sp>
        <p:nvSpPr>
          <p:cNvPr id="4" name="Slide Number Placeholder 3"/>
          <p:cNvSpPr>
            <a:spLocks noGrp="1"/>
          </p:cNvSpPr>
          <p:nvPr>
            <p:ph type="sldNum" sz="quarter" idx="5"/>
          </p:nvPr>
        </p:nvSpPr>
        <p:spPr/>
        <p:txBody>
          <a:bodyPr/>
          <a:lstStyle/>
          <a:p>
            <a:fld id="{40A2B48A-47C7-4ED7-B4A2-854D1C4DB8DA}" type="slidenum">
              <a:rPr lang="en-GB" smtClean="0"/>
              <a:t>25</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Compare this version of the program to the previous example. There is no difference between the two approaches from a programmer or user perspective. It is just a different way of coding the same outcome.</a:t>
            </a:r>
            <a:br>
              <a:rPr lang="en-GB" dirty="0"/>
            </a:br>
            <a:br>
              <a:rPr lang="en-GB" dirty="0"/>
            </a:br>
            <a:r>
              <a:rPr lang="en-GB" dirty="0"/>
              <a:t>You could also code this using a while loop instead of a for loop, but since the number of iterations needed can be known (the number of words in the sentence), and is not dependent on any other variables, a for loop is generally considered the more appropriate solution.</a:t>
            </a: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a:p>
        </p:txBody>
      </p:sp>
    </p:spTree>
    <p:extLst>
      <p:ext uri="{BB962C8B-B14F-4D97-AF65-F5344CB8AC3E}">
        <p14:creationId xmlns:p14="http://schemas.microsoft.com/office/powerpoint/2010/main" val="207652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a:p>
        </p:txBody>
      </p:sp>
    </p:spTree>
    <p:extLst>
      <p:ext uri="{BB962C8B-B14F-4D97-AF65-F5344CB8AC3E}">
        <p14:creationId xmlns:p14="http://schemas.microsoft.com/office/powerpoint/2010/main" val="72358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in addition to the two sentences, it also outputs, “The little brown tortoise crawled”, by changing the elements.</a:t>
            </a:r>
          </a:p>
          <a:p>
            <a:pPr marL="228600" indent="-228600">
              <a:buFont typeface="+mj-lt"/>
              <a:buAutoNum type="arabicPeriod"/>
            </a:pPr>
            <a:endParaRPr lang="en-GB" dirty="0"/>
          </a:p>
          <a:p>
            <a:pPr marL="228600" indent="-228600">
              <a:buFont typeface="+mj-lt"/>
              <a:buAutoNum type="arabicPeriod"/>
            </a:pPr>
            <a:r>
              <a:rPr lang="en-GB" dirty="0"/>
              <a:t>Change the program so that the output sentence has a full stop at the end and not a space.</a:t>
            </a:r>
            <a:br>
              <a:rPr lang="en-GB" dirty="0"/>
            </a:br>
            <a:r>
              <a:rPr lang="en-GB" dirty="0"/>
              <a:t>This isn’t quite as easy as it sounds. You don’t want a full stop between each word, and you need to remove the space at the end.</a:t>
            </a: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a:p>
        </p:txBody>
      </p:sp>
    </p:spTree>
    <p:extLst>
      <p:ext uri="{BB962C8B-B14F-4D97-AF65-F5344CB8AC3E}">
        <p14:creationId xmlns:p14="http://schemas.microsoft.com/office/powerpoint/2010/main" val="258666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412179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adds the following data to elements of an array and outputs it:</a:t>
            </a:r>
            <a:br>
              <a:rPr lang="en-GB" dirty="0"/>
            </a:br>
            <a:r>
              <a:rPr lang="en-GB" dirty="0"/>
              <a:t>Alpha, Beta, Gamma, Delta, Epsilon, Zeta, Eta, Theta.</a:t>
            </a: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a:p>
        </p:txBody>
      </p:sp>
    </p:spTree>
    <p:extLst>
      <p:ext uri="{BB962C8B-B14F-4D97-AF65-F5344CB8AC3E}">
        <p14:creationId xmlns:p14="http://schemas.microsoft.com/office/powerpoint/2010/main" val="29105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a:p>
        </p:txBody>
      </p:sp>
    </p:spTree>
    <p:extLst>
      <p:ext uri="{BB962C8B-B14F-4D97-AF65-F5344CB8AC3E}">
        <p14:creationId xmlns:p14="http://schemas.microsoft.com/office/powerpoint/2010/main" val="212914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has more products and allows the user to enter a product number to output.</a:t>
            </a:r>
            <a:br>
              <a:rPr lang="en-GB" dirty="0"/>
            </a:br>
            <a:r>
              <a:rPr lang="en-GB" dirty="0"/>
              <a:t>Remember to collect the user input in a separate function and validate it for both range and type.</a:t>
            </a:r>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a:p>
        </p:txBody>
      </p:sp>
    </p:spTree>
    <p:extLst>
      <p:ext uri="{BB962C8B-B14F-4D97-AF65-F5344CB8AC3E}">
        <p14:creationId xmlns:p14="http://schemas.microsoft.com/office/powerpoint/2010/main" val="119856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y">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926F341-8F47-4BED-9E04-E99FAB7E56E8}"/>
              </a:ext>
            </a:extLst>
          </p:cNvPr>
          <p:cNvSpPr txBox="1"/>
          <p:nvPr userDrawn="1"/>
        </p:nvSpPr>
        <p:spPr>
          <a:xfrm>
            <a:off x="204819" y="949533"/>
            <a:ext cx="558166"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TRY</a:t>
            </a:r>
          </a:p>
        </p:txBody>
      </p:sp>
      <p:sp>
        <p:nvSpPr>
          <p:cNvPr id="29" name="Text Placeholder 28">
            <a:extLst>
              <a:ext uri="{FF2B5EF4-FFF2-40B4-BE49-F238E27FC236}">
                <a16:creationId xmlns:a16="http://schemas.microsoft.com/office/drawing/2014/main" id="{6016EC83-4A8C-4023-877F-145F589CA988}"/>
              </a:ext>
            </a:extLst>
          </p:cNvPr>
          <p:cNvSpPr>
            <a:spLocks noGrp="1"/>
          </p:cNvSpPr>
          <p:nvPr userDrawn="1">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7" name="Group 56">
            <a:extLst>
              <a:ext uri="{FF2B5EF4-FFF2-40B4-BE49-F238E27FC236}">
                <a16:creationId xmlns:a16="http://schemas.microsoft.com/office/drawing/2014/main" id="{6B7F2851-5BB6-4B4B-BD3D-62EAD409EF56}"/>
              </a:ext>
            </a:extLst>
          </p:cNvPr>
          <p:cNvGrpSpPr/>
          <p:nvPr userDrawn="1"/>
        </p:nvGrpSpPr>
        <p:grpSpPr>
          <a:xfrm>
            <a:off x="8060589" y="6291941"/>
            <a:ext cx="1593057" cy="566059"/>
            <a:chOff x="8060589" y="6291941"/>
            <a:chExt cx="1593057" cy="566059"/>
          </a:xfrm>
        </p:grpSpPr>
        <p:sp>
          <p:nvSpPr>
            <p:cNvPr id="46" name="Oval 45">
              <a:extLst>
                <a:ext uri="{FF2B5EF4-FFF2-40B4-BE49-F238E27FC236}">
                  <a16:creationId xmlns:a16="http://schemas.microsoft.com/office/drawing/2014/main" id="{53D84F72-66CF-4601-8ADB-54BAF04F34DB}"/>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tial Circle 2">
              <a:extLst>
                <a:ext uri="{FF2B5EF4-FFF2-40B4-BE49-F238E27FC236}">
                  <a16:creationId xmlns:a16="http://schemas.microsoft.com/office/drawing/2014/main" id="{019BF053-DF69-4103-8C64-8DD4A13123B6}"/>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Oval 27">
              <a:extLst>
                <a:ext uri="{FF2B5EF4-FFF2-40B4-BE49-F238E27FC236}">
                  <a16:creationId xmlns:a16="http://schemas.microsoft.com/office/drawing/2014/main" id="{E342C595-30E7-450A-B1A2-8BCC2957D500}"/>
                </a:ext>
              </a:extLst>
            </p:cNvPr>
            <p:cNvSpPr/>
            <p:nvPr userDrawn="1"/>
          </p:nvSpPr>
          <p:spPr>
            <a:xfrm>
              <a:off x="8060589"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T</a:t>
              </a:r>
            </a:p>
          </p:txBody>
        </p:sp>
        <p:cxnSp>
          <p:nvCxnSpPr>
            <p:cNvPr id="31" name="Straight Connector 30">
              <a:extLst>
                <a:ext uri="{FF2B5EF4-FFF2-40B4-BE49-F238E27FC236}">
                  <a16:creationId xmlns:a16="http://schemas.microsoft.com/office/drawing/2014/main" id="{EAE0067B-F9D8-4280-A59A-A9EE6090ACA1}"/>
                </a:ext>
              </a:extLst>
            </p:cNvPr>
            <p:cNvCxnSpPr>
              <a:cxnSpLocks/>
              <a:stCxn id="28" idx="4"/>
              <a:endCxn id="32" idx="0"/>
            </p:cNvCxnSpPr>
            <p:nvPr userDrawn="1"/>
          </p:nvCxnSpPr>
          <p:spPr>
            <a:xfrm>
              <a:off x="8232039"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CD1F97-A10E-4074-B1ED-7E9B7DB30030}"/>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artial Circle 33">
              <a:extLst>
                <a:ext uri="{FF2B5EF4-FFF2-40B4-BE49-F238E27FC236}">
                  <a16:creationId xmlns:a16="http://schemas.microsoft.com/office/drawing/2014/main" id="{9FF24E72-41E5-41C6-99F7-2E5428FB64E4}"/>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7ED7F4A8-FE26-4859-8E1F-AB24768A0744}"/>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36" name="Straight Connector 35">
              <a:extLst>
                <a:ext uri="{FF2B5EF4-FFF2-40B4-BE49-F238E27FC236}">
                  <a16:creationId xmlns:a16="http://schemas.microsoft.com/office/drawing/2014/main" id="{71C20E1D-C203-4158-B2C3-5F6C3CB2990D}"/>
                </a:ext>
              </a:extLst>
            </p:cNvPr>
            <p:cNvCxnSpPr>
              <a:cxnSpLocks/>
              <a:stCxn id="35" idx="4"/>
              <a:endCxn id="37"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322FD15-8BEB-42B5-BE26-FF961D878F09}"/>
                </a:ext>
              </a:extLst>
            </p:cNvPr>
            <p:cNvSpPr/>
            <p:nvPr userDrawn="1"/>
          </p:nvSpPr>
          <p:spPr>
            <a:xfrm>
              <a:off x="8614627"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artial Circle 37">
              <a:extLst>
                <a:ext uri="{FF2B5EF4-FFF2-40B4-BE49-F238E27FC236}">
                  <a16:creationId xmlns:a16="http://schemas.microsoft.com/office/drawing/2014/main" id="{7EEC54B8-95D6-469F-9D50-E8A03C7F4BD0}"/>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a:extLst>
                <a:ext uri="{FF2B5EF4-FFF2-40B4-BE49-F238E27FC236}">
                  <a16:creationId xmlns:a16="http://schemas.microsoft.com/office/drawing/2014/main" id="{635AA4FF-9CB0-4937-8B5E-929ABA69A2BE}"/>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40" name="Straight Connector 39">
              <a:extLst>
                <a:ext uri="{FF2B5EF4-FFF2-40B4-BE49-F238E27FC236}">
                  <a16:creationId xmlns:a16="http://schemas.microsoft.com/office/drawing/2014/main" id="{4228D8E2-D22F-44D1-BFC5-6F53B637EF4C}"/>
                </a:ext>
              </a:extLst>
            </p:cNvPr>
            <p:cNvCxnSpPr>
              <a:cxnSpLocks/>
              <a:stCxn id="39" idx="4"/>
              <a:endCxn id="41"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3A61C23-33E8-4EDE-9D4C-D24C1411107B}"/>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2758FD5-06DB-42FF-9AC5-03BB3533AD53}"/>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44" name="Straight Connector 43">
              <a:extLst>
                <a:ext uri="{FF2B5EF4-FFF2-40B4-BE49-F238E27FC236}">
                  <a16:creationId xmlns:a16="http://schemas.microsoft.com/office/drawing/2014/main" id="{F3386E8B-DEF0-4869-9A57-DCB618DF0F29}"/>
                </a:ext>
              </a:extLst>
            </p:cNvPr>
            <p:cNvCxnSpPr>
              <a:cxnSpLocks/>
              <a:stCxn id="43" idx="4"/>
              <a:endCxn id="45"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26CF3658-6548-4B66-BFB9-D86C1CC425B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CEA53DDC-EBEE-4EFF-8D4A-C1D5476AD7DD}"/>
                </a:ext>
              </a:extLst>
            </p:cNvPr>
            <p:cNvCxnSpPr>
              <a:cxnSpLocks/>
              <a:stCxn id="32" idx="6"/>
              <a:endCxn id="37" idx="2"/>
            </p:cNvCxnSpPr>
            <p:nvPr userDrawn="1"/>
          </p:nvCxnSpPr>
          <p:spPr>
            <a:xfrm>
              <a:off x="8267758"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592D59-FC81-4FED-92CF-700969CE2E67}"/>
                </a:ext>
              </a:extLst>
            </p:cNvPr>
            <p:cNvCxnSpPr>
              <a:cxnSpLocks/>
              <a:stCxn id="37" idx="6"/>
              <a:endCxn id="41"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AF380C7-3705-4BD2-89E0-767C383110A4}"/>
                </a:ext>
              </a:extLst>
            </p:cNvPr>
            <p:cNvCxnSpPr>
              <a:cxnSpLocks/>
              <a:stCxn id="41" idx="6"/>
              <a:endCxn id="45"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8503524-DE84-451A-8B58-D22CFF69F1F6}"/>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8027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0DE8978-0CC9-4D56-9448-8C11D6A45C70}"/>
              </a:ext>
            </a:extLst>
          </p:cNvPr>
          <p:cNvSpPr txBox="1"/>
          <p:nvPr userDrawn="1"/>
        </p:nvSpPr>
        <p:spPr>
          <a:xfrm>
            <a:off x="204819" y="949533"/>
            <a:ext cx="1564852"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INVESTIGATE</a:t>
            </a:r>
          </a:p>
        </p:txBody>
      </p:sp>
      <p:sp>
        <p:nvSpPr>
          <p:cNvPr id="54" name="Text Placeholder 28">
            <a:extLst>
              <a:ext uri="{FF2B5EF4-FFF2-40B4-BE49-F238E27FC236}">
                <a16:creationId xmlns:a16="http://schemas.microsoft.com/office/drawing/2014/main" id="{E6555AE7-DC1C-454C-8C19-89D7D5C9CA79}"/>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3">
            <a:extLst>
              <a:ext uri="{FF2B5EF4-FFF2-40B4-BE49-F238E27FC236}">
                <a16:creationId xmlns:a16="http://schemas.microsoft.com/office/drawing/2014/main" id="{6BC9B131-A303-403C-AB96-5C1E9E72BF8A}"/>
              </a:ext>
            </a:extLst>
          </p:cNvPr>
          <p:cNvGrpSpPr/>
          <p:nvPr userDrawn="1"/>
        </p:nvGrpSpPr>
        <p:grpSpPr>
          <a:xfrm>
            <a:off x="8060589" y="6291941"/>
            <a:ext cx="1593057" cy="566059"/>
            <a:chOff x="8060589" y="6291941"/>
            <a:chExt cx="1593057" cy="566059"/>
          </a:xfrm>
        </p:grpSpPr>
        <p:sp>
          <p:nvSpPr>
            <p:cNvPr id="72" name="Oval 71">
              <a:extLst>
                <a:ext uri="{FF2B5EF4-FFF2-40B4-BE49-F238E27FC236}">
                  <a16:creationId xmlns:a16="http://schemas.microsoft.com/office/drawing/2014/main" id="{6FB8453F-DCEF-47B4-8674-31F9601FEBCC}"/>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Partial Circle 73">
              <a:extLst>
                <a:ext uri="{FF2B5EF4-FFF2-40B4-BE49-F238E27FC236}">
                  <a16:creationId xmlns:a16="http://schemas.microsoft.com/office/drawing/2014/main" id="{609C947C-4869-46EF-9554-FDFC9F571D51}"/>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Oval 74">
              <a:extLst>
                <a:ext uri="{FF2B5EF4-FFF2-40B4-BE49-F238E27FC236}">
                  <a16:creationId xmlns:a16="http://schemas.microsoft.com/office/drawing/2014/main" id="{41517B0B-01D9-4474-8437-F17E5DF1E2D7}"/>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6" name="Straight Connector 75">
              <a:extLst>
                <a:ext uri="{FF2B5EF4-FFF2-40B4-BE49-F238E27FC236}">
                  <a16:creationId xmlns:a16="http://schemas.microsoft.com/office/drawing/2014/main" id="{C72EBBCA-7105-43BE-BCE5-87E6980898B6}"/>
                </a:ext>
              </a:extLst>
            </p:cNvPr>
            <p:cNvCxnSpPr>
              <a:cxnSpLocks/>
              <a:stCxn id="75" idx="4"/>
              <a:endCxn id="77"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737E3C8A-682B-4E76-A8B5-5347EDE52E1F}"/>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artial Circle 77">
              <a:extLst>
                <a:ext uri="{FF2B5EF4-FFF2-40B4-BE49-F238E27FC236}">
                  <a16:creationId xmlns:a16="http://schemas.microsoft.com/office/drawing/2014/main" id="{45AE0CFD-61CE-4FA4-8C89-B4553D78F27A}"/>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Oval 78">
              <a:extLst>
                <a:ext uri="{FF2B5EF4-FFF2-40B4-BE49-F238E27FC236}">
                  <a16:creationId xmlns:a16="http://schemas.microsoft.com/office/drawing/2014/main" id="{7A7C9DDE-CC4F-42B2-BED9-50EF8CE1B330}"/>
                </a:ext>
              </a:extLst>
            </p:cNvPr>
            <p:cNvSpPr/>
            <p:nvPr userDrawn="1"/>
          </p:nvSpPr>
          <p:spPr>
            <a:xfrm>
              <a:off x="8477308"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I</a:t>
              </a:r>
            </a:p>
          </p:txBody>
        </p:sp>
        <p:cxnSp>
          <p:nvCxnSpPr>
            <p:cNvPr id="80" name="Straight Connector 79">
              <a:extLst>
                <a:ext uri="{FF2B5EF4-FFF2-40B4-BE49-F238E27FC236}">
                  <a16:creationId xmlns:a16="http://schemas.microsoft.com/office/drawing/2014/main" id="{8AB62955-A5D3-424E-B951-EC8088E272E1}"/>
                </a:ext>
              </a:extLst>
            </p:cNvPr>
            <p:cNvCxnSpPr>
              <a:cxnSpLocks/>
              <a:stCxn id="79" idx="4"/>
              <a:endCxn id="81" idx="0"/>
            </p:cNvCxnSpPr>
            <p:nvPr userDrawn="1"/>
          </p:nvCxnSpPr>
          <p:spPr>
            <a:xfrm>
              <a:off x="8648758"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D6AA09C7-A64C-4537-88E7-9DF4CE1A7E57}"/>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Partial Circle 81">
              <a:extLst>
                <a:ext uri="{FF2B5EF4-FFF2-40B4-BE49-F238E27FC236}">
                  <a16:creationId xmlns:a16="http://schemas.microsoft.com/office/drawing/2014/main" id="{DE1F390A-4258-40AA-B611-C95EB278C17B}"/>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Oval 82">
              <a:extLst>
                <a:ext uri="{FF2B5EF4-FFF2-40B4-BE49-F238E27FC236}">
                  <a16:creationId xmlns:a16="http://schemas.microsoft.com/office/drawing/2014/main" id="{5C362095-3FCE-4AD9-AB4E-FBDE98CE3C55}"/>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84" name="Straight Connector 83">
              <a:extLst>
                <a:ext uri="{FF2B5EF4-FFF2-40B4-BE49-F238E27FC236}">
                  <a16:creationId xmlns:a16="http://schemas.microsoft.com/office/drawing/2014/main" id="{32EF6EFA-37E7-4D14-A9DD-021018D55531}"/>
                </a:ext>
              </a:extLst>
            </p:cNvPr>
            <p:cNvCxnSpPr>
              <a:cxnSpLocks/>
              <a:stCxn id="83" idx="4"/>
              <a:endCxn id="85"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DFB4AF24-6D11-450C-80CB-9CE25C2B6879}"/>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8D5B947-EC48-4951-A106-770F24C503DA}"/>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87" name="Straight Connector 86">
              <a:extLst>
                <a:ext uri="{FF2B5EF4-FFF2-40B4-BE49-F238E27FC236}">
                  <a16:creationId xmlns:a16="http://schemas.microsoft.com/office/drawing/2014/main" id="{C8213399-C97D-4493-BD60-83750F06ACA1}"/>
                </a:ext>
              </a:extLst>
            </p:cNvPr>
            <p:cNvCxnSpPr>
              <a:cxnSpLocks/>
              <a:stCxn id="86" idx="4"/>
              <a:endCxn id="88"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ECDCEE0-C329-49C8-ADE1-19CE6922F893}"/>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B1EC546C-F50D-4722-829D-D6B55D3C6EC3}"/>
                </a:ext>
              </a:extLst>
            </p:cNvPr>
            <p:cNvCxnSpPr>
              <a:cxnSpLocks/>
              <a:stCxn id="77" idx="6"/>
              <a:endCxn id="81"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FC0E4AA-F6DF-4D1C-BABA-1D8997F3DC05}"/>
                </a:ext>
              </a:extLst>
            </p:cNvPr>
            <p:cNvCxnSpPr>
              <a:cxnSpLocks/>
              <a:stCxn id="81" idx="6"/>
              <a:endCxn id="85"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54BCE6A-8A43-4EC0-BE7F-4A67FCB98B1C}"/>
                </a:ext>
              </a:extLst>
            </p:cNvPr>
            <p:cNvCxnSpPr>
              <a:cxnSpLocks/>
              <a:stCxn id="85" idx="6"/>
              <a:endCxn id="88"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2C7D29D-8E2D-49DA-A1A8-4C8AAA930B5C}"/>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3695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DEC1193-FEC0-4D8B-8097-160309216E45}"/>
              </a:ext>
            </a:extLst>
          </p:cNvPr>
          <p:cNvSpPr txBox="1"/>
          <p:nvPr userDrawn="1"/>
        </p:nvSpPr>
        <p:spPr>
          <a:xfrm>
            <a:off x="204819" y="949533"/>
            <a:ext cx="827471"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MAKE</a:t>
            </a:r>
          </a:p>
        </p:txBody>
      </p:sp>
      <p:sp>
        <p:nvSpPr>
          <p:cNvPr id="30" name="Text Placeholder 28">
            <a:extLst>
              <a:ext uri="{FF2B5EF4-FFF2-40B4-BE49-F238E27FC236}">
                <a16:creationId xmlns:a16="http://schemas.microsoft.com/office/drawing/2014/main" id="{2D1FAA49-7A11-41A8-B75B-A03C17E9B1E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a:extLst>
              <a:ext uri="{FF2B5EF4-FFF2-40B4-BE49-F238E27FC236}">
                <a16:creationId xmlns:a16="http://schemas.microsoft.com/office/drawing/2014/main" id="{421A2202-5A51-478D-B218-D08FCD55ABD0}"/>
              </a:ext>
            </a:extLst>
          </p:cNvPr>
          <p:cNvGrpSpPr/>
          <p:nvPr userDrawn="1"/>
        </p:nvGrpSpPr>
        <p:grpSpPr>
          <a:xfrm>
            <a:off x="8060589" y="6291941"/>
            <a:ext cx="1593057" cy="566059"/>
            <a:chOff x="8060589" y="6291941"/>
            <a:chExt cx="1593057" cy="566059"/>
          </a:xfrm>
        </p:grpSpPr>
        <p:sp>
          <p:nvSpPr>
            <p:cNvPr id="52" name="Oval 51">
              <a:extLst>
                <a:ext uri="{FF2B5EF4-FFF2-40B4-BE49-F238E27FC236}">
                  <a16:creationId xmlns:a16="http://schemas.microsoft.com/office/drawing/2014/main" id="{CF935AEB-403B-417F-8BFF-C98C1F26E398}"/>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artial Circle 74">
              <a:extLst>
                <a:ext uri="{FF2B5EF4-FFF2-40B4-BE49-F238E27FC236}">
                  <a16:creationId xmlns:a16="http://schemas.microsoft.com/office/drawing/2014/main" id="{51D8C0C7-D7C9-457B-9E50-8D740B994176}"/>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Oval 75">
              <a:extLst>
                <a:ext uri="{FF2B5EF4-FFF2-40B4-BE49-F238E27FC236}">
                  <a16:creationId xmlns:a16="http://schemas.microsoft.com/office/drawing/2014/main" id="{833E2093-7D4D-4161-BE22-7D2EE38DCCE2}"/>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7" name="Straight Connector 76">
              <a:extLst>
                <a:ext uri="{FF2B5EF4-FFF2-40B4-BE49-F238E27FC236}">
                  <a16:creationId xmlns:a16="http://schemas.microsoft.com/office/drawing/2014/main" id="{ECC527A9-FBE2-4E38-BE51-01C9A913524D}"/>
                </a:ext>
              </a:extLst>
            </p:cNvPr>
            <p:cNvCxnSpPr>
              <a:cxnSpLocks/>
              <a:stCxn id="76" idx="4"/>
              <a:endCxn id="7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A62E2FD-FF93-4AC6-9933-F14C111EF33F}"/>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C23A2026-477E-442D-A335-FC01759BEE17}"/>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Oval 79">
              <a:extLst>
                <a:ext uri="{FF2B5EF4-FFF2-40B4-BE49-F238E27FC236}">
                  <a16:creationId xmlns:a16="http://schemas.microsoft.com/office/drawing/2014/main" id="{591EFDE1-C1B8-4883-B8CB-2D57B9467B01}"/>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81" name="Straight Connector 80">
              <a:extLst>
                <a:ext uri="{FF2B5EF4-FFF2-40B4-BE49-F238E27FC236}">
                  <a16:creationId xmlns:a16="http://schemas.microsoft.com/office/drawing/2014/main" id="{CB02039D-BF38-46EE-A12D-29603536988D}"/>
                </a:ext>
              </a:extLst>
            </p:cNvPr>
            <p:cNvCxnSpPr>
              <a:cxnSpLocks/>
              <a:stCxn id="80" idx="4"/>
              <a:endCxn id="8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43ADEAD8-5B1B-4C1E-8FC1-7BC2ADF88A19}"/>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Partial Circle 82">
              <a:extLst>
                <a:ext uri="{FF2B5EF4-FFF2-40B4-BE49-F238E27FC236}">
                  <a16:creationId xmlns:a16="http://schemas.microsoft.com/office/drawing/2014/main" id="{818D8C58-5C3B-466E-8D47-D8FC18EFA895}"/>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Oval 83">
              <a:extLst>
                <a:ext uri="{FF2B5EF4-FFF2-40B4-BE49-F238E27FC236}">
                  <a16:creationId xmlns:a16="http://schemas.microsoft.com/office/drawing/2014/main" id="{91021CC6-7EFD-4A0D-AE79-894FDB87DD72}"/>
                </a:ext>
              </a:extLst>
            </p:cNvPr>
            <p:cNvSpPr/>
            <p:nvPr userDrawn="1"/>
          </p:nvSpPr>
          <p:spPr>
            <a:xfrm>
              <a:off x="8894027"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M</a:t>
              </a:r>
            </a:p>
          </p:txBody>
        </p:sp>
        <p:cxnSp>
          <p:nvCxnSpPr>
            <p:cNvPr id="85" name="Straight Connector 84">
              <a:extLst>
                <a:ext uri="{FF2B5EF4-FFF2-40B4-BE49-F238E27FC236}">
                  <a16:creationId xmlns:a16="http://schemas.microsoft.com/office/drawing/2014/main" id="{49E7C171-C49C-480A-8A94-2DFFA8FD65B0}"/>
                </a:ext>
              </a:extLst>
            </p:cNvPr>
            <p:cNvCxnSpPr>
              <a:cxnSpLocks/>
              <a:stCxn id="84" idx="4"/>
              <a:endCxn id="86" idx="0"/>
            </p:cNvCxnSpPr>
            <p:nvPr userDrawn="1"/>
          </p:nvCxnSpPr>
          <p:spPr>
            <a:xfrm>
              <a:off x="9065477"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9F1B5B56-9EDD-4167-B1B6-DBA22F3D4862}"/>
                </a:ext>
              </a:extLst>
            </p:cNvPr>
            <p:cNvSpPr/>
            <p:nvPr userDrawn="1"/>
          </p:nvSpPr>
          <p:spPr>
            <a:xfrm>
              <a:off x="9031346"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0C6A8739-8AF6-41F7-8986-61C58EAE8425}"/>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88" name="Straight Connector 87">
              <a:extLst>
                <a:ext uri="{FF2B5EF4-FFF2-40B4-BE49-F238E27FC236}">
                  <a16:creationId xmlns:a16="http://schemas.microsoft.com/office/drawing/2014/main" id="{0A007335-649D-4644-B275-747B21E10379}"/>
                </a:ext>
              </a:extLst>
            </p:cNvPr>
            <p:cNvCxnSpPr>
              <a:cxnSpLocks/>
              <a:stCxn id="87" idx="4"/>
              <a:endCxn id="89"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C8C48218-EC8A-42F7-A772-153ACEB8AC4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F5E61897-C10C-4583-9ADF-4C4B6B0C5B45}"/>
                </a:ext>
              </a:extLst>
            </p:cNvPr>
            <p:cNvCxnSpPr>
              <a:cxnSpLocks/>
              <a:stCxn id="78" idx="6"/>
              <a:endCxn id="82"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08367A9-3638-4DCF-BBBF-B48FB04298B4}"/>
                </a:ext>
              </a:extLst>
            </p:cNvPr>
            <p:cNvCxnSpPr>
              <a:cxnSpLocks/>
              <a:stCxn id="82" idx="6"/>
              <a:endCxn id="86" idx="2"/>
            </p:cNvCxnSpPr>
            <p:nvPr userDrawn="1"/>
          </p:nvCxnSpPr>
          <p:spPr>
            <a:xfrm>
              <a:off x="8684477"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72FDB6D-9D68-4BE7-B392-D29F07D3F19B}"/>
                </a:ext>
              </a:extLst>
            </p:cNvPr>
            <p:cNvCxnSpPr>
              <a:cxnSpLocks/>
              <a:stCxn id="86" idx="6"/>
              <a:endCxn id="89"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4362EC9D-FA3A-493C-831B-8E7B1A3976D0}"/>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80427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aluate">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821199D-64CF-44EF-854E-BDF70A5954B4}"/>
              </a:ext>
            </a:extLst>
          </p:cNvPr>
          <p:cNvSpPr txBox="1"/>
          <p:nvPr userDrawn="1"/>
        </p:nvSpPr>
        <p:spPr>
          <a:xfrm>
            <a:off x="204819" y="949533"/>
            <a:ext cx="1274708"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EVALUATE</a:t>
            </a:r>
          </a:p>
        </p:txBody>
      </p:sp>
      <p:sp>
        <p:nvSpPr>
          <p:cNvPr id="53" name="Text Placeholder 28">
            <a:extLst>
              <a:ext uri="{FF2B5EF4-FFF2-40B4-BE49-F238E27FC236}">
                <a16:creationId xmlns:a16="http://schemas.microsoft.com/office/drawing/2014/main" id="{6843914E-1CE4-4F60-874E-6D83D0293F8E}"/>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a:extLst>
              <a:ext uri="{FF2B5EF4-FFF2-40B4-BE49-F238E27FC236}">
                <a16:creationId xmlns:a16="http://schemas.microsoft.com/office/drawing/2014/main" id="{DD47E625-8B80-49A1-B77A-3F370A744AE8}"/>
              </a:ext>
            </a:extLst>
          </p:cNvPr>
          <p:cNvGrpSpPr/>
          <p:nvPr userDrawn="1"/>
        </p:nvGrpSpPr>
        <p:grpSpPr>
          <a:xfrm>
            <a:off x="8060589" y="6291941"/>
            <a:ext cx="1593057" cy="566059"/>
            <a:chOff x="8060589" y="6291941"/>
            <a:chExt cx="1593057" cy="566059"/>
          </a:xfrm>
        </p:grpSpPr>
        <p:sp>
          <p:nvSpPr>
            <p:cNvPr id="72" name="Oval 71">
              <a:extLst>
                <a:ext uri="{FF2B5EF4-FFF2-40B4-BE49-F238E27FC236}">
                  <a16:creationId xmlns:a16="http://schemas.microsoft.com/office/drawing/2014/main" id="{8537163A-A1B5-4BCB-9B32-AED8BE1ABA1F}"/>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artial Circle 74">
              <a:extLst>
                <a:ext uri="{FF2B5EF4-FFF2-40B4-BE49-F238E27FC236}">
                  <a16:creationId xmlns:a16="http://schemas.microsoft.com/office/drawing/2014/main" id="{9FB4EAE0-7D52-4A26-B2D1-F16C82BD65EA}"/>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Oval 75">
              <a:extLst>
                <a:ext uri="{FF2B5EF4-FFF2-40B4-BE49-F238E27FC236}">
                  <a16:creationId xmlns:a16="http://schemas.microsoft.com/office/drawing/2014/main" id="{5C37AADD-C22B-4F4D-8FCB-16DDAF72FE43}"/>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7" name="Straight Connector 76">
              <a:extLst>
                <a:ext uri="{FF2B5EF4-FFF2-40B4-BE49-F238E27FC236}">
                  <a16:creationId xmlns:a16="http://schemas.microsoft.com/office/drawing/2014/main" id="{72081976-02B0-476E-987D-0111C6CD5B34}"/>
                </a:ext>
              </a:extLst>
            </p:cNvPr>
            <p:cNvCxnSpPr>
              <a:cxnSpLocks/>
              <a:stCxn id="76" idx="4"/>
              <a:endCxn id="7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CB0AAAB-69BF-49E0-B4BC-172ACF770434}"/>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9E2DAC33-02C3-4D95-A3AA-70568D88F9C3}"/>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Oval 79">
              <a:extLst>
                <a:ext uri="{FF2B5EF4-FFF2-40B4-BE49-F238E27FC236}">
                  <a16:creationId xmlns:a16="http://schemas.microsoft.com/office/drawing/2014/main" id="{0879C478-3830-4176-904E-12E58FD037B9}"/>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81" name="Straight Connector 80">
              <a:extLst>
                <a:ext uri="{FF2B5EF4-FFF2-40B4-BE49-F238E27FC236}">
                  <a16:creationId xmlns:a16="http://schemas.microsoft.com/office/drawing/2014/main" id="{602C35E8-A35C-4362-A169-821416E7BC26}"/>
                </a:ext>
              </a:extLst>
            </p:cNvPr>
            <p:cNvCxnSpPr>
              <a:cxnSpLocks/>
              <a:stCxn id="80" idx="4"/>
              <a:endCxn id="8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628B799-5ADF-4BDB-9949-B9C84F9DA68F}"/>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Partial Circle 82">
              <a:extLst>
                <a:ext uri="{FF2B5EF4-FFF2-40B4-BE49-F238E27FC236}">
                  <a16:creationId xmlns:a16="http://schemas.microsoft.com/office/drawing/2014/main" id="{A8019A87-9B56-4CEA-AAAC-F7F6153E7B1B}"/>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Oval 83">
              <a:extLst>
                <a:ext uri="{FF2B5EF4-FFF2-40B4-BE49-F238E27FC236}">
                  <a16:creationId xmlns:a16="http://schemas.microsoft.com/office/drawing/2014/main" id="{322C6441-B9BA-4291-931D-6093ED256172}"/>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85" name="Straight Connector 84">
              <a:extLst>
                <a:ext uri="{FF2B5EF4-FFF2-40B4-BE49-F238E27FC236}">
                  <a16:creationId xmlns:a16="http://schemas.microsoft.com/office/drawing/2014/main" id="{3D24AA59-85DB-471A-8F86-46744300042D}"/>
                </a:ext>
              </a:extLst>
            </p:cNvPr>
            <p:cNvCxnSpPr>
              <a:cxnSpLocks/>
              <a:stCxn id="84" idx="4"/>
              <a:endCxn id="86"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E509F7A7-36E8-4623-9B4C-65AB5FA974B1}"/>
                </a:ext>
              </a:extLst>
            </p:cNvPr>
            <p:cNvSpPr/>
            <p:nvPr userDrawn="1"/>
          </p:nvSpPr>
          <p:spPr>
            <a:xfrm>
              <a:off x="9031346"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55465F4-5BE4-43F8-A421-61D8D7D6958C}"/>
                </a:ext>
              </a:extLst>
            </p:cNvPr>
            <p:cNvSpPr/>
            <p:nvPr userDrawn="1"/>
          </p:nvSpPr>
          <p:spPr>
            <a:xfrm>
              <a:off x="9310746" y="6291941"/>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E</a:t>
              </a:r>
            </a:p>
          </p:txBody>
        </p:sp>
        <p:cxnSp>
          <p:nvCxnSpPr>
            <p:cNvPr id="88" name="Straight Connector 87">
              <a:extLst>
                <a:ext uri="{FF2B5EF4-FFF2-40B4-BE49-F238E27FC236}">
                  <a16:creationId xmlns:a16="http://schemas.microsoft.com/office/drawing/2014/main" id="{FEA1C2C7-41A1-429C-815E-A8CD869F8CA4}"/>
                </a:ext>
              </a:extLst>
            </p:cNvPr>
            <p:cNvCxnSpPr>
              <a:cxnSpLocks/>
              <a:stCxn id="87" idx="4"/>
              <a:endCxn id="89" idx="0"/>
            </p:cNvCxnSpPr>
            <p:nvPr userDrawn="1"/>
          </p:nvCxnSpPr>
          <p:spPr>
            <a:xfrm>
              <a:off x="9482196" y="6634841"/>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7C0AE128-36EC-4B9D-8A7E-E3D1815E22CD}"/>
                </a:ext>
              </a:extLst>
            </p:cNvPr>
            <p:cNvSpPr/>
            <p:nvPr userDrawn="1"/>
          </p:nvSpPr>
          <p:spPr>
            <a:xfrm>
              <a:off x="9448065" y="6785416"/>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0A7449DF-DFA2-49B5-AEF4-8939790B7A4E}"/>
                </a:ext>
              </a:extLst>
            </p:cNvPr>
            <p:cNvCxnSpPr>
              <a:cxnSpLocks/>
              <a:stCxn id="78" idx="6"/>
              <a:endCxn id="82"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9C2003-D414-4463-B1F5-7300F67743AE}"/>
                </a:ext>
              </a:extLst>
            </p:cNvPr>
            <p:cNvCxnSpPr>
              <a:cxnSpLocks/>
              <a:stCxn id="82" idx="6"/>
              <a:endCxn id="86" idx="2"/>
            </p:cNvCxnSpPr>
            <p:nvPr userDrawn="1"/>
          </p:nvCxnSpPr>
          <p:spPr>
            <a:xfrm>
              <a:off x="8684477"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89F25A0-64B3-4771-B323-5CF679C4DC22}"/>
                </a:ext>
              </a:extLst>
            </p:cNvPr>
            <p:cNvCxnSpPr>
              <a:cxnSpLocks/>
              <a:stCxn id="86" idx="6"/>
              <a:endCxn id="89" idx="2"/>
            </p:cNvCxnSpPr>
            <p:nvPr userDrawn="1"/>
          </p:nvCxnSpPr>
          <p:spPr>
            <a:xfrm flipV="1">
              <a:off x="9101196" y="6820341"/>
              <a:ext cx="346869" cy="273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F2F47D8-CCB3-4B81-850F-2B123A4AC0FE}"/>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30617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48042-B34F-4B2D-A812-8C4AD244DBB9}"/>
              </a:ext>
            </a:extLst>
          </p:cNvPr>
          <p:cNvSpPr/>
          <p:nvPr/>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cxnSp>
        <p:nvCxnSpPr>
          <p:cNvPr id="8" name="Straight Connector 7">
            <a:extLst>
              <a:ext uri="{FF2B5EF4-FFF2-40B4-BE49-F238E27FC236}">
                <a16:creationId xmlns:a16="http://schemas.microsoft.com/office/drawing/2014/main" id="{F1C823CE-9AF6-4D76-A695-2AF8B3752C1A}"/>
              </a:ext>
            </a:extLst>
          </p:cNvPr>
          <p:cNvCxnSpPr>
            <a:cxnSpLocks/>
          </p:cNvCxnSpPr>
          <p:nvPr/>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009A8-0A7A-408C-A06E-28DB683FF575}"/>
              </a:ext>
            </a:extLst>
          </p:cNvPr>
          <p:cNvSpPr txBox="1"/>
          <p:nvPr/>
        </p:nvSpPr>
        <p:spPr>
          <a:xfrm>
            <a:off x="89525" y="146551"/>
            <a:ext cx="1369286" cy="317459"/>
          </a:xfrm>
          <a:prstGeom prst="rect">
            <a:avLst/>
          </a:prstGeom>
          <a:noFill/>
        </p:spPr>
        <p:txBody>
          <a:bodyPr wrap="none" rtlCol="0">
            <a:spAutoFit/>
          </a:bodyPr>
          <a:lstStyle/>
          <a:p>
            <a:r>
              <a:rPr lang="en-GB" sz="1463" b="1" dirty="0">
                <a:latin typeface="+mj-lt"/>
              </a:rPr>
              <a:t>[Header text]</a:t>
            </a:r>
          </a:p>
        </p:txBody>
      </p:sp>
      <p:grpSp>
        <p:nvGrpSpPr>
          <p:cNvPr id="10" name="Group 9">
            <a:extLst>
              <a:ext uri="{FF2B5EF4-FFF2-40B4-BE49-F238E27FC236}">
                <a16:creationId xmlns:a16="http://schemas.microsoft.com/office/drawing/2014/main" id="{7981AA10-9F9A-42B8-A5DF-2E39A374E85F}"/>
              </a:ext>
            </a:extLst>
          </p:cNvPr>
          <p:cNvGrpSpPr/>
          <p:nvPr/>
        </p:nvGrpSpPr>
        <p:grpSpPr>
          <a:xfrm>
            <a:off x="8521408" y="100848"/>
            <a:ext cx="1329894" cy="476316"/>
            <a:chOff x="10487885" y="222750"/>
            <a:chExt cx="1636793" cy="476316"/>
          </a:xfrm>
        </p:grpSpPr>
        <p:pic>
          <p:nvPicPr>
            <p:cNvPr id="11" name="Picture 10" descr="A close up of ware&#10;&#10;Description automatically generated">
              <a:extLst>
                <a:ext uri="{FF2B5EF4-FFF2-40B4-BE49-F238E27FC236}">
                  <a16:creationId xmlns:a16="http://schemas.microsoft.com/office/drawing/2014/main" id="{BFDF4789-A602-4A9B-86BD-09994AD3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2EBC4DFA-497E-4C66-AD9B-0A94D24C784F}"/>
                </a:ext>
              </a:extLst>
            </p:cNvPr>
            <p:cNvSpPr txBox="1"/>
            <p:nvPr/>
          </p:nvSpPr>
          <p:spPr>
            <a:xfrm>
              <a:off x="10964201" y="330103"/>
              <a:ext cx="1160477" cy="229935"/>
            </a:xfrm>
            <a:prstGeom prst="rect">
              <a:avLst/>
            </a:prstGeom>
            <a:noFill/>
          </p:spPr>
          <p:txBody>
            <a:bodyPr wrap="none" rtlCol="0">
              <a:spAutoFit/>
            </a:bodyPr>
            <a:lstStyle/>
            <a:p>
              <a:r>
                <a:rPr lang="en-GB" sz="894" dirty="0" err="1">
                  <a:latin typeface="+mj-lt"/>
                </a:rPr>
                <a:t>Craig’n’Dave</a:t>
              </a:r>
              <a:endParaRPr lang="en-GB" sz="894" dirty="0">
                <a:latin typeface="+mj-lt"/>
              </a:endParaRPr>
            </a:p>
          </p:txBody>
        </p:sp>
      </p:grpSp>
      <p:sp>
        <p:nvSpPr>
          <p:cNvPr id="13" name="Rectangle 12">
            <a:extLst>
              <a:ext uri="{FF2B5EF4-FFF2-40B4-BE49-F238E27FC236}">
                <a16:creationId xmlns:a16="http://schemas.microsoft.com/office/drawing/2014/main" id="{E4ACA9EC-E6BA-4D71-951B-10855D77D3B1}"/>
              </a:ext>
            </a:extLst>
          </p:cNvPr>
          <p:cNvSpPr/>
          <p:nvPr userDrawn="1"/>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4" name="Straight Connector 13">
            <a:extLst>
              <a:ext uri="{FF2B5EF4-FFF2-40B4-BE49-F238E27FC236}">
                <a16:creationId xmlns:a16="http://schemas.microsoft.com/office/drawing/2014/main" id="{2973E5C6-7FE1-432F-973F-99FBAF916B4E}"/>
              </a:ext>
            </a:extLst>
          </p:cNvPr>
          <p:cNvCxnSpPr>
            <a:cxnSpLocks/>
          </p:cNvCxnSpPr>
          <p:nvPr userDrawn="1"/>
        </p:nvCxnSpPr>
        <p:spPr>
          <a:xfrm>
            <a:off x="0" y="678024"/>
            <a:ext cx="9906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0E46AD-1B76-4B96-B918-1A82087F35F9}"/>
              </a:ext>
            </a:extLst>
          </p:cNvPr>
          <p:cNvSpPr txBox="1"/>
          <p:nvPr userDrawn="1"/>
        </p:nvSpPr>
        <p:spPr>
          <a:xfrm>
            <a:off x="89525" y="146550"/>
            <a:ext cx="3767378" cy="369332"/>
          </a:xfrm>
          <a:prstGeom prst="rect">
            <a:avLst/>
          </a:prstGeom>
          <a:noFill/>
        </p:spPr>
        <p:txBody>
          <a:bodyPr wrap="none" rtlCol="0">
            <a:spAutoFit/>
          </a:bodyPr>
          <a:lstStyle/>
          <a:p>
            <a:r>
              <a:rPr lang="en-GB" sz="1800" b="1" dirty="0">
                <a:solidFill>
                  <a:schemeClr val="accent3"/>
                </a:solidFill>
                <a:latin typeface="+mj-lt"/>
              </a:rPr>
              <a:t>Learn how to use arrays and lists</a:t>
            </a:r>
          </a:p>
        </p:txBody>
      </p:sp>
      <p:grpSp>
        <p:nvGrpSpPr>
          <p:cNvPr id="19" name="Group 18">
            <a:extLst>
              <a:ext uri="{FF2B5EF4-FFF2-40B4-BE49-F238E27FC236}">
                <a16:creationId xmlns:a16="http://schemas.microsoft.com/office/drawing/2014/main" id="{5C10271A-6868-4D26-8D86-A5E051F31663}"/>
              </a:ext>
            </a:extLst>
          </p:cNvPr>
          <p:cNvGrpSpPr/>
          <p:nvPr userDrawn="1"/>
        </p:nvGrpSpPr>
        <p:grpSpPr>
          <a:xfrm>
            <a:off x="8267649" y="88592"/>
            <a:ext cx="1593930" cy="476316"/>
            <a:chOff x="10487885" y="222750"/>
            <a:chExt cx="1593930" cy="476316"/>
          </a:xfrm>
        </p:grpSpPr>
        <p:pic>
          <p:nvPicPr>
            <p:cNvPr id="20" name="Picture 19" descr="A close up of ware&#10;&#10;Description automatically generated">
              <a:extLst>
                <a:ext uri="{FF2B5EF4-FFF2-40B4-BE49-F238E27FC236}">
                  <a16:creationId xmlns:a16="http://schemas.microsoft.com/office/drawing/2014/main" id="{7243483D-ABB4-481A-A743-F91953B6D1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21" name="TextBox 20">
              <a:extLst>
                <a:ext uri="{FF2B5EF4-FFF2-40B4-BE49-F238E27FC236}">
                  <a16:creationId xmlns:a16="http://schemas.microsoft.com/office/drawing/2014/main" id="{65878A0F-2376-461D-AFC6-0B919F3BF72B}"/>
                </a:ext>
              </a:extLst>
            </p:cNvPr>
            <p:cNvSpPr txBox="1"/>
            <p:nvPr userDrawn="1"/>
          </p:nvSpPr>
          <p:spPr>
            <a:xfrm>
              <a:off x="10964201" y="330103"/>
              <a:ext cx="1117614" cy="261610"/>
            </a:xfrm>
            <a:prstGeom prst="rect">
              <a:avLst/>
            </a:prstGeom>
            <a:noFill/>
          </p:spPr>
          <p:txBody>
            <a:bodyPr wrap="none" rtlCol="0">
              <a:spAutoFit/>
            </a:bodyPr>
            <a:lstStyle/>
            <a:p>
              <a:r>
                <a:rPr lang="en-GB" sz="1100" dirty="0" err="1">
                  <a:latin typeface="+mj-lt"/>
                </a:rPr>
                <a:t>Craig’n’Dave</a:t>
              </a:r>
              <a:endParaRPr lang="en-GB" sz="1100" dirty="0">
                <a:latin typeface="+mj-lt"/>
              </a:endParaRPr>
            </a:p>
          </p:txBody>
        </p:sp>
      </p:grpSp>
    </p:spTree>
    <p:extLst>
      <p:ext uri="{BB962C8B-B14F-4D97-AF65-F5344CB8AC3E}">
        <p14:creationId xmlns:p14="http://schemas.microsoft.com/office/powerpoint/2010/main" val="28173848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595959"/>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595959"/>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595959"/>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Index = 0</a:t>
            </a:r>
          </a:p>
          <a:p>
            <a:pPr>
              <a:lnSpc>
                <a:spcPct val="100000"/>
              </a:lnSpc>
              <a:spcBef>
                <a:spcPts val="0"/>
              </a:spcBef>
            </a:pPr>
            <a:r>
              <a:rPr lang="en-GB" dirty="0">
                <a:solidFill>
                  <a:schemeClr val="accent1"/>
                </a:solidFill>
                <a:latin typeface="Consolas" panose="020B0609020204030204" pitchFamily="49" charset="0"/>
              </a:rPr>
              <a:t>    for Word in Sentence:</a:t>
            </a:r>
          </a:p>
          <a:p>
            <a:pPr>
              <a:lnSpc>
                <a:spcPct val="100000"/>
              </a:lnSpc>
              <a:spcBef>
                <a:spcPts val="0"/>
              </a:spcBef>
            </a:pPr>
            <a:r>
              <a:rPr lang="en-GB" dirty="0">
                <a:solidFill>
                  <a:schemeClr val="accent1"/>
                </a:solidFill>
                <a:latin typeface="Consolas" panose="020B0609020204030204" pitchFamily="49" charset="0"/>
              </a:rPr>
              <a:t>        print("Word {} is {}.".format(Index, Word))</a:t>
            </a:r>
          </a:p>
          <a:p>
            <a:pPr>
              <a:lnSpc>
                <a:spcPct val="100000"/>
              </a:lnSpc>
              <a:spcBef>
                <a:spcPts val="0"/>
              </a:spcBef>
            </a:pPr>
            <a:r>
              <a:rPr lang="en-GB" dirty="0">
                <a:solidFill>
                  <a:schemeClr val="accent1"/>
                </a:solidFill>
                <a:latin typeface="Consolas" panose="020B0609020204030204" pitchFamily="49" charset="0"/>
              </a:rPr>
              <a:t>        Index = Index + 1</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["The", "quick", "brown", "fox", "jumps"]</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p:txBody>
      </p:sp>
    </p:spTree>
    <p:extLst>
      <p:ext uri="{BB962C8B-B14F-4D97-AF65-F5344CB8AC3E}">
        <p14:creationId xmlns:p14="http://schemas.microsoft.com/office/powerpoint/2010/main" val="14868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a:xfrm>
            <a:off x="216694" y="1388916"/>
            <a:ext cx="9436952" cy="5153397"/>
          </a:xfrm>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Pocket = []</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put data into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(Item):</a:t>
            </a:r>
          </a:p>
          <a:p>
            <a:pPr>
              <a:lnSpc>
                <a:spcPct val="100000"/>
              </a:lnSpc>
              <a:spcBef>
                <a:spcPts val="0"/>
              </a:spcBef>
            </a:pPr>
            <a:r>
              <a:rPr lang="en-GB" dirty="0">
                <a:solidFill>
                  <a:schemeClr val="accent1"/>
                </a:solidFill>
                <a:latin typeface="Consolas" panose="020B0609020204030204" pitchFamily="49" charset="0"/>
              </a:rPr>
              <a:t>    global Pocket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Pocket.append</a:t>
            </a:r>
            <a:r>
              <a:rPr lang="en-GB" dirty="0">
                <a:solidFill>
                  <a:schemeClr val="accent1"/>
                </a:solidFill>
                <a:latin typeface="Consolas" panose="020B0609020204030204" pitchFamily="49" charset="0"/>
              </a:rPr>
              <a:t>(Item)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remove data from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TakeOutOfPocket</a:t>
            </a:r>
            <a:r>
              <a:rPr lang="en-GB" dirty="0">
                <a:solidFill>
                  <a:schemeClr val="accent1"/>
                </a:solidFill>
                <a:latin typeface="Consolas" panose="020B0609020204030204" pitchFamily="49" charset="0"/>
              </a:rPr>
              <a:t>(Item):</a:t>
            </a:r>
          </a:p>
          <a:p>
            <a:pPr>
              <a:lnSpc>
                <a:spcPct val="100000"/>
              </a:lnSpc>
              <a:spcBef>
                <a:spcPts val="0"/>
              </a:spcBef>
            </a:pPr>
            <a:r>
              <a:rPr lang="en-GB" dirty="0">
                <a:solidFill>
                  <a:schemeClr val="accent1"/>
                </a:solidFill>
                <a:latin typeface="Consolas" panose="020B0609020204030204" pitchFamily="49" charset="0"/>
              </a:rPr>
              <a:t>    global Pocket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Pocket.remove</a:t>
            </a:r>
            <a:r>
              <a:rPr lang="en-GB" dirty="0">
                <a:solidFill>
                  <a:schemeClr val="accent1"/>
                </a:solidFill>
                <a:latin typeface="Consolas" panose="020B0609020204030204" pitchFamily="49" charset="0"/>
              </a:rPr>
              <a:t>(Item)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output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ShowPocket</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global Pocket</a:t>
            </a:r>
          </a:p>
          <a:p>
            <a:pPr>
              <a:lnSpc>
                <a:spcPct val="100000"/>
              </a:lnSpc>
              <a:spcBef>
                <a:spcPts val="0"/>
              </a:spcBef>
            </a:pPr>
            <a:r>
              <a:rPr lang="en-GB" dirty="0">
                <a:solidFill>
                  <a:schemeClr val="accent1"/>
                </a:solidFill>
                <a:latin typeface="Consolas" panose="020B0609020204030204" pitchFamily="49" charset="0"/>
              </a:rPr>
              <a:t>    for Item in Pocket:</a:t>
            </a:r>
          </a:p>
          <a:p>
            <a:pPr>
              <a:lnSpc>
                <a:spcPct val="100000"/>
              </a:lnSpc>
              <a:spcBef>
                <a:spcPts val="0"/>
              </a:spcBef>
            </a:pPr>
            <a:r>
              <a:rPr lang="en-GB" dirty="0">
                <a:solidFill>
                  <a:schemeClr val="accent1"/>
                </a:solidFill>
                <a:latin typeface="Consolas" panose="020B0609020204030204" pitchFamily="49" charset="0"/>
              </a:rPr>
              <a:t>        print(Item)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("Wallet")</a:t>
            </a:r>
          </a:p>
          <a:p>
            <a:pPr>
              <a:lnSpc>
                <a:spcPct val="100000"/>
              </a:lnSpc>
              <a:spcBef>
                <a:spcPts val="0"/>
              </a:spcBef>
            </a:pP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("Keys")</a:t>
            </a:r>
          </a:p>
          <a:p>
            <a:pPr>
              <a:lnSpc>
                <a:spcPct val="100000"/>
              </a:lnSpc>
              <a:spcBef>
                <a:spcPts val="0"/>
              </a:spcBef>
            </a:pP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("Tissue")</a:t>
            </a:r>
          </a:p>
          <a:p>
            <a:pPr>
              <a:lnSpc>
                <a:spcPct val="100000"/>
              </a:lnSpc>
              <a:spcBef>
                <a:spcPts val="0"/>
              </a:spcBef>
            </a:pPr>
            <a:r>
              <a:rPr lang="en-GB" dirty="0" err="1">
                <a:solidFill>
                  <a:schemeClr val="accent1"/>
                </a:solidFill>
                <a:latin typeface="Consolas" panose="020B0609020204030204" pitchFamily="49" charset="0"/>
              </a:rPr>
              <a:t>TakeOutOfPocket</a:t>
            </a:r>
            <a:r>
              <a:rPr lang="en-GB" dirty="0">
                <a:solidFill>
                  <a:schemeClr val="accent1"/>
                </a:solidFill>
                <a:latin typeface="Consolas" panose="020B0609020204030204" pitchFamily="49" charset="0"/>
              </a:rPr>
              <a:t>("Keys")</a:t>
            </a:r>
          </a:p>
          <a:p>
            <a:pPr>
              <a:lnSpc>
                <a:spcPct val="100000"/>
              </a:lnSpc>
              <a:spcBef>
                <a:spcPts val="0"/>
              </a:spcBef>
            </a:pPr>
            <a:r>
              <a:rPr lang="en-GB" dirty="0" err="1">
                <a:solidFill>
                  <a:schemeClr val="accent1"/>
                </a:solidFill>
                <a:latin typeface="Consolas" panose="020B0609020204030204" pitchFamily="49" charset="0"/>
              </a:rPr>
              <a:t>ShowPocket</a:t>
            </a:r>
            <a:r>
              <a:rPr lang="en-GB" dirty="0">
                <a:solidFill>
                  <a:schemeClr val="accent1"/>
                </a:solidFill>
                <a:latin typeface="Consolas" panose="020B0609020204030204" pitchFamily="49" charset="0"/>
              </a:rPr>
              <a:t>()</a:t>
            </a:r>
          </a:p>
        </p:txBody>
      </p:sp>
    </p:spTree>
    <p:extLst>
      <p:ext uri="{BB962C8B-B14F-4D97-AF65-F5344CB8AC3E}">
        <p14:creationId xmlns:p14="http://schemas.microsoft.com/office/powerpoint/2010/main" val="28688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6"/>
            <a:ext cx="9436952" cy="5229597"/>
          </a:xfrm>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Pocket = []</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put data into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(Item):</a:t>
            </a:r>
          </a:p>
          <a:p>
            <a:pPr>
              <a:lnSpc>
                <a:spcPct val="100000"/>
              </a:lnSpc>
              <a:spcBef>
                <a:spcPts val="0"/>
              </a:spcBef>
            </a:pPr>
            <a:r>
              <a:rPr lang="en-GB" dirty="0">
                <a:solidFill>
                  <a:schemeClr val="accent1"/>
                </a:solidFill>
                <a:latin typeface="Consolas" panose="020B0609020204030204" pitchFamily="49" charset="0"/>
              </a:rPr>
              <a:t>    global Pocket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Pocket.append</a:t>
            </a:r>
            <a:r>
              <a:rPr lang="en-GB" dirty="0">
                <a:solidFill>
                  <a:schemeClr val="accent1"/>
                </a:solidFill>
                <a:latin typeface="Consolas" panose="020B0609020204030204" pitchFamily="49" charset="0"/>
              </a:rPr>
              <a:t>(Item)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remove data from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TakeOutOfPocket</a:t>
            </a:r>
            <a:r>
              <a:rPr lang="en-GB" dirty="0">
                <a:solidFill>
                  <a:schemeClr val="accent1"/>
                </a:solidFill>
                <a:latin typeface="Consolas" panose="020B0609020204030204" pitchFamily="49" charset="0"/>
              </a:rPr>
              <a:t>(Item):</a:t>
            </a:r>
          </a:p>
          <a:p>
            <a:pPr>
              <a:lnSpc>
                <a:spcPct val="100000"/>
              </a:lnSpc>
              <a:spcBef>
                <a:spcPts val="0"/>
              </a:spcBef>
            </a:pPr>
            <a:r>
              <a:rPr lang="en-GB" dirty="0">
                <a:solidFill>
                  <a:schemeClr val="accent1"/>
                </a:solidFill>
                <a:latin typeface="Consolas" panose="020B0609020204030204" pitchFamily="49" charset="0"/>
              </a:rPr>
              <a:t>    global Pocket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Pocket.remove</a:t>
            </a:r>
            <a:r>
              <a:rPr lang="en-GB" dirty="0">
                <a:solidFill>
                  <a:schemeClr val="accent1"/>
                </a:solidFill>
                <a:latin typeface="Consolas" panose="020B0609020204030204" pitchFamily="49" charset="0"/>
              </a:rPr>
              <a:t>(Item)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output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ShowPocket</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global Pocket</a:t>
            </a:r>
          </a:p>
          <a:p>
            <a:pPr>
              <a:lnSpc>
                <a:spcPct val="100000"/>
              </a:lnSpc>
              <a:spcBef>
                <a:spcPts val="0"/>
              </a:spcBef>
            </a:pPr>
            <a:r>
              <a:rPr lang="en-GB" dirty="0">
                <a:solidFill>
                  <a:schemeClr val="accent1"/>
                </a:solidFill>
                <a:latin typeface="Consolas" panose="020B0609020204030204" pitchFamily="49" charset="0"/>
              </a:rPr>
              <a:t>    for Item in Pocket:</a:t>
            </a:r>
          </a:p>
          <a:p>
            <a:pPr>
              <a:lnSpc>
                <a:spcPct val="100000"/>
              </a:lnSpc>
              <a:spcBef>
                <a:spcPts val="0"/>
              </a:spcBef>
            </a:pPr>
            <a:r>
              <a:rPr lang="en-GB" dirty="0">
                <a:solidFill>
                  <a:schemeClr val="accent1"/>
                </a:solidFill>
                <a:latin typeface="Consolas" panose="020B0609020204030204" pitchFamily="49" charset="0"/>
              </a:rPr>
              <a:t>        print(Item)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("Wallet")</a:t>
            </a:r>
          </a:p>
          <a:p>
            <a:pPr>
              <a:lnSpc>
                <a:spcPct val="100000"/>
              </a:lnSpc>
              <a:spcBef>
                <a:spcPts val="0"/>
              </a:spcBef>
            </a:pP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("Keys")</a:t>
            </a:r>
          </a:p>
          <a:p>
            <a:pPr>
              <a:lnSpc>
                <a:spcPct val="100000"/>
              </a:lnSpc>
              <a:spcBef>
                <a:spcPts val="0"/>
              </a:spcBef>
            </a:pPr>
            <a:r>
              <a:rPr lang="en-GB" dirty="0" err="1">
                <a:solidFill>
                  <a:schemeClr val="accent1"/>
                </a:solidFill>
                <a:latin typeface="Consolas" panose="020B0609020204030204" pitchFamily="49" charset="0"/>
              </a:rPr>
              <a:t>PutInPocket</a:t>
            </a:r>
            <a:r>
              <a:rPr lang="en-GB" dirty="0">
                <a:solidFill>
                  <a:schemeClr val="accent1"/>
                </a:solidFill>
                <a:latin typeface="Consolas" panose="020B0609020204030204" pitchFamily="49" charset="0"/>
              </a:rPr>
              <a:t>("Tissue")</a:t>
            </a:r>
          </a:p>
          <a:p>
            <a:pPr>
              <a:lnSpc>
                <a:spcPct val="100000"/>
              </a:lnSpc>
              <a:spcBef>
                <a:spcPts val="0"/>
              </a:spcBef>
            </a:pPr>
            <a:r>
              <a:rPr lang="en-GB" dirty="0" err="1">
                <a:solidFill>
                  <a:schemeClr val="accent1"/>
                </a:solidFill>
                <a:latin typeface="Consolas" panose="020B0609020204030204" pitchFamily="49" charset="0"/>
              </a:rPr>
              <a:t>TakeOutOfPocket</a:t>
            </a:r>
            <a:r>
              <a:rPr lang="en-GB" dirty="0">
                <a:solidFill>
                  <a:schemeClr val="accent1"/>
                </a:solidFill>
                <a:latin typeface="Consolas" panose="020B0609020204030204" pitchFamily="49" charset="0"/>
              </a:rPr>
              <a:t>("Keys")</a:t>
            </a:r>
          </a:p>
          <a:p>
            <a:pPr>
              <a:lnSpc>
                <a:spcPct val="100000"/>
              </a:lnSpc>
              <a:spcBef>
                <a:spcPts val="0"/>
              </a:spcBef>
            </a:pPr>
            <a:r>
              <a:rPr lang="en-GB" dirty="0" err="1">
                <a:solidFill>
                  <a:schemeClr val="accent1"/>
                </a:solidFill>
                <a:latin typeface="Consolas" panose="020B0609020204030204" pitchFamily="49" charset="0"/>
              </a:rPr>
              <a:t>ShowPocket</a:t>
            </a:r>
            <a:r>
              <a:rPr lang="en-GB" dirty="0">
                <a:solidFill>
                  <a:schemeClr val="accent1"/>
                </a:solidFill>
                <a:latin typeface="Consolas" panose="020B0609020204030204" pitchFamily="49" charset="0"/>
              </a:rPr>
              <a:t>()</a:t>
            </a:r>
          </a:p>
        </p:txBody>
      </p:sp>
      <p:sp>
        <p:nvSpPr>
          <p:cNvPr id="4" name="Rectangle: Rounded Corners 3">
            <a:extLst>
              <a:ext uri="{FF2B5EF4-FFF2-40B4-BE49-F238E27FC236}">
                <a16:creationId xmlns:a16="http://schemas.microsoft.com/office/drawing/2014/main" id="{E3CEC9A1-703F-4A39-8F0B-451658A62428}"/>
              </a:ext>
            </a:extLst>
          </p:cNvPr>
          <p:cNvSpPr/>
          <p:nvPr/>
        </p:nvSpPr>
        <p:spPr>
          <a:xfrm>
            <a:off x="6092455" y="954701"/>
            <a:ext cx="3561191"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adds, removes and outputs items in a list.</a:t>
            </a:r>
          </a:p>
        </p:txBody>
      </p:sp>
      <p:sp>
        <p:nvSpPr>
          <p:cNvPr id="6" name="Speech Bubble: Rectangle with Corners Rounded 5">
            <a:extLst>
              <a:ext uri="{FF2B5EF4-FFF2-40B4-BE49-F238E27FC236}">
                <a16:creationId xmlns:a16="http://schemas.microsoft.com/office/drawing/2014/main" id="{17D1DC46-32C3-43A7-A2E7-BE56DA226029}"/>
              </a:ext>
            </a:extLst>
          </p:cNvPr>
          <p:cNvSpPr/>
          <p:nvPr/>
        </p:nvSpPr>
        <p:spPr>
          <a:xfrm>
            <a:off x="3505200" y="1858568"/>
            <a:ext cx="4700645" cy="568950"/>
          </a:xfrm>
          <a:prstGeom prst="wedgeRoundRectCallout">
            <a:avLst>
              <a:gd name="adj1" fmla="val -56683"/>
              <a:gd name="adj2" fmla="val 2388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A new global list is declared called “Pocket”.</a:t>
            </a:r>
          </a:p>
          <a:p>
            <a:pPr marL="171450" indent="-171450">
              <a:buFont typeface="Arial" panose="020B0604020202020204" pitchFamily="34" charset="0"/>
              <a:buChar char="•"/>
            </a:pPr>
            <a:r>
              <a:rPr lang="en-GB" sz="1100" dirty="0">
                <a:solidFill>
                  <a:srgbClr val="595959"/>
                </a:solidFill>
              </a:rPr>
              <a:t>Lists are dynamic, so they do not have a defined number of elements.</a:t>
            </a:r>
          </a:p>
        </p:txBody>
      </p:sp>
      <p:sp>
        <p:nvSpPr>
          <p:cNvPr id="7" name="Speech Bubble: Rectangle with Corners Rounded 6">
            <a:extLst>
              <a:ext uri="{FF2B5EF4-FFF2-40B4-BE49-F238E27FC236}">
                <a16:creationId xmlns:a16="http://schemas.microsoft.com/office/drawing/2014/main" id="{2F9E86F9-E41C-4B03-9E4C-B1C9E696AC4B}"/>
              </a:ext>
            </a:extLst>
          </p:cNvPr>
          <p:cNvSpPr/>
          <p:nvPr/>
        </p:nvSpPr>
        <p:spPr>
          <a:xfrm>
            <a:off x="3505199" y="2833089"/>
            <a:ext cx="4700645" cy="434217"/>
          </a:xfrm>
          <a:prstGeom prst="wedgeRoundRectCallout">
            <a:avLst>
              <a:gd name="adj1" fmla="val -56683"/>
              <a:gd name="adj2" fmla="val 2388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.append is a method to add a new element to the list.</a:t>
            </a:r>
          </a:p>
        </p:txBody>
      </p:sp>
      <p:sp>
        <p:nvSpPr>
          <p:cNvPr id="18" name="Speech Bubble: Rectangle with Corners Rounded 17">
            <a:extLst>
              <a:ext uri="{FF2B5EF4-FFF2-40B4-BE49-F238E27FC236}">
                <a16:creationId xmlns:a16="http://schemas.microsoft.com/office/drawing/2014/main" id="{FCB6B143-562E-4EE7-B96B-6C281C35D364}"/>
              </a:ext>
            </a:extLst>
          </p:cNvPr>
          <p:cNvSpPr/>
          <p:nvPr/>
        </p:nvSpPr>
        <p:spPr>
          <a:xfrm>
            <a:off x="3505198" y="3757149"/>
            <a:ext cx="4700645" cy="744094"/>
          </a:xfrm>
          <a:prstGeom prst="wedgeRoundRectCallout">
            <a:avLst>
              <a:gd name="adj1" fmla="val -56231"/>
              <a:gd name="adj2" fmla="val -24168"/>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.remove is a method to remove an element from a list.</a:t>
            </a:r>
          </a:p>
          <a:p>
            <a:pPr marL="171450" indent="-171450">
              <a:buFont typeface="Arial" panose="020B0604020202020204" pitchFamily="34" charset="0"/>
              <a:buChar char="•"/>
            </a:pPr>
            <a:r>
              <a:rPr lang="en-GB" sz="1100" dirty="0">
                <a:solidFill>
                  <a:srgbClr val="595959"/>
                </a:solidFill>
              </a:rPr>
              <a:t>You can do this by index too, but indexes may change as items are added and removed from a list because it is dynamic.</a:t>
            </a:r>
          </a:p>
        </p:txBody>
      </p:sp>
    </p:spTree>
    <p:extLst>
      <p:ext uri="{BB962C8B-B14F-4D97-AF65-F5344CB8AC3E}">
        <p14:creationId xmlns:p14="http://schemas.microsoft.com/office/powerpoint/2010/main" val="90604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9E018-7BBB-4C02-9DD8-797C60A1F921}"/>
              </a:ext>
            </a:extLst>
          </p:cNvPr>
          <p:cNvSpPr>
            <a:spLocks noGrp="1"/>
          </p:cNvSpPr>
          <p:nvPr>
            <p:ph type="body" sz="quarter" idx="10"/>
          </p:nvPr>
        </p:nvSpPr>
        <p:spPr>
          <a:xfrm>
            <a:off x="216694" y="1388916"/>
            <a:ext cx="9436952" cy="5098969"/>
          </a:xfrm>
        </p:spPr>
        <p:txBody>
          <a:bodyPr/>
          <a:lstStyle/>
          <a:p>
            <a:r>
              <a:rPr lang="en-GB" sz="1800" dirty="0">
                <a:solidFill>
                  <a:schemeClr val="accent3"/>
                </a:solidFill>
              </a:rPr>
              <a:t>Learning points from this objective:</a:t>
            </a:r>
          </a:p>
          <a:p>
            <a:pPr marL="171450" indent="-171450">
              <a:buFont typeface="Arial" panose="020B0604020202020204" pitchFamily="34" charset="0"/>
              <a:buChar char="•"/>
            </a:pPr>
            <a:r>
              <a:rPr lang="en-GB" dirty="0"/>
              <a:t>An </a:t>
            </a:r>
            <a:r>
              <a:rPr lang="en-GB" b="1" dirty="0"/>
              <a:t>array</a:t>
            </a:r>
            <a:r>
              <a:rPr lang="en-GB" dirty="0"/>
              <a:t> is an identifier that holds more than one item of data of the same data type. In Python a list can contain data from different data types.</a:t>
            </a:r>
          </a:p>
          <a:p>
            <a:pPr marL="171450" indent="-171450">
              <a:buFont typeface="Arial" panose="020B0604020202020204" pitchFamily="34" charset="0"/>
              <a:buChar char="•"/>
            </a:pPr>
            <a:r>
              <a:rPr lang="en-GB" dirty="0"/>
              <a:t>Arrays are </a:t>
            </a:r>
            <a:r>
              <a:rPr lang="en-GB" b="1" dirty="0"/>
              <a:t>static data structures </a:t>
            </a:r>
            <a:r>
              <a:rPr lang="en-GB" dirty="0"/>
              <a:t>because the size of the array in memory cannot change when a program is executing.</a:t>
            </a:r>
          </a:p>
          <a:p>
            <a:pPr marL="171450" indent="-171450">
              <a:buFont typeface="Arial" panose="020B0604020202020204" pitchFamily="34" charset="0"/>
              <a:buChar char="•"/>
            </a:pPr>
            <a:r>
              <a:rPr lang="en-GB" dirty="0"/>
              <a:t>The item of data that an array or list holds is called an </a:t>
            </a:r>
            <a:r>
              <a:rPr lang="en-GB" b="1" dirty="0"/>
              <a:t>element</a:t>
            </a:r>
            <a:r>
              <a:rPr lang="en-GB" dirty="0"/>
              <a:t>.</a:t>
            </a:r>
          </a:p>
          <a:p>
            <a:pPr marL="171450" indent="-171450">
              <a:buFont typeface="Arial" panose="020B0604020202020204" pitchFamily="34" charset="0"/>
              <a:buChar char="•"/>
            </a:pPr>
            <a:r>
              <a:rPr lang="en-GB" dirty="0"/>
              <a:t>Each element is numbered with an </a:t>
            </a:r>
            <a:r>
              <a:rPr lang="en-GB" b="1" dirty="0"/>
              <a:t>index</a:t>
            </a:r>
            <a:r>
              <a:rPr lang="en-GB" dirty="0"/>
              <a:t>, starting with the first element at index 0.</a:t>
            </a:r>
          </a:p>
          <a:p>
            <a:pPr marL="171450" indent="-171450">
              <a:buFont typeface="Arial" panose="020B0604020202020204" pitchFamily="34" charset="0"/>
              <a:buChar char="•"/>
            </a:pPr>
            <a:r>
              <a:rPr lang="en-GB" dirty="0"/>
              <a:t>In python arrays and lists are the same type of data structure. You only need to understand the difference for exams.</a:t>
            </a:r>
          </a:p>
          <a:p>
            <a:pPr marL="171450" indent="-171450">
              <a:buFont typeface="Arial" panose="020B0604020202020204" pitchFamily="34" charset="0"/>
              <a:buChar char="•"/>
            </a:pPr>
            <a:r>
              <a:rPr lang="en-GB" dirty="0"/>
              <a:t>A list is a </a:t>
            </a:r>
            <a:r>
              <a:rPr lang="en-GB" b="1" dirty="0"/>
              <a:t>dynamic data structure </a:t>
            </a:r>
            <a:r>
              <a:rPr lang="en-GB" dirty="0"/>
              <a:t>because its size can change when the program is executing. That is because dynamic data structures are not held in contiguous memory, each element contains a </a:t>
            </a:r>
            <a:r>
              <a:rPr lang="en-GB" b="1" dirty="0"/>
              <a:t>pointer</a:t>
            </a:r>
            <a:r>
              <a:rPr lang="en-GB" dirty="0"/>
              <a:t> to the next element in the structure that the programmer cannot see because it is abstracted. New elements can easily be added and removed by changing the pointers. Lists are sometimes called </a:t>
            </a:r>
            <a:r>
              <a:rPr lang="en-GB" b="1" dirty="0"/>
              <a:t>linked lists </a:t>
            </a:r>
            <a:r>
              <a:rPr lang="en-GB" dirty="0"/>
              <a:t>too.</a:t>
            </a:r>
          </a:p>
          <a:p>
            <a:pPr marL="171450" indent="-171450">
              <a:buFont typeface="Arial" panose="020B0604020202020204" pitchFamily="34" charset="0"/>
              <a:buChar char="•"/>
            </a:pPr>
            <a:r>
              <a:rPr lang="en-GB" dirty="0"/>
              <a:t>The advantage of using an array or list instead of multiple variables is that you can use an iteration to loop through the elements it contains by using the index.</a:t>
            </a:r>
          </a:p>
          <a:p>
            <a:pPr marL="171450" indent="-171450">
              <a:buFont typeface="Arial" panose="020B0604020202020204" pitchFamily="34" charset="0"/>
              <a:buChar char="•"/>
            </a:pPr>
            <a:r>
              <a:rPr lang="en-GB" dirty="0"/>
              <a:t>If arrays or lists are given data that can never change in the program, like a constant, it is said to be </a:t>
            </a:r>
            <a:r>
              <a:rPr lang="en-GB" b="1" dirty="0"/>
              <a:t>immutable</a:t>
            </a:r>
            <a:r>
              <a:rPr lang="en-GB" dirty="0"/>
              <a:t>. If the data changes it is </a:t>
            </a:r>
            <a:r>
              <a:rPr lang="en-GB" b="1" dirty="0"/>
              <a:t>mutable</a:t>
            </a:r>
            <a:r>
              <a:rPr lang="en-GB" dirty="0"/>
              <a:t>.</a:t>
            </a:r>
          </a:p>
          <a:p>
            <a:pPr marL="171450" indent="-171450">
              <a:buFont typeface="Arial" panose="020B0604020202020204" pitchFamily="34" charset="0"/>
              <a:buChar char="•"/>
            </a:pPr>
            <a:r>
              <a:rPr lang="en-GB" b="1" dirty="0"/>
              <a:t>Enumeration</a:t>
            </a:r>
            <a:r>
              <a:rPr lang="en-GB" dirty="0"/>
              <a:t> is initialising data into an array or list when it is declared.</a:t>
            </a:r>
          </a:p>
          <a:p>
            <a:pPr marL="171450" indent="-171450">
              <a:buFont typeface="Arial" panose="020B0604020202020204" pitchFamily="34" charset="0"/>
              <a:buChar char="•"/>
            </a:pPr>
            <a:r>
              <a:rPr lang="en-GB" dirty="0"/>
              <a:t>Lists have many built-in </a:t>
            </a:r>
            <a:r>
              <a:rPr lang="en-GB" b="1" dirty="0"/>
              <a:t>methods</a:t>
            </a:r>
            <a:r>
              <a:rPr lang="en-GB" dirty="0"/>
              <a:t> that can be applied to them. A built-in method is just an algorithm that the programmer cannot see the code for.</a:t>
            </a:r>
          </a:p>
          <a:p>
            <a:pPr marL="171450" indent="-171450">
              <a:buFont typeface="Arial" panose="020B0604020202020204" pitchFamily="34" charset="0"/>
              <a:buChar char="•"/>
            </a:pPr>
            <a:r>
              <a:rPr lang="en-GB" dirty="0"/>
              <a:t>It may be easier to visualise an array and a list like this:</a:t>
            </a:r>
          </a:p>
          <a:p>
            <a:endParaRPr lang="en-GB" dirty="0"/>
          </a:p>
        </p:txBody>
      </p:sp>
      <p:graphicFrame>
        <p:nvGraphicFramePr>
          <p:cNvPr id="3" name="Table 3">
            <a:extLst>
              <a:ext uri="{FF2B5EF4-FFF2-40B4-BE49-F238E27FC236}">
                <a16:creationId xmlns:a16="http://schemas.microsoft.com/office/drawing/2014/main" id="{191F336F-F24E-411C-9D48-B81FC0EE0CF7}"/>
              </a:ext>
            </a:extLst>
          </p:cNvPr>
          <p:cNvGraphicFramePr>
            <a:graphicFrameLocks noGrp="1"/>
          </p:cNvGraphicFramePr>
          <p:nvPr>
            <p:extLst>
              <p:ext uri="{D42A27DB-BD31-4B8C-83A1-F6EECF244321}">
                <p14:modId xmlns:p14="http://schemas.microsoft.com/office/powerpoint/2010/main" val="1062841204"/>
              </p:ext>
            </p:extLst>
          </p:nvPr>
        </p:nvGraphicFramePr>
        <p:xfrm>
          <a:off x="318976" y="4938823"/>
          <a:ext cx="9436952" cy="1236832"/>
        </p:xfrm>
        <a:graphic>
          <a:graphicData uri="http://schemas.openxmlformats.org/drawingml/2006/table">
            <a:tbl>
              <a:tblPr firstRow="1" bandRow="1">
                <a:tableStyleId>{5C22544A-7EE6-4342-B048-85BDC9FD1C3A}</a:tableStyleId>
              </a:tblPr>
              <a:tblGrid>
                <a:gridCol w="4718476">
                  <a:extLst>
                    <a:ext uri="{9D8B030D-6E8A-4147-A177-3AD203B41FA5}">
                      <a16:colId xmlns:a16="http://schemas.microsoft.com/office/drawing/2014/main" val="3884665977"/>
                    </a:ext>
                  </a:extLst>
                </a:gridCol>
                <a:gridCol w="4718476">
                  <a:extLst>
                    <a:ext uri="{9D8B030D-6E8A-4147-A177-3AD203B41FA5}">
                      <a16:colId xmlns:a16="http://schemas.microsoft.com/office/drawing/2014/main" val="206722685"/>
                    </a:ext>
                  </a:extLst>
                </a:gridCol>
              </a:tblGrid>
              <a:tr h="250309">
                <a:tc>
                  <a:txBody>
                    <a:bodyPr/>
                    <a:lstStyle/>
                    <a:p>
                      <a:r>
                        <a:rPr lang="en-GB" sz="1100" dirty="0"/>
                        <a:t>Array</a:t>
                      </a:r>
                    </a:p>
                  </a:txBody>
                  <a:tcPr/>
                </a:tc>
                <a:tc>
                  <a:txBody>
                    <a:bodyPr/>
                    <a:lstStyle/>
                    <a:p>
                      <a:r>
                        <a:rPr lang="en-GB" sz="1100" dirty="0"/>
                        <a:t>List</a:t>
                      </a:r>
                    </a:p>
                  </a:txBody>
                  <a:tcPr/>
                </a:tc>
                <a:extLst>
                  <a:ext uri="{0D108BD9-81ED-4DB2-BD59-A6C34878D82A}">
                    <a16:rowId xmlns:a16="http://schemas.microsoft.com/office/drawing/2014/main" val="4015974025"/>
                  </a:ext>
                </a:extLst>
              </a:tr>
              <a:tr h="977752">
                <a:tc>
                  <a:txBody>
                    <a:bodyPr/>
                    <a:lstStyle/>
                    <a:p>
                      <a:endParaRPr lang="en-GB" sz="1100" dirty="0"/>
                    </a:p>
                  </a:txBody>
                  <a:tcPr>
                    <a:solidFill>
                      <a:schemeClr val="accent5"/>
                    </a:solidFill>
                  </a:tcPr>
                </a:tc>
                <a:tc>
                  <a:txBody>
                    <a:bodyPr/>
                    <a:lstStyle/>
                    <a:p>
                      <a:endParaRPr lang="en-GB" sz="1100" dirty="0"/>
                    </a:p>
                  </a:txBody>
                  <a:tcPr>
                    <a:solidFill>
                      <a:schemeClr val="accent5"/>
                    </a:solidFill>
                  </a:tcPr>
                </a:tc>
                <a:extLst>
                  <a:ext uri="{0D108BD9-81ED-4DB2-BD59-A6C34878D82A}">
                    <a16:rowId xmlns:a16="http://schemas.microsoft.com/office/drawing/2014/main" val="631378845"/>
                  </a:ext>
                </a:extLst>
              </a:tr>
            </a:tbl>
          </a:graphicData>
        </a:graphic>
      </p:graphicFrame>
      <p:graphicFrame>
        <p:nvGraphicFramePr>
          <p:cNvPr id="4" name="Table 4">
            <a:extLst>
              <a:ext uri="{FF2B5EF4-FFF2-40B4-BE49-F238E27FC236}">
                <a16:creationId xmlns:a16="http://schemas.microsoft.com/office/drawing/2014/main" id="{77B93BA4-8ADD-4CD9-9BAA-19FA7AAAC6E6}"/>
              </a:ext>
            </a:extLst>
          </p:cNvPr>
          <p:cNvGraphicFramePr>
            <a:graphicFrameLocks noGrp="1"/>
          </p:cNvGraphicFramePr>
          <p:nvPr>
            <p:extLst>
              <p:ext uri="{D42A27DB-BD31-4B8C-83A1-F6EECF244321}">
                <p14:modId xmlns:p14="http://schemas.microsoft.com/office/powerpoint/2010/main" val="3637595917"/>
              </p:ext>
            </p:extLst>
          </p:nvPr>
        </p:nvGraphicFramePr>
        <p:xfrm>
          <a:off x="484432" y="5306251"/>
          <a:ext cx="4354624" cy="777240"/>
        </p:xfrm>
        <a:graphic>
          <a:graphicData uri="http://schemas.openxmlformats.org/drawingml/2006/table">
            <a:tbl>
              <a:tblPr firstRow="1" firstCol="1" bandRow="1">
                <a:tableStyleId>{00A15C55-8517-42AA-B614-E9B94910E393}</a:tableStyleId>
              </a:tblPr>
              <a:tblGrid>
                <a:gridCol w="779239">
                  <a:extLst>
                    <a:ext uri="{9D8B030D-6E8A-4147-A177-3AD203B41FA5}">
                      <a16:colId xmlns:a16="http://schemas.microsoft.com/office/drawing/2014/main" val="3906676668"/>
                    </a:ext>
                  </a:extLst>
                </a:gridCol>
                <a:gridCol w="715077">
                  <a:extLst>
                    <a:ext uri="{9D8B030D-6E8A-4147-A177-3AD203B41FA5}">
                      <a16:colId xmlns:a16="http://schemas.microsoft.com/office/drawing/2014/main" val="867119093"/>
                    </a:ext>
                  </a:extLst>
                </a:gridCol>
                <a:gridCol w="715077">
                  <a:extLst>
                    <a:ext uri="{9D8B030D-6E8A-4147-A177-3AD203B41FA5}">
                      <a16:colId xmlns:a16="http://schemas.microsoft.com/office/drawing/2014/main" val="2818030440"/>
                    </a:ext>
                  </a:extLst>
                </a:gridCol>
                <a:gridCol w="715077">
                  <a:extLst>
                    <a:ext uri="{9D8B030D-6E8A-4147-A177-3AD203B41FA5}">
                      <a16:colId xmlns:a16="http://schemas.microsoft.com/office/drawing/2014/main" val="4145889163"/>
                    </a:ext>
                  </a:extLst>
                </a:gridCol>
                <a:gridCol w="715077">
                  <a:extLst>
                    <a:ext uri="{9D8B030D-6E8A-4147-A177-3AD203B41FA5}">
                      <a16:colId xmlns:a16="http://schemas.microsoft.com/office/drawing/2014/main" val="836528384"/>
                    </a:ext>
                  </a:extLst>
                </a:gridCol>
                <a:gridCol w="715077">
                  <a:extLst>
                    <a:ext uri="{9D8B030D-6E8A-4147-A177-3AD203B41FA5}">
                      <a16:colId xmlns:a16="http://schemas.microsoft.com/office/drawing/2014/main" val="3899967771"/>
                    </a:ext>
                  </a:extLst>
                </a:gridCol>
              </a:tblGrid>
              <a:tr h="0">
                <a:tc>
                  <a:txBody>
                    <a:bodyPr/>
                    <a:lstStyle/>
                    <a:p>
                      <a:r>
                        <a:rPr lang="en-GB" sz="1100" dirty="0">
                          <a:solidFill>
                            <a:schemeClr val="bg1"/>
                          </a:solidFill>
                        </a:rPr>
                        <a:t>Identifier:</a:t>
                      </a:r>
                    </a:p>
                  </a:txBody>
                  <a:tcPr/>
                </a:tc>
                <a:tc gridSpan="5">
                  <a:txBody>
                    <a:bodyPr/>
                    <a:lstStyle/>
                    <a:p>
                      <a:pPr algn="ctr"/>
                      <a:r>
                        <a:rPr lang="en-GB" sz="1100" dirty="0">
                          <a:solidFill>
                            <a:schemeClr val="bg1"/>
                          </a:solidFill>
                        </a:rPr>
                        <a:t>Sentence</a:t>
                      </a:r>
                    </a:p>
                  </a:txBody>
                  <a:tcPr/>
                </a:tc>
                <a:tc hMerge="1">
                  <a:txBody>
                    <a:bodyPr/>
                    <a:lstStyle/>
                    <a:p>
                      <a:endParaRPr lang="en-GB" sz="1100"/>
                    </a:p>
                  </a:txBody>
                  <a:tcPr/>
                </a:tc>
                <a:tc hMerge="1">
                  <a:txBody>
                    <a:bodyPr/>
                    <a:lstStyle/>
                    <a:p>
                      <a:endParaRPr lang="en-GB" sz="1100"/>
                    </a:p>
                  </a:txBody>
                  <a:tcPr/>
                </a:tc>
                <a:tc hMerge="1">
                  <a:txBody>
                    <a:bodyPr/>
                    <a:lstStyle/>
                    <a:p>
                      <a:endParaRPr lang="en-GB" sz="1100" dirty="0"/>
                    </a:p>
                  </a:txBody>
                  <a:tcPr/>
                </a:tc>
                <a:tc hMerge="1">
                  <a:txBody>
                    <a:bodyPr/>
                    <a:lstStyle/>
                    <a:p>
                      <a:pPr algn="ctr"/>
                      <a:endParaRPr lang="en-GB" sz="1100" dirty="0"/>
                    </a:p>
                  </a:txBody>
                  <a:tcPr/>
                </a:tc>
                <a:extLst>
                  <a:ext uri="{0D108BD9-81ED-4DB2-BD59-A6C34878D82A}">
                    <a16:rowId xmlns:a16="http://schemas.microsoft.com/office/drawing/2014/main" val="758252006"/>
                  </a:ext>
                </a:extLst>
              </a:tr>
              <a:tr h="0">
                <a:tc>
                  <a:txBody>
                    <a:bodyPr/>
                    <a:lstStyle/>
                    <a:p>
                      <a:r>
                        <a:rPr lang="en-GB" sz="1100" dirty="0">
                          <a:solidFill>
                            <a:schemeClr val="bg1"/>
                          </a:solidFill>
                        </a:rPr>
                        <a:t>Index:</a:t>
                      </a:r>
                    </a:p>
                  </a:txBody>
                  <a:tcPr/>
                </a:tc>
                <a:tc>
                  <a:txBody>
                    <a:bodyPr/>
                    <a:lstStyle/>
                    <a:p>
                      <a:pPr algn="ctr"/>
                      <a:r>
                        <a:rPr lang="en-GB" sz="1100" dirty="0">
                          <a:solidFill>
                            <a:srgbClr val="595959"/>
                          </a:solidFill>
                        </a:rPr>
                        <a:t>0</a:t>
                      </a:r>
                    </a:p>
                  </a:txBody>
                  <a:tcPr/>
                </a:tc>
                <a:tc>
                  <a:txBody>
                    <a:bodyPr/>
                    <a:lstStyle/>
                    <a:p>
                      <a:pPr algn="ctr"/>
                      <a:r>
                        <a:rPr lang="en-GB" sz="1100" dirty="0">
                          <a:solidFill>
                            <a:srgbClr val="595959"/>
                          </a:solidFill>
                        </a:rPr>
                        <a:t>1</a:t>
                      </a:r>
                    </a:p>
                  </a:txBody>
                  <a:tcPr/>
                </a:tc>
                <a:tc>
                  <a:txBody>
                    <a:bodyPr/>
                    <a:lstStyle/>
                    <a:p>
                      <a:pPr algn="ctr"/>
                      <a:r>
                        <a:rPr lang="en-GB" sz="1100" dirty="0">
                          <a:solidFill>
                            <a:srgbClr val="595959"/>
                          </a:solidFill>
                        </a:rPr>
                        <a:t>2</a:t>
                      </a:r>
                    </a:p>
                  </a:txBody>
                  <a:tcPr/>
                </a:tc>
                <a:tc>
                  <a:txBody>
                    <a:bodyPr/>
                    <a:lstStyle/>
                    <a:p>
                      <a:pPr algn="ctr"/>
                      <a:r>
                        <a:rPr lang="en-GB" sz="1100" dirty="0">
                          <a:solidFill>
                            <a:srgbClr val="595959"/>
                          </a:solidFill>
                        </a:rPr>
                        <a:t>3</a:t>
                      </a:r>
                    </a:p>
                  </a:txBody>
                  <a:tcPr/>
                </a:tc>
                <a:tc>
                  <a:txBody>
                    <a:bodyPr/>
                    <a:lstStyle/>
                    <a:p>
                      <a:pPr algn="ctr"/>
                      <a:r>
                        <a:rPr lang="en-GB" sz="1100" dirty="0">
                          <a:solidFill>
                            <a:srgbClr val="595959"/>
                          </a:solidFill>
                        </a:rPr>
                        <a:t>4</a:t>
                      </a:r>
                    </a:p>
                  </a:txBody>
                  <a:tcPr/>
                </a:tc>
                <a:extLst>
                  <a:ext uri="{0D108BD9-81ED-4DB2-BD59-A6C34878D82A}">
                    <a16:rowId xmlns:a16="http://schemas.microsoft.com/office/drawing/2014/main" val="342739442"/>
                  </a:ext>
                </a:extLst>
              </a:tr>
              <a:tr h="0">
                <a:tc>
                  <a:txBody>
                    <a:bodyPr/>
                    <a:lstStyle/>
                    <a:p>
                      <a:r>
                        <a:rPr lang="en-GB" sz="1100" dirty="0">
                          <a:solidFill>
                            <a:schemeClr val="bg1"/>
                          </a:solidFill>
                        </a:rPr>
                        <a:t>Element:</a:t>
                      </a:r>
                    </a:p>
                  </a:txBody>
                  <a:tcPr/>
                </a:tc>
                <a:tc>
                  <a:txBody>
                    <a:bodyPr/>
                    <a:lstStyle/>
                    <a:p>
                      <a:pPr algn="ctr"/>
                      <a:r>
                        <a:rPr lang="en-GB" sz="1100" dirty="0">
                          <a:solidFill>
                            <a:srgbClr val="595959"/>
                          </a:solidFill>
                        </a:rPr>
                        <a:t>The</a:t>
                      </a:r>
                    </a:p>
                  </a:txBody>
                  <a:tcPr/>
                </a:tc>
                <a:tc>
                  <a:txBody>
                    <a:bodyPr/>
                    <a:lstStyle/>
                    <a:p>
                      <a:pPr algn="ctr"/>
                      <a:r>
                        <a:rPr lang="en-GB" sz="1100" dirty="0">
                          <a:solidFill>
                            <a:srgbClr val="595959"/>
                          </a:solidFill>
                        </a:rPr>
                        <a:t>quick</a:t>
                      </a:r>
                    </a:p>
                  </a:txBody>
                  <a:tcPr/>
                </a:tc>
                <a:tc>
                  <a:txBody>
                    <a:bodyPr/>
                    <a:lstStyle/>
                    <a:p>
                      <a:pPr algn="ctr"/>
                      <a:r>
                        <a:rPr lang="en-GB" sz="1100" dirty="0">
                          <a:solidFill>
                            <a:srgbClr val="595959"/>
                          </a:solidFill>
                        </a:rPr>
                        <a:t>brown</a:t>
                      </a:r>
                    </a:p>
                  </a:txBody>
                  <a:tcPr/>
                </a:tc>
                <a:tc>
                  <a:txBody>
                    <a:bodyPr/>
                    <a:lstStyle/>
                    <a:p>
                      <a:pPr algn="ctr"/>
                      <a:r>
                        <a:rPr lang="en-GB" sz="1100" dirty="0">
                          <a:solidFill>
                            <a:srgbClr val="595959"/>
                          </a:solidFill>
                        </a:rPr>
                        <a:t>fox</a:t>
                      </a:r>
                    </a:p>
                  </a:txBody>
                  <a:tcPr/>
                </a:tc>
                <a:tc>
                  <a:txBody>
                    <a:bodyPr/>
                    <a:lstStyle/>
                    <a:p>
                      <a:pPr algn="ctr"/>
                      <a:r>
                        <a:rPr lang="en-GB" sz="1100" dirty="0">
                          <a:solidFill>
                            <a:srgbClr val="595959"/>
                          </a:solidFill>
                        </a:rPr>
                        <a:t>jumps</a:t>
                      </a:r>
                    </a:p>
                  </a:txBody>
                  <a:tcPr/>
                </a:tc>
                <a:extLst>
                  <a:ext uri="{0D108BD9-81ED-4DB2-BD59-A6C34878D82A}">
                    <a16:rowId xmlns:a16="http://schemas.microsoft.com/office/drawing/2014/main" val="1709433423"/>
                  </a:ext>
                </a:extLst>
              </a:tr>
            </a:tbl>
          </a:graphicData>
        </a:graphic>
      </p:graphicFrame>
      <p:sp>
        <p:nvSpPr>
          <p:cNvPr id="5" name="Rectangle: Rounded Corners 4">
            <a:extLst>
              <a:ext uri="{FF2B5EF4-FFF2-40B4-BE49-F238E27FC236}">
                <a16:creationId xmlns:a16="http://schemas.microsoft.com/office/drawing/2014/main" id="{54C693A9-5579-4785-BB70-88DFE94B94EA}"/>
              </a:ext>
            </a:extLst>
          </p:cNvPr>
          <p:cNvSpPr/>
          <p:nvPr/>
        </p:nvSpPr>
        <p:spPr>
          <a:xfrm>
            <a:off x="5283086" y="5579690"/>
            <a:ext cx="616005"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The</a:t>
            </a:r>
          </a:p>
        </p:txBody>
      </p:sp>
      <p:sp>
        <p:nvSpPr>
          <p:cNvPr id="6" name="Rectangle: Rounded Corners 5">
            <a:extLst>
              <a:ext uri="{FF2B5EF4-FFF2-40B4-BE49-F238E27FC236}">
                <a16:creationId xmlns:a16="http://schemas.microsoft.com/office/drawing/2014/main" id="{9F33DFDA-5C8A-4950-8B10-96BA99510840}"/>
              </a:ext>
            </a:extLst>
          </p:cNvPr>
          <p:cNvSpPr/>
          <p:nvPr/>
        </p:nvSpPr>
        <p:spPr>
          <a:xfrm>
            <a:off x="5103366" y="5579690"/>
            <a:ext cx="179720"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0</a:t>
            </a:r>
          </a:p>
        </p:txBody>
      </p:sp>
      <p:sp>
        <p:nvSpPr>
          <p:cNvPr id="7" name="Rectangle: Rounded Corners 6">
            <a:extLst>
              <a:ext uri="{FF2B5EF4-FFF2-40B4-BE49-F238E27FC236}">
                <a16:creationId xmlns:a16="http://schemas.microsoft.com/office/drawing/2014/main" id="{5E1B36CD-41B2-4420-AD0E-873220FEF728}"/>
              </a:ext>
            </a:extLst>
          </p:cNvPr>
          <p:cNvSpPr/>
          <p:nvPr/>
        </p:nvSpPr>
        <p:spPr>
          <a:xfrm>
            <a:off x="6231757" y="5579690"/>
            <a:ext cx="616005"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quick</a:t>
            </a:r>
          </a:p>
        </p:txBody>
      </p:sp>
      <p:sp>
        <p:nvSpPr>
          <p:cNvPr id="8" name="Rectangle: Rounded Corners 7">
            <a:extLst>
              <a:ext uri="{FF2B5EF4-FFF2-40B4-BE49-F238E27FC236}">
                <a16:creationId xmlns:a16="http://schemas.microsoft.com/office/drawing/2014/main" id="{F3B568B7-FD43-433B-A83A-7970374E635B}"/>
              </a:ext>
            </a:extLst>
          </p:cNvPr>
          <p:cNvSpPr/>
          <p:nvPr/>
        </p:nvSpPr>
        <p:spPr>
          <a:xfrm>
            <a:off x="6052037" y="5579690"/>
            <a:ext cx="179720"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1</a:t>
            </a:r>
          </a:p>
        </p:txBody>
      </p:sp>
      <p:sp>
        <p:nvSpPr>
          <p:cNvPr id="9" name="Rectangle: Rounded Corners 8">
            <a:extLst>
              <a:ext uri="{FF2B5EF4-FFF2-40B4-BE49-F238E27FC236}">
                <a16:creationId xmlns:a16="http://schemas.microsoft.com/office/drawing/2014/main" id="{968E3975-D365-4C6C-83EC-7FAA0E188E07}"/>
              </a:ext>
            </a:extLst>
          </p:cNvPr>
          <p:cNvSpPr/>
          <p:nvPr/>
        </p:nvSpPr>
        <p:spPr>
          <a:xfrm>
            <a:off x="7172916" y="5579690"/>
            <a:ext cx="616005"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brown</a:t>
            </a:r>
          </a:p>
        </p:txBody>
      </p:sp>
      <p:sp>
        <p:nvSpPr>
          <p:cNvPr id="10" name="Rectangle: Rounded Corners 9">
            <a:extLst>
              <a:ext uri="{FF2B5EF4-FFF2-40B4-BE49-F238E27FC236}">
                <a16:creationId xmlns:a16="http://schemas.microsoft.com/office/drawing/2014/main" id="{7C26DD31-C622-4118-8833-B3C34BC8BEA1}"/>
              </a:ext>
            </a:extLst>
          </p:cNvPr>
          <p:cNvSpPr/>
          <p:nvPr/>
        </p:nvSpPr>
        <p:spPr>
          <a:xfrm>
            <a:off x="6993196" y="5579690"/>
            <a:ext cx="179720"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2</a:t>
            </a:r>
          </a:p>
        </p:txBody>
      </p:sp>
      <p:sp>
        <p:nvSpPr>
          <p:cNvPr id="11" name="Rectangle: Rounded Corners 10">
            <a:extLst>
              <a:ext uri="{FF2B5EF4-FFF2-40B4-BE49-F238E27FC236}">
                <a16:creationId xmlns:a16="http://schemas.microsoft.com/office/drawing/2014/main" id="{4C88AAD9-4DB6-43CE-B8B7-0BAAE228A9C8}"/>
              </a:ext>
            </a:extLst>
          </p:cNvPr>
          <p:cNvSpPr/>
          <p:nvPr/>
        </p:nvSpPr>
        <p:spPr>
          <a:xfrm>
            <a:off x="8112069" y="5579690"/>
            <a:ext cx="616005"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fox</a:t>
            </a:r>
          </a:p>
        </p:txBody>
      </p:sp>
      <p:sp>
        <p:nvSpPr>
          <p:cNvPr id="12" name="Rectangle: Rounded Corners 11">
            <a:extLst>
              <a:ext uri="{FF2B5EF4-FFF2-40B4-BE49-F238E27FC236}">
                <a16:creationId xmlns:a16="http://schemas.microsoft.com/office/drawing/2014/main" id="{CAA6B87F-6604-4393-A70E-72B1E18E2E68}"/>
              </a:ext>
            </a:extLst>
          </p:cNvPr>
          <p:cNvSpPr/>
          <p:nvPr/>
        </p:nvSpPr>
        <p:spPr>
          <a:xfrm>
            <a:off x="7932349" y="5579690"/>
            <a:ext cx="179720"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3</a:t>
            </a:r>
          </a:p>
        </p:txBody>
      </p:sp>
      <p:sp>
        <p:nvSpPr>
          <p:cNvPr id="13" name="Rectangle: Rounded Corners 12">
            <a:extLst>
              <a:ext uri="{FF2B5EF4-FFF2-40B4-BE49-F238E27FC236}">
                <a16:creationId xmlns:a16="http://schemas.microsoft.com/office/drawing/2014/main" id="{9BAA0724-794F-4144-9C88-8A526B396AC0}"/>
              </a:ext>
            </a:extLst>
          </p:cNvPr>
          <p:cNvSpPr/>
          <p:nvPr/>
        </p:nvSpPr>
        <p:spPr>
          <a:xfrm>
            <a:off x="9051222" y="5579690"/>
            <a:ext cx="616005"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jumps</a:t>
            </a:r>
          </a:p>
        </p:txBody>
      </p:sp>
      <p:sp>
        <p:nvSpPr>
          <p:cNvPr id="14" name="Rectangle: Rounded Corners 13">
            <a:extLst>
              <a:ext uri="{FF2B5EF4-FFF2-40B4-BE49-F238E27FC236}">
                <a16:creationId xmlns:a16="http://schemas.microsoft.com/office/drawing/2014/main" id="{7CCBB419-4286-4AE0-AC27-8F0E9422E7C6}"/>
              </a:ext>
            </a:extLst>
          </p:cNvPr>
          <p:cNvSpPr/>
          <p:nvPr/>
        </p:nvSpPr>
        <p:spPr>
          <a:xfrm>
            <a:off x="8871502" y="5579690"/>
            <a:ext cx="179720" cy="261866"/>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4</a:t>
            </a:r>
          </a:p>
        </p:txBody>
      </p:sp>
      <p:cxnSp>
        <p:nvCxnSpPr>
          <p:cNvPr id="15" name="Straight Arrow Connector 14">
            <a:extLst>
              <a:ext uri="{FF2B5EF4-FFF2-40B4-BE49-F238E27FC236}">
                <a16:creationId xmlns:a16="http://schemas.microsoft.com/office/drawing/2014/main" id="{64BC6E97-EFA1-42C1-9831-F843AE1F12B0}"/>
              </a:ext>
            </a:extLst>
          </p:cNvPr>
          <p:cNvCxnSpPr>
            <a:stCxn id="5" idx="3"/>
            <a:endCxn id="8" idx="1"/>
          </p:cNvCxnSpPr>
          <p:nvPr/>
        </p:nvCxnSpPr>
        <p:spPr>
          <a:xfrm>
            <a:off x="5899091" y="5710623"/>
            <a:ext cx="1529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498DB6-E796-443C-AF37-A45F269FC178}"/>
              </a:ext>
            </a:extLst>
          </p:cNvPr>
          <p:cNvCxnSpPr>
            <a:stCxn id="7" idx="3"/>
            <a:endCxn id="10" idx="1"/>
          </p:cNvCxnSpPr>
          <p:nvPr/>
        </p:nvCxnSpPr>
        <p:spPr>
          <a:xfrm>
            <a:off x="6847762" y="5710623"/>
            <a:ext cx="145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75ABA1-05AD-423B-ADD1-3A5B7483B87E}"/>
              </a:ext>
            </a:extLst>
          </p:cNvPr>
          <p:cNvCxnSpPr>
            <a:stCxn id="9" idx="3"/>
            <a:endCxn id="12" idx="1"/>
          </p:cNvCxnSpPr>
          <p:nvPr/>
        </p:nvCxnSpPr>
        <p:spPr>
          <a:xfrm>
            <a:off x="7788921" y="5710623"/>
            <a:ext cx="143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EC3F66-83E7-4F41-93C0-CC958A58A4CA}"/>
              </a:ext>
            </a:extLst>
          </p:cNvPr>
          <p:cNvCxnSpPr>
            <a:stCxn id="11" idx="3"/>
            <a:endCxn id="14" idx="1"/>
          </p:cNvCxnSpPr>
          <p:nvPr/>
        </p:nvCxnSpPr>
        <p:spPr>
          <a:xfrm>
            <a:off x="8728074" y="5710623"/>
            <a:ext cx="143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20E37CE-22C6-4202-9E57-CD15E778BC23}"/>
              </a:ext>
            </a:extLst>
          </p:cNvPr>
          <p:cNvSpPr txBox="1"/>
          <p:nvPr/>
        </p:nvSpPr>
        <p:spPr>
          <a:xfrm>
            <a:off x="5103366" y="5306251"/>
            <a:ext cx="4563861" cy="261610"/>
          </a:xfrm>
          <a:prstGeom prst="rect">
            <a:avLst/>
          </a:prstGeom>
          <a:solidFill>
            <a:srgbClr val="A5A5A5"/>
          </a:solidFill>
          <a:ln w="12700">
            <a:solidFill>
              <a:schemeClr val="bg1"/>
            </a:solidFill>
          </a:ln>
        </p:spPr>
        <p:txBody>
          <a:bodyPr wrap="square" rtlCol="0">
            <a:spAutoFit/>
          </a:bodyPr>
          <a:lstStyle/>
          <a:p>
            <a:pPr algn="ctr"/>
            <a:r>
              <a:rPr lang="en-GB" sz="1100" b="1" dirty="0">
                <a:solidFill>
                  <a:schemeClr val="bg1"/>
                </a:solidFill>
              </a:rPr>
              <a:t>Sentence</a:t>
            </a:r>
          </a:p>
        </p:txBody>
      </p:sp>
    </p:spTree>
    <p:extLst>
      <p:ext uri="{BB962C8B-B14F-4D97-AF65-F5344CB8AC3E}">
        <p14:creationId xmlns:p14="http://schemas.microsoft.com/office/powerpoint/2010/main" val="75626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9E018-7BBB-4C02-9DD8-797C60A1F921}"/>
              </a:ext>
            </a:extLst>
          </p:cNvPr>
          <p:cNvSpPr>
            <a:spLocks noGrp="1"/>
          </p:cNvSpPr>
          <p:nvPr>
            <p:ph type="body" sz="quarter" idx="10"/>
          </p:nvPr>
        </p:nvSpPr>
        <p:spPr>
          <a:xfrm>
            <a:off x="216694" y="1388916"/>
            <a:ext cx="9436952" cy="5098969"/>
          </a:xfrm>
        </p:spPr>
        <p:txBody>
          <a:bodyPr/>
          <a:lstStyle/>
          <a:p>
            <a:r>
              <a:rPr lang="en-GB" sz="1800" dirty="0">
                <a:solidFill>
                  <a:schemeClr val="accent3"/>
                </a:solidFill>
              </a:rPr>
              <a:t>Learning points from this objective:</a:t>
            </a:r>
          </a:p>
          <a:p>
            <a:pPr marL="171450" indent="-171450">
              <a:buFont typeface="Arial" panose="020B0604020202020204" pitchFamily="34" charset="0"/>
              <a:buChar char="•"/>
            </a:pPr>
            <a:r>
              <a:rPr lang="en-GB" dirty="0"/>
              <a:t>Arrays and lists are just an abstraction of memory. You can visualise 2D lists as either being [row, column] or [column, row], it doesn’t matter.</a:t>
            </a:r>
          </a:p>
          <a:p>
            <a:pPr marL="171450" indent="-171450">
              <a:buFont typeface="Arial" panose="020B0604020202020204" pitchFamily="34" charset="0"/>
              <a:buChar char="•"/>
            </a:pPr>
            <a:r>
              <a:rPr lang="en-GB" b="1" dirty="0"/>
              <a:t>Global data </a:t>
            </a:r>
            <a:r>
              <a:rPr lang="en-GB" dirty="0"/>
              <a:t>structures are available to all subroutines. They have a fixed memory footprint that does not change when the program is executing. That makes them generally more CPU efficient (because data is not copied in memory), but less memory efficient (because the program doesn’t release the memory when the data structure is not being used).</a:t>
            </a:r>
          </a:p>
          <a:p>
            <a:pPr marL="171450" indent="-171450">
              <a:buFont typeface="Arial" panose="020B0604020202020204" pitchFamily="34" charset="0"/>
              <a:buChar char="•"/>
            </a:pPr>
            <a:r>
              <a:rPr lang="en-GB" b="1" dirty="0"/>
              <a:t>Local data </a:t>
            </a:r>
            <a:r>
              <a:rPr lang="en-GB" dirty="0"/>
              <a:t>structures are only available to the subroutine they are declared in. Passing parameters is necessary to share local data between subroutines. That makes them generally less CPU efficient, but more memory efficient.</a:t>
            </a:r>
          </a:p>
          <a:p>
            <a:pPr marL="171450" indent="-171450">
              <a:buFont typeface="Arial" panose="020B0604020202020204" pitchFamily="34" charset="0"/>
              <a:buChar char="•"/>
            </a:pPr>
            <a:r>
              <a:rPr lang="en-GB" dirty="0"/>
              <a:t>You should only use global data structures for data that is used very frequently by many subroutines. It is considered good practice to use local data structures as much as possible. They allow the operating system to manage the memory better, reducing the need for virtual memory. They also create more isolated and reusable program components.</a:t>
            </a:r>
          </a:p>
        </p:txBody>
      </p:sp>
    </p:spTree>
    <p:extLst>
      <p:ext uri="{BB962C8B-B14F-4D97-AF65-F5344CB8AC3E}">
        <p14:creationId xmlns:p14="http://schemas.microsoft.com/office/powerpoint/2010/main" val="305832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import random</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Grid = [["" for X in range(5)] for Y in range(5)]</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NewGrid</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random.seed</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for Y in range(5):</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for X in range(5):</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ASCII = </a:t>
            </a:r>
            <a:r>
              <a:rPr lang="en-GB" dirty="0" err="1">
                <a:solidFill>
                  <a:schemeClr val="accent1"/>
                </a:solidFill>
                <a:latin typeface="Consolas" panose="020B0609020204030204" pitchFamily="49" charset="0"/>
              </a:rPr>
              <a:t>random.randint</a:t>
            </a:r>
            <a:r>
              <a:rPr lang="en-GB" dirty="0">
                <a:solidFill>
                  <a:schemeClr val="accent1"/>
                </a:solidFill>
                <a:latin typeface="Consolas" panose="020B0609020204030204" pitchFamily="49" charset="0"/>
              </a:rPr>
              <a:t>(1,26) + 64</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Letter = </a:t>
            </a:r>
            <a:r>
              <a:rPr lang="en-GB" dirty="0" err="1">
                <a:solidFill>
                  <a:schemeClr val="accent1"/>
                </a:solidFill>
                <a:latin typeface="Consolas" panose="020B0609020204030204" pitchFamily="49" charset="0"/>
              </a:rPr>
              <a:t>chr</a:t>
            </a:r>
            <a:r>
              <a:rPr lang="en-GB" dirty="0">
                <a:solidFill>
                  <a:schemeClr val="accent1"/>
                </a:solidFill>
                <a:latin typeface="Consolas" panose="020B0609020204030204" pitchFamily="49" charset="0"/>
              </a:rPr>
              <a:t>(ASCII)</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Grid[X][Y] = Letter</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err="1">
                <a:solidFill>
                  <a:schemeClr val="accent1"/>
                </a:solidFill>
                <a:latin typeface="Consolas" panose="020B0609020204030204" pitchFamily="49" charset="0"/>
              </a:rPr>
              <a:t>NewGrid</a:t>
            </a:r>
            <a:r>
              <a:rPr lang="en-GB" dirty="0">
                <a:solidFill>
                  <a:schemeClr val="accent1"/>
                </a:solidFill>
                <a:latin typeface="Consolas" panose="020B0609020204030204" pitchFamily="49" charset="0"/>
              </a:rPr>
              <a:t>()</a:t>
            </a:r>
          </a:p>
        </p:txBody>
      </p:sp>
      <p:graphicFrame>
        <p:nvGraphicFramePr>
          <p:cNvPr id="21" name="Table 3">
            <a:extLst>
              <a:ext uri="{FF2B5EF4-FFF2-40B4-BE49-F238E27FC236}">
                <a16:creationId xmlns:a16="http://schemas.microsoft.com/office/drawing/2014/main" id="{D1E1988F-8BF4-4409-BEE4-8866D17DA61A}"/>
              </a:ext>
            </a:extLst>
          </p:cNvPr>
          <p:cNvGraphicFramePr>
            <a:graphicFrameLocks noGrp="1"/>
          </p:cNvGraphicFramePr>
          <p:nvPr>
            <p:extLst>
              <p:ext uri="{D42A27DB-BD31-4B8C-83A1-F6EECF244321}">
                <p14:modId xmlns:p14="http://schemas.microsoft.com/office/powerpoint/2010/main" val="194012279"/>
              </p:ext>
            </p:extLst>
          </p:nvPr>
        </p:nvGraphicFramePr>
        <p:xfrm>
          <a:off x="5001583" y="1388917"/>
          <a:ext cx="4694866" cy="222504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52647F"/>
                          </a:solidFill>
                        </a:rPr>
                        <a:t>ITEM</a:t>
                      </a:r>
                    </a:p>
                  </a:txBody>
                  <a:tcPr anchor="ctr"/>
                </a:tc>
                <a:tc>
                  <a:txBody>
                    <a:bodyPr/>
                    <a:lstStyle/>
                    <a:p>
                      <a:r>
                        <a:rPr lang="en-GB" sz="1100" dirty="0">
                          <a:solidFill>
                            <a:srgbClr val="595959"/>
                          </a:solidFill>
                        </a:rPr>
                        <a:t>Identify a local data structure.</a:t>
                      </a:r>
                    </a:p>
                  </a:txBody>
                  <a:tcPr anchor="ctr"/>
                </a:tc>
                <a:extLst>
                  <a:ext uri="{0D108BD9-81ED-4DB2-BD59-A6C34878D82A}">
                    <a16:rowId xmlns:a16="http://schemas.microsoft.com/office/drawing/2014/main" val="2913547773"/>
                  </a:ext>
                </a:extLst>
              </a:tr>
              <a:tr h="370840">
                <a:tc rowSpan="5">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a global data structure.</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a nested iteration.</a:t>
                      </a:r>
                    </a:p>
                  </a:txBody>
                  <a:tcPr anchor="ctr"/>
                </a:tc>
                <a:extLst>
                  <a:ext uri="{0D108BD9-81ED-4DB2-BD59-A6C34878D82A}">
                    <a16:rowId xmlns:a16="http://schemas.microsoft.com/office/drawing/2014/main" val="2737538228"/>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536024738"/>
                  </a:ext>
                </a:extLst>
              </a:tr>
            </a:tbl>
          </a:graphicData>
        </a:graphic>
      </p:graphicFrame>
      <p:grpSp>
        <p:nvGrpSpPr>
          <p:cNvPr id="22" name="Group 21">
            <a:extLst>
              <a:ext uri="{FF2B5EF4-FFF2-40B4-BE49-F238E27FC236}">
                <a16:creationId xmlns:a16="http://schemas.microsoft.com/office/drawing/2014/main" id="{5E89AC96-E890-4D7A-A7E6-49854DD587B3}"/>
              </a:ext>
            </a:extLst>
          </p:cNvPr>
          <p:cNvGrpSpPr/>
          <p:nvPr/>
        </p:nvGrpSpPr>
        <p:grpSpPr>
          <a:xfrm>
            <a:off x="5070475" y="1845785"/>
            <a:ext cx="782293" cy="586596"/>
            <a:chOff x="1161909" y="2594055"/>
            <a:chExt cx="782293" cy="586596"/>
          </a:xfrm>
        </p:grpSpPr>
        <p:sp>
          <p:nvSpPr>
            <p:cNvPr id="23" name="Freeform 78">
              <a:extLst>
                <a:ext uri="{FF2B5EF4-FFF2-40B4-BE49-F238E27FC236}">
                  <a16:creationId xmlns:a16="http://schemas.microsoft.com/office/drawing/2014/main" id="{F52FAAC2-5A95-4039-A8FF-3A0782EF4AEF}"/>
                </a:ext>
              </a:extLst>
            </p:cNvPr>
            <p:cNvSpPr>
              <a:spLocks noChangeArrowheads="1"/>
            </p:cNvSpPr>
            <p:nvPr/>
          </p:nvSpPr>
          <p:spPr bwMode="auto">
            <a:xfrm>
              <a:off x="1168886"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rgbClr val="52647F"/>
            </a:solidFill>
            <a:ln w="12700">
              <a:solidFill>
                <a:schemeClr val="bg1"/>
              </a:solidFill>
            </a:ln>
            <a:effectLst/>
          </p:spPr>
          <p:txBody>
            <a:bodyPr wrap="square" anchor="ctr">
              <a:noAutofit/>
            </a:bodyPr>
            <a:lstStyle/>
            <a:p>
              <a:endParaRPr lang="en-US"/>
            </a:p>
          </p:txBody>
        </p:sp>
        <p:sp>
          <p:nvSpPr>
            <p:cNvPr id="24" name="Freeform 76">
              <a:extLst>
                <a:ext uri="{FF2B5EF4-FFF2-40B4-BE49-F238E27FC236}">
                  <a16:creationId xmlns:a16="http://schemas.microsoft.com/office/drawing/2014/main" id="{5084E736-BBA7-4FC2-B300-6297E9B14CE2}"/>
                </a:ext>
              </a:extLst>
            </p:cNvPr>
            <p:cNvSpPr>
              <a:spLocks noChangeArrowheads="1"/>
            </p:cNvSpPr>
            <p:nvPr/>
          </p:nvSpPr>
          <p:spPr bwMode="auto">
            <a:xfrm>
              <a:off x="1704346"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5" name="Freeform 73">
              <a:extLst>
                <a:ext uri="{FF2B5EF4-FFF2-40B4-BE49-F238E27FC236}">
                  <a16:creationId xmlns:a16="http://schemas.microsoft.com/office/drawing/2014/main" id="{137AA983-2DFA-4023-A34F-452CF3828A1A}"/>
                </a:ext>
              </a:extLst>
            </p:cNvPr>
            <p:cNvSpPr>
              <a:spLocks noChangeArrowheads="1"/>
            </p:cNvSpPr>
            <p:nvPr/>
          </p:nvSpPr>
          <p:spPr bwMode="auto">
            <a:xfrm>
              <a:off x="1362446"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6" name="Freeform 71">
              <a:extLst>
                <a:ext uri="{FF2B5EF4-FFF2-40B4-BE49-F238E27FC236}">
                  <a16:creationId xmlns:a16="http://schemas.microsoft.com/office/drawing/2014/main" id="{3F37E77D-9508-4962-A29E-01652782E3D2}"/>
                </a:ext>
              </a:extLst>
            </p:cNvPr>
            <p:cNvSpPr>
              <a:spLocks noChangeArrowheads="1"/>
            </p:cNvSpPr>
            <p:nvPr/>
          </p:nvSpPr>
          <p:spPr bwMode="auto">
            <a:xfrm>
              <a:off x="1161909"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7" name="Freeform 132">
              <a:extLst>
                <a:ext uri="{FF2B5EF4-FFF2-40B4-BE49-F238E27FC236}">
                  <a16:creationId xmlns:a16="http://schemas.microsoft.com/office/drawing/2014/main" id="{D6E30DED-B6D3-4879-B0BC-27AB535E35E5}"/>
                </a:ext>
              </a:extLst>
            </p:cNvPr>
            <p:cNvSpPr>
              <a:spLocks noChangeArrowheads="1"/>
            </p:cNvSpPr>
            <p:nvPr/>
          </p:nvSpPr>
          <p:spPr bwMode="auto">
            <a:xfrm>
              <a:off x="1426655"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8" name="Freeform 93">
              <a:extLst>
                <a:ext uri="{FF2B5EF4-FFF2-40B4-BE49-F238E27FC236}">
                  <a16:creationId xmlns:a16="http://schemas.microsoft.com/office/drawing/2014/main" id="{FD6938F5-691A-492C-BB71-69A42B196DA9}"/>
                </a:ext>
              </a:extLst>
            </p:cNvPr>
            <p:cNvSpPr/>
            <p:nvPr/>
          </p:nvSpPr>
          <p:spPr>
            <a:xfrm>
              <a:off x="1636879"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29" name="Table 3">
            <a:extLst>
              <a:ext uri="{FF2B5EF4-FFF2-40B4-BE49-F238E27FC236}">
                <a16:creationId xmlns:a16="http://schemas.microsoft.com/office/drawing/2014/main" id="{72F536DA-2A95-4593-8FA3-37443F45386D}"/>
              </a:ext>
            </a:extLst>
          </p:cNvPr>
          <p:cNvGraphicFramePr>
            <a:graphicFrameLocks noGrp="1"/>
          </p:cNvGraphicFramePr>
          <p:nvPr>
            <p:extLst>
              <p:ext uri="{D42A27DB-BD31-4B8C-83A1-F6EECF244321}">
                <p14:modId xmlns:p14="http://schemas.microsoft.com/office/powerpoint/2010/main" val="3136792138"/>
              </p:ext>
            </p:extLst>
          </p:nvPr>
        </p:nvGraphicFramePr>
        <p:xfrm>
          <a:off x="5001583" y="3790800"/>
          <a:ext cx="4694866" cy="148336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FCCA5E"/>
                          </a:solidFill>
                        </a:rPr>
                        <a:t>PURPOSE</a:t>
                      </a:r>
                    </a:p>
                  </a:txBody>
                  <a:tcPr anchor="ctr"/>
                </a:tc>
                <a:tc>
                  <a:txBody>
                    <a:bodyPr/>
                    <a:lstStyle/>
                    <a:p>
                      <a:r>
                        <a:rPr lang="en-GB" sz="1100" dirty="0">
                          <a:solidFill>
                            <a:srgbClr val="595959"/>
                          </a:solidFill>
                        </a:rPr>
                        <a:t>What do lines 7 and 8 together achieve?</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What does the subroutine </a:t>
                      </a:r>
                      <a:r>
                        <a:rPr lang="en-GB" sz="1100" dirty="0" err="1">
                          <a:solidFill>
                            <a:srgbClr val="595959"/>
                          </a:solidFill>
                        </a:rPr>
                        <a:t>NewGrid</a:t>
                      </a:r>
                      <a:r>
                        <a:rPr lang="en-GB" sz="1100" dirty="0">
                          <a:solidFill>
                            <a:srgbClr val="595959"/>
                          </a:solidFill>
                        </a:rPr>
                        <a:t> do?</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bl>
          </a:graphicData>
        </a:graphic>
      </p:graphicFrame>
      <p:grpSp>
        <p:nvGrpSpPr>
          <p:cNvPr id="30" name="Group 29">
            <a:extLst>
              <a:ext uri="{FF2B5EF4-FFF2-40B4-BE49-F238E27FC236}">
                <a16:creationId xmlns:a16="http://schemas.microsoft.com/office/drawing/2014/main" id="{82556222-B76E-4393-9106-2B6F740811A7}"/>
              </a:ext>
            </a:extLst>
          </p:cNvPr>
          <p:cNvGrpSpPr/>
          <p:nvPr/>
        </p:nvGrpSpPr>
        <p:grpSpPr>
          <a:xfrm>
            <a:off x="5070475" y="4265600"/>
            <a:ext cx="782293" cy="586596"/>
            <a:chOff x="4074211" y="2594055"/>
            <a:chExt cx="782293" cy="586596"/>
          </a:xfrm>
        </p:grpSpPr>
        <p:sp>
          <p:nvSpPr>
            <p:cNvPr id="31" name="Freeform 78">
              <a:extLst>
                <a:ext uri="{FF2B5EF4-FFF2-40B4-BE49-F238E27FC236}">
                  <a16:creationId xmlns:a16="http://schemas.microsoft.com/office/drawing/2014/main" id="{8AF4D21E-D1A0-4F43-852C-9BF24BA69D5A}"/>
                </a:ext>
              </a:extLst>
            </p:cNvPr>
            <p:cNvSpPr>
              <a:spLocks noChangeArrowheads="1"/>
            </p:cNvSpPr>
            <p:nvPr/>
          </p:nvSpPr>
          <p:spPr bwMode="auto">
            <a:xfrm>
              <a:off x="4081188"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2" name="Freeform 76">
              <a:extLst>
                <a:ext uri="{FF2B5EF4-FFF2-40B4-BE49-F238E27FC236}">
                  <a16:creationId xmlns:a16="http://schemas.microsoft.com/office/drawing/2014/main" id="{63ADF503-4736-409B-9553-59E30435B76F}"/>
                </a:ext>
              </a:extLst>
            </p:cNvPr>
            <p:cNvSpPr>
              <a:spLocks noChangeArrowheads="1"/>
            </p:cNvSpPr>
            <p:nvPr/>
          </p:nvSpPr>
          <p:spPr bwMode="auto">
            <a:xfrm>
              <a:off x="4616648"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3" name="Freeform 73">
              <a:extLst>
                <a:ext uri="{FF2B5EF4-FFF2-40B4-BE49-F238E27FC236}">
                  <a16:creationId xmlns:a16="http://schemas.microsoft.com/office/drawing/2014/main" id="{40F30FAA-FB58-4AB1-8E32-B1E5B701DD7E}"/>
                </a:ext>
              </a:extLst>
            </p:cNvPr>
            <p:cNvSpPr>
              <a:spLocks noChangeArrowheads="1"/>
            </p:cNvSpPr>
            <p:nvPr/>
          </p:nvSpPr>
          <p:spPr bwMode="auto">
            <a:xfrm>
              <a:off x="4274748"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4" name="Freeform 71">
              <a:extLst>
                <a:ext uri="{FF2B5EF4-FFF2-40B4-BE49-F238E27FC236}">
                  <a16:creationId xmlns:a16="http://schemas.microsoft.com/office/drawing/2014/main" id="{F2162F3E-38A8-4BDD-A8CF-51CF4BED1F3D}"/>
                </a:ext>
              </a:extLst>
            </p:cNvPr>
            <p:cNvSpPr>
              <a:spLocks noChangeArrowheads="1"/>
            </p:cNvSpPr>
            <p:nvPr/>
          </p:nvSpPr>
          <p:spPr bwMode="auto">
            <a:xfrm>
              <a:off x="4074211"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5" name="Freeform 132">
              <a:extLst>
                <a:ext uri="{FF2B5EF4-FFF2-40B4-BE49-F238E27FC236}">
                  <a16:creationId xmlns:a16="http://schemas.microsoft.com/office/drawing/2014/main" id="{67C246F2-443C-4027-8C58-49373281791D}"/>
                </a:ext>
              </a:extLst>
            </p:cNvPr>
            <p:cNvSpPr>
              <a:spLocks noChangeArrowheads="1"/>
            </p:cNvSpPr>
            <p:nvPr/>
          </p:nvSpPr>
          <p:spPr bwMode="auto">
            <a:xfrm>
              <a:off x="4338957"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6" name="Freeform 93">
              <a:extLst>
                <a:ext uri="{FF2B5EF4-FFF2-40B4-BE49-F238E27FC236}">
                  <a16:creationId xmlns:a16="http://schemas.microsoft.com/office/drawing/2014/main" id="{5AA98306-7BD1-44AC-9916-7F63494C1FF8}"/>
                </a:ext>
              </a:extLst>
            </p:cNvPr>
            <p:cNvSpPr/>
            <p:nvPr/>
          </p:nvSpPr>
          <p:spPr>
            <a:xfrm>
              <a:off x="4549181"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rgbClr val="FCCA5E"/>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82493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import random</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Grid = [["" for X in range(5)] for Y in range(5)]</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NewGrid</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random.seed</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for Y in range(5):</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for X in range(5):</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ASCII = </a:t>
            </a:r>
            <a:r>
              <a:rPr lang="en-GB" dirty="0" err="1">
                <a:solidFill>
                  <a:schemeClr val="accent1"/>
                </a:solidFill>
                <a:latin typeface="Consolas" panose="020B0609020204030204" pitchFamily="49" charset="0"/>
              </a:rPr>
              <a:t>random.randint</a:t>
            </a:r>
            <a:r>
              <a:rPr lang="en-GB" dirty="0">
                <a:solidFill>
                  <a:schemeClr val="accent1"/>
                </a:solidFill>
                <a:latin typeface="Consolas" panose="020B0609020204030204" pitchFamily="49" charset="0"/>
              </a:rPr>
              <a:t>(1,26) + 64</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Letter = </a:t>
            </a:r>
            <a:r>
              <a:rPr lang="en-GB" dirty="0" err="1">
                <a:solidFill>
                  <a:schemeClr val="accent1"/>
                </a:solidFill>
                <a:latin typeface="Consolas" panose="020B0609020204030204" pitchFamily="49" charset="0"/>
              </a:rPr>
              <a:t>chr</a:t>
            </a:r>
            <a:r>
              <a:rPr lang="en-GB" dirty="0">
                <a:solidFill>
                  <a:schemeClr val="accent1"/>
                </a:solidFill>
                <a:latin typeface="Consolas" panose="020B0609020204030204" pitchFamily="49" charset="0"/>
              </a:rPr>
              <a:t>(ASCII)</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Grid[X][Y] = Letter</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err="1">
                <a:solidFill>
                  <a:schemeClr val="accent1"/>
                </a:solidFill>
                <a:latin typeface="Consolas" panose="020B0609020204030204" pitchFamily="49" charset="0"/>
              </a:rPr>
              <a:t>NewGrid</a:t>
            </a:r>
            <a:r>
              <a:rPr lang="en-GB" dirty="0">
                <a:solidFill>
                  <a:schemeClr val="accent1"/>
                </a:solidFill>
                <a:latin typeface="Consolas" panose="020B0609020204030204" pitchFamily="49" charset="0"/>
              </a:rPr>
              <a:t>()</a:t>
            </a:r>
          </a:p>
        </p:txBody>
      </p:sp>
      <p:graphicFrame>
        <p:nvGraphicFramePr>
          <p:cNvPr id="19" name="Table 3">
            <a:extLst>
              <a:ext uri="{FF2B5EF4-FFF2-40B4-BE49-F238E27FC236}">
                <a16:creationId xmlns:a16="http://schemas.microsoft.com/office/drawing/2014/main" id="{A206337E-8332-4829-A499-8CB50B27FD6E}"/>
              </a:ext>
            </a:extLst>
          </p:cNvPr>
          <p:cNvGraphicFramePr>
            <a:graphicFrameLocks noGrp="1"/>
          </p:cNvGraphicFramePr>
          <p:nvPr>
            <p:extLst>
              <p:ext uri="{D42A27DB-BD31-4B8C-83A1-F6EECF244321}">
                <p14:modId xmlns:p14="http://schemas.microsoft.com/office/powerpoint/2010/main" val="478638474"/>
              </p:ext>
            </p:extLst>
          </p:nvPr>
        </p:nvGraphicFramePr>
        <p:xfrm>
          <a:off x="5001584" y="1388917"/>
          <a:ext cx="4687724" cy="1539240"/>
        </p:xfrm>
        <a:graphic>
          <a:graphicData uri="http://schemas.openxmlformats.org/drawingml/2006/table">
            <a:tbl>
              <a:tblPr bandRow="1">
                <a:tableStyleId>{7DF18680-E054-41AD-8BC1-D1AEF772440D}</a:tableStyleId>
              </a:tblPr>
              <a:tblGrid>
                <a:gridCol w="896379">
                  <a:extLst>
                    <a:ext uri="{9D8B030D-6E8A-4147-A177-3AD203B41FA5}">
                      <a16:colId xmlns:a16="http://schemas.microsoft.com/office/drawing/2014/main" val="310575128"/>
                    </a:ext>
                  </a:extLst>
                </a:gridCol>
                <a:gridCol w="3791345">
                  <a:extLst>
                    <a:ext uri="{9D8B030D-6E8A-4147-A177-3AD203B41FA5}">
                      <a16:colId xmlns:a16="http://schemas.microsoft.com/office/drawing/2014/main" val="3128593494"/>
                    </a:ext>
                  </a:extLst>
                </a:gridCol>
              </a:tblGrid>
              <a:tr h="370840">
                <a:tc>
                  <a:txBody>
                    <a:bodyPr/>
                    <a:lstStyle/>
                    <a:p>
                      <a:pPr algn="ctr"/>
                      <a:r>
                        <a:rPr lang="en-GB" sz="1100" b="1" dirty="0">
                          <a:solidFill>
                            <a:srgbClr val="5C9EE6"/>
                          </a:solidFill>
                        </a:rPr>
                        <a:t>REASON</a:t>
                      </a:r>
                    </a:p>
                  </a:txBody>
                  <a:tcPr anchor="ctr"/>
                </a:tc>
                <a:tc>
                  <a:txBody>
                    <a:bodyPr/>
                    <a:lstStyle/>
                    <a:p>
                      <a:r>
                        <a:rPr lang="en-GB" sz="1100" dirty="0">
                          <a:solidFill>
                            <a:srgbClr val="595959"/>
                          </a:solidFill>
                        </a:rPr>
                        <a:t>Why does line 2 require two for loops, why can’t Grid simply be declared like this: Grid[[]] ?</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Why is + 64 needed in line 7?</a:t>
                      </a: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bl>
          </a:graphicData>
        </a:graphic>
      </p:graphicFrame>
      <p:grpSp>
        <p:nvGrpSpPr>
          <p:cNvPr id="20" name="Group 19">
            <a:extLst>
              <a:ext uri="{FF2B5EF4-FFF2-40B4-BE49-F238E27FC236}">
                <a16:creationId xmlns:a16="http://schemas.microsoft.com/office/drawing/2014/main" id="{5426960C-157D-4E30-A374-9B4C0389B140}"/>
              </a:ext>
            </a:extLst>
          </p:cNvPr>
          <p:cNvGrpSpPr/>
          <p:nvPr/>
        </p:nvGrpSpPr>
        <p:grpSpPr>
          <a:xfrm>
            <a:off x="5059298" y="1843294"/>
            <a:ext cx="782293" cy="586596"/>
            <a:chOff x="5530362" y="2594055"/>
            <a:chExt cx="782293" cy="586596"/>
          </a:xfrm>
        </p:grpSpPr>
        <p:sp>
          <p:nvSpPr>
            <p:cNvPr id="37" name="Freeform 78">
              <a:extLst>
                <a:ext uri="{FF2B5EF4-FFF2-40B4-BE49-F238E27FC236}">
                  <a16:creationId xmlns:a16="http://schemas.microsoft.com/office/drawing/2014/main" id="{32E9B749-A9E1-45E0-B6ED-72D7E54F7815}"/>
                </a:ext>
              </a:extLst>
            </p:cNvPr>
            <p:cNvSpPr>
              <a:spLocks noChangeArrowheads="1"/>
            </p:cNvSpPr>
            <p:nvPr/>
          </p:nvSpPr>
          <p:spPr bwMode="auto">
            <a:xfrm>
              <a:off x="5537339"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8" name="Freeform 76">
              <a:extLst>
                <a:ext uri="{FF2B5EF4-FFF2-40B4-BE49-F238E27FC236}">
                  <a16:creationId xmlns:a16="http://schemas.microsoft.com/office/drawing/2014/main" id="{818C4AFC-905F-4B94-8DAF-ECD20CAADAB4}"/>
                </a:ext>
              </a:extLst>
            </p:cNvPr>
            <p:cNvSpPr>
              <a:spLocks noChangeArrowheads="1"/>
            </p:cNvSpPr>
            <p:nvPr/>
          </p:nvSpPr>
          <p:spPr bwMode="auto">
            <a:xfrm>
              <a:off x="6072799"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9" name="Freeform 73">
              <a:extLst>
                <a:ext uri="{FF2B5EF4-FFF2-40B4-BE49-F238E27FC236}">
                  <a16:creationId xmlns:a16="http://schemas.microsoft.com/office/drawing/2014/main" id="{F47B5839-729D-4730-8B43-C84715F34CB7}"/>
                </a:ext>
              </a:extLst>
            </p:cNvPr>
            <p:cNvSpPr>
              <a:spLocks noChangeArrowheads="1"/>
            </p:cNvSpPr>
            <p:nvPr/>
          </p:nvSpPr>
          <p:spPr bwMode="auto">
            <a:xfrm>
              <a:off x="5730899"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0" name="Freeform 71">
              <a:extLst>
                <a:ext uri="{FF2B5EF4-FFF2-40B4-BE49-F238E27FC236}">
                  <a16:creationId xmlns:a16="http://schemas.microsoft.com/office/drawing/2014/main" id="{C0614B57-1E99-413B-9529-48D2DD7F9AF8}"/>
                </a:ext>
              </a:extLst>
            </p:cNvPr>
            <p:cNvSpPr>
              <a:spLocks noChangeArrowheads="1"/>
            </p:cNvSpPr>
            <p:nvPr/>
          </p:nvSpPr>
          <p:spPr bwMode="auto">
            <a:xfrm>
              <a:off x="5530362"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rgbClr val="5C9EE6"/>
            </a:solidFill>
            <a:ln w="12700">
              <a:solidFill>
                <a:schemeClr val="bg1"/>
              </a:solidFill>
            </a:ln>
            <a:effectLst/>
          </p:spPr>
          <p:txBody>
            <a:bodyPr wrap="square" anchor="ctr">
              <a:noAutofit/>
            </a:bodyPr>
            <a:lstStyle/>
            <a:p>
              <a:endParaRPr lang="en-US" dirty="0"/>
            </a:p>
          </p:txBody>
        </p:sp>
        <p:sp>
          <p:nvSpPr>
            <p:cNvPr id="41" name="Freeform 132">
              <a:extLst>
                <a:ext uri="{FF2B5EF4-FFF2-40B4-BE49-F238E27FC236}">
                  <a16:creationId xmlns:a16="http://schemas.microsoft.com/office/drawing/2014/main" id="{6ABE61A9-9F27-4D67-BDA4-823EE888DBAF}"/>
                </a:ext>
              </a:extLst>
            </p:cNvPr>
            <p:cNvSpPr>
              <a:spLocks noChangeArrowheads="1"/>
            </p:cNvSpPr>
            <p:nvPr/>
          </p:nvSpPr>
          <p:spPr bwMode="auto">
            <a:xfrm>
              <a:off x="5795108"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2" name="Freeform 93">
              <a:extLst>
                <a:ext uri="{FF2B5EF4-FFF2-40B4-BE49-F238E27FC236}">
                  <a16:creationId xmlns:a16="http://schemas.microsoft.com/office/drawing/2014/main" id="{6A2AC9D1-8AB6-436C-81D8-8F354DB9172C}"/>
                </a:ext>
              </a:extLst>
            </p:cNvPr>
            <p:cNvSpPr/>
            <p:nvPr/>
          </p:nvSpPr>
          <p:spPr>
            <a:xfrm>
              <a:off x="6005332"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57540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76B27-053A-4B90-B5E3-4DF5E7FD2F63}"/>
              </a:ext>
            </a:extLst>
          </p:cNvPr>
          <p:cNvSpPr>
            <a:spLocks noGrp="1"/>
          </p:cNvSpPr>
          <p:nvPr>
            <p:ph type="body" sz="quarter" idx="10"/>
          </p:nvPr>
        </p:nvSpPr>
        <p:spPr>
          <a:xfrm>
            <a:off x="216694" y="1388917"/>
            <a:ext cx="9436952" cy="374569"/>
          </a:xfrm>
        </p:spPr>
        <p:txBody>
          <a:bodyPr/>
          <a:lstStyle/>
          <a:p>
            <a:r>
              <a:rPr lang="en-GB" sz="1800" dirty="0">
                <a:solidFill>
                  <a:schemeClr val="accent3"/>
                </a:solidFill>
              </a:rPr>
              <a:t>Keywords introduced in this objective:</a:t>
            </a:r>
            <a:endParaRPr lang="en-GB" sz="1800" dirty="0"/>
          </a:p>
        </p:txBody>
      </p:sp>
      <p:graphicFrame>
        <p:nvGraphicFramePr>
          <p:cNvPr id="4" name="Table 3">
            <a:extLst>
              <a:ext uri="{FF2B5EF4-FFF2-40B4-BE49-F238E27FC236}">
                <a16:creationId xmlns:a16="http://schemas.microsoft.com/office/drawing/2014/main" id="{3C71D3F0-6879-468D-A6AE-B63CF553B2E7}"/>
              </a:ext>
            </a:extLst>
          </p:cNvPr>
          <p:cNvGraphicFramePr>
            <a:graphicFrameLocks noGrp="1"/>
          </p:cNvGraphicFramePr>
          <p:nvPr>
            <p:extLst>
              <p:ext uri="{D42A27DB-BD31-4B8C-83A1-F6EECF244321}">
                <p14:modId xmlns:p14="http://schemas.microsoft.com/office/powerpoint/2010/main" val="1502593928"/>
              </p:ext>
            </p:extLst>
          </p:nvPr>
        </p:nvGraphicFramePr>
        <p:xfrm>
          <a:off x="216694" y="1886884"/>
          <a:ext cx="9525399" cy="3601720"/>
        </p:xfrm>
        <a:graphic>
          <a:graphicData uri="http://schemas.openxmlformats.org/drawingml/2006/table">
            <a:tbl>
              <a:tblPr bandRow="1">
                <a:tableStyleId>{00A15C55-8517-42AA-B614-E9B94910E393}</a:tableStyleId>
              </a:tblPr>
              <a:tblGrid>
                <a:gridCol w="3789249">
                  <a:extLst>
                    <a:ext uri="{9D8B030D-6E8A-4147-A177-3AD203B41FA5}">
                      <a16:colId xmlns:a16="http://schemas.microsoft.com/office/drawing/2014/main" val="2641042804"/>
                    </a:ext>
                  </a:extLst>
                </a:gridCol>
                <a:gridCol w="5736150">
                  <a:extLst>
                    <a:ext uri="{9D8B030D-6E8A-4147-A177-3AD203B41FA5}">
                      <a16:colId xmlns:a16="http://schemas.microsoft.com/office/drawing/2014/main" val="2254272094"/>
                    </a:ext>
                  </a:extLst>
                </a:gridCol>
              </a:tblGrid>
              <a:tr h="370840">
                <a:tc>
                  <a:txBody>
                    <a:bodyPr/>
                    <a:lstStyle/>
                    <a:p>
                      <a:r>
                        <a:rPr lang="en-GB" sz="1100" dirty="0">
                          <a:solidFill>
                            <a:srgbClr val="595959"/>
                          </a:solidFill>
                          <a:latin typeface="Consolas" panose="020B0609020204030204" pitchFamily="49" charset="0"/>
                        </a:rPr>
                        <a:t>X = ["e1", "e2"]</a:t>
                      </a:r>
                    </a:p>
                  </a:txBody>
                  <a:tcPr/>
                </a:tc>
                <a:tc>
                  <a:txBody>
                    <a:bodyPr/>
                    <a:lstStyle/>
                    <a:p>
                      <a:r>
                        <a:rPr lang="en-GB" sz="1100" dirty="0">
                          <a:solidFill>
                            <a:srgbClr val="595959"/>
                          </a:solidFill>
                          <a:latin typeface="+mn-lt"/>
                        </a:rPr>
                        <a:t>Declares and enumerates a one-dimension list of strings.</a:t>
                      </a:r>
                    </a:p>
                    <a:p>
                      <a:r>
                        <a:rPr lang="en-GB" sz="1100" dirty="0">
                          <a:solidFill>
                            <a:srgbClr val="595959"/>
                          </a:solidFill>
                          <a:latin typeface="+mn-lt"/>
                        </a:rPr>
                        <a:t>Any data type can be used in the declaration with the correct qualifiers for the data inside the squared brackets.</a:t>
                      </a:r>
                      <a:br>
                        <a:rPr lang="en-GB" sz="1100" dirty="0">
                          <a:solidFill>
                            <a:srgbClr val="595959"/>
                          </a:solidFill>
                          <a:latin typeface="+mn-lt"/>
                        </a:rPr>
                      </a:br>
                      <a:r>
                        <a:rPr lang="en-GB" sz="1100" dirty="0">
                          <a:solidFill>
                            <a:srgbClr val="595959"/>
                          </a:solidFill>
                          <a:latin typeface="+mn-lt"/>
                        </a:rPr>
                        <a:t>Lists can be passed into subroutines as </a:t>
                      </a:r>
                      <a:r>
                        <a:rPr lang="en-GB" sz="1100" dirty="0" err="1">
                          <a:solidFill>
                            <a:srgbClr val="595959"/>
                          </a:solidFill>
                          <a:latin typeface="+mn-lt"/>
                        </a:rPr>
                        <a:t>paramters</a:t>
                      </a:r>
                      <a:r>
                        <a:rPr lang="en-GB" sz="1100" dirty="0">
                          <a:solidFill>
                            <a:srgbClr val="595959"/>
                          </a:solidFill>
                          <a:latin typeface="+mn-lt"/>
                        </a:rPr>
                        <a:t>.</a:t>
                      </a:r>
                      <a:endParaRPr lang="en-GB" sz="1100" dirty="0">
                        <a:solidFill>
                          <a:srgbClr val="595959"/>
                        </a:solidFill>
                        <a:latin typeface="Consolas" panose="020B0609020204030204" pitchFamily="49" charset="0"/>
                      </a:endParaRPr>
                    </a:p>
                  </a:txBody>
                  <a:tcPr/>
                </a:tc>
                <a:extLst>
                  <a:ext uri="{0D108BD9-81ED-4DB2-BD59-A6C34878D82A}">
                    <a16:rowId xmlns:a16="http://schemas.microsoft.com/office/drawing/2014/main" val="122701039"/>
                  </a:ext>
                </a:extLst>
              </a:tr>
              <a:tr h="370840">
                <a:tc>
                  <a:txBody>
                    <a:bodyPr/>
                    <a:lstStyle/>
                    <a:p>
                      <a:r>
                        <a:rPr lang="en-GB" sz="1100" i="0" dirty="0">
                          <a:solidFill>
                            <a:srgbClr val="595959"/>
                          </a:solidFill>
                          <a:latin typeface="Consolas" panose="020B0609020204030204" pitchFamily="49" charset="0"/>
                        </a:rPr>
                        <a:t>X = []</a:t>
                      </a:r>
                    </a:p>
                    <a:p>
                      <a:r>
                        <a:rPr lang="en-GB" sz="1100" i="1" dirty="0">
                          <a:solidFill>
                            <a:srgbClr val="595959"/>
                          </a:solidFill>
                          <a:latin typeface="Consolas" panose="020B0609020204030204" pitchFamily="49" charset="0"/>
                        </a:rPr>
                        <a:t>Or…</a:t>
                      </a:r>
                    </a:p>
                    <a:p>
                      <a:r>
                        <a:rPr lang="en-GB" sz="1100" i="0" dirty="0">
                          <a:solidFill>
                            <a:srgbClr val="595959"/>
                          </a:solidFill>
                          <a:latin typeface="Consolas" panose="020B0609020204030204" pitchFamily="49" charset="0"/>
                        </a:rPr>
                        <a:t>X = list()</a:t>
                      </a:r>
                    </a:p>
                  </a:txBody>
                  <a:tcPr/>
                </a:tc>
                <a:tc>
                  <a:txBody>
                    <a:bodyPr/>
                    <a:lstStyle/>
                    <a:p>
                      <a:r>
                        <a:rPr lang="en-GB" sz="1100" dirty="0">
                          <a:solidFill>
                            <a:srgbClr val="595959"/>
                          </a:solidFill>
                          <a:latin typeface="+mn-lt"/>
                        </a:rPr>
                        <a:t>Declares an empty list.</a:t>
                      </a:r>
                    </a:p>
                    <a:p>
                      <a:r>
                        <a:rPr lang="en-GB" sz="1100" dirty="0">
                          <a:solidFill>
                            <a:srgbClr val="595959"/>
                          </a:solidFill>
                          <a:latin typeface="+mn-lt"/>
                        </a:rPr>
                        <a:t>Data can be added to empty lists with the .append method, but a data cannot be added using indexes until the elements are initialised.</a:t>
                      </a:r>
                    </a:p>
                  </a:txBody>
                  <a:tcPr/>
                </a:tc>
                <a:extLst>
                  <a:ext uri="{0D108BD9-81ED-4DB2-BD59-A6C34878D82A}">
                    <a16:rowId xmlns:a16="http://schemas.microsoft.com/office/drawing/2014/main" val="3591079862"/>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a:solidFill>
                            <a:srgbClr val="595959"/>
                          </a:solidFill>
                          <a:latin typeface="Consolas" panose="020B0609020204030204" pitchFamily="49" charset="0"/>
                        </a:rPr>
                        <a:t>X = ["" for Y in range(Z)]</a:t>
                      </a:r>
                    </a:p>
                  </a:txBody>
                  <a:tcPr/>
                </a:tc>
                <a:tc>
                  <a:txBody>
                    <a:bodyPr/>
                    <a:lstStyle/>
                    <a:p>
                      <a:r>
                        <a:rPr lang="en-GB" sz="1100" dirty="0">
                          <a:solidFill>
                            <a:srgbClr val="595959"/>
                          </a:solidFill>
                          <a:latin typeface="+mn-lt"/>
                        </a:rPr>
                        <a:t>Initialises Z elements of list X.</a:t>
                      </a:r>
                    </a:p>
                  </a:txBody>
                  <a:tcPr/>
                </a:tc>
                <a:extLst>
                  <a:ext uri="{0D108BD9-81ED-4DB2-BD59-A6C34878D82A}">
                    <a16:rowId xmlns:a16="http://schemas.microsoft.com/office/drawing/2014/main" val="256992173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a:solidFill>
                            <a:srgbClr val="595959"/>
                          </a:solidFill>
                          <a:latin typeface="Consolas" panose="020B0609020204030204" pitchFamily="49" charset="0"/>
                        </a:rPr>
                        <a:t>X[Y] = "Z"</a:t>
                      </a:r>
                    </a:p>
                  </a:txBody>
                  <a:tcPr/>
                </a:tc>
                <a:tc>
                  <a:txBody>
                    <a:bodyPr/>
                    <a:lstStyle/>
                    <a:p>
                      <a:r>
                        <a:rPr lang="en-GB" sz="1100" dirty="0">
                          <a:solidFill>
                            <a:srgbClr val="595959"/>
                          </a:solidFill>
                          <a:latin typeface="+mn-lt"/>
                        </a:rPr>
                        <a:t>The element at index Y of array X is assigned to be Z.</a:t>
                      </a:r>
                    </a:p>
                    <a:p>
                      <a:r>
                        <a:rPr lang="en-GB" sz="1100" dirty="0">
                          <a:solidFill>
                            <a:srgbClr val="595959"/>
                          </a:solidFill>
                          <a:latin typeface="+mn-lt"/>
                        </a:rPr>
                        <a:t>Remember to use the correct data type qualifiers for Z. </a:t>
                      </a:r>
                    </a:p>
                  </a:txBody>
                  <a:tcPr/>
                </a:tc>
                <a:extLst>
                  <a:ext uri="{0D108BD9-81ED-4DB2-BD59-A6C34878D82A}">
                    <a16:rowId xmlns:a16="http://schemas.microsoft.com/office/drawing/2014/main" val="1195040873"/>
                  </a:ext>
                </a:extLst>
              </a:tr>
              <a:tr h="370840">
                <a:tc>
                  <a:txBody>
                    <a:bodyPr/>
                    <a:lstStyle/>
                    <a:p>
                      <a:r>
                        <a:rPr lang="en-GB" sz="1100" dirty="0">
                          <a:solidFill>
                            <a:srgbClr val="595959"/>
                          </a:solidFill>
                          <a:latin typeface="Consolas" panose="020B0609020204030204" pitchFamily="49" charset="0"/>
                        </a:rPr>
                        <a:t>X = [["" for Y in range(Z)] for V in range(W)]</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Declares a two-dimensional list X of strings with Z x W indexes.</a:t>
                      </a:r>
                      <a:br>
                        <a:rPr lang="en-GB" sz="1100" dirty="0">
                          <a:solidFill>
                            <a:srgbClr val="595959"/>
                          </a:solidFill>
                          <a:latin typeface="+mn-lt"/>
                        </a:rPr>
                      </a:br>
                      <a:r>
                        <a:rPr lang="en-GB" sz="1100" dirty="0">
                          <a:solidFill>
                            <a:srgbClr val="595959"/>
                          </a:solidFill>
                          <a:latin typeface="+mn-lt"/>
                        </a:rPr>
                        <a:t>W and Z can be thought of as rows and columns, but this is an abstraction and there is no explicit instruction for W to be rows and Z to be columns. It can work either way.</a:t>
                      </a:r>
                    </a:p>
                  </a:txBody>
                  <a:tcPr/>
                </a:tc>
                <a:extLst>
                  <a:ext uri="{0D108BD9-81ED-4DB2-BD59-A6C34878D82A}">
                    <a16:rowId xmlns:a16="http://schemas.microsoft.com/office/drawing/2014/main" val="793727995"/>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a:solidFill>
                            <a:srgbClr val="595959"/>
                          </a:solidFill>
                          <a:latin typeface="Consolas" panose="020B0609020204030204" pitchFamily="49" charset="0"/>
                        </a:rPr>
                        <a:t>X[Y][Z] = "W";</a:t>
                      </a:r>
                    </a:p>
                  </a:txBody>
                  <a:tcPr/>
                </a:tc>
                <a:tc>
                  <a:txBody>
                    <a:bodyPr/>
                    <a:lstStyle/>
                    <a:p>
                      <a:r>
                        <a:rPr lang="en-GB" sz="1100" dirty="0">
                          <a:solidFill>
                            <a:srgbClr val="595959"/>
                          </a:solidFill>
                          <a:latin typeface="+mn-lt"/>
                        </a:rPr>
                        <a:t>The element at index Y, Z of list X is assigned to be W.</a:t>
                      </a:r>
                    </a:p>
                    <a:p>
                      <a:r>
                        <a:rPr lang="en-GB" sz="1100" dirty="0">
                          <a:solidFill>
                            <a:srgbClr val="595959"/>
                          </a:solidFill>
                          <a:latin typeface="+mn-lt"/>
                        </a:rPr>
                        <a:t>Remember to use the correct data type qualifiers for Z. </a:t>
                      </a:r>
                    </a:p>
                  </a:txBody>
                  <a:tcPr/>
                </a:tc>
                <a:extLst>
                  <a:ext uri="{0D108BD9-81ED-4DB2-BD59-A6C34878D82A}">
                    <a16:rowId xmlns:a16="http://schemas.microsoft.com/office/drawing/2014/main" val="303695258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global</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Used inside a subroutine to specify a data structure used within the subroutine is the global data structure.</a:t>
                      </a:r>
                    </a:p>
                  </a:txBody>
                  <a:tcPr/>
                </a:tc>
                <a:extLst>
                  <a:ext uri="{0D108BD9-81ED-4DB2-BD59-A6C34878D82A}">
                    <a16:rowId xmlns:a16="http://schemas.microsoft.com/office/drawing/2014/main" val="3089230636"/>
                  </a:ext>
                </a:extLst>
              </a:tr>
            </a:tbl>
          </a:graphicData>
        </a:graphic>
      </p:graphicFrame>
    </p:spTree>
    <p:extLst>
      <p:ext uri="{BB962C8B-B14F-4D97-AF65-F5344CB8AC3E}">
        <p14:creationId xmlns:p14="http://schemas.microsoft.com/office/powerpoint/2010/main" val="222370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76B27-053A-4B90-B5E3-4DF5E7FD2F63}"/>
              </a:ext>
            </a:extLst>
          </p:cNvPr>
          <p:cNvSpPr>
            <a:spLocks noGrp="1"/>
          </p:cNvSpPr>
          <p:nvPr>
            <p:ph type="body" sz="quarter" idx="10"/>
          </p:nvPr>
        </p:nvSpPr>
        <p:spPr>
          <a:xfrm>
            <a:off x="216694" y="1388917"/>
            <a:ext cx="9436952" cy="374569"/>
          </a:xfrm>
        </p:spPr>
        <p:txBody>
          <a:bodyPr/>
          <a:lstStyle/>
          <a:p>
            <a:r>
              <a:rPr lang="en-GB" sz="1800" dirty="0">
                <a:solidFill>
                  <a:schemeClr val="accent3"/>
                </a:solidFill>
              </a:rPr>
              <a:t>Keywords introduced in this objective:</a:t>
            </a:r>
            <a:endParaRPr lang="en-GB" sz="1800" dirty="0"/>
          </a:p>
        </p:txBody>
      </p:sp>
      <p:graphicFrame>
        <p:nvGraphicFramePr>
          <p:cNvPr id="4" name="Table 3">
            <a:extLst>
              <a:ext uri="{FF2B5EF4-FFF2-40B4-BE49-F238E27FC236}">
                <a16:creationId xmlns:a16="http://schemas.microsoft.com/office/drawing/2014/main" id="{3C71D3F0-6879-468D-A6AE-B63CF553B2E7}"/>
              </a:ext>
            </a:extLst>
          </p:cNvPr>
          <p:cNvGraphicFramePr>
            <a:graphicFrameLocks noGrp="1"/>
          </p:cNvGraphicFramePr>
          <p:nvPr>
            <p:extLst>
              <p:ext uri="{D42A27DB-BD31-4B8C-83A1-F6EECF244321}">
                <p14:modId xmlns:p14="http://schemas.microsoft.com/office/powerpoint/2010/main" val="1549840997"/>
              </p:ext>
            </p:extLst>
          </p:nvPr>
        </p:nvGraphicFramePr>
        <p:xfrm>
          <a:off x="216694" y="1886884"/>
          <a:ext cx="9525399" cy="3505200"/>
        </p:xfrm>
        <a:graphic>
          <a:graphicData uri="http://schemas.openxmlformats.org/drawingml/2006/table">
            <a:tbl>
              <a:tblPr bandRow="1">
                <a:tableStyleId>{00A15C55-8517-42AA-B614-E9B94910E393}</a:tableStyleId>
              </a:tblPr>
              <a:tblGrid>
                <a:gridCol w="3789249">
                  <a:extLst>
                    <a:ext uri="{9D8B030D-6E8A-4147-A177-3AD203B41FA5}">
                      <a16:colId xmlns:a16="http://schemas.microsoft.com/office/drawing/2014/main" val="2641042804"/>
                    </a:ext>
                  </a:extLst>
                </a:gridCol>
                <a:gridCol w="5736150">
                  <a:extLst>
                    <a:ext uri="{9D8B030D-6E8A-4147-A177-3AD203B41FA5}">
                      <a16:colId xmlns:a16="http://schemas.microsoft.com/office/drawing/2014/main" val="2254272094"/>
                    </a:ext>
                  </a:extLst>
                </a:gridCol>
              </a:tblGrid>
              <a:tr h="370840">
                <a:tc>
                  <a:txBody>
                    <a:bodyPr/>
                    <a:lstStyle/>
                    <a:p>
                      <a:r>
                        <a:rPr lang="en-GB" sz="1100" dirty="0" err="1">
                          <a:solidFill>
                            <a:srgbClr val="595959"/>
                          </a:solidFill>
                          <a:latin typeface="Consolas" panose="020B0609020204030204" pitchFamily="49" charset="0"/>
                        </a:rPr>
                        <a:t>X.append</a:t>
                      </a:r>
                      <a:r>
                        <a:rPr lang="en-GB" sz="1100" dirty="0">
                          <a:solidFill>
                            <a:srgbClr val="595959"/>
                          </a:solidFill>
                          <a:latin typeface="Consolas" panose="020B0609020204030204" pitchFamily="49" charset="0"/>
                        </a:rPr>
                        <a:t>(Y)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Adds Y to list X.</a:t>
                      </a:r>
                    </a:p>
                  </a:txBody>
                  <a:tcPr/>
                </a:tc>
                <a:extLst>
                  <a:ext uri="{0D108BD9-81ED-4DB2-BD59-A6C34878D82A}">
                    <a16:rowId xmlns:a16="http://schemas.microsoft.com/office/drawing/2014/main" val="122701039"/>
                  </a:ext>
                </a:extLst>
              </a:tr>
              <a:tr h="370840">
                <a:tc>
                  <a:txBody>
                    <a:bodyPr/>
                    <a:lstStyle/>
                    <a:p>
                      <a:r>
                        <a:rPr lang="en-GB" sz="1100" i="0" dirty="0" err="1">
                          <a:solidFill>
                            <a:srgbClr val="595959"/>
                          </a:solidFill>
                          <a:latin typeface="Consolas" panose="020B0609020204030204" pitchFamily="49" charset="0"/>
                        </a:rPr>
                        <a:t>X.remove</a:t>
                      </a:r>
                      <a:r>
                        <a:rPr lang="en-GB" sz="1100" i="0" dirty="0">
                          <a:solidFill>
                            <a:srgbClr val="595959"/>
                          </a:solidFill>
                          <a:latin typeface="Consolas" panose="020B0609020204030204" pitchFamily="49" charset="0"/>
                        </a:rPr>
                        <a:t>(Y)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Removes Y from list X.</a:t>
                      </a:r>
                    </a:p>
                  </a:txBody>
                  <a:tcPr/>
                </a:tc>
                <a:extLst>
                  <a:ext uri="{0D108BD9-81ED-4DB2-BD59-A6C34878D82A}">
                    <a16:rowId xmlns:a16="http://schemas.microsoft.com/office/drawing/2014/main" val="3591079862"/>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a:solidFill>
                            <a:srgbClr val="595959"/>
                          </a:solidFill>
                          <a:latin typeface="Consolas" panose="020B0609020204030204" pitchFamily="49" charset="0"/>
                        </a:rPr>
                        <a:t>X in 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Returns True if X is contained in list Y.</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E.g. if X in Y:</a:t>
                      </a:r>
                    </a:p>
                  </a:txBody>
                  <a:tcPr/>
                </a:tc>
                <a:extLst>
                  <a:ext uri="{0D108BD9-81ED-4DB2-BD59-A6C34878D82A}">
                    <a16:rowId xmlns:a16="http://schemas.microsoft.com/office/drawing/2014/main" val="3912966875"/>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err="1">
                          <a:solidFill>
                            <a:srgbClr val="595959"/>
                          </a:solidFill>
                          <a:latin typeface="Consolas" panose="020B0609020204030204" pitchFamily="49" charset="0"/>
                        </a:rPr>
                        <a:t>X.pop</a:t>
                      </a:r>
                      <a:r>
                        <a:rPr lang="en-GB" sz="1100" i="0" dirty="0">
                          <a:solidFill>
                            <a:srgbClr val="595959"/>
                          </a:solidFill>
                          <a:latin typeface="Consolas" panose="020B0609020204030204" pitchFamily="49" charset="0"/>
                        </a:rPr>
                        <a:t>(Y)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Removes the element at index Y from list X.</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This will also decrement the indexes of elements after Y.</a:t>
                      </a:r>
                    </a:p>
                  </a:txBody>
                  <a:tcPr/>
                </a:tc>
                <a:extLst>
                  <a:ext uri="{0D108BD9-81ED-4DB2-BD59-A6C34878D82A}">
                    <a16:rowId xmlns:a16="http://schemas.microsoft.com/office/drawing/2014/main" val="256992173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err="1">
                          <a:solidFill>
                            <a:srgbClr val="595959"/>
                          </a:solidFill>
                          <a:latin typeface="Consolas" panose="020B0609020204030204" pitchFamily="49" charset="0"/>
                        </a:rPr>
                        <a:t>X.insert</a:t>
                      </a:r>
                      <a:r>
                        <a:rPr lang="en-GB" sz="1100" i="0" dirty="0">
                          <a:solidFill>
                            <a:srgbClr val="595959"/>
                          </a:solidFill>
                          <a:latin typeface="Consolas" panose="020B0609020204030204" pitchFamily="49" charset="0"/>
                        </a:rPr>
                        <a:t>(Y,Z)</a:t>
                      </a:r>
                    </a:p>
                  </a:txBody>
                  <a:tcPr/>
                </a:tc>
                <a:tc>
                  <a:txBody>
                    <a:bodyPr/>
                    <a:lstStyle/>
                    <a:p>
                      <a:r>
                        <a:rPr lang="en-GB" sz="1100" dirty="0">
                          <a:solidFill>
                            <a:srgbClr val="595959"/>
                          </a:solidFill>
                          <a:latin typeface="+mn-lt"/>
                        </a:rPr>
                        <a:t>Inserts element Z at index Y in list X.</a:t>
                      </a:r>
                    </a:p>
                  </a:txBody>
                  <a:tcPr/>
                </a:tc>
                <a:extLst>
                  <a:ext uri="{0D108BD9-81ED-4DB2-BD59-A6C34878D82A}">
                    <a16:rowId xmlns:a16="http://schemas.microsoft.com/office/drawing/2014/main" val="1195040873"/>
                  </a:ext>
                </a:extLst>
              </a:tr>
              <a:tr h="370840">
                <a:tc>
                  <a:txBody>
                    <a:bodyPr/>
                    <a:lstStyle/>
                    <a:p>
                      <a:r>
                        <a:rPr lang="en-GB" sz="1100" dirty="0" err="1">
                          <a:solidFill>
                            <a:srgbClr val="595959"/>
                          </a:solidFill>
                          <a:latin typeface="Consolas" panose="020B0609020204030204" pitchFamily="49" charset="0"/>
                        </a:rPr>
                        <a:t>X.sort</a:t>
                      </a:r>
                      <a:r>
                        <a:rPr lang="en-GB" sz="110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Sorts all the items in list X. Never use this as an answer to an exam question about sorting data in a data structure. You need to show what the .sort method is doing to the data!</a:t>
                      </a:r>
                    </a:p>
                  </a:txBody>
                  <a:tcPr/>
                </a:tc>
                <a:extLst>
                  <a:ext uri="{0D108BD9-81ED-4DB2-BD59-A6C34878D82A}">
                    <a16:rowId xmlns:a16="http://schemas.microsoft.com/office/drawing/2014/main" val="793727995"/>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err="1">
                          <a:solidFill>
                            <a:srgbClr val="595959"/>
                          </a:solidFill>
                          <a:latin typeface="Consolas" panose="020B0609020204030204" pitchFamily="49" charset="0"/>
                        </a:rPr>
                        <a:t>X.extend</a:t>
                      </a:r>
                      <a:r>
                        <a:rPr lang="en-GB" sz="1100" i="0" dirty="0">
                          <a:solidFill>
                            <a:srgbClr val="595959"/>
                          </a:solidFill>
                          <a:latin typeface="Consolas" panose="020B0609020204030204" pitchFamily="49" charset="0"/>
                        </a:rPr>
                        <a:t>(Y)</a:t>
                      </a:r>
                    </a:p>
                  </a:txBody>
                  <a:tcPr/>
                </a:tc>
                <a:tc>
                  <a:txBody>
                    <a:bodyPr/>
                    <a:lstStyle/>
                    <a:p>
                      <a:r>
                        <a:rPr lang="en-GB" sz="1100" dirty="0">
                          <a:solidFill>
                            <a:srgbClr val="595959"/>
                          </a:solidFill>
                          <a:latin typeface="+mn-lt"/>
                        </a:rPr>
                        <a:t>Appends list Y to list X.</a:t>
                      </a:r>
                    </a:p>
                  </a:txBody>
                  <a:tcPr/>
                </a:tc>
                <a:extLst>
                  <a:ext uri="{0D108BD9-81ED-4DB2-BD59-A6C34878D82A}">
                    <a16:rowId xmlns:a16="http://schemas.microsoft.com/office/drawing/2014/main" val="303695258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err="1">
                          <a:solidFill>
                            <a:srgbClr val="595959"/>
                          </a:solidFill>
                          <a:latin typeface="Consolas" panose="020B0609020204030204" pitchFamily="49" charset="0"/>
                        </a:rPr>
                        <a:t>X.reverse</a:t>
                      </a:r>
                      <a:r>
                        <a:rPr lang="en-GB" sz="110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Reverses the order of items in list X.</a:t>
                      </a:r>
                    </a:p>
                  </a:txBody>
                  <a:tcPr/>
                </a:tc>
                <a:extLst>
                  <a:ext uri="{0D108BD9-81ED-4DB2-BD59-A6C34878D82A}">
                    <a16:rowId xmlns:a16="http://schemas.microsoft.com/office/drawing/2014/main" val="3089230636"/>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del X[:]</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Removes all items from a list.</a:t>
                      </a:r>
                    </a:p>
                  </a:txBody>
                  <a:tcPr/>
                </a:tc>
                <a:extLst>
                  <a:ext uri="{0D108BD9-81ED-4DB2-BD59-A6C34878D82A}">
                    <a16:rowId xmlns:a16="http://schemas.microsoft.com/office/drawing/2014/main" val="3082023497"/>
                  </a:ext>
                </a:extLst>
              </a:tr>
            </a:tbl>
          </a:graphicData>
        </a:graphic>
      </p:graphicFrame>
    </p:spTree>
    <p:extLst>
      <p:ext uri="{BB962C8B-B14F-4D97-AF65-F5344CB8AC3E}">
        <p14:creationId xmlns:p14="http://schemas.microsoft.com/office/powerpoint/2010/main" val="367903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391535-82CB-4581-885A-A9BC801567CF}"/>
              </a:ext>
            </a:extLst>
          </p:cNvPr>
          <p:cNvSpPr>
            <a:spLocks noGrp="1"/>
          </p:cNvSpPr>
          <p:nvPr>
            <p:ph type="body" sz="quarter" idx="10"/>
          </p:nvPr>
        </p:nvSpPr>
        <p:spPr>
          <a:xfrm>
            <a:off x="216694" y="1388917"/>
            <a:ext cx="2835264" cy="4758506"/>
          </a:xfrm>
        </p:spPr>
        <p:txBody>
          <a:bodyPr/>
          <a:lstStyle/>
          <a:p>
            <a:r>
              <a:rPr lang="en-GB" sz="1800" dirty="0">
                <a:solidFill>
                  <a:schemeClr val="accent3"/>
                </a:solidFill>
              </a:rPr>
              <a:t>Quote of the day problem:</a:t>
            </a:r>
          </a:p>
          <a:p>
            <a:r>
              <a:rPr lang="en-GB" dirty="0"/>
              <a:t>1 point.</a:t>
            </a:r>
          </a:p>
          <a:p>
            <a:r>
              <a:rPr lang="en-GB" dirty="0"/>
              <a:t>Write a program that will output a random quote and who said it. The quotes and authors should be stored in a 2D array.</a:t>
            </a:r>
          </a:p>
        </p:txBody>
      </p:sp>
      <p:pic>
        <p:nvPicPr>
          <p:cNvPr id="9" name="Graphic 8">
            <a:extLst>
              <a:ext uri="{FF2B5EF4-FFF2-40B4-BE49-F238E27FC236}">
                <a16:creationId xmlns:a16="http://schemas.microsoft.com/office/drawing/2014/main" id="{1929FA9C-F90E-4B2D-93C1-62E5A2BF8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9306" y="1438429"/>
            <a:ext cx="1080000" cy="1080000"/>
          </a:xfrm>
          <a:prstGeom prst="rect">
            <a:avLst/>
          </a:prstGeom>
        </p:spPr>
      </p:pic>
      <p:sp>
        <p:nvSpPr>
          <p:cNvPr id="2" name="Freeform 10">
            <a:extLst>
              <a:ext uri="{FF2B5EF4-FFF2-40B4-BE49-F238E27FC236}">
                <a16:creationId xmlns:a16="http://schemas.microsoft.com/office/drawing/2014/main" id="{A00E803B-DB79-418B-9342-49AD263CF508}"/>
              </a:ext>
            </a:extLst>
          </p:cNvPr>
          <p:cNvSpPr>
            <a:spLocks/>
          </p:cNvSpPr>
          <p:nvPr/>
        </p:nvSpPr>
        <p:spPr bwMode="auto">
          <a:xfrm>
            <a:off x="3051958" y="931389"/>
            <a:ext cx="4707464" cy="445758"/>
          </a:xfrm>
          <a:custGeom>
            <a:avLst/>
            <a:gdLst>
              <a:gd name="T0" fmla="*/ 69 w 4123"/>
              <a:gd name="T1" fmla="*/ 3573 h 3594"/>
              <a:gd name="T2" fmla="*/ 171 w 4123"/>
              <a:gd name="T3" fmla="*/ 3585 h 3594"/>
              <a:gd name="T4" fmla="*/ 279 w 4123"/>
              <a:gd name="T5" fmla="*/ 3559 h 3594"/>
              <a:gd name="T6" fmla="*/ 389 w 4123"/>
              <a:gd name="T7" fmla="*/ 3573 h 3594"/>
              <a:gd name="T8" fmla="*/ 461 w 4123"/>
              <a:gd name="T9" fmla="*/ 3546 h 3594"/>
              <a:gd name="T10" fmla="*/ 559 w 4123"/>
              <a:gd name="T11" fmla="*/ 3522 h 3594"/>
              <a:gd name="T12" fmla="*/ 652 w 4123"/>
              <a:gd name="T13" fmla="*/ 3495 h 3594"/>
              <a:gd name="T14" fmla="*/ 775 w 4123"/>
              <a:gd name="T15" fmla="*/ 3482 h 3594"/>
              <a:gd name="T16" fmla="*/ 878 w 4123"/>
              <a:gd name="T17" fmla="*/ 3465 h 3594"/>
              <a:gd name="T18" fmla="*/ 953 w 4123"/>
              <a:gd name="T19" fmla="*/ 3460 h 3594"/>
              <a:gd name="T20" fmla="*/ 1027 w 4123"/>
              <a:gd name="T21" fmla="*/ 3455 h 3594"/>
              <a:gd name="T22" fmla="*/ 1075 w 4123"/>
              <a:gd name="T23" fmla="*/ 3447 h 3594"/>
              <a:gd name="T24" fmla="*/ 1132 w 4123"/>
              <a:gd name="T25" fmla="*/ 3443 h 3594"/>
              <a:gd name="T26" fmla="*/ 1199 w 4123"/>
              <a:gd name="T27" fmla="*/ 3459 h 3594"/>
              <a:gd name="T28" fmla="*/ 1269 w 4123"/>
              <a:gd name="T29" fmla="*/ 3461 h 3594"/>
              <a:gd name="T30" fmla="*/ 1343 w 4123"/>
              <a:gd name="T31" fmla="*/ 3444 h 3594"/>
              <a:gd name="T32" fmla="*/ 1387 w 4123"/>
              <a:gd name="T33" fmla="*/ 3435 h 3594"/>
              <a:gd name="T34" fmla="*/ 1449 w 4123"/>
              <a:gd name="T35" fmla="*/ 3399 h 3594"/>
              <a:gd name="T36" fmla="*/ 1501 w 4123"/>
              <a:gd name="T37" fmla="*/ 3414 h 3594"/>
              <a:gd name="T38" fmla="*/ 1551 w 4123"/>
              <a:gd name="T39" fmla="*/ 3399 h 3594"/>
              <a:gd name="T40" fmla="*/ 1594 w 4123"/>
              <a:gd name="T41" fmla="*/ 3420 h 3594"/>
              <a:gd name="T42" fmla="*/ 1666 w 4123"/>
              <a:gd name="T43" fmla="*/ 3423 h 3594"/>
              <a:gd name="T44" fmla="*/ 1731 w 4123"/>
              <a:gd name="T45" fmla="*/ 3412 h 3594"/>
              <a:gd name="T46" fmla="*/ 1801 w 4123"/>
              <a:gd name="T47" fmla="*/ 3407 h 3594"/>
              <a:gd name="T48" fmla="*/ 1859 w 4123"/>
              <a:gd name="T49" fmla="*/ 3394 h 3594"/>
              <a:gd name="T50" fmla="*/ 1918 w 4123"/>
              <a:gd name="T51" fmla="*/ 3409 h 3594"/>
              <a:gd name="T52" fmla="*/ 1984 w 4123"/>
              <a:gd name="T53" fmla="*/ 3388 h 3594"/>
              <a:gd name="T54" fmla="*/ 2030 w 4123"/>
              <a:gd name="T55" fmla="*/ 3440 h 3594"/>
              <a:gd name="T56" fmla="*/ 2083 w 4123"/>
              <a:gd name="T57" fmla="*/ 3458 h 3594"/>
              <a:gd name="T58" fmla="*/ 2156 w 4123"/>
              <a:gd name="T59" fmla="*/ 3474 h 3594"/>
              <a:gd name="T60" fmla="*/ 2211 w 4123"/>
              <a:gd name="T61" fmla="*/ 3465 h 3594"/>
              <a:gd name="T62" fmla="*/ 2293 w 4123"/>
              <a:gd name="T63" fmla="*/ 3458 h 3594"/>
              <a:gd name="T64" fmla="*/ 2362 w 4123"/>
              <a:gd name="T65" fmla="*/ 3445 h 3594"/>
              <a:gd name="T66" fmla="*/ 2426 w 4123"/>
              <a:gd name="T67" fmla="*/ 3412 h 3594"/>
              <a:gd name="T68" fmla="*/ 2490 w 4123"/>
              <a:gd name="T69" fmla="*/ 3395 h 3594"/>
              <a:gd name="T70" fmla="*/ 2559 w 4123"/>
              <a:gd name="T71" fmla="*/ 3354 h 3594"/>
              <a:gd name="T72" fmla="*/ 2602 w 4123"/>
              <a:gd name="T73" fmla="*/ 3337 h 3594"/>
              <a:gd name="T74" fmla="*/ 2658 w 4123"/>
              <a:gd name="T75" fmla="*/ 3336 h 3594"/>
              <a:gd name="T76" fmla="*/ 2704 w 4123"/>
              <a:gd name="T77" fmla="*/ 3319 h 3594"/>
              <a:gd name="T78" fmla="*/ 2763 w 4123"/>
              <a:gd name="T79" fmla="*/ 3295 h 3594"/>
              <a:gd name="T80" fmla="*/ 2812 w 4123"/>
              <a:gd name="T81" fmla="*/ 3299 h 3594"/>
              <a:gd name="T82" fmla="*/ 2866 w 4123"/>
              <a:gd name="T83" fmla="*/ 3299 h 3594"/>
              <a:gd name="T84" fmla="*/ 2922 w 4123"/>
              <a:gd name="T85" fmla="*/ 3271 h 3594"/>
              <a:gd name="T86" fmla="*/ 2983 w 4123"/>
              <a:gd name="T87" fmla="*/ 3264 h 3594"/>
              <a:gd name="T88" fmla="*/ 3033 w 4123"/>
              <a:gd name="T89" fmla="*/ 3227 h 3594"/>
              <a:gd name="T90" fmla="*/ 3084 w 4123"/>
              <a:gd name="T91" fmla="*/ 3229 h 3594"/>
              <a:gd name="T92" fmla="*/ 3135 w 4123"/>
              <a:gd name="T93" fmla="*/ 3253 h 3594"/>
              <a:gd name="T94" fmla="*/ 3231 w 4123"/>
              <a:gd name="T95" fmla="*/ 3244 h 3594"/>
              <a:gd name="T96" fmla="*/ 3310 w 4123"/>
              <a:gd name="T97" fmla="*/ 3278 h 3594"/>
              <a:gd name="T98" fmla="*/ 3366 w 4123"/>
              <a:gd name="T99" fmla="*/ 3255 h 3594"/>
              <a:gd name="T100" fmla="*/ 3427 w 4123"/>
              <a:gd name="T101" fmla="*/ 3287 h 3594"/>
              <a:gd name="T102" fmla="*/ 3504 w 4123"/>
              <a:gd name="T103" fmla="*/ 3290 h 3594"/>
              <a:gd name="T104" fmla="*/ 3563 w 4123"/>
              <a:gd name="T105" fmla="*/ 3295 h 3594"/>
              <a:gd name="T106" fmla="*/ 3625 w 4123"/>
              <a:gd name="T107" fmla="*/ 3292 h 3594"/>
              <a:gd name="T108" fmla="*/ 3696 w 4123"/>
              <a:gd name="T109" fmla="*/ 3314 h 3594"/>
              <a:gd name="T110" fmla="*/ 3753 w 4123"/>
              <a:gd name="T111" fmla="*/ 3302 h 3594"/>
              <a:gd name="T112" fmla="*/ 3839 w 4123"/>
              <a:gd name="T113" fmla="*/ 3293 h 3594"/>
              <a:gd name="T114" fmla="*/ 3898 w 4123"/>
              <a:gd name="T115" fmla="*/ 3278 h 3594"/>
              <a:gd name="T116" fmla="*/ 3983 w 4123"/>
              <a:gd name="T117" fmla="*/ 3261 h 3594"/>
              <a:gd name="T118" fmla="*/ 4073 w 4123"/>
              <a:gd name="T119" fmla="*/ 3238 h 3594"/>
              <a:gd name="T120" fmla="*/ 0 w 4123"/>
              <a:gd name="T121" fmla="*/ 3575 h 3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23" h="3594">
                <a:moveTo>
                  <a:pt x="0" y="3575"/>
                </a:moveTo>
                <a:cubicBezTo>
                  <a:pt x="11" y="3568"/>
                  <a:pt x="11" y="3568"/>
                  <a:pt x="11" y="3568"/>
                </a:cubicBezTo>
                <a:cubicBezTo>
                  <a:pt x="21" y="3572"/>
                  <a:pt x="21" y="3572"/>
                  <a:pt x="21" y="3572"/>
                </a:cubicBezTo>
                <a:cubicBezTo>
                  <a:pt x="21" y="3582"/>
                  <a:pt x="21" y="3582"/>
                  <a:pt x="21" y="3582"/>
                </a:cubicBezTo>
                <a:cubicBezTo>
                  <a:pt x="31" y="3572"/>
                  <a:pt x="31" y="3572"/>
                  <a:pt x="31" y="3572"/>
                </a:cubicBezTo>
                <a:cubicBezTo>
                  <a:pt x="37" y="3568"/>
                  <a:pt x="37" y="3568"/>
                  <a:pt x="37" y="3568"/>
                </a:cubicBezTo>
                <a:cubicBezTo>
                  <a:pt x="48" y="3575"/>
                  <a:pt x="48" y="3575"/>
                  <a:pt x="48" y="3575"/>
                </a:cubicBezTo>
                <a:cubicBezTo>
                  <a:pt x="52" y="3575"/>
                  <a:pt x="52" y="3575"/>
                  <a:pt x="52" y="3575"/>
                </a:cubicBezTo>
                <a:cubicBezTo>
                  <a:pt x="61" y="3594"/>
                  <a:pt x="61" y="3594"/>
                  <a:pt x="61" y="3594"/>
                </a:cubicBezTo>
                <a:cubicBezTo>
                  <a:pt x="65" y="3581"/>
                  <a:pt x="65" y="3581"/>
                  <a:pt x="65" y="3581"/>
                </a:cubicBezTo>
                <a:cubicBezTo>
                  <a:pt x="69" y="3573"/>
                  <a:pt x="69" y="3573"/>
                  <a:pt x="69" y="3573"/>
                </a:cubicBezTo>
                <a:cubicBezTo>
                  <a:pt x="85" y="3568"/>
                  <a:pt x="85" y="3568"/>
                  <a:pt x="85" y="3568"/>
                </a:cubicBezTo>
                <a:cubicBezTo>
                  <a:pt x="90" y="3587"/>
                  <a:pt x="90" y="3587"/>
                  <a:pt x="90" y="3587"/>
                </a:cubicBezTo>
                <a:cubicBezTo>
                  <a:pt x="99" y="3581"/>
                  <a:pt x="99" y="3581"/>
                  <a:pt x="99" y="3581"/>
                </a:cubicBezTo>
                <a:cubicBezTo>
                  <a:pt x="111" y="3589"/>
                  <a:pt x="111" y="3589"/>
                  <a:pt x="111" y="3589"/>
                </a:cubicBezTo>
                <a:cubicBezTo>
                  <a:pt x="111" y="3578"/>
                  <a:pt x="111" y="3578"/>
                  <a:pt x="111" y="3578"/>
                </a:cubicBezTo>
                <a:cubicBezTo>
                  <a:pt x="124" y="3568"/>
                  <a:pt x="124" y="3568"/>
                  <a:pt x="124" y="3568"/>
                </a:cubicBezTo>
                <a:cubicBezTo>
                  <a:pt x="131" y="3585"/>
                  <a:pt x="131" y="3585"/>
                  <a:pt x="131" y="3585"/>
                </a:cubicBezTo>
                <a:cubicBezTo>
                  <a:pt x="142" y="3581"/>
                  <a:pt x="142" y="3581"/>
                  <a:pt x="142" y="3581"/>
                </a:cubicBezTo>
                <a:cubicBezTo>
                  <a:pt x="142" y="3581"/>
                  <a:pt x="150" y="3580"/>
                  <a:pt x="153" y="3577"/>
                </a:cubicBezTo>
                <a:cubicBezTo>
                  <a:pt x="156" y="3574"/>
                  <a:pt x="166" y="3559"/>
                  <a:pt x="166" y="3564"/>
                </a:cubicBezTo>
                <a:cubicBezTo>
                  <a:pt x="167" y="3570"/>
                  <a:pt x="171" y="3585"/>
                  <a:pt x="171" y="3585"/>
                </a:cubicBezTo>
                <a:cubicBezTo>
                  <a:pt x="183" y="3579"/>
                  <a:pt x="183" y="3579"/>
                  <a:pt x="183" y="3579"/>
                </a:cubicBezTo>
                <a:cubicBezTo>
                  <a:pt x="189" y="3563"/>
                  <a:pt x="189" y="3563"/>
                  <a:pt x="189" y="3563"/>
                </a:cubicBezTo>
                <a:cubicBezTo>
                  <a:pt x="199" y="3579"/>
                  <a:pt x="199" y="3579"/>
                  <a:pt x="199" y="3579"/>
                </a:cubicBezTo>
                <a:cubicBezTo>
                  <a:pt x="208" y="3579"/>
                  <a:pt x="208" y="3579"/>
                  <a:pt x="208" y="3579"/>
                </a:cubicBezTo>
                <a:cubicBezTo>
                  <a:pt x="218" y="3570"/>
                  <a:pt x="218" y="3570"/>
                  <a:pt x="218" y="3570"/>
                </a:cubicBezTo>
                <a:cubicBezTo>
                  <a:pt x="218" y="3570"/>
                  <a:pt x="234" y="3580"/>
                  <a:pt x="234" y="3582"/>
                </a:cubicBezTo>
                <a:cubicBezTo>
                  <a:pt x="234" y="3584"/>
                  <a:pt x="244" y="3575"/>
                  <a:pt x="244" y="3575"/>
                </a:cubicBezTo>
                <a:cubicBezTo>
                  <a:pt x="248" y="3566"/>
                  <a:pt x="248" y="3566"/>
                  <a:pt x="248" y="3566"/>
                </a:cubicBezTo>
                <a:cubicBezTo>
                  <a:pt x="258" y="3559"/>
                  <a:pt x="258" y="3559"/>
                  <a:pt x="258" y="3559"/>
                </a:cubicBezTo>
                <a:cubicBezTo>
                  <a:pt x="269" y="3565"/>
                  <a:pt x="269" y="3565"/>
                  <a:pt x="269" y="3565"/>
                </a:cubicBezTo>
                <a:cubicBezTo>
                  <a:pt x="279" y="3559"/>
                  <a:pt x="279" y="3559"/>
                  <a:pt x="279" y="3559"/>
                </a:cubicBezTo>
                <a:cubicBezTo>
                  <a:pt x="297" y="3551"/>
                  <a:pt x="297" y="3551"/>
                  <a:pt x="297" y="3551"/>
                </a:cubicBezTo>
                <a:cubicBezTo>
                  <a:pt x="307" y="3562"/>
                  <a:pt x="307" y="3562"/>
                  <a:pt x="307" y="3562"/>
                </a:cubicBezTo>
                <a:cubicBezTo>
                  <a:pt x="307" y="3573"/>
                  <a:pt x="307" y="3573"/>
                  <a:pt x="307" y="3573"/>
                </a:cubicBezTo>
                <a:cubicBezTo>
                  <a:pt x="307" y="3573"/>
                  <a:pt x="324" y="3561"/>
                  <a:pt x="326" y="3561"/>
                </a:cubicBezTo>
                <a:cubicBezTo>
                  <a:pt x="328" y="3561"/>
                  <a:pt x="333" y="3565"/>
                  <a:pt x="333" y="3565"/>
                </a:cubicBezTo>
                <a:cubicBezTo>
                  <a:pt x="351" y="3564"/>
                  <a:pt x="351" y="3564"/>
                  <a:pt x="351" y="3564"/>
                </a:cubicBezTo>
                <a:cubicBezTo>
                  <a:pt x="358" y="3551"/>
                  <a:pt x="358" y="3551"/>
                  <a:pt x="358" y="3551"/>
                </a:cubicBezTo>
                <a:cubicBezTo>
                  <a:pt x="371" y="3566"/>
                  <a:pt x="371" y="3566"/>
                  <a:pt x="371" y="3566"/>
                </a:cubicBezTo>
                <a:cubicBezTo>
                  <a:pt x="382" y="3551"/>
                  <a:pt x="382" y="3551"/>
                  <a:pt x="382" y="3551"/>
                </a:cubicBezTo>
                <a:cubicBezTo>
                  <a:pt x="382" y="3568"/>
                  <a:pt x="382" y="3568"/>
                  <a:pt x="382" y="3568"/>
                </a:cubicBezTo>
                <a:cubicBezTo>
                  <a:pt x="389" y="3573"/>
                  <a:pt x="389" y="3573"/>
                  <a:pt x="389" y="3573"/>
                </a:cubicBezTo>
                <a:cubicBezTo>
                  <a:pt x="398" y="3562"/>
                  <a:pt x="398" y="3562"/>
                  <a:pt x="398" y="3562"/>
                </a:cubicBezTo>
                <a:cubicBezTo>
                  <a:pt x="409" y="3563"/>
                  <a:pt x="409" y="3563"/>
                  <a:pt x="409" y="3563"/>
                </a:cubicBezTo>
                <a:cubicBezTo>
                  <a:pt x="420" y="3551"/>
                  <a:pt x="420" y="3551"/>
                  <a:pt x="420" y="3551"/>
                </a:cubicBezTo>
                <a:cubicBezTo>
                  <a:pt x="420" y="3551"/>
                  <a:pt x="424" y="3544"/>
                  <a:pt x="425" y="3547"/>
                </a:cubicBezTo>
                <a:cubicBezTo>
                  <a:pt x="426" y="3551"/>
                  <a:pt x="430" y="3557"/>
                  <a:pt x="430" y="3560"/>
                </a:cubicBezTo>
                <a:cubicBezTo>
                  <a:pt x="430" y="3564"/>
                  <a:pt x="430" y="3570"/>
                  <a:pt x="430" y="3570"/>
                </a:cubicBezTo>
                <a:cubicBezTo>
                  <a:pt x="445" y="3564"/>
                  <a:pt x="445" y="3564"/>
                  <a:pt x="445" y="3564"/>
                </a:cubicBezTo>
                <a:cubicBezTo>
                  <a:pt x="445" y="3557"/>
                  <a:pt x="445" y="3557"/>
                  <a:pt x="445" y="3557"/>
                </a:cubicBezTo>
                <a:cubicBezTo>
                  <a:pt x="449" y="3546"/>
                  <a:pt x="449" y="3546"/>
                  <a:pt x="449" y="3546"/>
                </a:cubicBezTo>
                <a:cubicBezTo>
                  <a:pt x="455" y="3557"/>
                  <a:pt x="455" y="3557"/>
                  <a:pt x="455" y="3557"/>
                </a:cubicBezTo>
                <a:cubicBezTo>
                  <a:pt x="461" y="3546"/>
                  <a:pt x="461" y="3546"/>
                  <a:pt x="461" y="3546"/>
                </a:cubicBezTo>
                <a:cubicBezTo>
                  <a:pt x="470" y="3546"/>
                  <a:pt x="470" y="3546"/>
                  <a:pt x="470" y="3546"/>
                </a:cubicBezTo>
                <a:cubicBezTo>
                  <a:pt x="475" y="3554"/>
                  <a:pt x="475" y="3554"/>
                  <a:pt x="475" y="3554"/>
                </a:cubicBezTo>
                <a:cubicBezTo>
                  <a:pt x="482" y="3554"/>
                  <a:pt x="482" y="3554"/>
                  <a:pt x="482" y="3554"/>
                </a:cubicBezTo>
                <a:cubicBezTo>
                  <a:pt x="492" y="3546"/>
                  <a:pt x="492" y="3546"/>
                  <a:pt x="492" y="3546"/>
                </a:cubicBezTo>
                <a:cubicBezTo>
                  <a:pt x="504" y="3540"/>
                  <a:pt x="504" y="3540"/>
                  <a:pt x="504" y="3540"/>
                </a:cubicBezTo>
                <a:cubicBezTo>
                  <a:pt x="513" y="3536"/>
                  <a:pt x="513" y="3536"/>
                  <a:pt x="513" y="3536"/>
                </a:cubicBezTo>
                <a:cubicBezTo>
                  <a:pt x="522" y="3540"/>
                  <a:pt x="522" y="3540"/>
                  <a:pt x="522" y="3540"/>
                </a:cubicBezTo>
                <a:cubicBezTo>
                  <a:pt x="528" y="3545"/>
                  <a:pt x="528" y="3545"/>
                  <a:pt x="528" y="3545"/>
                </a:cubicBezTo>
                <a:cubicBezTo>
                  <a:pt x="536" y="3543"/>
                  <a:pt x="536" y="3543"/>
                  <a:pt x="536" y="3543"/>
                </a:cubicBezTo>
                <a:cubicBezTo>
                  <a:pt x="543" y="3530"/>
                  <a:pt x="543" y="3530"/>
                  <a:pt x="543" y="3530"/>
                </a:cubicBezTo>
                <a:cubicBezTo>
                  <a:pt x="559" y="3522"/>
                  <a:pt x="559" y="3522"/>
                  <a:pt x="559" y="3522"/>
                </a:cubicBezTo>
                <a:cubicBezTo>
                  <a:pt x="572" y="3522"/>
                  <a:pt x="572" y="3522"/>
                  <a:pt x="572" y="3522"/>
                </a:cubicBezTo>
                <a:cubicBezTo>
                  <a:pt x="581" y="3513"/>
                  <a:pt x="581" y="3513"/>
                  <a:pt x="581" y="3513"/>
                </a:cubicBezTo>
                <a:cubicBezTo>
                  <a:pt x="594" y="3519"/>
                  <a:pt x="594" y="3519"/>
                  <a:pt x="594" y="3519"/>
                </a:cubicBezTo>
                <a:cubicBezTo>
                  <a:pt x="599" y="3521"/>
                  <a:pt x="599" y="3521"/>
                  <a:pt x="599" y="3521"/>
                </a:cubicBezTo>
                <a:cubicBezTo>
                  <a:pt x="603" y="3513"/>
                  <a:pt x="603" y="3513"/>
                  <a:pt x="603" y="3513"/>
                </a:cubicBezTo>
                <a:cubicBezTo>
                  <a:pt x="611" y="3503"/>
                  <a:pt x="611" y="3503"/>
                  <a:pt x="611" y="3503"/>
                </a:cubicBezTo>
                <a:cubicBezTo>
                  <a:pt x="618" y="3503"/>
                  <a:pt x="618" y="3503"/>
                  <a:pt x="618" y="3503"/>
                </a:cubicBezTo>
                <a:cubicBezTo>
                  <a:pt x="628" y="3503"/>
                  <a:pt x="628" y="3503"/>
                  <a:pt x="628" y="3503"/>
                </a:cubicBezTo>
                <a:cubicBezTo>
                  <a:pt x="639" y="3503"/>
                  <a:pt x="639" y="3503"/>
                  <a:pt x="639" y="3503"/>
                </a:cubicBezTo>
                <a:cubicBezTo>
                  <a:pt x="646" y="3495"/>
                  <a:pt x="646" y="3495"/>
                  <a:pt x="646" y="3495"/>
                </a:cubicBezTo>
                <a:cubicBezTo>
                  <a:pt x="652" y="3495"/>
                  <a:pt x="652" y="3495"/>
                  <a:pt x="652" y="3495"/>
                </a:cubicBezTo>
                <a:cubicBezTo>
                  <a:pt x="655" y="3500"/>
                  <a:pt x="655" y="3500"/>
                  <a:pt x="655" y="3500"/>
                </a:cubicBezTo>
                <a:cubicBezTo>
                  <a:pt x="668" y="3495"/>
                  <a:pt x="668" y="3495"/>
                  <a:pt x="668" y="3495"/>
                </a:cubicBezTo>
                <a:cubicBezTo>
                  <a:pt x="692" y="3482"/>
                  <a:pt x="692" y="3482"/>
                  <a:pt x="692" y="3482"/>
                </a:cubicBezTo>
                <a:cubicBezTo>
                  <a:pt x="700" y="3486"/>
                  <a:pt x="700" y="3486"/>
                  <a:pt x="700" y="3486"/>
                </a:cubicBezTo>
                <a:cubicBezTo>
                  <a:pt x="717" y="3493"/>
                  <a:pt x="717" y="3493"/>
                  <a:pt x="717" y="3493"/>
                </a:cubicBezTo>
                <a:cubicBezTo>
                  <a:pt x="731" y="3493"/>
                  <a:pt x="731" y="3493"/>
                  <a:pt x="731" y="3493"/>
                </a:cubicBezTo>
                <a:cubicBezTo>
                  <a:pt x="735" y="3497"/>
                  <a:pt x="735" y="3497"/>
                  <a:pt x="735" y="3497"/>
                </a:cubicBezTo>
                <a:cubicBezTo>
                  <a:pt x="743" y="3489"/>
                  <a:pt x="743" y="3489"/>
                  <a:pt x="743" y="3489"/>
                </a:cubicBezTo>
                <a:cubicBezTo>
                  <a:pt x="758" y="3482"/>
                  <a:pt x="758" y="3482"/>
                  <a:pt x="758" y="3482"/>
                </a:cubicBezTo>
                <a:cubicBezTo>
                  <a:pt x="764" y="3482"/>
                  <a:pt x="764" y="3482"/>
                  <a:pt x="764" y="3482"/>
                </a:cubicBezTo>
                <a:cubicBezTo>
                  <a:pt x="775" y="3482"/>
                  <a:pt x="775" y="3482"/>
                  <a:pt x="775" y="3482"/>
                </a:cubicBezTo>
                <a:cubicBezTo>
                  <a:pt x="779" y="3476"/>
                  <a:pt x="779" y="3476"/>
                  <a:pt x="779" y="3476"/>
                </a:cubicBezTo>
                <a:cubicBezTo>
                  <a:pt x="792" y="3476"/>
                  <a:pt x="792" y="3476"/>
                  <a:pt x="792" y="3476"/>
                </a:cubicBezTo>
                <a:cubicBezTo>
                  <a:pt x="803" y="3466"/>
                  <a:pt x="803" y="3466"/>
                  <a:pt x="803" y="3466"/>
                </a:cubicBezTo>
                <a:cubicBezTo>
                  <a:pt x="812" y="3455"/>
                  <a:pt x="812" y="3455"/>
                  <a:pt x="812" y="3455"/>
                </a:cubicBezTo>
                <a:cubicBezTo>
                  <a:pt x="812" y="3475"/>
                  <a:pt x="812" y="3475"/>
                  <a:pt x="812" y="3475"/>
                </a:cubicBezTo>
                <a:cubicBezTo>
                  <a:pt x="820" y="3475"/>
                  <a:pt x="820" y="3475"/>
                  <a:pt x="820" y="3475"/>
                </a:cubicBezTo>
                <a:cubicBezTo>
                  <a:pt x="830" y="3470"/>
                  <a:pt x="830" y="3470"/>
                  <a:pt x="830" y="3470"/>
                </a:cubicBezTo>
                <a:cubicBezTo>
                  <a:pt x="848" y="3463"/>
                  <a:pt x="848" y="3463"/>
                  <a:pt x="848" y="3463"/>
                </a:cubicBezTo>
                <a:cubicBezTo>
                  <a:pt x="855" y="3455"/>
                  <a:pt x="855" y="3455"/>
                  <a:pt x="855" y="3455"/>
                </a:cubicBezTo>
                <a:cubicBezTo>
                  <a:pt x="866" y="3465"/>
                  <a:pt x="866" y="3465"/>
                  <a:pt x="866" y="3465"/>
                </a:cubicBezTo>
                <a:cubicBezTo>
                  <a:pt x="878" y="3465"/>
                  <a:pt x="878" y="3465"/>
                  <a:pt x="878" y="3465"/>
                </a:cubicBezTo>
                <a:cubicBezTo>
                  <a:pt x="887" y="3467"/>
                  <a:pt x="887" y="3467"/>
                  <a:pt x="887" y="3467"/>
                </a:cubicBezTo>
                <a:cubicBezTo>
                  <a:pt x="901" y="3466"/>
                  <a:pt x="901" y="3466"/>
                  <a:pt x="901" y="3466"/>
                </a:cubicBezTo>
                <a:cubicBezTo>
                  <a:pt x="901" y="3466"/>
                  <a:pt x="908" y="3465"/>
                  <a:pt x="909" y="3468"/>
                </a:cubicBezTo>
                <a:cubicBezTo>
                  <a:pt x="910" y="3470"/>
                  <a:pt x="915" y="3474"/>
                  <a:pt x="915" y="3474"/>
                </a:cubicBezTo>
                <a:cubicBezTo>
                  <a:pt x="923" y="3467"/>
                  <a:pt x="923" y="3467"/>
                  <a:pt x="923" y="3467"/>
                </a:cubicBezTo>
                <a:cubicBezTo>
                  <a:pt x="923" y="3462"/>
                  <a:pt x="923" y="3462"/>
                  <a:pt x="923" y="3462"/>
                </a:cubicBezTo>
                <a:cubicBezTo>
                  <a:pt x="933" y="3455"/>
                  <a:pt x="933" y="3455"/>
                  <a:pt x="933" y="3455"/>
                </a:cubicBezTo>
                <a:cubicBezTo>
                  <a:pt x="938" y="3465"/>
                  <a:pt x="938" y="3465"/>
                  <a:pt x="938" y="3465"/>
                </a:cubicBezTo>
                <a:cubicBezTo>
                  <a:pt x="943" y="3473"/>
                  <a:pt x="943" y="3473"/>
                  <a:pt x="943" y="3473"/>
                </a:cubicBezTo>
                <a:cubicBezTo>
                  <a:pt x="950" y="3467"/>
                  <a:pt x="950" y="3467"/>
                  <a:pt x="950" y="3467"/>
                </a:cubicBezTo>
                <a:cubicBezTo>
                  <a:pt x="953" y="3460"/>
                  <a:pt x="953" y="3460"/>
                  <a:pt x="953" y="3460"/>
                </a:cubicBezTo>
                <a:cubicBezTo>
                  <a:pt x="959" y="3455"/>
                  <a:pt x="959" y="3455"/>
                  <a:pt x="959" y="3455"/>
                </a:cubicBezTo>
                <a:cubicBezTo>
                  <a:pt x="968" y="3455"/>
                  <a:pt x="968" y="3455"/>
                  <a:pt x="968" y="3455"/>
                </a:cubicBezTo>
                <a:cubicBezTo>
                  <a:pt x="968" y="3460"/>
                  <a:pt x="968" y="3460"/>
                  <a:pt x="968" y="3460"/>
                </a:cubicBezTo>
                <a:cubicBezTo>
                  <a:pt x="978" y="3455"/>
                  <a:pt x="978" y="3455"/>
                  <a:pt x="978" y="3455"/>
                </a:cubicBezTo>
                <a:cubicBezTo>
                  <a:pt x="982" y="3455"/>
                  <a:pt x="982" y="3455"/>
                  <a:pt x="982" y="3455"/>
                </a:cubicBezTo>
                <a:cubicBezTo>
                  <a:pt x="986" y="3462"/>
                  <a:pt x="986" y="3462"/>
                  <a:pt x="986" y="3462"/>
                </a:cubicBezTo>
                <a:cubicBezTo>
                  <a:pt x="991" y="3466"/>
                  <a:pt x="991" y="3466"/>
                  <a:pt x="991" y="3466"/>
                </a:cubicBezTo>
                <a:cubicBezTo>
                  <a:pt x="1001" y="3460"/>
                  <a:pt x="1001" y="3460"/>
                  <a:pt x="1001" y="3460"/>
                </a:cubicBezTo>
                <a:cubicBezTo>
                  <a:pt x="1011" y="3465"/>
                  <a:pt x="1011" y="3465"/>
                  <a:pt x="1011" y="3465"/>
                </a:cubicBezTo>
                <a:cubicBezTo>
                  <a:pt x="1017" y="3455"/>
                  <a:pt x="1017" y="3455"/>
                  <a:pt x="1017" y="3455"/>
                </a:cubicBezTo>
                <a:cubicBezTo>
                  <a:pt x="1027" y="3455"/>
                  <a:pt x="1027" y="3455"/>
                  <a:pt x="1027" y="3455"/>
                </a:cubicBezTo>
                <a:cubicBezTo>
                  <a:pt x="1027" y="3463"/>
                  <a:pt x="1027" y="3463"/>
                  <a:pt x="1027" y="3463"/>
                </a:cubicBezTo>
                <a:cubicBezTo>
                  <a:pt x="1027" y="3470"/>
                  <a:pt x="1027" y="3470"/>
                  <a:pt x="1027" y="3470"/>
                </a:cubicBezTo>
                <a:cubicBezTo>
                  <a:pt x="1037" y="3465"/>
                  <a:pt x="1037" y="3465"/>
                  <a:pt x="1037" y="3465"/>
                </a:cubicBezTo>
                <a:cubicBezTo>
                  <a:pt x="1041" y="3458"/>
                  <a:pt x="1041" y="3458"/>
                  <a:pt x="1041" y="3458"/>
                </a:cubicBezTo>
                <a:cubicBezTo>
                  <a:pt x="1045" y="3451"/>
                  <a:pt x="1045" y="3451"/>
                  <a:pt x="1045" y="3451"/>
                </a:cubicBezTo>
                <a:cubicBezTo>
                  <a:pt x="1048" y="3457"/>
                  <a:pt x="1048" y="3457"/>
                  <a:pt x="1048" y="3457"/>
                </a:cubicBezTo>
                <a:cubicBezTo>
                  <a:pt x="1055" y="3451"/>
                  <a:pt x="1055" y="3451"/>
                  <a:pt x="1055" y="3451"/>
                </a:cubicBezTo>
                <a:cubicBezTo>
                  <a:pt x="1055" y="3456"/>
                  <a:pt x="1055" y="3456"/>
                  <a:pt x="1055" y="3456"/>
                </a:cubicBezTo>
                <a:cubicBezTo>
                  <a:pt x="1062" y="3456"/>
                  <a:pt x="1062" y="3456"/>
                  <a:pt x="1062" y="3456"/>
                </a:cubicBezTo>
                <a:cubicBezTo>
                  <a:pt x="1069" y="3447"/>
                  <a:pt x="1069" y="3447"/>
                  <a:pt x="1069" y="3447"/>
                </a:cubicBezTo>
                <a:cubicBezTo>
                  <a:pt x="1075" y="3447"/>
                  <a:pt x="1075" y="3447"/>
                  <a:pt x="1075" y="3447"/>
                </a:cubicBezTo>
                <a:cubicBezTo>
                  <a:pt x="1075" y="3452"/>
                  <a:pt x="1075" y="3452"/>
                  <a:pt x="1075" y="3452"/>
                </a:cubicBezTo>
                <a:cubicBezTo>
                  <a:pt x="1075" y="3458"/>
                  <a:pt x="1075" y="3458"/>
                  <a:pt x="1075" y="3458"/>
                </a:cubicBezTo>
                <a:cubicBezTo>
                  <a:pt x="1086" y="3447"/>
                  <a:pt x="1086" y="3447"/>
                  <a:pt x="1086" y="3447"/>
                </a:cubicBezTo>
                <a:cubicBezTo>
                  <a:pt x="1092" y="3443"/>
                  <a:pt x="1092" y="3443"/>
                  <a:pt x="1092" y="3443"/>
                </a:cubicBezTo>
                <a:cubicBezTo>
                  <a:pt x="1092" y="3456"/>
                  <a:pt x="1092" y="3456"/>
                  <a:pt x="1092" y="3456"/>
                </a:cubicBezTo>
                <a:cubicBezTo>
                  <a:pt x="1098" y="3451"/>
                  <a:pt x="1098" y="3451"/>
                  <a:pt x="1098" y="3451"/>
                </a:cubicBezTo>
                <a:cubicBezTo>
                  <a:pt x="1105" y="3455"/>
                  <a:pt x="1105" y="3455"/>
                  <a:pt x="1105" y="3455"/>
                </a:cubicBezTo>
                <a:cubicBezTo>
                  <a:pt x="1109" y="3451"/>
                  <a:pt x="1109" y="3451"/>
                  <a:pt x="1109" y="3451"/>
                </a:cubicBezTo>
                <a:cubicBezTo>
                  <a:pt x="1114" y="3443"/>
                  <a:pt x="1114" y="3443"/>
                  <a:pt x="1114" y="3443"/>
                </a:cubicBezTo>
                <a:cubicBezTo>
                  <a:pt x="1121" y="3443"/>
                  <a:pt x="1121" y="3443"/>
                  <a:pt x="1121" y="3443"/>
                </a:cubicBezTo>
                <a:cubicBezTo>
                  <a:pt x="1132" y="3443"/>
                  <a:pt x="1132" y="3443"/>
                  <a:pt x="1132" y="3443"/>
                </a:cubicBezTo>
                <a:cubicBezTo>
                  <a:pt x="1136" y="3451"/>
                  <a:pt x="1136" y="3451"/>
                  <a:pt x="1136" y="3451"/>
                </a:cubicBezTo>
                <a:cubicBezTo>
                  <a:pt x="1140" y="3450"/>
                  <a:pt x="1140" y="3450"/>
                  <a:pt x="1140" y="3450"/>
                </a:cubicBezTo>
                <a:cubicBezTo>
                  <a:pt x="1154" y="3447"/>
                  <a:pt x="1154" y="3447"/>
                  <a:pt x="1154" y="3447"/>
                </a:cubicBezTo>
                <a:cubicBezTo>
                  <a:pt x="1158" y="3452"/>
                  <a:pt x="1158" y="3452"/>
                  <a:pt x="1158" y="3452"/>
                </a:cubicBezTo>
                <a:cubicBezTo>
                  <a:pt x="1163" y="3456"/>
                  <a:pt x="1163" y="3456"/>
                  <a:pt x="1163" y="3456"/>
                </a:cubicBezTo>
                <a:cubicBezTo>
                  <a:pt x="1168" y="3443"/>
                  <a:pt x="1168" y="3443"/>
                  <a:pt x="1168" y="3443"/>
                </a:cubicBezTo>
                <a:cubicBezTo>
                  <a:pt x="1175" y="3450"/>
                  <a:pt x="1175" y="3450"/>
                  <a:pt x="1175" y="3450"/>
                </a:cubicBezTo>
                <a:cubicBezTo>
                  <a:pt x="1179" y="3443"/>
                  <a:pt x="1179" y="3443"/>
                  <a:pt x="1179" y="3443"/>
                </a:cubicBezTo>
                <a:cubicBezTo>
                  <a:pt x="1186" y="3443"/>
                  <a:pt x="1186" y="3443"/>
                  <a:pt x="1186" y="3443"/>
                </a:cubicBezTo>
                <a:cubicBezTo>
                  <a:pt x="1194" y="3453"/>
                  <a:pt x="1194" y="3453"/>
                  <a:pt x="1194" y="3453"/>
                </a:cubicBezTo>
                <a:cubicBezTo>
                  <a:pt x="1199" y="3459"/>
                  <a:pt x="1199" y="3459"/>
                  <a:pt x="1199" y="3459"/>
                </a:cubicBezTo>
                <a:cubicBezTo>
                  <a:pt x="1199" y="3454"/>
                  <a:pt x="1199" y="3454"/>
                  <a:pt x="1199" y="3454"/>
                </a:cubicBezTo>
                <a:cubicBezTo>
                  <a:pt x="1209" y="3454"/>
                  <a:pt x="1209" y="3454"/>
                  <a:pt x="1209" y="3454"/>
                </a:cubicBezTo>
                <a:cubicBezTo>
                  <a:pt x="1214" y="3460"/>
                  <a:pt x="1214" y="3460"/>
                  <a:pt x="1214" y="3460"/>
                </a:cubicBezTo>
                <a:cubicBezTo>
                  <a:pt x="1221" y="3458"/>
                  <a:pt x="1221" y="3458"/>
                  <a:pt x="1221" y="3458"/>
                </a:cubicBezTo>
                <a:cubicBezTo>
                  <a:pt x="1232" y="3457"/>
                  <a:pt x="1232" y="3457"/>
                  <a:pt x="1232" y="3457"/>
                </a:cubicBezTo>
                <a:cubicBezTo>
                  <a:pt x="1237" y="3461"/>
                  <a:pt x="1237" y="3461"/>
                  <a:pt x="1237" y="3461"/>
                </a:cubicBezTo>
                <a:cubicBezTo>
                  <a:pt x="1244" y="3467"/>
                  <a:pt x="1244" y="3467"/>
                  <a:pt x="1244" y="3467"/>
                </a:cubicBezTo>
                <a:cubicBezTo>
                  <a:pt x="1252" y="3469"/>
                  <a:pt x="1252" y="3469"/>
                  <a:pt x="1252" y="3469"/>
                </a:cubicBezTo>
                <a:cubicBezTo>
                  <a:pt x="1257" y="3471"/>
                  <a:pt x="1257" y="3471"/>
                  <a:pt x="1257" y="3471"/>
                </a:cubicBezTo>
                <a:cubicBezTo>
                  <a:pt x="1265" y="3468"/>
                  <a:pt x="1265" y="3468"/>
                  <a:pt x="1265" y="3468"/>
                </a:cubicBezTo>
                <a:cubicBezTo>
                  <a:pt x="1269" y="3461"/>
                  <a:pt x="1269" y="3461"/>
                  <a:pt x="1269" y="3461"/>
                </a:cubicBezTo>
                <a:cubicBezTo>
                  <a:pt x="1280" y="3455"/>
                  <a:pt x="1280" y="3455"/>
                  <a:pt x="1280" y="3455"/>
                </a:cubicBezTo>
                <a:cubicBezTo>
                  <a:pt x="1287" y="3457"/>
                  <a:pt x="1287" y="3457"/>
                  <a:pt x="1287" y="3457"/>
                </a:cubicBezTo>
                <a:cubicBezTo>
                  <a:pt x="1287" y="3454"/>
                  <a:pt x="1287" y="3454"/>
                  <a:pt x="1287" y="3454"/>
                </a:cubicBezTo>
                <a:cubicBezTo>
                  <a:pt x="1292" y="3443"/>
                  <a:pt x="1292" y="3443"/>
                  <a:pt x="1292" y="3443"/>
                </a:cubicBezTo>
                <a:cubicBezTo>
                  <a:pt x="1304" y="3436"/>
                  <a:pt x="1304" y="3436"/>
                  <a:pt x="1304" y="3436"/>
                </a:cubicBezTo>
                <a:cubicBezTo>
                  <a:pt x="1308" y="3431"/>
                  <a:pt x="1308" y="3431"/>
                  <a:pt x="1308" y="3431"/>
                </a:cubicBezTo>
                <a:cubicBezTo>
                  <a:pt x="1315" y="3431"/>
                  <a:pt x="1315" y="3431"/>
                  <a:pt x="1315" y="3431"/>
                </a:cubicBezTo>
                <a:cubicBezTo>
                  <a:pt x="1315" y="3433"/>
                  <a:pt x="1315" y="3433"/>
                  <a:pt x="1315" y="3433"/>
                </a:cubicBezTo>
                <a:cubicBezTo>
                  <a:pt x="1328" y="3431"/>
                  <a:pt x="1328" y="3431"/>
                  <a:pt x="1328" y="3431"/>
                </a:cubicBezTo>
                <a:cubicBezTo>
                  <a:pt x="1335" y="3440"/>
                  <a:pt x="1335" y="3440"/>
                  <a:pt x="1335" y="3440"/>
                </a:cubicBezTo>
                <a:cubicBezTo>
                  <a:pt x="1343" y="3444"/>
                  <a:pt x="1343" y="3444"/>
                  <a:pt x="1343" y="3444"/>
                </a:cubicBezTo>
                <a:cubicBezTo>
                  <a:pt x="1349" y="3431"/>
                  <a:pt x="1349" y="3431"/>
                  <a:pt x="1349" y="3431"/>
                </a:cubicBezTo>
                <a:cubicBezTo>
                  <a:pt x="1354" y="3431"/>
                  <a:pt x="1354" y="3431"/>
                  <a:pt x="1354" y="3431"/>
                </a:cubicBezTo>
                <a:cubicBezTo>
                  <a:pt x="1354" y="3437"/>
                  <a:pt x="1354" y="3437"/>
                  <a:pt x="1354" y="3437"/>
                </a:cubicBezTo>
                <a:cubicBezTo>
                  <a:pt x="1357" y="3440"/>
                  <a:pt x="1357" y="3440"/>
                  <a:pt x="1357" y="3440"/>
                </a:cubicBezTo>
                <a:cubicBezTo>
                  <a:pt x="1364" y="3443"/>
                  <a:pt x="1364" y="3443"/>
                  <a:pt x="1364" y="3443"/>
                </a:cubicBezTo>
                <a:cubicBezTo>
                  <a:pt x="1367" y="3435"/>
                  <a:pt x="1367" y="3435"/>
                  <a:pt x="1367" y="3435"/>
                </a:cubicBezTo>
                <a:cubicBezTo>
                  <a:pt x="1367" y="3426"/>
                  <a:pt x="1367" y="3426"/>
                  <a:pt x="1367" y="3426"/>
                </a:cubicBezTo>
                <a:cubicBezTo>
                  <a:pt x="1375" y="3430"/>
                  <a:pt x="1375" y="3430"/>
                  <a:pt x="1375" y="3430"/>
                </a:cubicBezTo>
                <a:cubicBezTo>
                  <a:pt x="1383" y="3437"/>
                  <a:pt x="1383" y="3437"/>
                  <a:pt x="1383" y="3437"/>
                </a:cubicBezTo>
                <a:cubicBezTo>
                  <a:pt x="1387" y="3439"/>
                  <a:pt x="1387" y="3439"/>
                  <a:pt x="1387" y="3439"/>
                </a:cubicBezTo>
                <a:cubicBezTo>
                  <a:pt x="1387" y="3435"/>
                  <a:pt x="1387" y="3435"/>
                  <a:pt x="1387" y="3435"/>
                </a:cubicBezTo>
                <a:cubicBezTo>
                  <a:pt x="1397" y="3431"/>
                  <a:pt x="1397" y="3431"/>
                  <a:pt x="1397" y="3431"/>
                </a:cubicBezTo>
                <a:cubicBezTo>
                  <a:pt x="1397" y="3426"/>
                  <a:pt x="1397" y="3426"/>
                  <a:pt x="1397" y="3426"/>
                </a:cubicBezTo>
                <a:cubicBezTo>
                  <a:pt x="1408" y="3426"/>
                  <a:pt x="1408" y="3426"/>
                  <a:pt x="1408" y="3426"/>
                </a:cubicBezTo>
                <a:cubicBezTo>
                  <a:pt x="1415" y="3421"/>
                  <a:pt x="1415" y="3421"/>
                  <a:pt x="1415" y="3421"/>
                </a:cubicBezTo>
                <a:cubicBezTo>
                  <a:pt x="1425" y="3415"/>
                  <a:pt x="1425" y="3415"/>
                  <a:pt x="1425" y="3415"/>
                </a:cubicBezTo>
                <a:cubicBezTo>
                  <a:pt x="1429" y="3422"/>
                  <a:pt x="1429" y="3422"/>
                  <a:pt x="1429" y="3422"/>
                </a:cubicBezTo>
                <a:cubicBezTo>
                  <a:pt x="1429" y="3429"/>
                  <a:pt x="1429" y="3429"/>
                  <a:pt x="1429" y="3429"/>
                </a:cubicBezTo>
                <a:cubicBezTo>
                  <a:pt x="1434" y="3419"/>
                  <a:pt x="1434" y="3419"/>
                  <a:pt x="1434" y="3419"/>
                </a:cubicBezTo>
                <a:cubicBezTo>
                  <a:pt x="1434" y="3407"/>
                  <a:pt x="1434" y="3407"/>
                  <a:pt x="1434" y="3407"/>
                </a:cubicBezTo>
                <a:cubicBezTo>
                  <a:pt x="1445" y="3411"/>
                  <a:pt x="1445" y="3411"/>
                  <a:pt x="1445" y="3411"/>
                </a:cubicBezTo>
                <a:cubicBezTo>
                  <a:pt x="1449" y="3399"/>
                  <a:pt x="1449" y="3399"/>
                  <a:pt x="1449" y="3399"/>
                </a:cubicBezTo>
                <a:cubicBezTo>
                  <a:pt x="1449" y="3395"/>
                  <a:pt x="1449" y="3395"/>
                  <a:pt x="1449" y="3395"/>
                </a:cubicBezTo>
                <a:cubicBezTo>
                  <a:pt x="1455" y="3401"/>
                  <a:pt x="1455" y="3401"/>
                  <a:pt x="1455" y="3401"/>
                </a:cubicBezTo>
                <a:cubicBezTo>
                  <a:pt x="1455" y="3404"/>
                  <a:pt x="1455" y="3404"/>
                  <a:pt x="1455" y="3404"/>
                </a:cubicBezTo>
                <a:cubicBezTo>
                  <a:pt x="1465" y="3403"/>
                  <a:pt x="1465" y="3403"/>
                  <a:pt x="1465" y="3403"/>
                </a:cubicBezTo>
                <a:cubicBezTo>
                  <a:pt x="1469" y="3400"/>
                  <a:pt x="1469" y="3400"/>
                  <a:pt x="1469" y="3400"/>
                </a:cubicBezTo>
                <a:cubicBezTo>
                  <a:pt x="1476" y="3410"/>
                  <a:pt x="1476" y="3410"/>
                  <a:pt x="1476" y="3410"/>
                </a:cubicBezTo>
                <a:cubicBezTo>
                  <a:pt x="1476" y="3421"/>
                  <a:pt x="1476" y="3421"/>
                  <a:pt x="1476" y="3421"/>
                </a:cubicBezTo>
                <a:cubicBezTo>
                  <a:pt x="1479" y="3421"/>
                  <a:pt x="1479" y="3421"/>
                  <a:pt x="1479" y="3421"/>
                </a:cubicBezTo>
                <a:cubicBezTo>
                  <a:pt x="1485" y="3417"/>
                  <a:pt x="1485" y="3417"/>
                  <a:pt x="1485" y="3417"/>
                </a:cubicBezTo>
                <a:cubicBezTo>
                  <a:pt x="1492" y="3414"/>
                  <a:pt x="1492" y="3414"/>
                  <a:pt x="1492" y="3414"/>
                </a:cubicBezTo>
                <a:cubicBezTo>
                  <a:pt x="1501" y="3414"/>
                  <a:pt x="1501" y="3414"/>
                  <a:pt x="1501" y="3414"/>
                </a:cubicBezTo>
                <a:cubicBezTo>
                  <a:pt x="1501" y="3408"/>
                  <a:pt x="1501" y="3408"/>
                  <a:pt x="1501" y="3408"/>
                </a:cubicBezTo>
                <a:cubicBezTo>
                  <a:pt x="1510" y="3406"/>
                  <a:pt x="1510" y="3406"/>
                  <a:pt x="1510" y="3406"/>
                </a:cubicBezTo>
                <a:cubicBezTo>
                  <a:pt x="1514" y="3413"/>
                  <a:pt x="1514" y="3413"/>
                  <a:pt x="1514" y="3413"/>
                </a:cubicBezTo>
                <a:cubicBezTo>
                  <a:pt x="1520" y="3407"/>
                  <a:pt x="1520" y="3407"/>
                  <a:pt x="1520" y="3407"/>
                </a:cubicBezTo>
                <a:cubicBezTo>
                  <a:pt x="1524" y="3400"/>
                  <a:pt x="1524" y="3400"/>
                  <a:pt x="1524" y="3400"/>
                </a:cubicBezTo>
                <a:cubicBezTo>
                  <a:pt x="1524" y="3408"/>
                  <a:pt x="1524" y="3408"/>
                  <a:pt x="1524" y="3408"/>
                </a:cubicBezTo>
                <a:cubicBezTo>
                  <a:pt x="1532" y="3410"/>
                  <a:pt x="1532" y="3410"/>
                  <a:pt x="1532" y="3410"/>
                </a:cubicBezTo>
                <a:cubicBezTo>
                  <a:pt x="1538" y="3407"/>
                  <a:pt x="1538" y="3407"/>
                  <a:pt x="1538" y="3407"/>
                </a:cubicBezTo>
                <a:cubicBezTo>
                  <a:pt x="1551" y="3407"/>
                  <a:pt x="1551" y="3407"/>
                  <a:pt x="1551" y="3407"/>
                </a:cubicBezTo>
                <a:cubicBezTo>
                  <a:pt x="1548" y="3395"/>
                  <a:pt x="1548" y="3395"/>
                  <a:pt x="1548" y="3395"/>
                </a:cubicBezTo>
                <a:cubicBezTo>
                  <a:pt x="1551" y="3399"/>
                  <a:pt x="1551" y="3399"/>
                  <a:pt x="1551" y="3399"/>
                </a:cubicBezTo>
                <a:cubicBezTo>
                  <a:pt x="1557" y="3395"/>
                  <a:pt x="1557" y="3395"/>
                  <a:pt x="1557" y="3395"/>
                </a:cubicBezTo>
                <a:cubicBezTo>
                  <a:pt x="1561" y="3386"/>
                  <a:pt x="1561" y="3386"/>
                  <a:pt x="1561" y="3386"/>
                </a:cubicBezTo>
                <a:cubicBezTo>
                  <a:pt x="1569" y="3396"/>
                  <a:pt x="1569" y="3396"/>
                  <a:pt x="1569" y="3396"/>
                </a:cubicBezTo>
                <a:cubicBezTo>
                  <a:pt x="1569" y="3407"/>
                  <a:pt x="1569" y="3407"/>
                  <a:pt x="1569" y="3407"/>
                </a:cubicBezTo>
                <a:cubicBezTo>
                  <a:pt x="1573" y="3414"/>
                  <a:pt x="1573" y="3414"/>
                  <a:pt x="1573" y="3414"/>
                </a:cubicBezTo>
                <a:cubicBezTo>
                  <a:pt x="1579" y="3418"/>
                  <a:pt x="1579" y="3418"/>
                  <a:pt x="1579" y="3418"/>
                </a:cubicBezTo>
                <a:cubicBezTo>
                  <a:pt x="1582" y="3409"/>
                  <a:pt x="1582" y="3409"/>
                  <a:pt x="1582" y="3409"/>
                </a:cubicBezTo>
                <a:cubicBezTo>
                  <a:pt x="1588" y="3402"/>
                  <a:pt x="1588" y="3402"/>
                  <a:pt x="1588" y="3402"/>
                </a:cubicBezTo>
                <a:cubicBezTo>
                  <a:pt x="1598" y="3404"/>
                  <a:pt x="1598" y="3404"/>
                  <a:pt x="1598" y="3404"/>
                </a:cubicBezTo>
                <a:cubicBezTo>
                  <a:pt x="1598" y="3412"/>
                  <a:pt x="1598" y="3412"/>
                  <a:pt x="1598" y="3412"/>
                </a:cubicBezTo>
                <a:cubicBezTo>
                  <a:pt x="1594" y="3420"/>
                  <a:pt x="1594" y="3420"/>
                  <a:pt x="1594" y="3420"/>
                </a:cubicBezTo>
                <a:cubicBezTo>
                  <a:pt x="1601" y="3412"/>
                  <a:pt x="1601" y="3412"/>
                  <a:pt x="1601" y="3412"/>
                </a:cubicBezTo>
                <a:cubicBezTo>
                  <a:pt x="1607" y="3407"/>
                  <a:pt x="1607" y="3407"/>
                  <a:pt x="1607" y="3407"/>
                </a:cubicBezTo>
                <a:cubicBezTo>
                  <a:pt x="1612" y="3411"/>
                  <a:pt x="1612" y="3411"/>
                  <a:pt x="1612" y="3411"/>
                </a:cubicBezTo>
                <a:cubicBezTo>
                  <a:pt x="1620" y="3414"/>
                  <a:pt x="1620" y="3414"/>
                  <a:pt x="1620" y="3414"/>
                </a:cubicBezTo>
                <a:cubicBezTo>
                  <a:pt x="1624" y="3410"/>
                  <a:pt x="1624" y="3410"/>
                  <a:pt x="1624" y="3410"/>
                </a:cubicBezTo>
                <a:cubicBezTo>
                  <a:pt x="1624" y="3416"/>
                  <a:pt x="1624" y="3416"/>
                  <a:pt x="1624" y="3416"/>
                </a:cubicBezTo>
                <a:cubicBezTo>
                  <a:pt x="1631" y="3421"/>
                  <a:pt x="1631" y="3421"/>
                  <a:pt x="1631" y="3421"/>
                </a:cubicBezTo>
                <a:cubicBezTo>
                  <a:pt x="1644" y="3418"/>
                  <a:pt x="1644" y="3418"/>
                  <a:pt x="1644" y="3418"/>
                </a:cubicBezTo>
                <a:cubicBezTo>
                  <a:pt x="1653" y="3419"/>
                  <a:pt x="1653" y="3419"/>
                  <a:pt x="1653" y="3419"/>
                </a:cubicBezTo>
                <a:cubicBezTo>
                  <a:pt x="1658" y="3423"/>
                  <a:pt x="1658" y="3423"/>
                  <a:pt x="1658" y="3423"/>
                </a:cubicBezTo>
                <a:cubicBezTo>
                  <a:pt x="1666" y="3423"/>
                  <a:pt x="1666" y="3423"/>
                  <a:pt x="1666" y="3423"/>
                </a:cubicBezTo>
                <a:cubicBezTo>
                  <a:pt x="1676" y="3422"/>
                  <a:pt x="1676" y="3422"/>
                  <a:pt x="1676" y="3422"/>
                </a:cubicBezTo>
                <a:cubicBezTo>
                  <a:pt x="1687" y="3421"/>
                  <a:pt x="1687" y="3421"/>
                  <a:pt x="1687" y="3421"/>
                </a:cubicBezTo>
                <a:cubicBezTo>
                  <a:pt x="1692" y="3425"/>
                  <a:pt x="1692" y="3425"/>
                  <a:pt x="1692" y="3425"/>
                </a:cubicBezTo>
                <a:cubicBezTo>
                  <a:pt x="1696" y="3428"/>
                  <a:pt x="1696" y="3428"/>
                  <a:pt x="1696" y="3428"/>
                </a:cubicBezTo>
                <a:cubicBezTo>
                  <a:pt x="1703" y="3421"/>
                  <a:pt x="1703" y="3421"/>
                  <a:pt x="1703" y="3421"/>
                </a:cubicBezTo>
                <a:cubicBezTo>
                  <a:pt x="1706" y="3424"/>
                  <a:pt x="1706" y="3424"/>
                  <a:pt x="1706" y="3424"/>
                </a:cubicBezTo>
                <a:cubicBezTo>
                  <a:pt x="1717" y="3416"/>
                  <a:pt x="1717" y="3416"/>
                  <a:pt x="1717" y="3416"/>
                </a:cubicBezTo>
                <a:cubicBezTo>
                  <a:pt x="1717" y="3410"/>
                  <a:pt x="1717" y="3410"/>
                  <a:pt x="1717" y="3410"/>
                </a:cubicBezTo>
                <a:cubicBezTo>
                  <a:pt x="1717" y="3402"/>
                  <a:pt x="1717" y="3402"/>
                  <a:pt x="1717" y="3402"/>
                </a:cubicBezTo>
                <a:cubicBezTo>
                  <a:pt x="1724" y="3416"/>
                  <a:pt x="1724" y="3416"/>
                  <a:pt x="1724" y="3416"/>
                </a:cubicBezTo>
                <a:cubicBezTo>
                  <a:pt x="1731" y="3412"/>
                  <a:pt x="1731" y="3412"/>
                  <a:pt x="1731" y="3412"/>
                </a:cubicBezTo>
                <a:cubicBezTo>
                  <a:pt x="1740" y="3418"/>
                  <a:pt x="1740" y="3418"/>
                  <a:pt x="1740" y="3418"/>
                </a:cubicBezTo>
                <a:cubicBezTo>
                  <a:pt x="1740" y="3406"/>
                  <a:pt x="1740" y="3406"/>
                  <a:pt x="1740" y="3406"/>
                </a:cubicBezTo>
                <a:cubicBezTo>
                  <a:pt x="1748" y="3401"/>
                  <a:pt x="1748" y="3401"/>
                  <a:pt x="1748" y="3401"/>
                </a:cubicBezTo>
                <a:cubicBezTo>
                  <a:pt x="1757" y="3395"/>
                  <a:pt x="1757" y="3395"/>
                  <a:pt x="1757" y="3395"/>
                </a:cubicBezTo>
                <a:cubicBezTo>
                  <a:pt x="1765" y="3401"/>
                  <a:pt x="1765" y="3401"/>
                  <a:pt x="1765" y="3401"/>
                </a:cubicBezTo>
                <a:cubicBezTo>
                  <a:pt x="1769" y="3408"/>
                  <a:pt x="1769" y="3408"/>
                  <a:pt x="1769" y="3408"/>
                </a:cubicBezTo>
                <a:cubicBezTo>
                  <a:pt x="1776" y="3405"/>
                  <a:pt x="1776" y="3405"/>
                  <a:pt x="1776" y="3405"/>
                </a:cubicBezTo>
                <a:cubicBezTo>
                  <a:pt x="1780" y="3410"/>
                  <a:pt x="1780" y="3410"/>
                  <a:pt x="1780" y="3410"/>
                </a:cubicBezTo>
                <a:cubicBezTo>
                  <a:pt x="1785" y="3422"/>
                  <a:pt x="1785" y="3422"/>
                  <a:pt x="1785" y="3422"/>
                </a:cubicBezTo>
                <a:cubicBezTo>
                  <a:pt x="1785" y="3414"/>
                  <a:pt x="1785" y="3414"/>
                  <a:pt x="1785" y="3414"/>
                </a:cubicBezTo>
                <a:cubicBezTo>
                  <a:pt x="1801" y="3407"/>
                  <a:pt x="1801" y="3407"/>
                  <a:pt x="1801" y="3407"/>
                </a:cubicBezTo>
                <a:cubicBezTo>
                  <a:pt x="1801" y="3419"/>
                  <a:pt x="1801" y="3419"/>
                  <a:pt x="1801" y="3419"/>
                </a:cubicBezTo>
                <a:cubicBezTo>
                  <a:pt x="1807" y="3422"/>
                  <a:pt x="1807" y="3422"/>
                  <a:pt x="1807" y="3422"/>
                </a:cubicBezTo>
                <a:cubicBezTo>
                  <a:pt x="1812" y="3414"/>
                  <a:pt x="1812" y="3414"/>
                  <a:pt x="1812" y="3414"/>
                </a:cubicBezTo>
                <a:cubicBezTo>
                  <a:pt x="1821" y="3421"/>
                  <a:pt x="1821" y="3421"/>
                  <a:pt x="1821" y="3421"/>
                </a:cubicBezTo>
                <a:cubicBezTo>
                  <a:pt x="1827" y="3413"/>
                  <a:pt x="1827" y="3413"/>
                  <a:pt x="1827" y="3413"/>
                </a:cubicBezTo>
                <a:cubicBezTo>
                  <a:pt x="1827" y="3402"/>
                  <a:pt x="1827" y="3402"/>
                  <a:pt x="1827" y="3402"/>
                </a:cubicBezTo>
                <a:cubicBezTo>
                  <a:pt x="1839" y="3410"/>
                  <a:pt x="1839" y="3410"/>
                  <a:pt x="1839" y="3410"/>
                </a:cubicBezTo>
                <a:cubicBezTo>
                  <a:pt x="1845" y="3409"/>
                  <a:pt x="1845" y="3409"/>
                  <a:pt x="1845" y="3409"/>
                </a:cubicBezTo>
                <a:cubicBezTo>
                  <a:pt x="1853" y="3418"/>
                  <a:pt x="1853" y="3418"/>
                  <a:pt x="1853" y="3418"/>
                </a:cubicBezTo>
                <a:cubicBezTo>
                  <a:pt x="1853" y="3418"/>
                  <a:pt x="1860" y="3412"/>
                  <a:pt x="1859" y="3409"/>
                </a:cubicBezTo>
                <a:cubicBezTo>
                  <a:pt x="1858" y="3405"/>
                  <a:pt x="1859" y="3394"/>
                  <a:pt x="1859" y="3394"/>
                </a:cubicBezTo>
                <a:cubicBezTo>
                  <a:pt x="1869" y="3412"/>
                  <a:pt x="1869" y="3412"/>
                  <a:pt x="1869" y="3412"/>
                </a:cubicBezTo>
                <a:cubicBezTo>
                  <a:pt x="1865" y="3417"/>
                  <a:pt x="1865" y="3417"/>
                  <a:pt x="1865" y="3417"/>
                </a:cubicBezTo>
                <a:cubicBezTo>
                  <a:pt x="1874" y="3419"/>
                  <a:pt x="1874" y="3419"/>
                  <a:pt x="1874" y="3419"/>
                </a:cubicBezTo>
                <a:cubicBezTo>
                  <a:pt x="1874" y="3426"/>
                  <a:pt x="1874" y="3426"/>
                  <a:pt x="1874" y="3426"/>
                </a:cubicBezTo>
                <a:cubicBezTo>
                  <a:pt x="1881" y="3422"/>
                  <a:pt x="1881" y="3422"/>
                  <a:pt x="1881" y="3422"/>
                </a:cubicBezTo>
                <a:cubicBezTo>
                  <a:pt x="1886" y="3413"/>
                  <a:pt x="1886" y="3413"/>
                  <a:pt x="1886" y="3413"/>
                </a:cubicBezTo>
                <a:cubicBezTo>
                  <a:pt x="1894" y="3412"/>
                  <a:pt x="1894" y="3412"/>
                  <a:pt x="1894" y="3412"/>
                </a:cubicBezTo>
                <a:cubicBezTo>
                  <a:pt x="1904" y="3407"/>
                  <a:pt x="1904" y="3407"/>
                  <a:pt x="1904" y="3407"/>
                </a:cubicBezTo>
                <a:cubicBezTo>
                  <a:pt x="1904" y="3407"/>
                  <a:pt x="1907" y="3404"/>
                  <a:pt x="1909" y="3406"/>
                </a:cubicBezTo>
                <a:cubicBezTo>
                  <a:pt x="1910" y="3408"/>
                  <a:pt x="1913" y="3416"/>
                  <a:pt x="1913" y="3416"/>
                </a:cubicBezTo>
                <a:cubicBezTo>
                  <a:pt x="1918" y="3409"/>
                  <a:pt x="1918" y="3409"/>
                  <a:pt x="1918" y="3409"/>
                </a:cubicBezTo>
                <a:cubicBezTo>
                  <a:pt x="1928" y="3403"/>
                  <a:pt x="1928" y="3403"/>
                  <a:pt x="1928" y="3403"/>
                </a:cubicBezTo>
                <a:cubicBezTo>
                  <a:pt x="1935" y="3405"/>
                  <a:pt x="1935" y="3405"/>
                  <a:pt x="1935" y="3405"/>
                </a:cubicBezTo>
                <a:cubicBezTo>
                  <a:pt x="1935" y="3398"/>
                  <a:pt x="1935" y="3398"/>
                  <a:pt x="1935" y="3398"/>
                </a:cubicBezTo>
                <a:cubicBezTo>
                  <a:pt x="1941" y="3398"/>
                  <a:pt x="1941" y="3398"/>
                  <a:pt x="1941" y="3398"/>
                </a:cubicBezTo>
                <a:cubicBezTo>
                  <a:pt x="1946" y="3403"/>
                  <a:pt x="1946" y="3403"/>
                  <a:pt x="1946" y="3403"/>
                </a:cubicBezTo>
                <a:cubicBezTo>
                  <a:pt x="1953" y="3407"/>
                  <a:pt x="1953" y="3407"/>
                  <a:pt x="1953" y="3407"/>
                </a:cubicBezTo>
                <a:cubicBezTo>
                  <a:pt x="1963" y="3416"/>
                  <a:pt x="1963" y="3416"/>
                  <a:pt x="1963" y="3416"/>
                </a:cubicBezTo>
                <a:cubicBezTo>
                  <a:pt x="1963" y="3407"/>
                  <a:pt x="1963" y="3407"/>
                  <a:pt x="1963" y="3407"/>
                </a:cubicBezTo>
                <a:cubicBezTo>
                  <a:pt x="1969" y="3400"/>
                  <a:pt x="1969" y="3400"/>
                  <a:pt x="1969" y="3400"/>
                </a:cubicBezTo>
                <a:cubicBezTo>
                  <a:pt x="1975" y="3382"/>
                  <a:pt x="1975" y="3382"/>
                  <a:pt x="1975" y="3382"/>
                </a:cubicBezTo>
                <a:cubicBezTo>
                  <a:pt x="1984" y="3388"/>
                  <a:pt x="1984" y="3388"/>
                  <a:pt x="1984" y="3388"/>
                </a:cubicBezTo>
                <a:cubicBezTo>
                  <a:pt x="1992" y="3392"/>
                  <a:pt x="1992" y="3392"/>
                  <a:pt x="1992" y="3392"/>
                </a:cubicBezTo>
                <a:cubicBezTo>
                  <a:pt x="1992" y="3402"/>
                  <a:pt x="1992" y="3402"/>
                  <a:pt x="1992" y="3402"/>
                </a:cubicBezTo>
                <a:cubicBezTo>
                  <a:pt x="2004" y="3397"/>
                  <a:pt x="2004" y="3397"/>
                  <a:pt x="2004" y="3397"/>
                </a:cubicBezTo>
                <a:cubicBezTo>
                  <a:pt x="2010" y="3404"/>
                  <a:pt x="2010" y="3404"/>
                  <a:pt x="2010" y="3404"/>
                </a:cubicBezTo>
                <a:cubicBezTo>
                  <a:pt x="2010" y="3410"/>
                  <a:pt x="2010" y="3410"/>
                  <a:pt x="2010" y="3410"/>
                </a:cubicBezTo>
                <a:cubicBezTo>
                  <a:pt x="2010" y="3421"/>
                  <a:pt x="2010" y="3421"/>
                  <a:pt x="2010" y="3421"/>
                </a:cubicBezTo>
                <a:cubicBezTo>
                  <a:pt x="2017" y="3412"/>
                  <a:pt x="2017" y="3412"/>
                  <a:pt x="2017" y="3412"/>
                </a:cubicBezTo>
                <a:cubicBezTo>
                  <a:pt x="2024" y="3421"/>
                  <a:pt x="2024" y="3421"/>
                  <a:pt x="2024" y="3421"/>
                </a:cubicBezTo>
                <a:cubicBezTo>
                  <a:pt x="2030" y="3423"/>
                  <a:pt x="2030" y="3423"/>
                  <a:pt x="2030" y="3423"/>
                </a:cubicBezTo>
                <a:cubicBezTo>
                  <a:pt x="2030" y="3430"/>
                  <a:pt x="2030" y="3430"/>
                  <a:pt x="2030" y="3430"/>
                </a:cubicBezTo>
                <a:cubicBezTo>
                  <a:pt x="2030" y="3440"/>
                  <a:pt x="2030" y="3440"/>
                  <a:pt x="2030" y="3440"/>
                </a:cubicBezTo>
                <a:cubicBezTo>
                  <a:pt x="2035" y="3434"/>
                  <a:pt x="2035" y="3434"/>
                  <a:pt x="2035" y="3434"/>
                </a:cubicBezTo>
                <a:cubicBezTo>
                  <a:pt x="2035" y="3434"/>
                  <a:pt x="2038" y="3429"/>
                  <a:pt x="2040" y="3432"/>
                </a:cubicBezTo>
                <a:cubicBezTo>
                  <a:pt x="2042" y="3435"/>
                  <a:pt x="2045" y="3444"/>
                  <a:pt x="2045" y="3444"/>
                </a:cubicBezTo>
                <a:cubicBezTo>
                  <a:pt x="2045" y="3454"/>
                  <a:pt x="2045" y="3454"/>
                  <a:pt x="2045" y="3454"/>
                </a:cubicBezTo>
                <a:cubicBezTo>
                  <a:pt x="2054" y="3449"/>
                  <a:pt x="2054" y="3449"/>
                  <a:pt x="2054" y="3449"/>
                </a:cubicBezTo>
                <a:cubicBezTo>
                  <a:pt x="2057" y="3451"/>
                  <a:pt x="2057" y="3451"/>
                  <a:pt x="2057" y="3451"/>
                </a:cubicBezTo>
                <a:cubicBezTo>
                  <a:pt x="2063" y="3458"/>
                  <a:pt x="2063" y="3458"/>
                  <a:pt x="2063" y="3458"/>
                </a:cubicBezTo>
                <a:cubicBezTo>
                  <a:pt x="2059" y="3470"/>
                  <a:pt x="2059" y="3470"/>
                  <a:pt x="2059" y="3470"/>
                </a:cubicBezTo>
                <a:cubicBezTo>
                  <a:pt x="2068" y="3463"/>
                  <a:pt x="2068" y="3463"/>
                  <a:pt x="2068" y="3463"/>
                </a:cubicBezTo>
                <a:cubicBezTo>
                  <a:pt x="2075" y="3454"/>
                  <a:pt x="2075" y="3454"/>
                  <a:pt x="2075" y="3454"/>
                </a:cubicBezTo>
                <a:cubicBezTo>
                  <a:pt x="2083" y="3458"/>
                  <a:pt x="2083" y="3458"/>
                  <a:pt x="2083" y="3458"/>
                </a:cubicBezTo>
                <a:cubicBezTo>
                  <a:pt x="2091" y="3461"/>
                  <a:pt x="2091" y="3461"/>
                  <a:pt x="2091" y="3461"/>
                </a:cubicBezTo>
                <a:cubicBezTo>
                  <a:pt x="2098" y="3458"/>
                  <a:pt x="2098" y="3458"/>
                  <a:pt x="2098" y="3458"/>
                </a:cubicBezTo>
                <a:cubicBezTo>
                  <a:pt x="2103" y="3467"/>
                  <a:pt x="2103" y="3467"/>
                  <a:pt x="2103" y="3467"/>
                </a:cubicBezTo>
                <a:cubicBezTo>
                  <a:pt x="2109" y="3469"/>
                  <a:pt x="2109" y="3469"/>
                  <a:pt x="2109" y="3469"/>
                </a:cubicBezTo>
                <a:cubicBezTo>
                  <a:pt x="2109" y="3479"/>
                  <a:pt x="2109" y="3479"/>
                  <a:pt x="2109" y="3479"/>
                </a:cubicBezTo>
                <a:cubicBezTo>
                  <a:pt x="2109" y="3492"/>
                  <a:pt x="2109" y="3492"/>
                  <a:pt x="2109" y="3492"/>
                </a:cubicBezTo>
                <a:cubicBezTo>
                  <a:pt x="2125" y="3488"/>
                  <a:pt x="2125" y="3488"/>
                  <a:pt x="2125" y="3488"/>
                </a:cubicBezTo>
                <a:cubicBezTo>
                  <a:pt x="2129" y="3481"/>
                  <a:pt x="2129" y="3481"/>
                  <a:pt x="2129" y="3481"/>
                </a:cubicBezTo>
                <a:cubicBezTo>
                  <a:pt x="2141" y="3475"/>
                  <a:pt x="2141" y="3475"/>
                  <a:pt x="2141" y="3475"/>
                </a:cubicBezTo>
                <a:cubicBezTo>
                  <a:pt x="2147" y="3475"/>
                  <a:pt x="2147" y="3475"/>
                  <a:pt x="2147" y="3475"/>
                </a:cubicBezTo>
                <a:cubicBezTo>
                  <a:pt x="2147" y="3475"/>
                  <a:pt x="2154" y="3472"/>
                  <a:pt x="2156" y="3474"/>
                </a:cubicBezTo>
                <a:cubicBezTo>
                  <a:pt x="2158" y="3475"/>
                  <a:pt x="2162" y="3484"/>
                  <a:pt x="2162" y="3484"/>
                </a:cubicBezTo>
                <a:cubicBezTo>
                  <a:pt x="2162" y="3472"/>
                  <a:pt x="2162" y="3472"/>
                  <a:pt x="2162" y="3472"/>
                </a:cubicBezTo>
                <a:cubicBezTo>
                  <a:pt x="2173" y="3469"/>
                  <a:pt x="2173" y="3469"/>
                  <a:pt x="2173" y="3469"/>
                </a:cubicBezTo>
                <a:cubicBezTo>
                  <a:pt x="2173" y="3477"/>
                  <a:pt x="2173" y="3477"/>
                  <a:pt x="2173" y="3477"/>
                </a:cubicBezTo>
                <a:cubicBezTo>
                  <a:pt x="2180" y="3470"/>
                  <a:pt x="2180" y="3470"/>
                  <a:pt x="2180" y="3470"/>
                </a:cubicBezTo>
                <a:cubicBezTo>
                  <a:pt x="2187" y="3469"/>
                  <a:pt x="2187" y="3469"/>
                  <a:pt x="2187" y="3469"/>
                </a:cubicBezTo>
                <a:cubicBezTo>
                  <a:pt x="2194" y="3471"/>
                  <a:pt x="2194" y="3471"/>
                  <a:pt x="2194" y="3471"/>
                </a:cubicBezTo>
                <a:cubicBezTo>
                  <a:pt x="2197" y="3479"/>
                  <a:pt x="2197" y="3479"/>
                  <a:pt x="2197" y="3479"/>
                </a:cubicBezTo>
                <a:cubicBezTo>
                  <a:pt x="2204" y="3477"/>
                  <a:pt x="2204" y="3477"/>
                  <a:pt x="2204" y="3477"/>
                </a:cubicBezTo>
                <a:cubicBezTo>
                  <a:pt x="2204" y="3465"/>
                  <a:pt x="2204" y="3465"/>
                  <a:pt x="2204" y="3465"/>
                </a:cubicBezTo>
                <a:cubicBezTo>
                  <a:pt x="2211" y="3465"/>
                  <a:pt x="2211" y="3465"/>
                  <a:pt x="2211" y="3465"/>
                </a:cubicBezTo>
                <a:cubicBezTo>
                  <a:pt x="2220" y="3472"/>
                  <a:pt x="2220" y="3472"/>
                  <a:pt x="2220" y="3472"/>
                </a:cubicBezTo>
                <a:cubicBezTo>
                  <a:pt x="2220" y="3472"/>
                  <a:pt x="2218" y="3476"/>
                  <a:pt x="2220" y="3477"/>
                </a:cubicBezTo>
                <a:cubicBezTo>
                  <a:pt x="2221" y="3479"/>
                  <a:pt x="2230" y="3485"/>
                  <a:pt x="2230" y="3485"/>
                </a:cubicBezTo>
                <a:cubicBezTo>
                  <a:pt x="2230" y="3488"/>
                  <a:pt x="2230" y="3488"/>
                  <a:pt x="2230" y="3488"/>
                </a:cubicBezTo>
                <a:cubicBezTo>
                  <a:pt x="2242" y="3484"/>
                  <a:pt x="2242" y="3484"/>
                  <a:pt x="2242" y="3484"/>
                </a:cubicBezTo>
                <a:cubicBezTo>
                  <a:pt x="2248" y="3478"/>
                  <a:pt x="2248" y="3478"/>
                  <a:pt x="2248" y="3478"/>
                </a:cubicBezTo>
                <a:cubicBezTo>
                  <a:pt x="2259" y="3478"/>
                  <a:pt x="2259" y="3478"/>
                  <a:pt x="2259" y="3478"/>
                </a:cubicBezTo>
                <a:cubicBezTo>
                  <a:pt x="2266" y="3473"/>
                  <a:pt x="2266" y="3473"/>
                  <a:pt x="2266" y="3473"/>
                </a:cubicBezTo>
                <a:cubicBezTo>
                  <a:pt x="2276" y="3463"/>
                  <a:pt x="2276" y="3463"/>
                  <a:pt x="2276" y="3463"/>
                </a:cubicBezTo>
                <a:cubicBezTo>
                  <a:pt x="2283" y="3455"/>
                  <a:pt x="2283" y="3455"/>
                  <a:pt x="2283" y="3455"/>
                </a:cubicBezTo>
                <a:cubicBezTo>
                  <a:pt x="2293" y="3458"/>
                  <a:pt x="2293" y="3458"/>
                  <a:pt x="2293" y="3458"/>
                </a:cubicBezTo>
                <a:cubicBezTo>
                  <a:pt x="2293" y="3449"/>
                  <a:pt x="2293" y="3449"/>
                  <a:pt x="2293" y="3449"/>
                </a:cubicBezTo>
                <a:cubicBezTo>
                  <a:pt x="2300" y="3440"/>
                  <a:pt x="2300" y="3440"/>
                  <a:pt x="2300" y="3440"/>
                </a:cubicBezTo>
                <a:cubicBezTo>
                  <a:pt x="2307" y="3447"/>
                  <a:pt x="2307" y="3447"/>
                  <a:pt x="2307" y="3447"/>
                </a:cubicBezTo>
                <a:cubicBezTo>
                  <a:pt x="2314" y="3454"/>
                  <a:pt x="2314" y="3454"/>
                  <a:pt x="2314" y="3454"/>
                </a:cubicBezTo>
                <a:cubicBezTo>
                  <a:pt x="2318" y="3463"/>
                  <a:pt x="2318" y="3463"/>
                  <a:pt x="2318" y="3463"/>
                </a:cubicBezTo>
                <a:cubicBezTo>
                  <a:pt x="2323" y="3454"/>
                  <a:pt x="2323" y="3454"/>
                  <a:pt x="2323" y="3454"/>
                </a:cubicBezTo>
                <a:cubicBezTo>
                  <a:pt x="2331" y="3454"/>
                  <a:pt x="2331" y="3454"/>
                  <a:pt x="2331" y="3454"/>
                </a:cubicBezTo>
                <a:cubicBezTo>
                  <a:pt x="2348" y="3458"/>
                  <a:pt x="2348" y="3458"/>
                  <a:pt x="2348" y="3458"/>
                </a:cubicBezTo>
                <a:cubicBezTo>
                  <a:pt x="2354" y="3454"/>
                  <a:pt x="2354" y="3454"/>
                  <a:pt x="2354" y="3454"/>
                </a:cubicBezTo>
                <a:cubicBezTo>
                  <a:pt x="2357" y="3454"/>
                  <a:pt x="2357" y="3454"/>
                  <a:pt x="2357" y="3454"/>
                </a:cubicBezTo>
                <a:cubicBezTo>
                  <a:pt x="2362" y="3445"/>
                  <a:pt x="2362" y="3445"/>
                  <a:pt x="2362" y="3445"/>
                </a:cubicBezTo>
                <a:cubicBezTo>
                  <a:pt x="2373" y="3449"/>
                  <a:pt x="2373" y="3449"/>
                  <a:pt x="2373" y="3449"/>
                </a:cubicBezTo>
                <a:cubicBezTo>
                  <a:pt x="2377" y="3438"/>
                  <a:pt x="2377" y="3438"/>
                  <a:pt x="2377" y="3438"/>
                </a:cubicBezTo>
                <a:cubicBezTo>
                  <a:pt x="2391" y="3435"/>
                  <a:pt x="2391" y="3435"/>
                  <a:pt x="2391" y="3435"/>
                </a:cubicBezTo>
                <a:cubicBezTo>
                  <a:pt x="2397" y="3435"/>
                  <a:pt x="2397" y="3435"/>
                  <a:pt x="2397" y="3435"/>
                </a:cubicBezTo>
                <a:cubicBezTo>
                  <a:pt x="2402" y="3439"/>
                  <a:pt x="2402" y="3439"/>
                  <a:pt x="2402" y="3439"/>
                </a:cubicBezTo>
                <a:cubicBezTo>
                  <a:pt x="2407" y="3451"/>
                  <a:pt x="2407" y="3451"/>
                  <a:pt x="2407" y="3451"/>
                </a:cubicBezTo>
                <a:cubicBezTo>
                  <a:pt x="2412" y="3437"/>
                  <a:pt x="2412" y="3437"/>
                  <a:pt x="2412" y="3437"/>
                </a:cubicBezTo>
                <a:cubicBezTo>
                  <a:pt x="2415" y="3431"/>
                  <a:pt x="2415" y="3431"/>
                  <a:pt x="2415" y="3431"/>
                </a:cubicBezTo>
                <a:cubicBezTo>
                  <a:pt x="2420" y="3424"/>
                  <a:pt x="2420" y="3424"/>
                  <a:pt x="2420" y="3424"/>
                </a:cubicBezTo>
                <a:cubicBezTo>
                  <a:pt x="2420" y="3416"/>
                  <a:pt x="2420" y="3416"/>
                  <a:pt x="2420" y="3416"/>
                </a:cubicBezTo>
                <a:cubicBezTo>
                  <a:pt x="2426" y="3412"/>
                  <a:pt x="2426" y="3412"/>
                  <a:pt x="2426" y="3412"/>
                </a:cubicBezTo>
                <a:cubicBezTo>
                  <a:pt x="2432" y="3416"/>
                  <a:pt x="2432" y="3416"/>
                  <a:pt x="2432" y="3416"/>
                </a:cubicBezTo>
                <a:cubicBezTo>
                  <a:pt x="2438" y="3409"/>
                  <a:pt x="2438" y="3409"/>
                  <a:pt x="2438" y="3409"/>
                </a:cubicBezTo>
                <a:cubicBezTo>
                  <a:pt x="2445" y="3397"/>
                  <a:pt x="2445" y="3397"/>
                  <a:pt x="2445" y="3397"/>
                </a:cubicBezTo>
                <a:cubicBezTo>
                  <a:pt x="2457" y="3404"/>
                  <a:pt x="2457" y="3404"/>
                  <a:pt x="2457" y="3404"/>
                </a:cubicBezTo>
                <a:cubicBezTo>
                  <a:pt x="2457" y="3412"/>
                  <a:pt x="2457" y="3412"/>
                  <a:pt x="2457" y="3412"/>
                </a:cubicBezTo>
                <a:cubicBezTo>
                  <a:pt x="2464" y="3430"/>
                  <a:pt x="2464" y="3430"/>
                  <a:pt x="2464" y="3430"/>
                </a:cubicBezTo>
                <a:cubicBezTo>
                  <a:pt x="2464" y="3409"/>
                  <a:pt x="2464" y="3409"/>
                  <a:pt x="2464" y="3409"/>
                </a:cubicBezTo>
                <a:cubicBezTo>
                  <a:pt x="2471" y="3409"/>
                  <a:pt x="2471" y="3409"/>
                  <a:pt x="2471" y="3409"/>
                </a:cubicBezTo>
                <a:cubicBezTo>
                  <a:pt x="2477" y="3403"/>
                  <a:pt x="2477" y="3403"/>
                  <a:pt x="2477" y="3403"/>
                </a:cubicBezTo>
                <a:cubicBezTo>
                  <a:pt x="2481" y="3393"/>
                  <a:pt x="2481" y="3393"/>
                  <a:pt x="2481" y="3393"/>
                </a:cubicBezTo>
                <a:cubicBezTo>
                  <a:pt x="2490" y="3395"/>
                  <a:pt x="2490" y="3395"/>
                  <a:pt x="2490" y="3395"/>
                </a:cubicBezTo>
                <a:cubicBezTo>
                  <a:pt x="2495" y="3391"/>
                  <a:pt x="2495" y="3391"/>
                  <a:pt x="2495" y="3391"/>
                </a:cubicBezTo>
                <a:cubicBezTo>
                  <a:pt x="2503" y="3397"/>
                  <a:pt x="2503" y="3397"/>
                  <a:pt x="2503" y="3397"/>
                </a:cubicBezTo>
                <a:cubicBezTo>
                  <a:pt x="2508" y="3393"/>
                  <a:pt x="2508" y="3393"/>
                  <a:pt x="2508" y="3393"/>
                </a:cubicBezTo>
                <a:cubicBezTo>
                  <a:pt x="2508" y="3386"/>
                  <a:pt x="2508" y="3386"/>
                  <a:pt x="2508" y="3386"/>
                </a:cubicBezTo>
                <a:cubicBezTo>
                  <a:pt x="2522" y="3379"/>
                  <a:pt x="2522" y="3379"/>
                  <a:pt x="2522" y="3379"/>
                </a:cubicBezTo>
                <a:cubicBezTo>
                  <a:pt x="2527" y="3374"/>
                  <a:pt x="2527" y="3374"/>
                  <a:pt x="2527" y="3374"/>
                </a:cubicBezTo>
                <a:cubicBezTo>
                  <a:pt x="2533" y="3377"/>
                  <a:pt x="2533" y="3377"/>
                  <a:pt x="2533" y="3377"/>
                </a:cubicBezTo>
                <a:cubicBezTo>
                  <a:pt x="2533" y="3374"/>
                  <a:pt x="2533" y="3374"/>
                  <a:pt x="2533" y="3374"/>
                </a:cubicBezTo>
                <a:cubicBezTo>
                  <a:pt x="2543" y="3378"/>
                  <a:pt x="2543" y="3378"/>
                  <a:pt x="2543" y="3378"/>
                </a:cubicBezTo>
                <a:cubicBezTo>
                  <a:pt x="2548" y="3364"/>
                  <a:pt x="2548" y="3364"/>
                  <a:pt x="2548" y="3364"/>
                </a:cubicBezTo>
                <a:cubicBezTo>
                  <a:pt x="2559" y="3354"/>
                  <a:pt x="2559" y="3354"/>
                  <a:pt x="2559" y="3354"/>
                </a:cubicBezTo>
                <a:cubicBezTo>
                  <a:pt x="2562" y="3354"/>
                  <a:pt x="2562" y="3354"/>
                  <a:pt x="2562" y="3354"/>
                </a:cubicBezTo>
                <a:cubicBezTo>
                  <a:pt x="2565" y="3362"/>
                  <a:pt x="2565" y="3362"/>
                  <a:pt x="2565" y="3362"/>
                </a:cubicBezTo>
                <a:cubicBezTo>
                  <a:pt x="2561" y="3371"/>
                  <a:pt x="2561" y="3371"/>
                  <a:pt x="2561" y="3371"/>
                </a:cubicBezTo>
                <a:cubicBezTo>
                  <a:pt x="2569" y="3359"/>
                  <a:pt x="2569" y="3359"/>
                  <a:pt x="2569" y="3359"/>
                </a:cubicBezTo>
                <a:cubicBezTo>
                  <a:pt x="2576" y="3358"/>
                  <a:pt x="2576" y="3358"/>
                  <a:pt x="2576" y="3358"/>
                </a:cubicBezTo>
                <a:cubicBezTo>
                  <a:pt x="2582" y="3360"/>
                  <a:pt x="2582" y="3360"/>
                  <a:pt x="2582" y="3360"/>
                </a:cubicBezTo>
                <a:cubicBezTo>
                  <a:pt x="2592" y="3362"/>
                  <a:pt x="2592" y="3362"/>
                  <a:pt x="2592" y="3362"/>
                </a:cubicBezTo>
                <a:cubicBezTo>
                  <a:pt x="2588" y="3349"/>
                  <a:pt x="2588" y="3349"/>
                  <a:pt x="2588" y="3349"/>
                </a:cubicBezTo>
                <a:cubicBezTo>
                  <a:pt x="2592" y="3341"/>
                  <a:pt x="2592" y="3341"/>
                  <a:pt x="2592" y="3341"/>
                </a:cubicBezTo>
                <a:cubicBezTo>
                  <a:pt x="2599" y="3341"/>
                  <a:pt x="2599" y="3341"/>
                  <a:pt x="2599" y="3341"/>
                </a:cubicBezTo>
                <a:cubicBezTo>
                  <a:pt x="2602" y="3337"/>
                  <a:pt x="2602" y="3337"/>
                  <a:pt x="2602" y="3337"/>
                </a:cubicBezTo>
                <a:cubicBezTo>
                  <a:pt x="2609" y="3337"/>
                  <a:pt x="2609" y="3337"/>
                  <a:pt x="2609" y="3337"/>
                </a:cubicBezTo>
                <a:cubicBezTo>
                  <a:pt x="2616" y="3337"/>
                  <a:pt x="2616" y="3337"/>
                  <a:pt x="2616" y="3337"/>
                </a:cubicBezTo>
                <a:cubicBezTo>
                  <a:pt x="2618" y="3337"/>
                  <a:pt x="2618" y="3337"/>
                  <a:pt x="2618" y="3337"/>
                </a:cubicBezTo>
                <a:cubicBezTo>
                  <a:pt x="2627" y="3337"/>
                  <a:pt x="2627" y="3337"/>
                  <a:pt x="2627" y="3337"/>
                </a:cubicBezTo>
                <a:cubicBezTo>
                  <a:pt x="2632" y="3332"/>
                  <a:pt x="2632" y="3332"/>
                  <a:pt x="2632" y="3332"/>
                </a:cubicBezTo>
                <a:cubicBezTo>
                  <a:pt x="2641" y="3332"/>
                  <a:pt x="2641" y="3332"/>
                  <a:pt x="2641" y="3332"/>
                </a:cubicBezTo>
                <a:cubicBezTo>
                  <a:pt x="2641" y="3345"/>
                  <a:pt x="2641" y="3345"/>
                  <a:pt x="2641" y="3345"/>
                </a:cubicBezTo>
                <a:cubicBezTo>
                  <a:pt x="2645" y="3332"/>
                  <a:pt x="2645" y="3332"/>
                  <a:pt x="2645" y="3332"/>
                </a:cubicBezTo>
                <a:cubicBezTo>
                  <a:pt x="2648" y="3324"/>
                  <a:pt x="2648" y="3324"/>
                  <a:pt x="2648" y="3324"/>
                </a:cubicBezTo>
                <a:cubicBezTo>
                  <a:pt x="2654" y="3324"/>
                  <a:pt x="2654" y="3324"/>
                  <a:pt x="2654" y="3324"/>
                </a:cubicBezTo>
                <a:cubicBezTo>
                  <a:pt x="2658" y="3336"/>
                  <a:pt x="2658" y="3336"/>
                  <a:pt x="2658" y="3336"/>
                </a:cubicBezTo>
                <a:cubicBezTo>
                  <a:pt x="2661" y="3324"/>
                  <a:pt x="2661" y="3324"/>
                  <a:pt x="2661" y="3324"/>
                </a:cubicBezTo>
                <a:cubicBezTo>
                  <a:pt x="2666" y="3320"/>
                  <a:pt x="2666" y="3320"/>
                  <a:pt x="2666" y="3320"/>
                </a:cubicBezTo>
                <a:cubicBezTo>
                  <a:pt x="2666" y="3327"/>
                  <a:pt x="2666" y="3327"/>
                  <a:pt x="2666" y="3327"/>
                </a:cubicBezTo>
                <a:cubicBezTo>
                  <a:pt x="2666" y="3332"/>
                  <a:pt x="2666" y="3332"/>
                  <a:pt x="2666" y="3332"/>
                </a:cubicBezTo>
                <a:cubicBezTo>
                  <a:pt x="2674" y="3325"/>
                  <a:pt x="2674" y="3325"/>
                  <a:pt x="2674" y="3325"/>
                </a:cubicBezTo>
                <a:cubicBezTo>
                  <a:pt x="2679" y="3320"/>
                  <a:pt x="2679" y="3320"/>
                  <a:pt x="2679" y="3320"/>
                </a:cubicBezTo>
                <a:cubicBezTo>
                  <a:pt x="2683" y="3320"/>
                  <a:pt x="2683" y="3320"/>
                  <a:pt x="2683" y="3320"/>
                </a:cubicBezTo>
                <a:cubicBezTo>
                  <a:pt x="2683" y="3332"/>
                  <a:pt x="2683" y="3332"/>
                  <a:pt x="2683" y="3332"/>
                </a:cubicBezTo>
                <a:cubicBezTo>
                  <a:pt x="2690" y="3316"/>
                  <a:pt x="2690" y="3316"/>
                  <a:pt x="2690" y="3316"/>
                </a:cubicBezTo>
                <a:cubicBezTo>
                  <a:pt x="2699" y="3312"/>
                  <a:pt x="2699" y="3312"/>
                  <a:pt x="2699" y="3312"/>
                </a:cubicBezTo>
                <a:cubicBezTo>
                  <a:pt x="2704" y="3319"/>
                  <a:pt x="2704" y="3319"/>
                  <a:pt x="2704" y="3319"/>
                </a:cubicBezTo>
                <a:cubicBezTo>
                  <a:pt x="2709" y="3316"/>
                  <a:pt x="2709" y="3316"/>
                  <a:pt x="2709" y="3316"/>
                </a:cubicBezTo>
                <a:cubicBezTo>
                  <a:pt x="2714" y="3320"/>
                  <a:pt x="2714" y="3320"/>
                  <a:pt x="2714" y="3320"/>
                </a:cubicBezTo>
                <a:cubicBezTo>
                  <a:pt x="2718" y="3320"/>
                  <a:pt x="2718" y="3320"/>
                  <a:pt x="2718" y="3320"/>
                </a:cubicBezTo>
                <a:cubicBezTo>
                  <a:pt x="2723" y="3312"/>
                  <a:pt x="2723" y="3312"/>
                  <a:pt x="2723" y="3312"/>
                </a:cubicBezTo>
                <a:cubicBezTo>
                  <a:pt x="2730" y="3304"/>
                  <a:pt x="2730" y="3304"/>
                  <a:pt x="2730" y="3304"/>
                </a:cubicBezTo>
                <a:cubicBezTo>
                  <a:pt x="2736" y="3310"/>
                  <a:pt x="2736" y="3310"/>
                  <a:pt x="2736" y="3310"/>
                </a:cubicBezTo>
                <a:cubicBezTo>
                  <a:pt x="2743" y="3304"/>
                  <a:pt x="2743" y="3304"/>
                  <a:pt x="2743" y="3304"/>
                </a:cubicBezTo>
                <a:cubicBezTo>
                  <a:pt x="2743" y="3301"/>
                  <a:pt x="2743" y="3301"/>
                  <a:pt x="2743" y="3301"/>
                </a:cubicBezTo>
                <a:cubicBezTo>
                  <a:pt x="2751" y="3301"/>
                  <a:pt x="2751" y="3301"/>
                  <a:pt x="2751" y="3301"/>
                </a:cubicBezTo>
                <a:cubicBezTo>
                  <a:pt x="2758" y="3290"/>
                  <a:pt x="2758" y="3290"/>
                  <a:pt x="2758" y="3290"/>
                </a:cubicBezTo>
                <a:cubicBezTo>
                  <a:pt x="2763" y="3295"/>
                  <a:pt x="2763" y="3295"/>
                  <a:pt x="2763" y="3295"/>
                </a:cubicBezTo>
                <a:cubicBezTo>
                  <a:pt x="2768" y="3298"/>
                  <a:pt x="2768" y="3298"/>
                  <a:pt x="2768" y="3298"/>
                </a:cubicBezTo>
                <a:cubicBezTo>
                  <a:pt x="2775" y="3298"/>
                  <a:pt x="2775" y="3298"/>
                  <a:pt x="2775" y="3298"/>
                </a:cubicBezTo>
                <a:cubicBezTo>
                  <a:pt x="2775" y="3304"/>
                  <a:pt x="2775" y="3304"/>
                  <a:pt x="2775" y="3304"/>
                </a:cubicBezTo>
                <a:cubicBezTo>
                  <a:pt x="2789" y="3313"/>
                  <a:pt x="2789" y="3313"/>
                  <a:pt x="2789" y="3313"/>
                </a:cubicBezTo>
                <a:cubicBezTo>
                  <a:pt x="2789" y="3304"/>
                  <a:pt x="2789" y="3304"/>
                  <a:pt x="2789" y="3304"/>
                </a:cubicBezTo>
                <a:cubicBezTo>
                  <a:pt x="2798" y="3315"/>
                  <a:pt x="2798" y="3315"/>
                  <a:pt x="2798" y="3315"/>
                </a:cubicBezTo>
                <a:cubicBezTo>
                  <a:pt x="2803" y="3317"/>
                  <a:pt x="2803" y="3317"/>
                  <a:pt x="2803" y="3317"/>
                </a:cubicBezTo>
                <a:cubicBezTo>
                  <a:pt x="2803" y="3313"/>
                  <a:pt x="2803" y="3313"/>
                  <a:pt x="2803" y="3313"/>
                </a:cubicBezTo>
                <a:cubicBezTo>
                  <a:pt x="2803" y="3302"/>
                  <a:pt x="2803" y="3302"/>
                  <a:pt x="2803" y="3302"/>
                </a:cubicBezTo>
                <a:cubicBezTo>
                  <a:pt x="2807" y="3297"/>
                  <a:pt x="2807" y="3297"/>
                  <a:pt x="2807" y="3297"/>
                </a:cubicBezTo>
                <a:cubicBezTo>
                  <a:pt x="2812" y="3299"/>
                  <a:pt x="2812" y="3299"/>
                  <a:pt x="2812" y="3299"/>
                </a:cubicBezTo>
                <a:cubicBezTo>
                  <a:pt x="2817" y="3302"/>
                  <a:pt x="2817" y="3302"/>
                  <a:pt x="2817" y="3302"/>
                </a:cubicBezTo>
                <a:cubicBezTo>
                  <a:pt x="2828" y="3295"/>
                  <a:pt x="2828" y="3295"/>
                  <a:pt x="2828" y="3295"/>
                </a:cubicBezTo>
                <a:cubicBezTo>
                  <a:pt x="2835" y="3297"/>
                  <a:pt x="2835" y="3297"/>
                  <a:pt x="2835" y="3297"/>
                </a:cubicBezTo>
                <a:cubicBezTo>
                  <a:pt x="2833" y="3303"/>
                  <a:pt x="2833" y="3303"/>
                  <a:pt x="2833" y="3303"/>
                </a:cubicBezTo>
                <a:cubicBezTo>
                  <a:pt x="2830" y="3316"/>
                  <a:pt x="2830" y="3316"/>
                  <a:pt x="2830" y="3316"/>
                </a:cubicBezTo>
                <a:cubicBezTo>
                  <a:pt x="2842" y="3290"/>
                  <a:pt x="2842" y="3290"/>
                  <a:pt x="2842" y="3290"/>
                </a:cubicBezTo>
                <a:cubicBezTo>
                  <a:pt x="2842" y="3290"/>
                  <a:pt x="2848" y="3295"/>
                  <a:pt x="2848" y="3297"/>
                </a:cubicBezTo>
                <a:cubicBezTo>
                  <a:pt x="2848" y="3299"/>
                  <a:pt x="2848" y="3306"/>
                  <a:pt x="2848" y="3306"/>
                </a:cubicBezTo>
                <a:cubicBezTo>
                  <a:pt x="2853" y="3300"/>
                  <a:pt x="2853" y="3300"/>
                  <a:pt x="2853" y="3300"/>
                </a:cubicBezTo>
                <a:cubicBezTo>
                  <a:pt x="2859" y="3290"/>
                  <a:pt x="2859" y="3290"/>
                  <a:pt x="2859" y="3290"/>
                </a:cubicBezTo>
                <a:cubicBezTo>
                  <a:pt x="2866" y="3299"/>
                  <a:pt x="2866" y="3299"/>
                  <a:pt x="2866" y="3299"/>
                </a:cubicBezTo>
                <a:cubicBezTo>
                  <a:pt x="2874" y="3290"/>
                  <a:pt x="2874" y="3290"/>
                  <a:pt x="2874" y="3290"/>
                </a:cubicBezTo>
                <a:cubicBezTo>
                  <a:pt x="2878" y="3280"/>
                  <a:pt x="2878" y="3280"/>
                  <a:pt x="2878" y="3280"/>
                </a:cubicBezTo>
                <a:cubicBezTo>
                  <a:pt x="2882" y="3284"/>
                  <a:pt x="2882" y="3284"/>
                  <a:pt x="2882" y="3284"/>
                </a:cubicBezTo>
                <a:cubicBezTo>
                  <a:pt x="2889" y="3286"/>
                  <a:pt x="2889" y="3286"/>
                  <a:pt x="2889" y="3286"/>
                </a:cubicBezTo>
                <a:cubicBezTo>
                  <a:pt x="2889" y="3271"/>
                  <a:pt x="2889" y="3271"/>
                  <a:pt x="2889" y="3271"/>
                </a:cubicBezTo>
                <a:cubicBezTo>
                  <a:pt x="2894" y="3271"/>
                  <a:pt x="2894" y="3271"/>
                  <a:pt x="2894" y="3271"/>
                </a:cubicBezTo>
                <a:cubicBezTo>
                  <a:pt x="2903" y="3265"/>
                  <a:pt x="2903" y="3265"/>
                  <a:pt x="2903" y="3265"/>
                </a:cubicBezTo>
                <a:cubicBezTo>
                  <a:pt x="2903" y="3269"/>
                  <a:pt x="2903" y="3269"/>
                  <a:pt x="2903" y="3269"/>
                </a:cubicBezTo>
                <a:cubicBezTo>
                  <a:pt x="2915" y="3273"/>
                  <a:pt x="2915" y="3273"/>
                  <a:pt x="2915" y="3273"/>
                </a:cubicBezTo>
                <a:cubicBezTo>
                  <a:pt x="2922" y="3280"/>
                  <a:pt x="2922" y="3280"/>
                  <a:pt x="2922" y="3280"/>
                </a:cubicBezTo>
                <a:cubicBezTo>
                  <a:pt x="2922" y="3271"/>
                  <a:pt x="2922" y="3271"/>
                  <a:pt x="2922" y="3271"/>
                </a:cubicBezTo>
                <a:cubicBezTo>
                  <a:pt x="2929" y="3262"/>
                  <a:pt x="2929" y="3262"/>
                  <a:pt x="2929" y="3262"/>
                </a:cubicBezTo>
                <a:cubicBezTo>
                  <a:pt x="2934" y="3272"/>
                  <a:pt x="2934" y="3272"/>
                  <a:pt x="2934" y="3272"/>
                </a:cubicBezTo>
                <a:cubicBezTo>
                  <a:pt x="2938" y="3267"/>
                  <a:pt x="2938" y="3267"/>
                  <a:pt x="2938" y="3267"/>
                </a:cubicBezTo>
                <a:cubicBezTo>
                  <a:pt x="2938" y="3267"/>
                  <a:pt x="2942" y="3258"/>
                  <a:pt x="2944" y="3262"/>
                </a:cubicBezTo>
                <a:cubicBezTo>
                  <a:pt x="2946" y="3265"/>
                  <a:pt x="2954" y="3274"/>
                  <a:pt x="2954" y="3274"/>
                </a:cubicBezTo>
                <a:cubicBezTo>
                  <a:pt x="2959" y="3273"/>
                  <a:pt x="2959" y="3273"/>
                  <a:pt x="2959" y="3273"/>
                </a:cubicBezTo>
                <a:cubicBezTo>
                  <a:pt x="2964" y="3269"/>
                  <a:pt x="2964" y="3269"/>
                  <a:pt x="2964" y="3269"/>
                </a:cubicBezTo>
                <a:cubicBezTo>
                  <a:pt x="2964" y="3265"/>
                  <a:pt x="2964" y="3265"/>
                  <a:pt x="2964" y="3265"/>
                </a:cubicBezTo>
                <a:cubicBezTo>
                  <a:pt x="2964" y="3265"/>
                  <a:pt x="2965" y="3260"/>
                  <a:pt x="2967" y="3261"/>
                </a:cubicBezTo>
                <a:cubicBezTo>
                  <a:pt x="2969" y="3262"/>
                  <a:pt x="2978" y="3267"/>
                  <a:pt x="2978" y="3267"/>
                </a:cubicBezTo>
                <a:cubicBezTo>
                  <a:pt x="2983" y="3264"/>
                  <a:pt x="2983" y="3264"/>
                  <a:pt x="2983" y="3264"/>
                </a:cubicBezTo>
                <a:cubicBezTo>
                  <a:pt x="2983" y="3253"/>
                  <a:pt x="2983" y="3253"/>
                  <a:pt x="2983" y="3253"/>
                </a:cubicBezTo>
                <a:cubicBezTo>
                  <a:pt x="2987" y="3249"/>
                  <a:pt x="2987" y="3249"/>
                  <a:pt x="2987" y="3249"/>
                </a:cubicBezTo>
                <a:cubicBezTo>
                  <a:pt x="2992" y="3249"/>
                  <a:pt x="2992" y="3249"/>
                  <a:pt x="2992" y="3249"/>
                </a:cubicBezTo>
                <a:cubicBezTo>
                  <a:pt x="3000" y="3244"/>
                  <a:pt x="3000" y="3244"/>
                  <a:pt x="3000" y="3244"/>
                </a:cubicBezTo>
                <a:cubicBezTo>
                  <a:pt x="3006" y="3238"/>
                  <a:pt x="3006" y="3238"/>
                  <a:pt x="3006" y="3238"/>
                </a:cubicBezTo>
                <a:cubicBezTo>
                  <a:pt x="3006" y="3231"/>
                  <a:pt x="3006" y="3231"/>
                  <a:pt x="3006" y="3231"/>
                </a:cubicBezTo>
                <a:cubicBezTo>
                  <a:pt x="3017" y="3231"/>
                  <a:pt x="3017" y="3231"/>
                  <a:pt x="3017" y="3231"/>
                </a:cubicBezTo>
                <a:cubicBezTo>
                  <a:pt x="3023" y="3231"/>
                  <a:pt x="3023" y="3231"/>
                  <a:pt x="3023" y="3231"/>
                </a:cubicBezTo>
                <a:cubicBezTo>
                  <a:pt x="3027" y="3227"/>
                  <a:pt x="3027" y="3227"/>
                  <a:pt x="3027" y="3227"/>
                </a:cubicBezTo>
                <a:cubicBezTo>
                  <a:pt x="3033" y="3233"/>
                  <a:pt x="3033" y="3233"/>
                  <a:pt x="3033" y="3233"/>
                </a:cubicBezTo>
                <a:cubicBezTo>
                  <a:pt x="3033" y="3227"/>
                  <a:pt x="3033" y="3227"/>
                  <a:pt x="3033" y="3227"/>
                </a:cubicBezTo>
                <a:cubicBezTo>
                  <a:pt x="3033" y="3227"/>
                  <a:pt x="3036" y="3221"/>
                  <a:pt x="3039" y="3221"/>
                </a:cubicBezTo>
                <a:cubicBezTo>
                  <a:pt x="3043" y="3221"/>
                  <a:pt x="3050" y="3221"/>
                  <a:pt x="3050" y="3221"/>
                </a:cubicBezTo>
                <a:cubicBezTo>
                  <a:pt x="3050" y="3221"/>
                  <a:pt x="3059" y="3206"/>
                  <a:pt x="3058" y="3210"/>
                </a:cubicBezTo>
                <a:cubicBezTo>
                  <a:pt x="3056" y="3213"/>
                  <a:pt x="3054" y="3238"/>
                  <a:pt x="3054" y="3238"/>
                </a:cubicBezTo>
                <a:cubicBezTo>
                  <a:pt x="3061" y="3247"/>
                  <a:pt x="3061" y="3247"/>
                  <a:pt x="3061" y="3247"/>
                </a:cubicBezTo>
                <a:cubicBezTo>
                  <a:pt x="3067" y="3255"/>
                  <a:pt x="3067" y="3255"/>
                  <a:pt x="3067" y="3255"/>
                </a:cubicBezTo>
                <a:cubicBezTo>
                  <a:pt x="3063" y="3230"/>
                  <a:pt x="3063" y="3230"/>
                  <a:pt x="3063" y="3230"/>
                </a:cubicBezTo>
                <a:cubicBezTo>
                  <a:pt x="3063" y="3221"/>
                  <a:pt x="3063" y="3221"/>
                  <a:pt x="3063" y="3221"/>
                </a:cubicBezTo>
                <a:cubicBezTo>
                  <a:pt x="3072" y="3233"/>
                  <a:pt x="3072" y="3233"/>
                  <a:pt x="3072" y="3233"/>
                </a:cubicBezTo>
                <a:cubicBezTo>
                  <a:pt x="3076" y="3231"/>
                  <a:pt x="3076" y="3231"/>
                  <a:pt x="3076" y="3231"/>
                </a:cubicBezTo>
                <a:cubicBezTo>
                  <a:pt x="3084" y="3229"/>
                  <a:pt x="3084" y="3229"/>
                  <a:pt x="3084" y="3229"/>
                </a:cubicBezTo>
                <a:cubicBezTo>
                  <a:pt x="3090" y="3234"/>
                  <a:pt x="3090" y="3234"/>
                  <a:pt x="3090" y="3234"/>
                </a:cubicBezTo>
                <a:cubicBezTo>
                  <a:pt x="3090" y="3247"/>
                  <a:pt x="3090" y="3247"/>
                  <a:pt x="3090" y="3247"/>
                </a:cubicBezTo>
                <a:cubicBezTo>
                  <a:pt x="3099" y="3239"/>
                  <a:pt x="3099" y="3239"/>
                  <a:pt x="3099" y="3239"/>
                </a:cubicBezTo>
                <a:cubicBezTo>
                  <a:pt x="3105" y="3230"/>
                  <a:pt x="3105" y="3230"/>
                  <a:pt x="3105" y="3230"/>
                </a:cubicBezTo>
                <a:cubicBezTo>
                  <a:pt x="3109" y="3236"/>
                  <a:pt x="3109" y="3236"/>
                  <a:pt x="3109" y="3236"/>
                </a:cubicBezTo>
                <a:cubicBezTo>
                  <a:pt x="3109" y="3241"/>
                  <a:pt x="3109" y="3241"/>
                  <a:pt x="3109" y="3241"/>
                </a:cubicBezTo>
                <a:cubicBezTo>
                  <a:pt x="3117" y="3236"/>
                  <a:pt x="3117" y="3236"/>
                  <a:pt x="3117" y="3236"/>
                </a:cubicBezTo>
                <a:cubicBezTo>
                  <a:pt x="3117" y="3236"/>
                  <a:pt x="3120" y="3238"/>
                  <a:pt x="3121" y="3242"/>
                </a:cubicBezTo>
                <a:cubicBezTo>
                  <a:pt x="3121" y="3245"/>
                  <a:pt x="3124" y="3252"/>
                  <a:pt x="3124" y="3252"/>
                </a:cubicBezTo>
                <a:cubicBezTo>
                  <a:pt x="3124" y="3252"/>
                  <a:pt x="3133" y="3245"/>
                  <a:pt x="3134" y="3249"/>
                </a:cubicBezTo>
                <a:cubicBezTo>
                  <a:pt x="3135" y="3253"/>
                  <a:pt x="3135" y="3253"/>
                  <a:pt x="3135" y="3253"/>
                </a:cubicBezTo>
                <a:cubicBezTo>
                  <a:pt x="3148" y="3243"/>
                  <a:pt x="3148" y="3243"/>
                  <a:pt x="3148" y="3243"/>
                </a:cubicBezTo>
                <a:cubicBezTo>
                  <a:pt x="3161" y="3243"/>
                  <a:pt x="3161" y="3243"/>
                  <a:pt x="3161" y="3243"/>
                </a:cubicBezTo>
                <a:cubicBezTo>
                  <a:pt x="3175" y="3241"/>
                  <a:pt x="3175" y="3241"/>
                  <a:pt x="3175" y="3241"/>
                </a:cubicBezTo>
                <a:cubicBezTo>
                  <a:pt x="3186" y="3241"/>
                  <a:pt x="3186" y="3241"/>
                  <a:pt x="3186" y="3241"/>
                </a:cubicBezTo>
                <a:cubicBezTo>
                  <a:pt x="3192" y="3235"/>
                  <a:pt x="3192" y="3235"/>
                  <a:pt x="3192" y="3235"/>
                </a:cubicBezTo>
                <a:cubicBezTo>
                  <a:pt x="3203" y="3236"/>
                  <a:pt x="3203" y="3236"/>
                  <a:pt x="3203" y="3236"/>
                </a:cubicBezTo>
                <a:cubicBezTo>
                  <a:pt x="3203" y="3236"/>
                  <a:pt x="3200" y="3227"/>
                  <a:pt x="3203" y="3227"/>
                </a:cubicBezTo>
                <a:cubicBezTo>
                  <a:pt x="3207" y="3227"/>
                  <a:pt x="3219" y="3238"/>
                  <a:pt x="3219" y="3238"/>
                </a:cubicBezTo>
                <a:cubicBezTo>
                  <a:pt x="3224" y="3248"/>
                  <a:pt x="3224" y="3248"/>
                  <a:pt x="3224" y="3248"/>
                </a:cubicBezTo>
                <a:cubicBezTo>
                  <a:pt x="3224" y="3256"/>
                  <a:pt x="3224" y="3256"/>
                  <a:pt x="3224" y="3256"/>
                </a:cubicBezTo>
                <a:cubicBezTo>
                  <a:pt x="3231" y="3244"/>
                  <a:pt x="3231" y="3244"/>
                  <a:pt x="3231" y="3244"/>
                </a:cubicBezTo>
                <a:cubicBezTo>
                  <a:pt x="3237" y="3244"/>
                  <a:pt x="3237" y="3244"/>
                  <a:pt x="3237" y="3244"/>
                </a:cubicBezTo>
                <a:cubicBezTo>
                  <a:pt x="3251" y="3238"/>
                  <a:pt x="3251" y="3238"/>
                  <a:pt x="3251" y="3238"/>
                </a:cubicBezTo>
                <a:cubicBezTo>
                  <a:pt x="3251" y="3238"/>
                  <a:pt x="3256" y="3245"/>
                  <a:pt x="3256" y="3248"/>
                </a:cubicBezTo>
                <a:cubicBezTo>
                  <a:pt x="3256" y="3251"/>
                  <a:pt x="3256" y="3265"/>
                  <a:pt x="3256" y="3265"/>
                </a:cubicBezTo>
                <a:cubicBezTo>
                  <a:pt x="3266" y="3251"/>
                  <a:pt x="3266" y="3251"/>
                  <a:pt x="3266" y="3251"/>
                </a:cubicBezTo>
                <a:cubicBezTo>
                  <a:pt x="3271" y="3244"/>
                  <a:pt x="3271" y="3244"/>
                  <a:pt x="3271" y="3244"/>
                </a:cubicBezTo>
                <a:cubicBezTo>
                  <a:pt x="3280" y="3252"/>
                  <a:pt x="3280" y="3252"/>
                  <a:pt x="3280" y="3252"/>
                </a:cubicBezTo>
                <a:cubicBezTo>
                  <a:pt x="3292" y="3255"/>
                  <a:pt x="3292" y="3255"/>
                  <a:pt x="3292" y="3255"/>
                </a:cubicBezTo>
                <a:cubicBezTo>
                  <a:pt x="3303" y="3258"/>
                  <a:pt x="3303" y="3258"/>
                  <a:pt x="3303" y="3258"/>
                </a:cubicBezTo>
                <a:cubicBezTo>
                  <a:pt x="3310" y="3271"/>
                  <a:pt x="3310" y="3271"/>
                  <a:pt x="3310" y="3271"/>
                </a:cubicBezTo>
                <a:cubicBezTo>
                  <a:pt x="3310" y="3278"/>
                  <a:pt x="3310" y="3278"/>
                  <a:pt x="3310" y="3278"/>
                </a:cubicBezTo>
                <a:cubicBezTo>
                  <a:pt x="3316" y="3271"/>
                  <a:pt x="3316" y="3271"/>
                  <a:pt x="3316" y="3271"/>
                </a:cubicBezTo>
                <a:cubicBezTo>
                  <a:pt x="3320" y="3278"/>
                  <a:pt x="3320" y="3278"/>
                  <a:pt x="3320" y="3278"/>
                </a:cubicBezTo>
                <a:cubicBezTo>
                  <a:pt x="3333" y="3280"/>
                  <a:pt x="3333" y="3280"/>
                  <a:pt x="3333" y="3280"/>
                </a:cubicBezTo>
                <a:cubicBezTo>
                  <a:pt x="3338" y="3285"/>
                  <a:pt x="3338" y="3285"/>
                  <a:pt x="3338" y="3285"/>
                </a:cubicBezTo>
                <a:cubicBezTo>
                  <a:pt x="3344" y="3285"/>
                  <a:pt x="3344" y="3285"/>
                  <a:pt x="3344" y="3285"/>
                </a:cubicBezTo>
                <a:cubicBezTo>
                  <a:pt x="3344" y="3276"/>
                  <a:pt x="3344" y="3276"/>
                  <a:pt x="3344" y="3276"/>
                </a:cubicBezTo>
                <a:cubicBezTo>
                  <a:pt x="3355" y="3279"/>
                  <a:pt x="3355" y="3279"/>
                  <a:pt x="3355" y="3279"/>
                </a:cubicBezTo>
                <a:cubicBezTo>
                  <a:pt x="3351" y="3270"/>
                  <a:pt x="3351" y="3270"/>
                  <a:pt x="3351" y="3270"/>
                </a:cubicBezTo>
                <a:cubicBezTo>
                  <a:pt x="3355" y="3264"/>
                  <a:pt x="3355" y="3264"/>
                  <a:pt x="3355" y="3264"/>
                </a:cubicBezTo>
                <a:cubicBezTo>
                  <a:pt x="3362" y="3267"/>
                  <a:pt x="3362" y="3267"/>
                  <a:pt x="3362" y="3267"/>
                </a:cubicBezTo>
                <a:cubicBezTo>
                  <a:pt x="3366" y="3255"/>
                  <a:pt x="3366" y="3255"/>
                  <a:pt x="3366" y="3255"/>
                </a:cubicBezTo>
                <a:cubicBezTo>
                  <a:pt x="3370" y="3264"/>
                  <a:pt x="3370" y="3264"/>
                  <a:pt x="3370" y="3264"/>
                </a:cubicBezTo>
                <a:cubicBezTo>
                  <a:pt x="3370" y="3271"/>
                  <a:pt x="3370" y="3271"/>
                  <a:pt x="3370" y="3271"/>
                </a:cubicBezTo>
                <a:cubicBezTo>
                  <a:pt x="3376" y="3266"/>
                  <a:pt x="3376" y="3266"/>
                  <a:pt x="3376" y="3266"/>
                </a:cubicBezTo>
                <a:cubicBezTo>
                  <a:pt x="3386" y="3266"/>
                  <a:pt x="3386" y="3266"/>
                  <a:pt x="3386" y="3266"/>
                </a:cubicBezTo>
                <a:cubicBezTo>
                  <a:pt x="3390" y="3273"/>
                  <a:pt x="3390" y="3273"/>
                  <a:pt x="3390" y="3273"/>
                </a:cubicBezTo>
                <a:cubicBezTo>
                  <a:pt x="3399" y="3282"/>
                  <a:pt x="3399" y="3282"/>
                  <a:pt x="3399" y="3282"/>
                </a:cubicBezTo>
                <a:cubicBezTo>
                  <a:pt x="3399" y="3290"/>
                  <a:pt x="3399" y="3290"/>
                  <a:pt x="3399" y="3290"/>
                </a:cubicBezTo>
                <a:cubicBezTo>
                  <a:pt x="3408" y="3295"/>
                  <a:pt x="3408" y="3295"/>
                  <a:pt x="3408" y="3295"/>
                </a:cubicBezTo>
                <a:cubicBezTo>
                  <a:pt x="3408" y="3281"/>
                  <a:pt x="3408" y="3281"/>
                  <a:pt x="3408" y="3281"/>
                </a:cubicBezTo>
                <a:cubicBezTo>
                  <a:pt x="3427" y="3278"/>
                  <a:pt x="3427" y="3278"/>
                  <a:pt x="3427" y="3278"/>
                </a:cubicBezTo>
                <a:cubicBezTo>
                  <a:pt x="3427" y="3287"/>
                  <a:pt x="3427" y="3287"/>
                  <a:pt x="3427" y="3287"/>
                </a:cubicBezTo>
                <a:cubicBezTo>
                  <a:pt x="3438" y="3278"/>
                  <a:pt x="3438" y="3278"/>
                  <a:pt x="3438" y="3278"/>
                </a:cubicBezTo>
                <a:cubicBezTo>
                  <a:pt x="3446" y="3281"/>
                  <a:pt x="3446" y="3281"/>
                  <a:pt x="3446" y="3281"/>
                </a:cubicBezTo>
                <a:cubicBezTo>
                  <a:pt x="3455" y="3285"/>
                  <a:pt x="3455" y="3285"/>
                  <a:pt x="3455" y="3285"/>
                </a:cubicBezTo>
                <a:cubicBezTo>
                  <a:pt x="3464" y="3283"/>
                  <a:pt x="3464" y="3283"/>
                  <a:pt x="3464" y="3283"/>
                </a:cubicBezTo>
                <a:cubicBezTo>
                  <a:pt x="3471" y="3285"/>
                  <a:pt x="3471" y="3285"/>
                  <a:pt x="3471" y="3285"/>
                </a:cubicBezTo>
                <a:cubicBezTo>
                  <a:pt x="3477" y="3292"/>
                  <a:pt x="3477" y="3292"/>
                  <a:pt x="3477" y="3292"/>
                </a:cubicBezTo>
                <a:cubicBezTo>
                  <a:pt x="3486" y="3296"/>
                  <a:pt x="3486" y="3296"/>
                  <a:pt x="3486" y="3296"/>
                </a:cubicBezTo>
                <a:cubicBezTo>
                  <a:pt x="3490" y="3301"/>
                  <a:pt x="3490" y="3301"/>
                  <a:pt x="3490" y="3301"/>
                </a:cubicBezTo>
                <a:cubicBezTo>
                  <a:pt x="3490" y="3307"/>
                  <a:pt x="3490" y="3307"/>
                  <a:pt x="3490" y="3307"/>
                </a:cubicBezTo>
                <a:cubicBezTo>
                  <a:pt x="3496" y="3299"/>
                  <a:pt x="3496" y="3299"/>
                  <a:pt x="3496" y="3299"/>
                </a:cubicBezTo>
                <a:cubicBezTo>
                  <a:pt x="3504" y="3290"/>
                  <a:pt x="3504" y="3290"/>
                  <a:pt x="3504" y="3290"/>
                </a:cubicBezTo>
                <a:cubicBezTo>
                  <a:pt x="3509" y="3288"/>
                  <a:pt x="3509" y="3288"/>
                  <a:pt x="3509" y="3288"/>
                </a:cubicBezTo>
                <a:cubicBezTo>
                  <a:pt x="3512" y="3289"/>
                  <a:pt x="3512" y="3289"/>
                  <a:pt x="3512" y="3289"/>
                </a:cubicBezTo>
                <a:cubicBezTo>
                  <a:pt x="3518" y="3292"/>
                  <a:pt x="3518" y="3292"/>
                  <a:pt x="3518" y="3292"/>
                </a:cubicBezTo>
                <a:cubicBezTo>
                  <a:pt x="3526" y="3285"/>
                  <a:pt x="3526" y="3285"/>
                  <a:pt x="3526" y="3285"/>
                </a:cubicBezTo>
                <a:cubicBezTo>
                  <a:pt x="3530" y="3285"/>
                  <a:pt x="3530" y="3285"/>
                  <a:pt x="3530" y="3285"/>
                </a:cubicBezTo>
                <a:cubicBezTo>
                  <a:pt x="3537" y="3295"/>
                  <a:pt x="3537" y="3295"/>
                  <a:pt x="3537" y="3295"/>
                </a:cubicBezTo>
                <a:cubicBezTo>
                  <a:pt x="3543" y="3290"/>
                  <a:pt x="3543" y="3290"/>
                  <a:pt x="3543" y="3290"/>
                </a:cubicBezTo>
                <a:cubicBezTo>
                  <a:pt x="3547" y="3290"/>
                  <a:pt x="3547" y="3290"/>
                  <a:pt x="3547" y="3290"/>
                </a:cubicBezTo>
                <a:cubicBezTo>
                  <a:pt x="3551" y="3295"/>
                  <a:pt x="3551" y="3295"/>
                  <a:pt x="3551" y="3295"/>
                </a:cubicBezTo>
                <a:cubicBezTo>
                  <a:pt x="3555" y="3300"/>
                  <a:pt x="3555" y="3300"/>
                  <a:pt x="3555" y="3300"/>
                </a:cubicBezTo>
                <a:cubicBezTo>
                  <a:pt x="3563" y="3295"/>
                  <a:pt x="3563" y="3295"/>
                  <a:pt x="3563" y="3295"/>
                </a:cubicBezTo>
                <a:cubicBezTo>
                  <a:pt x="3569" y="3295"/>
                  <a:pt x="3569" y="3295"/>
                  <a:pt x="3569" y="3295"/>
                </a:cubicBezTo>
                <a:cubicBezTo>
                  <a:pt x="3569" y="3295"/>
                  <a:pt x="3578" y="3292"/>
                  <a:pt x="3577" y="3295"/>
                </a:cubicBezTo>
                <a:cubicBezTo>
                  <a:pt x="3577" y="3297"/>
                  <a:pt x="3574" y="3307"/>
                  <a:pt x="3574" y="3307"/>
                </a:cubicBezTo>
                <a:cubicBezTo>
                  <a:pt x="3582" y="3296"/>
                  <a:pt x="3582" y="3296"/>
                  <a:pt x="3582" y="3296"/>
                </a:cubicBezTo>
                <a:cubicBezTo>
                  <a:pt x="3591" y="3292"/>
                  <a:pt x="3591" y="3292"/>
                  <a:pt x="3591" y="3292"/>
                </a:cubicBezTo>
                <a:cubicBezTo>
                  <a:pt x="3591" y="3298"/>
                  <a:pt x="3591" y="3298"/>
                  <a:pt x="3591" y="3298"/>
                </a:cubicBezTo>
                <a:cubicBezTo>
                  <a:pt x="3603" y="3300"/>
                  <a:pt x="3603" y="3300"/>
                  <a:pt x="3603" y="3300"/>
                </a:cubicBezTo>
                <a:cubicBezTo>
                  <a:pt x="3610" y="3299"/>
                  <a:pt x="3610" y="3299"/>
                  <a:pt x="3610" y="3299"/>
                </a:cubicBezTo>
                <a:cubicBezTo>
                  <a:pt x="3610" y="3299"/>
                  <a:pt x="3614" y="3290"/>
                  <a:pt x="3615" y="3292"/>
                </a:cubicBezTo>
                <a:cubicBezTo>
                  <a:pt x="3616" y="3295"/>
                  <a:pt x="3619" y="3304"/>
                  <a:pt x="3619" y="3304"/>
                </a:cubicBezTo>
                <a:cubicBezTo>
                  <a:pt x="3625" y="3292"/>
                  <a:pt x="3625" y="3292"/>
                  <a:pt x="3625" y="3292"/>
                </a:cubicBezTo>
                <a:cubicBezTo>
                  <a:pt x="3636" y="3292"/>
                  <a:pt x="3636" y="3292"/>
                  <a:pt x="3636" y="3292"/>
                </a:cubicBezTo>
                <a:cubicBezTo>
                  <a:pt x="3636" y="3301"/>
                  <a:pt x="3636" y="3301"/>
                  <a:pt x="3636" y="3301"/>
                </a:cubicBezTo>
                <a:cubicBezTo>
                  <a:pt x="3644" y="3288"/>
                  <a:pt x="3644" y="3288"/>
                  <a:pt x="3644" y="3288"/>
                </a:cubicBezTo>
                <a:cubicBezTo>
                  <a:pt x="3644" y="3296"/>
                  <a:pt x="3644" y="3296"/>
                  <a:pt x="3644" y="3296"/>
                </a:cubicBezTo>
                <a:cubicBezTo>
                  <a:pt x="3651" y="3291"/>
                  <a:pt x="3651" y="3291"/>
                  <a:pt x="3651" y="3291"/>
                </a:cubicBezTo>
                <a:cubicBezTo>
                  <a:pt x="3651" y="3291"/>
                  <a:pt x="3658" y="3292"/>
                  <a:pt x="3659" y="3295"/>
                </a:cubicBezTo>
                <a:cubicBezTo>
                  <a:pt x="3659" y="3297"/>
                  <a:pt x="3664" y="3304"/>
                  <a:pt x="3664" y="3304"/>
                </a:cubicBezTo>
                <a:cubicBezTo>
                  <a:pt x="3673" y="3299"/>
                  <a:pt x="3673" y="3299"/>
                  <a:pt x="3673" y="3299"/>
                </a:cubicBezTo>
                <a:cubicBezTo>
                  <a:pt x="3673" y="3306"/>
                  <a:pt x="3673" y="3306"/>
                  <a:pt x="3673" y="3306"/>
                </a:cubicBezTo>
                <a:cubicBezTo>
                  <a:pt x="3687" y="3304"/>
                  <a:pt x="3687" y="3304"/>
                  <a:pt x="3687" y="3304"/>
                </a:cubicBezTo>
                <a:cubicBezTo>
                  <a:pt x="3696" y="3314"/>
                  <a:pt x="3696" y="3314"/>
                  <a:pt x="3696" y="3314"/>
                </a:cubicBezTo>
                <a:cubicBezTo>
                  <a:pt x="3696" y="3325"/>
                  <a:pt x="3696" y="3325"/>
                  <a:pt x="3696" y="3325"/>
                </a:cubicBezTo>
                <a:cubicBezTo>
                  <a:pt x="3701" y="3311"/>
                  <a:pt x="3701" y="3311"/>
                  <a:pt x="3701" y="3311"/>
                </a:cubicBezTo>
                <a:cubicBezTo>
                  <a:pt x="3698" y="3302"/>
                  <a:pt x="3698" y="3302"/>
                  <a:pt x="3698" y="3302"/>
                </a:cubicBezTo>
                <a:cubicBezTo>
                  <a:pt x="3709" y="3309"/>
                  <a:pt x="3709" y="3309"/>
                  <a:pt x="3709" y="3309"/>
                </a:cubicBezTo>
                <a:cubicBezTo>
                  <a:pt x="3709" y="3319"/>
                  <a:pt x="3709" y="3319"/>
                  <a:pt x="3709" y="3319"/>
                </a:cubicBezTo>
                <a:cubicBezTo>
                  <a:pt x="3716" y="3303"/>
                  <a:pt x="3716" y="3303"/>
                  <a:pt x="3716" y="3303"/>
                </a:cubicBezTo>
                <a:cubicBezTo>
                  <a:pt x="3722" y="3297"/>
                  <a:pt x="3722" y="3297"/>
                  <a:pt x="3722" y="3297"/>
                </a:cubicBezTo>
                <a:cubicBezTo>
                  <a:pt x="3732" y="3304"/>
                  <a:pt x="3732" y="3304"/>
                  <a:pt x="3732" y="3304"/>
                </a:cubicBezTo>
                <a:cubicBezTo>
                  <a:pt x="3741" y="3300"/>
                  <a:pt x="3741" y="3300"/>
                  <a:pt x="3741" y="3300"/>
                </a:cubicBezTo>
                <a:cubicBezTo>
                  <a:pt x="3741" y="3294"/>
                  <a:pt x="3741" y="3294"/>
                  <a:pt x="3741" y="3294"/>
                </a:cubicBezTo>
                <a:cubicBezTo>
                  <a:pt x="3753" y="3302"/>
                  <a:pt x="3753" y="3302"/>
                  <a:pt x="3753" y="3302"/>
                </a:cubicBezTo>
                <a:cubicBezTo>
                  <a:pt x="3762" y="3298"/>
                  <a:pt x="3762" y="3298"/>
                  <a:pt x="3762" y="3298"/>
                </a:cubicBezTo>
                <a:cubicBezTo>
                  <a:pt x="3769" y="3304"/>
                  <a:pt x="3769" y="3304"/>
                  <a:pt x="3769" y="3304"/>
                </a:cubicBezTo>
                <a:cubicBezTo>
                  <a:pt x="3773" y="3300"/>
                  <a:pt x="3773" y="3300"/>
                  <a:pt x="3773" y="3300"/>
                </a:cubicBezTo>
                <a:cubicBezTo>
                  <a:pt x="3787" y="3304"/>
                  <a:pt x="3787" y="3304"/>
                  <a:pt x="3787" y="3304"/>
                </a:cubicBezTo>
                <a:cubicBezTo>
                  <a:pt x="3782" y="3292"/>
                  <a:pt x="3782" y="3292"/>
                  <a:pt x="3782" y="3292"/>
                </a:cubicBezTo>
                <a:cubicBezTo>
                  <a:pt x="3791" y="3297"/>
                  <a:pt x="3791" y="3297"/>
                  <a:pt x="3791" y="3297"/>
                </a:cubicBezTo>
                <a:cubicBezTo>
                  <a:pt x="3797" y="3290"/>
                  <a:pt x="3797" y="3290"/>
                  <a:pt x="3797" y="3290"/>
                </a:cubicBezTo>
                <a:cubicBezTo>
                  <a:pt x="3813" y="3301"/>
                  <a:pt x="3813" y="3301"/>
                  <a:pt x="3813" y="3301"/>
                </a:cubicBezTo>
                <a:cubicBezTo>
                  <a:pt x="3819" y="3296"/>
                  <a:pt x="3819" y="3296"/>
                  <a:pt x="3819" y="3296"/>
                </a:cubicBezTo>
                <a:cubicBezTo>
                  <a:pt x="3829" y="3287"/>
                  <a:pt x="3829" y="3287"/>
                  <a:pt x="3829" y="3287"/>
                </a:cubicBezTo>
                <a:cubicBezTo>
                  <a:pt x="3839" y="3293"/>
                  <a:pt x="3839" y="3293"/>
                  <a:pt x="3839" y="3293"/>
                </a:cubicBezTo>
                <a:cubicBezTo>
                  <a:pt x="3847" y="3296"/>
                  <a:pt x="3847" y="3296"/>
                  <a:pt x="3847" y="3296"/>
                </a:cubicBezTo>
                <a:cubicBezTo>
                  <a:pt x="3855" y="3290"/>
                  <a:pt x="3855" y="3290"/>
                  <a:pt x="3855" y="3290"/>
                </a:cubicBezTo>
                <a:cubicBezTo>
                  <a:pt x="3867" y="3313"/>
                  <a:pt x="3867" y="3313"/>
                  <a:pt x="3867" y="3313"/>
                </a:cubicBezTo>
                <a:cubicBezTo>
                  <a:pt x="3862" y="3290"/>
                  <a:pt x="3862" y="3290"/>
                  <a:pt x="3862" y="3290"/>
                </a:cubicBezTo>
                <a:cubicBezTo>
                  <a:pt x="3867" y="3289"/>
                  <a:pt x="3867" y="3289"/>
                  <a:pt x="3867" y="3289"/>
                </a:cubicBezTo>
                <a:cubicBezTo>
                  <a:pt x="3872" y="3292"/>
                  <a:pt x="3872" y="3292"/>
                  <a:pt x="3872" y="3292"/>
                </a:cubicBezTo>
                <a:cubicBezTo>
                  <a:pt x="3872" y="3278"/>
                  <a:pt x="3872" y="3278"/>
                  <a:pt x="3872" y="3278"/>
                </a:cubicBezTo>
                <a:cubicBezTo>
                  <a:pt x="3882" y="3287"/>
                  <a:pt x="3882" y="3287"/>
                  <a:pt x="3882" y="3287"/>
                </a:cubicBezTo>
                <a:cubicBezTo>
                  <a:pt x="3882" y="3281"/>
                  <a:pt x="3882" y="3281"/>
                  <a:pt x="3882" y="3281"/>
                </a:cubicBezTo>
                <a:cubicBezTo>
                  <a:pt x="3893" y="3274"/>
                  <a:pt x="3893" y="3274"/>
                  <a:pt x="3893" y="3274"/>
                </a:cubicBezTo>
                <a:cubicBezTo>
                  <a:pt x="3898" y="3278"/>
                  <a:pt x="3898" y="3278"/>
                  <a:pt x="3898" y="3278"/>
                </a:cubicBezTo>
                <a:cubicBezTo>
                  <a:pt x="3902" y="3281"/>
                  <a:pt x="3902" y="3281"/>
                  <a:pt x="3902" y="3281"/>
                </a:cubicBezTo>
                <a:cubicBezTo>
                  <a:pt x="3908" y="3270"/>
                  <a:pt x="3908" y="3270"/>
                  <a:pt x="3908" y="3270"/>
                </a:cubicBezTo>
                <a:cubicBezTo>
                  <a:pt x="3915" y="3277"/>
                  <a:pt x="3915" y="3277"/>
                  <a:pt x="3915" y="3277"/>
                </a:cubicBezTo>
                <a:cubicBezTo>
                  <a:pt x="3915" y="3277"/>
                  <a:pt x="3925" y="3276"/>
                  <a:pt x="3926" y="3278"/>
                </a:cubicBezTo>
                <a:cubicBezTo>
                  <a:pt x="3926" y="3280"/>
                  <a:pt x="3929" y="3287"/>
                  <a:pt x="3929" y="3287"/>
                </a:cubicBezTo>
                <a:cubicBezTo>
                  <a:pt x="3933" y="3265"/>
                  <a:pt x="3933" y="3265"/>
                  <a:pt x="3933" y="3265"/>
                </a:cubicBezTo>
                <a:cubicBezTo>
                  <a:pt x="3938" y="3260"/>
                  <a:pt x="3938" y="3260"/>
                  <a:pt x="3938" y="3260"/>
                </a:cubicBezTo>
                <a:cubicBezTo>
                  <a:pt x="3948" y="3259"/>
                  <a:pt x="3948" y="3259"/>
                  <a:pt x="3948" y="3259"/>
                </a:cubicBezTo>
                <a:cubicBezTo>
                  <a:pt x="3964" y="3267"/>
                  <a:pt x="3964" y="3267"/>
                  <a:pt x="3964" y="3267"/>
                </a:cubicBezTo>
                <a:cubicBezTo>
                  <a:pt x="3975" y="3267"/>
                  <a:pt x="3975" y="3267"/>
                  <a:pt x="3975" y="3267"/>
                </a:cubicBezTo>
                <a:cubicBezTo>
                  <a:pt x="3983" y="3261"/>
                  <a:pt x="3983" y="3261"/>
                  <a:pt x="3983" y="3261"/>
                </a:cubicBezTo>
                <a:cubicBezTo>
                  <a:pt x="3989" y="3249"/>
                  <a:pt x="3989" y="3249"/>
                  <a:pt x="3989" y="3249"/>
                </a:cubicBezTo>
                <a:cubicBezTo>
                  <a:pt x="3998" y="3255"/>
                  <a:pt x="3998" y="3255"/>
                  <a:pt x="3998" y="3255"/>
                </a:cubicBezTo>
                <a:cubicBezTo>
                  <a:pt x="4010" y="3253"/>
                  <a:pt x="4010" y="3253"/>
                  <a:pt x="4010" y="3253"/>
                </a:cubicBezTo>
                <a:cubicBezTo>
                  <a:pt x="4013" y="3248"/>
                  <a:pt x="4013" y="3248"/>
                  <a:pt x="4013" y="3248"/>
                </a:cubicBezTo>
                <a:cubicBezTo>
                  <a:pt x="4020" y="3235"/>
                  <a:pt x="4020" y="3235"/>
                  <a:pt x="4020" y="3235"/>
                </a:cubicBezTo>
                <a:cubicBezTo>
                  <a:pt x="4031" y="3237"/>
                  <a:pt x="4031" y="3237"/>
                  <a:pt x="4031" y="3237"/>
                </a:cubicBezTo>
                <a:cubicBezTo>
                  <a:pt x="4040" y="3236"/>
                  <a:pt x="4040" y="3236"/>
                  <a:pt x="4040" y="3236"/>
                </a:cubicBezTo>
                <a:cubicBezTo>
                  <a:pt x="4049" y="3243"/>
                  <a:pt x="4049" y="3243"/>
                  <a:pt x="4049" y="3243"/>
                </a:cubicBezTo>
                <a:cubicBezTo>
                  <a:pt x="4057" y="3250"/>
                  <a:pt x="4057" y="3250"/>
                  <a:pt x="4057" y="3250"/>
                </a:cubicBezTo>
                <a:cubicBezTo>
                  <a:pt x="4062" y="3245"/>
                  <a:pt x="4062" y="3245"/>
                  <a:pt x="4062" y="3245"/>
                </a:cubicBezTo>
                <a:cubicBezTo>
                  <a:pt x="4073" y="3238"/>
                  <a:pt x="4073" y="3238"/>
                  <a:pt x="4073" y="3238"/>
                </a:cubicBezTo>
                <a:cubicBezTo>
                  <a:pt x="4082" y="3235"/>
                  <a:pt x="4082" y="3235"/>
                  <a:pt x="4082" y="3235"/>
                </a:cubicBezTo>
                <a:cubicBezTo>
                  <a:pt x="4087" y="3243"/>
                  <a:pt x="4087" y="3243"/>
                  <a:pt x="4087" y="3243"/>
                </a:cubicBezTo>
                <a:cubicBezTo>
                  <a:pt x="4091" y="3231"/>
                  <a:pt x="4091" y="3231"/>
                  <a:pt x="4091" y="3231"/>
                </a:cubicBezTo>
                <a:cubicBezTo>
                  <a:pt x="4096" y="3234"/>
                  <a:pt x="4096" y="3234"/>
                  <a:pt x="4096" y="3234"/>
                </a:cubicBezTo>
                <a:cubicBezTo>
                  <a:pt x="4106" y="3238"/>
                  <a:pt x="4106" y="3238"/>
                  <a:pt x="4106" y="3238"/>
                </a:cubicBezTo>
                <a:cubicBezTo>
                  <a:pt x="4116" y="3252"/>
                  <a:pt x="4116" y="3252"/>
                  <a:pt x="4116" y="3252"/>
                </a:cubicBezTo>
                <a:cubicBezTo>
                  <a:pt x="4123" y="3261"/>
                  <a:pt x="4123" y="3261"/>
                  <a:pt x="4123" y="3261"/>
                </a:cubicBezTo>
                <a:cubicBezTo>
                  <a:pt x="4123" y="3266"/>
                  <a:pt x="4123" y="3266"/>
                  <a:pt x="4123" y="3266"/>
                </a:cubicBezTo>
                <a:cubicBezTo>
                  <a:pt x="4123" y="0"/>
                  <a:pt x="4123" y="0"/>
                  <a:pt x="4123" y="0"/>
                </a:cubicBezTo>
                <a:cubicBezTo>
                  <a:pt x="0" y="0"/>
                  <a:pt x="0" y="0"/>
                  <a:pt x="0" y="0"/>
                </a:cubicBezTo>
                <a:lnTo>
                  <a:pt x="0" y="357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Quote of the day problem</a:t>
            </a:r>
          </a:p>
          <a:p>
            <a:r>
              <a:rPr lang="en-GB" sz="1100" dirty="0">
                <a:solidFill>
                  <a:schemeClr val="accent1"/>
                </a:solidFill>
                <a:latin typeface="Consolas" panose="020B0609020204030204" pitchFamily="49" charset="0"/>
              </a:rPr>
              <a:t>import random</a:t>
            </a:r>
          </a:p>
        </p:txBody>
      </p:sp>
      <p:sp>
        <p:nvSpPr>
          <p:cNvPr id="4" name="Freeform 14">
            <a:extLst>
              <a:ext uri="{FF2B5EF4-FFF2-40B4-BE49-F238E27FC236}">
                <a16:creationId xmlns:a16="http://schemas.microsoft.com/office/drawing/2014/main" id="{149E31D3-B898-42D5-9290-9B38967107A8}"/>
              </a:ext>
            </a:extLst>
          </p:cNvPr>
          <p:cNvSpPr>
            <a:spLocks/>
          </p:cNvSpPr>
          <p:nvPr/>
        </p:nvSpPr>
        <p:spPr bwMode="auto">
          <a:xfrm>
            <a:off x="3051958" y="1425043"/>
            <a:ext cx="4707465" cy="541153"/>
          </a:xfrm>
          <a:custGeom>
            <a:avLst/>
            <a:gdLst>
              <a:gd name="T0" fmla="*/ 2432 w 2463"/>
              <a:gd name="T1" fmla="*/ 1584 h 2066"/>
              <a:gd name="T2" fmla="*/ 2309 w 2463"/>
              <a:gd name="T3" fmla="*/ 1730 h 2066"/>
              <a:gd name="T4" fmla="*/ 2198 w 2463"/>
              <a:gd name="T5" fmla="*/ 1865 h 2066"/>
              <a:gd name="T6" fmla="*/ 2080 w 2463"/>
              <a:gd name="T7" fmla="*/ 1944 h 2066"/>
              <a:gd name="T8" fmla="*/ 1911 w 2463"/>
              <a:gd name="T9" fmla="*/ 1968 h 2066"/>
              <a:gd name="T10" fmla="*/ 1772 w 2463"/>
              <a:gd name="T11" fmla="*/ 2045 h 2066"/>
              <a:gd name="T12" fmla="*/ 1579 w 2463"/>
              <a:gd name="T13" fmla="*/ 1999 h 2066"/>
              <a:gd name="T14" fmla="*/ 1375 w 2463"/>
              <a:gd name="T15" fmla="*/ 1996 h 2066"/>
              <a:gd name="T16" fmla="*/ 1200 w 2463"/>
              <a:gd name="T17" fmla="*/ 1947 h 2066"/>
              <a:gd name="T18" fmla="*/ 1071 w 2463"/>
              <a:gd name="T19" fmla="*/ 2007 h 2066"/>
              <a:gd name="T20" fmla="*/ 917 w 2463"/>
              <a:gd name="T21" fmla="*/ 2003 h 2066"/>
              <a:gd name="T22" fmla="*/ 789 w 2463"/>
              <a:gd name="T23" fmla="*/ 1990 h 2066"/>
              <a:gd name="T24" fmla="*/ 641 w 2463"/>
              <a:gd name="T25" fmla="*/ 2001 h 2066"/>
              <a:gd name="T26" fmla="*/ 480 w 2463"/>
              <a:gd name="T27" fmla="*/ 1972 h 2066"/>
              <a:gd name="T28" fmla="*/ 362 w 2463"/>
              <a:gd name="T29" fmla="*/ 2021 h 2066"/>
              <a:gd name="T30" fmla="*/ 235 w 2463"/>
              <a:gd name="T31" fmla="*/ 2035 h 2066"/>
              <a:gd name="T32" fmla="*/ 114 w 2463"/>
              <a:gd name="T33" fmla="*/ 1953 h 2066"/>
              <a:gd name="T34" fmla="*/ 99 w 2463"/>
              <a:gd name="T35" fmla="*/ 1879 h 2066"/>
              <a:gd name="T36" fmla="*/ 95 w 2463"/>
              <a:gd name="T37" fmla="*/ 1820 h 2066"/>
              <a:gd name="T38" fmla="*/ 112 w 2463"/>
              <a:gd name="T39" fmla="*/ 1781 h 2066"/>
              <a:gd name="T40" fmla="*/ 105 w 2463"/>
              <a:gd name="T41" fmla="*/ 1693 h 2066"/>
              <a:gd name="T42" fmla="*/ 100 w 2463"/>
              <a:gd name="T43" fmla="*/ 1587 h 2066"/>
              <a:gd name="T44" fmla="*/ 103 w 2463"/>
              <a:gd name="T45" fmla="*/ 1464 h 2066"/>
              <a:gd name="T46" fmla="*/ 148 w 2463"/>
              <a:gd name="T47" fmla="*/ 1357 h 2066"/>
              <a:gd name="T48" fmla="*/ 128 w 2463"/>
              <a:gd name="T49" fmla="*/ 1266 h 2066"/>
              <a:gd name="T50" fmla="*/ 119 w 2463"/>
              <a:gd name="T51" fmla="*/ 1177 h 2066"/>
              <a:gd name="T52" fmla="*/ 78 w 2463"/>
              <a:gd name="T53" fmla="*/ 1101 h 2066"/>
              <a:gd name="T54" fmla="*/ 97 w 2463"/>
              <a:gd name="T55" fmla="*/ 1032 h 2066"/>
              <a:gd name="T56" fmla="*/ 89 w 2463"/>
              <a:gd name="T57" fmla="*/ 981 h 2066"/>
              <a:gd name="T58" fmla="*/ 62 w 2463"/>
              <a:gd name="T59" fmla="*/ 903 h 2066"/>
              <a:gd name="T60" fmla="*/ 57 w 2463"/>
              <a:gd name="T61" fmla="*/ 815 h 2066"/>
              <a:gd name="T62" fmla="*/ 22 w 2463"/>
              <a:gd name="T63" fmla="*/ 722 h 2066"/>
              <a:gd name="T64" fmla="*/ 20 w 2463"/>
              <a:gd name="T65" fmla="*/ 619 h 2066"/>
              <a:gd name="T66" fmla="*/ 6 w 2463"/>
              <a:gd name="T67" fmla="*/ 516 h 2066"/>
              <a:gd name="T68" fmla="*/ 20 w 2463"/>
              <a:gd name="T69" fmla="*/ 433 h 2066"/>
              <a:gd name="T70" fmla="*/ 29 w 2463"/>
              <a:gd name="T71" fmla="*/ 356 h 2066"/>
              <a:gd name="T72" fmla="*/ 19 w 2463"/>
              <a:gd name="T73" fmla="*/ 282 h 2066"/>
              <a:gd name="T74" fmla="*/ 107 w 2463"/>
              <a:gd name="T75" fmla="*/ 172 h 2066"/>
              <a:gd name="T76" fmla="*/ 235 w 2463"/>
              <a:gd name="T77" fmla="*/ 152 h 2066"/>
              <a:gd name="T78" fmla="*/ 436 w 2463"/>
              <a:gd name="T79" fmla="*/ 152 h 2066"/>
              <a:gd name="T80" fmla="*/ 661 w 2463"/>
              <a:gd name="T81" fmla="*/ 127 h 2066"/>
              <a:gd name="T82" fmla="*/ 819 w 2463"/>
              <a:gd name="T83" fmla="*/ 154 h 2066"/>
              <a:gd name="T84" fmla="*/ 946 w 2463"/>
              <a:gd name="T85" fmla="*/ 161 h 2066"/>
              <a:gd name="T86" fmla="*/ 1045 w 2463"/>
              <a:gd name="T87" fmla="*/ 114 h 2066"/>
              <a:gd name="T88" fmla="*/ 1152 w 2463"/>
              <a:gd name="T89" fmla="*/ 71 h 2066"/>
              <a:gd name="T90" fmla="*/ 1267 w 2463"/>
              <a:gd name="T91" fmla="*/ 67 h 2066"/>
              <a:gd name="T92" fmla="*/ 1448 w 2463"/>
              <a:gd name="T93" fmla="*/ 48 h 2066"/>
              <a:gd name="T94" fmla="*/ 1647 w 2463"/>
              <a:gd name="T95" fmla="*/ 38 h 2066"/>
              <a:gd name="T96" fmla="*/ 1813 w 2463"/>
              <a:gd name="T97" fmla="*/ 86 h 2066"/>
              <a:gd name="T98" fmla="*/ 1943 w 2463"/>
              <a:gd name="T99" fmla="*/ 159 h 2066"/>
              <a:gd name="T100" fmla="*/ 2079 w 2463"/>
              <a:gd name="T101" fmla="*/ 175 h 2066"/>
              <a:gd name="T102" fmla="*/ 2229 w 2463"/>
              <a:gd name="T103" fmla="*/ 220 h 2066"/>
              <a:gd name="T104" fmla="*/ 2374 w 2463"/>
              <a:gd name="T105" fmla="*/ 311 h 2066"/>
              <a:gd name="T106" fmla="*/ 2397 w 2463"/>
              <a:gd name="T107" fmla="*/ 448 h 2066"/>
              <a:gd name="T108" fmla="*/ 2421 w 2463"/>
              <a:gd name="T109" fmla="*/ 572 h 2066"/>
              <a:gd name="T110" fmla="*/ 2425 w 2463"/>
              <a:gd name="T111" fmla="*/ 677 h 2066"/>
              <a:gd name="T112" fmla="*/ 2426 w 2463"/>
              <a:gd name="T113" fmla="*/ 784 h 2066"/>
              <a:gd name="T114" fmla="*/ 2431 w 2463"/>
              <a:gd name="T115" fmla="*/ 892 h 2066"/>
              <a:gd name="T116" fmla="*/ 2407 w 2463"/>
              <a:gd name="T117" fmla="*/ 996 h 2066"/>
              <a:gd name="T118" fmla="*/ 2407 w 2463"/>
              <a:gd name="T119" fmla="*/ 1143 h 2066"/>
              <a:gd name="T120" fmla="*/ 2437 w 2463"/>
              <a:gd name="T121" fmla="*/ 1297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3" h="2066">
                <a:moveTo>
                  <a:pt x="2463" y="1386"/>
                </a:moveTo>
                <a:cubicBezTo>
                  <a:pt x="2456" y="1413"/>
                  <a:pt x="2456" y="1413"/>
                  <a:pt x="2456" y="1413"/>
                </a:cubicBezTo>
                <a:cubicBezTo>
                  <a:pt x="2456" y="1444"/>
                  <a:pt x="2456" y="1444"/>
                  <a:pt x="2456" y="1444"/>
                </a:cubicBezTo>
                <a:cubicBezTo>
                  <a:pt x="2456" y="1463"/>
                  <a:pt x="2456" y="1463"/>
                  <a:pt x="2456" y="1463"/>
                </a:cubicBezTo>
                <a:cubicBezTo>
                  <a:pt x="2463" y="1483"/>
                  <a:pt x="2463" y="1483"/>
                  <a:pt x="2463" y="1483"/>
                </a:cubicBezTo>
                <a:cubicBezTo>
                  <a:pt x="2463" y="1499"/>
                  <a:pt x="2463" y="1499"/>
                  <a:pt x="2463" y="1499"/>
                </a:cubicBezTo>
                <a:cubicBezTo>
                  <a:pt x="2456" y="1510"/>
                  <a:pt x="2456" y="1510"/>
                  <a:pt x="2456" y="1510"/>
                </a:cubicBezTo>
                <a:cubicBezTo>
                  <a:pt x="2463" y="1527"/>
                  <a:pt x="2463" y="1527"/>
                  <a:pt x="2463" y="1527"/>
                </a:cubicBezTo>
                <a:cubicBezTo>
                  <a:pt x="2463" y="1538"/>
                  <a:pt x="2463" y="1538"/>
                  <a:pt x="2463" y="1538"/>
                </a:cubicBezTo>
                <a:cubicBezTo>
                  <a:pt x="2463" y="1556"/>
                  <a:pt x="2463" y="1556"/>
                  <a:pt x="2463" y="1556"/>
                </a:cubicBezTo>
                <a:cubicBezTo>
                  <a:pt x="2451" y="1565"/>
                  <a:pt x="2451" y="1565"/>
                  <a:pt x="2451" y="1565"/>
                </a:cubicBezTo>
                <a:cubicBezTo>
                  <a:pt x="2438" y="1571"/>
                  <a:pt x="2438" y="1571"/>
                  <a:pt x="2438" y="1571"/>
                </a:cubicBezTo>
                <a:cubicBezTo>
                  <a:pt x="2432" y="1584"/>
                  <a:pt x="2432" y="1584"/>
                  <a:pt x="2432" y="1584"/>
                </a:cubicBezTo>
                <a:cubicBezTo>
                  <a:pt x="2418" y="1594"/>
                  <a:pt x="2418" y="1594"/>
                  <a:pt x="2418" y="1594"/>
                </a:cubicBezTo>
                <a:cubicBezTo>
                  <a:pt x="2406" y="1606"/>
                  <a:pt x="2406" y="1606"/>
                  <a:pt x="2406" y="1606"/>
                </a:cubicBezTo>
                <a:cubicBezTo>
                  <a:pt x="2398" y="1617"/>
                  <a:pt x="2398" y="1617"/>
                  <a:pt x="2398" y="1617"/>
                </a:cubicBezTo>
                <a:cubicBezTo>
                  <a:pt x="2398" y="1631"/>
                  <a:pt x="2398" y="1631"/>
                  <a:pt x="2398" y="1631"/>
                </a:cubicBezTo>
                <a:cubicBezTo>
                  <a:pt x="2398" y="1631"/>
                  <a:pt x="2394" y="1646"/>
                  <a:pt x="2391" y="1647"/>
                </a:cubicBezTo>
                <a:cubicBezTo>
                  <a:pt x="2389" y="1648"/>
                  <a:pt x="2380" y="1656"/>
                  <a:pt x="2380" y="1656"/>
                </a:cubicBezTo>
                <a:cubicBezTo>
                  <a:pt x="2371" y="1674"/>
                  <a:pt x="2371" y="1674"/>
                  <a:pt x="2371" y="1674"/>
                </a:cubicBezTo>
                <a:cubicBezTo>
                  <a:pt x="2371" y="1674"/>
                  <a:pt x="2362" y="1685"/>
                  <a:pt x="2359" y="1685"/>
                </a:cubicBezTo>
                <a:cubicBezTo>
                  <a:pt x="2357" y="1685"/>
                  <a:pt x="2347" y="1692"/>
                  <a:pt x="2347" y="1692"/>
                </a:cubicBezTo>
                <a:cubicBezTo>
                  <a:pt x="2333" y="1702"/>
                  <a:pt x="2333" y="1702"/>
                  <a:pt x="2333" y="1702"/>
                </a:cubicBezTo>
                <a:cubicBezTo>
                  <a:pt x="2333" y="1725"/>
                  <a:pt x="2333" y="1725"/>
                  <a:pt x="2333" y="1725"/>
                </a:cubicBezTo>
                <a:cubicBezTo>
                  <a:pt x="2320" y="1730"/>
                  <a:pt x="2320" y="1730"/>
                  <a:pt x="2320" y="1730"/>
                </a:cubicBezTo>
                <a:cubicBezTo>
                  <a:pt x="2309" y="1730"/>
                  <a:pt x="2309" y="1730"/>
                  <a:pt x="2309" y="1730"/>
                </a:cubicBezTo>
                <a:cubicBezTo>
                  <a:pt x="2291" y="1738"/>
                  <a:pt x="2291" y="1738"/>
                  <a:pt x="2291" y="1738"/>
                </a:cubicBezTo>
                <a:cubicBezTo>
                  <a:pt x="2291" y="1738"/>
                  <a:pt x="2279" y="1744"/>
                  <a:pt x="2278" y="1746"/>
                </a:cubicBezTo>
                <a:cubicBezTo>
                  <a:pt x="2276" y="1749"/>
                  <a:pt x="2274" y="1756"/>
                  <a:pt x="2271" y="1758"/>
                </a:cubicBezTo>
                <a:cubicBezTo>
                  <a:pt x="2269" y="1760"/>
                  <a:pt x="2263" y="1772"/>
                  <a:pt x="2263" y="1772"/>
                </a:cubicBezTo>
                <a:cubicBezTo>
                  <a:pt x="2260" y="1785"/>
                  <a:pt x="2260" y="1785"/>
                  <a:pt x="2260" y="1785"/>
                </a:cubicBezTo>
                <a:cubicBezTo>
                  <a:pt x="2260" y="1785"/>
                  <a:pt x="2253" y="1807"/>
                  <a:pt x="2251" y="1807"/>
                </a:cubicBezTo>
                <a:cubicBezTo>
                  <a:pt x="2248" y="1808"/>
                  <a:pt x="2236" y="1801"/>
                  <a:pt x="2236" y="1801"/>
                </a:cubicBezTo>
                <a:cubicBezTo>
                  <a:pt x="2225" y="1815"/>
                  <a:pt x="2225" y="1815"/>
                  <a:pt x="2225" y="1815"/>
                </a:cubicBezTo>
                <a:cubicBezTo>
                  <a:pt x="2225" y="1815"/>
                  <a:pt x="2223" y="1819"/>
                  <a:pt x="2225" y="1823"/>
                </a:cubicBezTo>
                <a:cubicBezTo>
                  <a:pt x="2228" y="1827"/>
                  <a:pt x="2235" y="1844"/>
                  <a:pt x="2235" y="1844"/>
                </a:cubicBezTo>
                <a:cubicBezTo>
                  <a:pt x="2220" y="1844"/>
                  <a:pt x="2220" y="1844"/>
                  <a:pt x="2220" y="1844"/>
                </a:cubicBezTo>
                <a:cubicBezTo>
                  <a:pt x="2204" y="1857"/>
                  <a:pt x="2204" y="1857"/>
                  <a:pt x="2204" y="1857"/>
                </a:cubicBezTo>
                <a:cubicBezTo>
                  <a:pt x="2198" y="1865"/>
                  <a:pt x="2198" y="1865"/>
                  <a:pt x="2198" y="1865"/>
                </a:cubicBezTo>
                <a:cubicBezTo>
                  <a:pt x="2189" y="1873"/>
                  <a:pt x="2189" y="1873"/>
                  <a:pt x="2189" y="1873"/>
                </a:cubicBezTo>
                <a:cubicBezTo>
                  <a:pt x="2173" y="1887"/>
                  <a:pt x="2173" y="1887"/>
                  <a:pt x="2173" y="1887"/>
                </a:cubicBezTo>
                <a:cubicBezTo>
                  <a:pt x="2173" y="1903"/>
                  <a:pt x="2173" y="1903"/>
                  <a:pt x="2173" y="1903"/>
                </a:cubicBezTo>
                <a:cubicBezTo>
                  <a:pt x="2166" y="1908"/>
                  <a:pt x="2166" y="1908"/>
                  <a:pt x="2166" y="1908"/>
                </a:cubicBezTo>
                <a:cubicBezTo>
                  <a:pt x="2166" y="1920"/>
                  <a:pt x="2166" y="1920"/>
                  <a:pt x="2166" y="1920"/>
                </a:cubicBezTo>
                <a:cubicBezTo>
                  <a:pt x="2166" y="1935"/>
                  <a:pt x="2166" y="1935"/>
                  <a:pt x="2166" y="1935"/>
                </a:cubicBezTo>
                <a:cubicBezTo>
                  <a:pt x="2154" y="1935"/>
                  <a:pt x="2154" y="1935"/>
                  <a:pt x="2154" y="1935"/>
                </a:cubicBezTo>
                <a:cubicBezTo>
                  <a:pt x="2163" y="1949"/>
                  <a:pt x="2163" y="1949"/>
                  <a:pt x="2163" y="1949"/>
                </a:cubicBezTo>
                <a:cubicBezTo>
                  <a:pt x="2145" y="1949"/>
                  <a:pt x="2145" y="1949"/>
                  <a:pt x="2145" y="1949"/>
                </a:cubicBezTo>
                <a:cubicBezTo>
                  <a:pt x="2129" y="1949"/>
                  <a:pt x="2129" y="1949"/>
                  <a:pt x="2129" y="1949"/>
                </a:cubicBezTo>
                <a:cubicBezTo>
                  <a:pt x="2110" y="1949"/>
                  <a:pt x="2110" y="1949"/>
                  <a:pt x="2110" y="1949"/>
                </a:cubicBezTo>
                <a:cubicBezTo>
                  <a:pt x="2110" y="1949"/>
                  <a:pt x="2100" y="1944"/>
                  <a:pt x="2098" y="1944"/>
                </a:cubicBezTo>
                <a:cubicBezTo>
                  <a:pt x="2095" y="1944"/>
                  <a:pt x="2080" y="1944"/>
                  <a:pt x="2080" y="1944"/>
                </a:cubicBezTo>
                <a:cubicBezTo>
                  <a:pt x="2080" y="1944"/>
                  <a:pt x="2062" y="1939"/>
                  <a:pt x="2059" y="1939"/>
                </a:cubicBezTo>
                <a:cubicBezTo>
                  <a:pt x="2057" y="1939"/>
                  <a:pt x="2042" y="1938"/>
                  <a:pt x="2042" y="1938"/>
                </a:cubicBezTo>
                <a:cubicBezTo>
                  <a:pt x="2027" y="1933"/>
                  <a:pt x="2027" y="1933"/>
                  <a:pt x="2027" y="1933"/>
                </a:cubicBezTo>
                <a:cubicBezTo>
                  <a:pt x="2018" y="1938"/>
                  <a:pt x="2018" y="1938"/>
                  <a:pt x="2018" y="1938"/>
                </a:cubicBezTo>
                <a:cubicBezTo>
                  <a:pt x="2014" y="1949"/>
                  <a:pt x="2014" y="1949"/>
                  <a:pt x="2014" y="1949"/>
                </a:cubicBezTo>
                <a:cubicBezTo>
                  <a:pt x="1997" y="1956"/>
                  <a:pt x="1997" y="1956"/>
                  <a:pt x="1997" y="1956"/>
                </a:cubicBezTo>
                <a:cubicBezTo>
                  <a:pt x="1986" y="1956"/>
                  <a:pt x="1986" y="1956"/>
                  <a:pt x="1986" y="1956"/>
                </a:cubicBezTo>
                <a:cubicBezTo>
                  <a:pt x="1977" y="1959"/>
                  <a:pt x="1977" y="1959"/>
                  <a:pt x="1977" y="1959"/>
                </a:cubicBezTo>
                <a:cubicBezTo>
                  <a:pt x="1963" y="1956"/>
                  <a:pt x="1963" y="1956"/>
                  <a:pt x="1963" y="1956"/>
                </a:cubicBezTo>
                <a:cubicBezTo>
                  <a:pt x="1963" y="1956"/>
                  <a:pt x="1957" y="1956"/>
                  <a:pt x="1955" y="1959"/>
                </a:cubicBezTo>
                <a:cubicBezTo>
                  <a:pt x="1952" y="1962"/>
                  <a:pt x="1934" y="1954"/>
                  <a:pt x="1934" y="1954"/>
                </a:cubicBezTo>
                <a:cubicBezTo>
                  <a:pt x="1934" y="1962"/>
                  <a:pt x="1934" y="1962"/>
                  <a:pt x="1934" y="1962"/>
                </a:cubicBezTo>
                <a:cubicBezTo>
                  <a:pt x="1911" y="1968"/>
                  <a:pt x="1911" y="1968"/>
                  <a:pt x="1911" y="1968"/>
                </a:cubicBezTo>
                <a:cubicBezTo>
                  <a:pt x="1911" y="1968"/>
                  <a:pt x="1905" y="1970"/>
                  <a:pt x="1905" y="1972"/>
                </a:cubicBezTo>
                <a:cubicBezTo>
                  <a:pt x="1905" y="1974"/>
                  <a:pt x="1905" y="1988"/>
                  <a:pt x="1905" y="1988"/>
                </a:cubicBezTo>
                <a:cubicBezTo>
                  <a:pt x="1910" y="1996"/>
                  <a:pt x="1910" y="1996"/>
                  <a:pt x="1910" y="1996"/>
                </a:cubicBezTo>
                <a:cubicBezTo>
                  <a:pt x="1891" y="2004"/>
                  <a:pt x="1891" y="2004"/>
                  <a:pt x="1891" y="2004"/>
                </a:cubicBezTo>
                <a:cubicBezTo>
                  <a:pt x="1879" y="2001"/>
                  <a:pt x="1879" y="2001"/>
                  <a:pt x="1879" y="2001"/>
                </a:cubicBezTo>
                <a:cubicBezTo>
                  <a:pt x="1854" y="2013"/>
                  <a:pt x="1854" y="2013"/>
                  <a:pt x="1854" y="2013"/>
                </a:cubicBezTo>
                <a:cubicBezTo>
                  <a:pt x="1846" y="2028"/>
                  <a:pt x="1846" y="2028"/>
                  <a:pt x="1846" y="2028"/>
                </a:cubicBezTo>
                <a:cubicBezTo>
                  <a:pt x="1837" y="2046"/>
                  <a:pt x="1837" y="2046"/>
                  <a:pt x="1837" y="2046"/>
                </a:cubicBezTo>
                <a:cubicBezTo>
                  <a:pt x="1826" y="2066"/>
                  <a:pt x="1826" y="2066"/>
                  <a:pt x="1826" y="2066"/>
                </a:cubicBezTo>
                <a:cubicBezTo>
                  <a:pt x="1818" y="2066"/>
                  <a:pt x="1818" y="2066"/>
                  <a:pt x="1818" y="2066"/>
                </a:cubicBezTo>
                <a:cubicBezTo>
                  <a:pt x="1801" y="2060"/>
                  <a:pt x="1801" y="2060"/>
                  <a:pt x="1801" y="2060"/>
                </a:cubicBezTo>
                <a:cubicBezTo>
                  <a:pt x="1787" y="2055"/>
                  <a:pt x="1787" y="2055"/>
                  <a:pt x="1787" y="2055"/>
                </a:cubicBezTo>
                <a:cubicBezTo>
                  <a:pt x="1772" y="2045"/>
                  <a:pt x="1772" y="2045"/>
                  <a:pt x="1772" y="2045"/>
                </a:cubicBezTo>
                <a:cubicBezTo>
                  <a:pt x="1763" y="2043"/>
                  <a:pt x="1763" y="2043"/>
                  <a:pt x="1763" y="2043"/>
                </a:cubicBezTo>
                <a:cubicBezTo>
                  <a:pt x="1748" y="2039"/>
                  <a:pt x="1748" y="2039"/>
                  <a:pt x="1748" y="2039"/>
                </a:cubicBezTo>
                <a:cubicBezTo>
                  <a:pt x="1734" y="2034"/>
                  <a:pt x="1734" y="2034"/>
                  <a:pt x="1734" y="2034"/>
                </a:cubicBezTo>
                <a:cubicBezTo>
                  <a:pt x="1718" y="2031"/>
                  <a:pt x="1718" y="2031"/>
                  <a:pt x="1718" y="2031"/>
                </a:cubicBezTo>
                <a:cubicBezTo>
                  <a:pt x="1703" y="2028"/>
                  <a:pt x="1703" y="2028"/>
                  <a:pt x="1703" y="2028"/>
                </a:cubicBezTo>
                <a:cubicBezTo>
                  <a:pt x="1684" y="2028"/>
                  <a:pt x="1684" y="2028"/>
                  <a:pt x="1684" y="2028"/>
                </a:cubicBezTo>
                <a:cubicBezTo>
                  <a:pt x="1676" y="2031"/>
                  <a:pt x="1676" y="2031"/>
                  <a:pt x="1676" y="2031"/>
                </a:cubicBezTo>
                <a:cubicBezTo>
                  <a:pt x="1665" y="2023"/>
                  <a:pt x="1665" y="2023"/>
                  <a:pt x="1665" y="2023"/>
                </a:cubicBezTo>
                <a:cubicBezTo>
                  <a:pt x="1653" y="2011"/>
                  <a:pt x="1653" y="2011"/>
                  <a:pt x="1653" y="2011"/>
                </a:cubicBezTo>
                <a:cubicBezTo>
                  <a:pt x="1643" y="2007"/>
                  <a:pt x="1643" y="2007"/>
                  <a:pt x="1643" y="2007"/>
                </a:cubicBezTo>
                <a:cubicBezTo>
                  <a:pt x="1621" y="2006"/>
                  <a:pt x="1621" y="2006"/>
                  <a:pt x="1621" y="2006"/>
                </a:cubicBezTo>
                <a:cubicBezTo>
                  <a:pt x="1591" y="1999"/>
                  <a:pt x="1591" y="1999"/>
                  <a:pt x="1591" y="1999"/>
                </a:cubicBezTo>
                <a:cubicBezTo>
                  <a:pt x="1579" y="1999"/>
                  <a:pt x="1579" y="1999"/>
                  <a:pt x="1579" y="1999"/>
                </a:cubicBezTo>
                <a:cubicBezTo>
                  <a:pt x="1562" y="2003"/>
                  <a:pt x="1562" y="2003"/>
                  <a:pt x="1562" y="2003"/>
                </a:cubicBezTo>
                <a:cubicBezTo>
                  <a:pt x="1554" y="2004"/>
                  <a:pt x="1554" y="2004"/>
                  <a:pt x="1554" y="2004"/>
                </a:cubicBezTo>
                <a:cubicBezTo>
                  <a:pt x="1538" y="2009"/>
                  <a:pt x="1538" y="2009"/>
                  <a:pt x="1538" y="2009"/>
                </a:cubicBezTo>
                <a:cubicBezTo>
                  <a:pt x="1522" y="2008"/>
                  <a:pt x="1522" y="2008"/>
                  <a:pt x="1522" y="2008"/>
                </a:cubicBezTo>
                <a:cubicBezTo>
                  <a:pt x="1507" y="2012"/>
                  <a:pt x="1507" y="2012"/>
                  <a:pt x="1507" y="2012"/>
                </a:cubicBezTo>
                <a:cubicBezTo>
                  <a:pt x="1489" y="2014"/>
                  <a:pt x="1489" y="2014"/>
                  <a:pt x="1489" y="2014"/>
                </a:cubicBezTo>
                <a:cubicBezTo>
                  <a:pt x="1469" y="2010"/>
                  <a:pt x="1469" y="2010"/>
                  <a:pt x="1469" y="2010"/>
                </a:cubicBezTo>
                <a:cubicBezTo>
                  <a:pt x="1457" y="2010"/>
                  <a:pt x="1457" y="2010"/>
                  <a:pt x="1457" y="2010"/>
                </a:cubicBezTo>
                <a:cubicBezTo>
                  <a:pt x="1424" y="2006"/>
                  <a:pt x="1424" y="2006"/>
                  <a:pt x="1424" y="2006"/>
                </a:cubicBezTo>
                <a:cubicBezTo>
                  <a:pt x="1411" y="1997"/>
                  <a:pt x="1411" y="1997"/>
                  <a:pt x="1411" y="1997"/>
                </a:cubicBezTo>
                <a:cubicBezTo>
                  <a:pt x="1406" y="1997"/>
                  <a:pt x="1406" y="1997"/>
                  <a:pt x="1406" y="1997"/>
                </a:cubicBezTo>
                <a:cubicBezTo>
                  <a:pt x="1406" y="1997"/>
                  <a:pt x="1401" y="1995"/>
                  <a:pt x="1392" y="1995"/>
                </a:cubicBezTo>
                <a:cubicBezTo>
                  <a:pt x="1383" y="1995"/>
                  <a:pt x="1375" y="1996"/>
                  <a:pt x="1375" y="1996"/>
                </a:cubicBezTo>
                <a:cubicBezTo>
                  <a:pt x="1354" y="1995"/>
                  <a:pt x="1354" y="1995"/>
                  <a:pt x="1354" y="1995"/>
                </a:cubicBezTo>
                <a:cubicBezTo>
                  <a:pt x="1345" y="1995"/>
                  <a:pt x="1345" y="1995"/>
                  <a:pt x="1345" y="1995"/>
                </a:cubicBezTo>
                <a:cubicBezTo>
                  <a:pt x="1328" y="1994"/>
                  <a:pt x="1328" y="1994"/>
                  <a:pt x="1328" y="1994"/>
                </a:cubicBezTo>
                <a:cubicBezTo>
                  <a:pt x="1313" y="1988"/>
                  <a:pt x="1313" y="1988"/>
                  <a:pt x="1313" y="1988"/>
                </a:cubicBezTo>
                <a:cubicBezTo>
                  <a:pt x="1305" y="1980"/>
                  <a:pt x="1305" y="1980"/>
                  <a:pt x="1305" y="1980"/>
                </a:cubicBezTo>
                <a:cubicBezTo>
                  <a:pt x="1289" y="1973"/>
                  <a:pt x="1289" y="1973"/>
                  <a:pt x="1289" y="1973"/>
                </a:cubicBezTo>
                <a:cubicBezTo>
                  <a:pt x="1277" y="1968"/>
                  <a:pt x="1277" y="1968"/>
                  <a:pt x="1277" y="1968"/>
                </a:cubicBezTo>
                <a:cubicBezTo>
                  <a:pt x="1261" y="1968"/>
                  <a:pt x="1261" y="1968"/>
                  <a:pt x="1261" y="1968"/>
                </a:cubicBezTo>
                <a:cubicBezTo>
                  <a:pt x="1242" y="1968"/>
                  <a:pt x="1242" y="1968"/>
                  <a:pt x="1242" y="1968"/>
                </a:cubicBezTo>
                <a:cubicBezTo>
                  <a:pt x="1237" y="1977"/>
                  <a:pt x="1237" y="1977"/>
                  <a:pt x="1237" y="1977"/>
                </a:cubicBezTo>
                <a:cubicBezTo>
                  <a:pt x="1227" y="1957"/>
                  <a:pt x="1227" y="1957"/>
                  <a:pt x="1227" y="1957"/>
                </a:cubicBezTo>
                <a:cubicBezTo>
                  <a:pt x="1217" y="1952"/>
                  <a:pt x="1217" y="1952"/>
                  <a:pt x="1217" y="1952"/>
                </a:cubicBezTo>
                <a:cubicBezTo>
                  <a:pt x="1200" y="1947"/>
                  <a:pt x="1200" y="1947"/>
                  <a:pt x="1200" y="1947"/>
                </a:cubicBezTo>
                <a:cubicBezTo>
                  <a:pt x="1192" y="1947"/>
                  <a:pt x="1192" y="1947"/>
                  <a:pt x="1192" y="1947"/>
                </a:cubicBezTo>
                <a:cubicBezTo>
                  <a:pt x="1176" y="1951"/>
                  <a:pt x="1176" y="1951"/>
                  <a:pt x="1176" y="1951"/>
                </a:cubicBezTo>
                <a:cubicBezTo>
                  <a:pt x="1167" y="1960"/>
                  <a:pt x="1167" y="1960"/>
                  <a:pt x="1167" y="1960"/>
                </a:cubicBezTo>
                <a:cubicBezTo>
                  <a:pt x="1167" y="1972"/>
                  <a:pt x="1167" y="1972"/>
                  <a:pt x="1167" y="1972"/>
                </a:cubicBezTo>
                <a:cubicBezTo>
                  <a:pt x="1167" y="1975"/>
                  <a:pt x="1167" y="1975"/>
                  <a:pt x="1167" y="1975"/>
                </a:cubicBezTo>
                <a:cubicBezTo>
                  <a:pt x="1157" y="1991"/>
                  <a:pt x="1157" y="1991"/>
                  <a:pt x="1157" y="1991"/>
                </a:cubicBezTo>
                <a:cubicBezTo>
                  <a:pt x="1135" y="1990"/>
                  <a:pt x="1135" y="1990"/>
                  <a:pt x="1135" y="1990"/>
                </a:cubicBezTo>
                <a:cubicBezTo>
                  <a:pt x="1125" y="1995"/>
                  <a:pt x="1125" y="1995"/>
                  <a:pt x="1125" y="1995"/>
                </a:cubicBezTo>
                <a:cubicBezTo>
                  <a:pt x="1114" y="1995"/>
                  <a:pt x="1114" y="1995"/>
                  <a:pt x="1114" y="1995"/>
                </a:cubicBezTo>
                <a:cubicBezTo>
                  <a:pt x="1099" y="1994"/>
                  <a:pt x="1099" y="1994"/>
                  <a:pt x="1099" y="1994"/>
                </a:cubicBezTo>
                <a:cubicBezTo>
                  <a:pt x="1090" y="1993"/>
                  <a:pt x="1090" y="1993"/>
                  <a:pt x="1090" y="1993"/>
                </a:cubicBezTo>
                <a:cubicBezTo>
                  <a:pt x="1077" y="1999"/>
                  <a:pt x="1077" y="1999"/>
                  <a:pt x="1077" y="1999"/>
                </a:cubicBezTo>
                <a:cubicBezTo>
                  <a:pt x="1071" y="2007"/>
                  <a:pt x="1071" y="2007"/>
                  <a:pt x="1071" y="2007"/>
                </a:cubicBezTo>
                <a:cubicBezTo>
                  <a:pt x="1071" y="2015"/>
                  <a:pt x="1071" y="2015"/>
                  <a:pt x="1071" y="2015"/>
                </a:cubicBezTo>
                <a:cubicBezTo>
                  <a:pt x="1065" y="2018"/>
                  <a:pt x="1065" y="2018"/>
                  <a:pt x="1065" y="2018"/>
                </a:cubicBezTo>
                <a:cubicBezTo>
                  <a:pt x="1059" y="2017"/>
                  <a:pt x="1040" y="2009"/>
                  <a:pt x="1040" y="2009"/>
                </a:cubicBezTo>
                <a:cubicBezTo>
                  <a:pt x="1032" y="2003"/>
                  <a:pt x="1032" y="2003"/>
                  <a:pt x="1032" y="2003"/>
                </a:cubicBezTo>
                <a:cubicBezTo>
                  <a:pt x="1017" y="2007"/>
                  <a:pt x="1017" y="2007"/>
                  <a:pt x="1017" y="2007"/>
                </a:cubicBezTo>
                <a:cubicBezTo>
                  <a:pt x="1007" y="2010"/>
                  <a:pt x="1007" y="2010"/>
                  <a:pt x="1007" y="2010"/>
                </a:cubicBezTo>
                <a:cubicBezTo>
                  <a:pt x="997" y="2011"/>
                  <a:pt x="997" y="2011"/>
                  <a:pt x="997" y="2011"/>
                </a:cubicBezTo>
                <a:cubicBezTo>
                  <a:pt x="984" y="2013"/>
                  <a:pt x="984" y="2013"/>
                  <a:pt x="984" y="2013"/>
                </a:cubicBezTo>
                <a:cubicBezTo>
                  <a:pt x="967" y="2007"/>
                  <a:pt x="967" y="2007"/>
                  <a:pt x="967" y="2007"/>
                </a:cubicBezTo>
                <a:cubicBezTo>
                  <a:pt x="958" y="2019"/>
                  <a:pt x="958" y="2019"/>
                  <a:pt x="958" y="2019"/>
                </a:cubicBezTo>
                <a:cubicBezTo>
                  <a:pt x="942" y="2017"/>
                  <a:pt x="942" y="2017"/>
                  <a:pt x="942" y="2017"/>
                </a:cubicBezTo>
                <a:cubicBezTo>
                  <a:pt x="924" y="2007"/>
                  <a:pt x="924" y="2007"/>
                  <a:pt x="924" y="2007"/>
                </a:cubicBezTo>
                <a:cubicBezTo>
                  <a:pt x="917" y="2003"/>
                  <a:pt x="917" y="2003"/>
                  <a:pt x="917" y="2003"/>
                </a:cubicBezTo>
                <a:cubicBezTo>
                  <a:pt x="913" y="2002"/>
                  <a:pt x="913" y="2002"/>
                  <a:pt x="913" y="2002"/>
                </a:cubicBezTo>
                <a:cubicBezTo>
                  <a:pt x="891" y="2000"/>
                  <a:pt x="891" y="2000"/>
                  <a:pt x="891" y="2000"/>
                </a:cubicBezTo>
                <a:cubicBezTo>
                  <a:pt x="884" y="2000"/>
                  <a:pt x="884" y="2000"/>
                  <a:pt x="884" y="2000"/>
                </a:cubicBezTo>
                <a:cubicBezTo>
                  <a:pt x="874" y="2010"/>
                  <a:pt x="874" y="2010"/>
                  <a:pt x="874" y="2010"/>
                </a:cubicBezTo>
                <a:cubicBezTo>
                  <a:pt x="863" y="2010"/>
                  <a:pt x="863" y="2010"/>
                  <a:pt x="863" y="2010"/>
                </a:cubicBezTo>
                <a:cubicBezTo>
                  <a:pt x="852" y="1999"/>
                  <a:pt x="852" y="1999"/>
                  <a:pt x="852" y="1999"/>
                </a:cubicBezTo>
                <a:cubicBezTo>
                  <a:pt x="852" y="1999"/>
                  <a:pt x="843" y="2000"/>
                  <a:pt x="840" y="1999"/>
                </a:cubicBezTo>
                <a:cubicBezTo>
                  <a:pt x="838" y="1997"/>
                  <a:pt x="828" y="1996"/>
                  <a:pt x="828" y="1996"/>
                </a:cubicBezTo>
                <a:cubicBezTo>
                  <a:pt x="820" y="2005"/>
                  <a:pt x="820" y="2005"/>
                  <a:pt x="820" y="2005"/>
                </a:cubicBezTo>
                <a:cubicBezTo>
                  <a:pt x="812" y="2006"/>
                  <a:pt x="812" y="2006"/>
                  <a:pt x="812" y="2006"/>
                </a:cubicBezTo>
                <a:cubicBezTo>
                  <a:pt x="807" y="2001"/>
                  <a:pt x="807" y="2001"/>
                  <a:pt x="807" y="2001"/>
                </a:cubicBezTo>
                <a:cubicBezTo>
                  <a:pt x="799" y="1996"/>
                  <a:pt x="799" y="1996"/>
                  <a:pt x="799" y="1996"/>
                </a:cubicBezTo>
                <a:cubicBezTo>
                  <a:pt x="789" y="1990"/>
                  <a:pt x="789" y="1990"/>
                  <a:pt x="789" y="1990"/>
                </a:cubicBezTo>
                <a:cubicBezTo>
                  <a:pt x="780" y="1989"/>
                  <a:pt x="780" y="1989"/>
                  <a:pt x="780" y="1989"/>
                </a:cubicBezTo>
                <a:cubicBezTo>
                  <a:pt x="769" y="1996"/>
                  <a:pt x="769" y="1996"/>
                  <a:pt x="769" y="1996"/>
                </a:cubicBezTo>
                <a:cubicBezTo>
                  <a:pt x="759" y="2000"/>
                  <a:pt x="759" y="2000"/>
                  <a:pt x="759" y="2000"/>
                </a:cubicBezTo>
                <a:cubicBezTo>
                  <a:pt x="743" y="1993"/>
                  <a:pt x="743" y="1993"/>
                  <a:pt x="743" y="1993"/>
                </a:cubicBezTo>
                <a:cubicBezTo>
                  <a:pt x="734" y="1987"/>
                  <a:pt x="734" y="1987"/>
                  <a:pt x="734" y="1987"/>
                </a:cubicBezTo>
                <a:cubicBezTo>
                  <a:pt x="728" y="1982"/>
                  <a:pt x="728" y="1982"/>
                  <a:pt x="728" y="1982"/>
                </a:cubicBezTo>
                <a:cubicBezTo>
                  <a:pt x="706" y="1978"/>
                  <a:pt x="706" y="1978"/>
                  <a:pt x="706" y="1978"/>
                </a:cubicBezTo>
                <a:cubicBezTo>
                  <a:pt x="696" y="1983"/>
                  <a:pt x="696" y="1983"/>
                  <a:pt x="696" y="1983"/>
                </a:cubicBezTo>
                <a:cubicBezTo>
                  <a:pt x="696" y="1983"/>
                  <a:pt x="692" y="1982"/>
                  <a:pt x="689" y="1982"/>
                </a:cubicBezTo>
                <a:cubicBezTo>
                  <a:pt x="687" y="1982"/>
                  <a:pt x="667" y="1985"/>
                  <a:pt x="667" y="1985"/>
                </a:cubicBezTo>
                <a:cubicBezTo>
                  <a:pt x="657" y="1988"/>
                  <a:pt x="657" y="1988"/>
                  <a:pt x="657" y="1988"/>
                </a:cubicBezTo>
                <a:cubicBezTo>
                  <a:pt x="657" y="1988"/>
                  <a:pt x="650" y="1991"/>
                  <a:pt x="648" y="1992"/>
                </a:cubicBezTo>
                <a:cubicBezTo>
                  <a:pt x="646" y="1993"/>
                  <a:pt x="641" y="2001"/>
                  <a:pt x="641" y="2001"/>
                </a:cubicBezTo>
                <a:cubicBezTo>
                  <a:pt x="630" y="2012"/>
                  <a:pt x="630" y="2012"/>
                  <a:pt x="630" y="2012"/>
                </a:cubicBezTo>
                <a:cubicBezTo>
                  <a:pt x="613" y="2009"/>
                  <a:pt x="613" y="2009"/>
                  <a:pt x="613" y="2009"/>
                </a:cubicBezTo>
                <a:cubicBezTo>
                  <a:pt x="600" y="2003"/>
                  <a:pt x="600" y="2003"/>
                  <a:pt x="600" y="2003"/>
                </a:cubicBezTo>
                <a:cubicBezTo>
                  <a:pt x="592" y="1997"/>
                  <a:pt x="592" y="1997"/>
                  <a:pt x="592" y="1997"/>
                </a:cubicBezTo>
                <a:cubicBezTo>
                  <a:pt x="585" y="1986"/>
                  <a:pt x="585" y="1986"/>
                  <a:pt x="585" y="1986"/>
                </a:cubicBezTo>
                <a:cubicBezTo>
                  <a:pt x="576" y="1982"/>
                  <a:pt x="576" y="1982"/>
                  <a:pt x="576" y="1982"/>
                </a:cubicBezTo>
                <a:cubicBezTo>
                  <a:pt x="556" y="1982"/>
                  <a:pt x="556" y="1982"/>
                  <a:pt x="556" y="1982"/>
                </a:cubicBezTo>
                <a:cubicBezTo>
                  <a:pt x="540" y="1980"/>
                  <a:pt x="540" y="1980"/>
                  <a:pt x="540" y="1980"/>
                </a:cubicBezTo>
                <a:cubicBezTo>
                  <a:pt x="524" y="1977"/>
                  <a:pt x="524" y="1977"/>
                  <a:pt x="524" y="1977"/>
                </a:cubicBezTo>
                <a:cubicBezTo>
                  <a:pt x="504" y="1975"/>
                  <a:pt x="504" y="1975"/>
                  <a:pt x="504" y="1975"/>
                </a:cubicBezTo>
                <a:cubicBezTo>
                  <a:pt x="495" y="1964"/>
                  <a:pt x="495" y="1964"/>
                  <a:pt x="495" y="1964"/>
                </a:cubicBezTo>
                <a:cubicBezTo>
                  <a:pt x="483" y="1960"/>
                  <a:pt x="483" y="1960"/>
                  <a:pt x="483" y="1960"/>
                </a:cubicBezTo>
                <a:cubicBezTo>
                  <a:pt x="480" y="1972"/>
                  <a:pt x="480" y="1972"/>
                  <a:pt x="480" y="1972"/>
                </a:cubicBezTo>
                <a:cubicBezTo>
                  <a:pt x="473" y="1977"/>
                  <a:pt x="473" y="1977"/>
                  <a:pt x="473" y="1977"/>
                </a:cubicBezTo>
                <a:cubicBezTo>
                  <a:pt x="449" y="1972"/>
                  <a:pt x="449" y="1972"/>
                  <a:pt x="449" y="1972"/>
                </a:cubicBezTo>
                <a:cubicBezTo>
                  <a:pt x="439" y="1971"/>
                  <a:pt x="439" y="1971"/>
                  <a:pt x="439" y="1971"/>
                </a:cubicBezTo>
                <a:cubicBezTo>
                  <a:pt x="428" y="1972"/>
                  <a:pt x="428" y="1972"/>
                  <a:pt x="428" y="1972"/>
                </a:cubicBezTo>
                <a:cubicBezTo>
                  <a:pt x="428" y="1983"/>
                  <a:pt x="428" y="1983"/>
                  <a:pt x="428" y="1983"/>
                </a:cubicBezTo>
                <a:cubicBezTo>
                  <a:pt x="419" y="1989"/>
                  <a:pt x="419" y="1989"/>
                  <a:pt x="419" y="1989"/>
                </a:cubicBezTo>
                <a:cubicBezTo>
                  <a:pt x="411" y="1983"/>
                  <a:pt x="411" y="1983"/>
                  <a:pt x="411" y="1983"/>
                </a:cubicBezTo>
                <a:cubicBezTo>
                  <a:pt x="398" y="1976"/>
                  <a:pt x="398" y="1976"/>
                  <a:pt x="398" y="1976"/>
                </a:cubicBezTo>
                <a:cubicBezTo>
                  <a:pt x="390" y="1984"/>
                  <a:pt x="390" y="1984"/>
                  <a:pt x="390" y="1984"/>
                </a:cubicBezTo>
                <a:cubicBezTo>
                  <a:pt x="390" y="1984"/>
                  <a:pt x="392" y="1995"/>
                  <a:pt x="390" y="1995"/>
                </a:cubicBezTo>
                <a:cubicBezTo>
                  <a:pt x="387" y="1995"/>
                  <a:pt x="384" y="1994"/>
                  <a:pt x="380" y="1994"/>
                </a:cubicBezTo>
                <a:cubicBezTo>
                  <a:pt x="376" y="1994"/>
                  <a:pt x="362" y="2002"/>
                  <a:pt x="362" y="2002"/>
                </a:cubicBezTo>
                <a:cubicBezTo>
                  <a:pt x="362" y="2021"/>
                  <a:pt x="362" y="2021"/>
                  <a:pt x="362" y="2021"/>
                </a:cubicBezTo>
                <a:cubicBezTo>
                  <a:pt x="362" y="2034"/>
                  <a:pt x="362" y="2034"/>
                  <a:pt x="362" y="2034"/>
                </a:cubicBezTo>
                <a:cubicBezTo>
                  <a:pt x="349" y="2029"/>
                  <a:pt x="349" y="2029"/>
                  <a:pt x="349" y="2029"/>
                </a:cubicBezTo>
                <a:cubicBezTo>
                  <a:pt x="343" y="2026"/>
                  <a:pt x="343" y="2026"/>
                  <a:pt x="343" y="2026"/>
                </a:cubicBezTo>
                <a:cubicBezTo>
                  <a:pt x="337" y="2025"/>
                  <a:pt x="337" y="2025"/>
                  <a:pt x="337" y="2025"/>
                </a:cubicBezTo>
                <a:cubicBezTo>
                  <a:pt x="328" y="2025"/>
                  <a:pt x="328" y="2025"/>
                  <a:pt x="328" y="2025"/>
                </a:cubicBezTo>
                <a:cubicBezTo>
                  <a:pt x="315" y="2023"/>
                  <a:pt x="315" y="2023"/>
                  <a:pt x="315" y="2023"/>
                </a:cubicBezTo>
                <a:cubicBezTo>
                  <a:pt x="315" y="2023"/>
                  <a:pt x="307" y="2024"/>
                  <a:pt x="304" y="2024"/>
                </a:cubicBezTo>
                <a:cubicBezTo>
                  <a:pt x="302" y="2024"/>
                  <a:pt x="291" y="2024"/>
                  <a:pt x="291" y="2024"/>
                </a:cubicBezTo>
                <a:cubicBezTo>
                  <a:pt x="280" y="2024"/>
                  <a:pt x="280" y="2024"/>
                  <a:pt x="280" y="2024"/>
                </a:cubicBezTo>
                <a:cubicBezTo>
                  <a:pt x="267" y="2032"/>
                  <a:pt x="267" y="2032"/>
                  <a:pt x="267" y="2032"/>
                </a:cubicBezTo>
                <a:cubicBezTo>
                  <a:pt x="258" y="2028"/>
                  <a:pt x="258" y="2028"/>
                  <a:pt x="258" y="2028"/>
                </a:cubicBezTo>
                <a:cubicBezTo>
                  <a:pt x="242" y="2028"/>
                  <a:pt x="242" y="2028"/>
                  <a:pt x="242" y="2028"/>
                </a:cubicBezTo>
                <a:cubicBezTo>
                  <a:pt x="235" y="2035"/>
                  <a:pt x="235" y="2035"/>
                  <a:pt x="235" y="2035"/>
                </a:cubicBezTo>
                <a:cubicBezTo>
                  <a:pt x="229" y="2032"/>
                  <a:pt x="229" y="2032"/>
                  <a:pt x="229" y="2032"/>
                </a:cubicBezTo>
                <a:cubicBezTo>
                  <a:pt x="219" y="2031"/>
                  <a:pt x="219" y="2031"/>
                  <a:pt x="219" y="2031"/>
                </a:cubicBezTo>
                <a:cubicBezTo>
                  <a:pt x="194" y="2033"/>
                  <a:pt x="194" y="2033"/>
                  <a:pt x="194" y="2033"/>
                </a:cubicBezTo>
                <a:cubicBezTo>
                  <a:pt x="176" y="2023"/>
                  <a:pt x="176" y="2023"/>
                  <a:pt x="176" y="2023"/>
                </a:cubicBezTo>
                <a:cubicBezTo>
                  <a:pt x="161" y="2010"/>
                  <a:pt x="161" y="2010"/>
                  <a:pt x="161" y="2010"/>
                </a:cubicBezTo>
                <a:cubicBezTo>
                  <a:pt x="161" y="2010"/>
                  <a:pt x="151" y="2007"/>
                  <a:pt x="149" y="2005"/>
                </a:cubicBezTo>
                <a:cubicBezTo>
                  <a:pt x="148" y="2002"/>
                  <a:pt x="146" y="1994"/>
                  <a:pt x="144" y="1994"/>
                </a:cubicBezTo>
                <a:cubicBezTo>
                  <a:pt x="141" y="1994"/>
                  <a:pt x="123" y="1979"/>
                  <a:pt x="123" y="1979"/>
                </a:cubicBezTo>
                <a:cubicBezTo>
                  <a:pt x="128" y="1966"/>
                  <a:pt x="128" y="1966"/>
                  <a:pt x="128" y="1966"/>
                </a:cubicBezTo>
                <a:cubicBezTo>
                  <a:pt x="120" y="1961"/>
                  <a:pt x="120" y="1961"/>
                  <a:pt x="120" y="1961"/>
                </a:cubicBezTo>
                <a:cubicBezTo>
                  <a:pt x="120" y="1958"/>
                  <a:pt x="120" y="1958"/>
                  <a:pt x="120" y="1958"/>
                </a:cubicBezTo>
                <a:cubicBezTo>
                  <a:pt x="118" y="1953"/>
                  <a:pt x="118" y="1953"/>
                  <a:pt x="118" y="1953"/>
                </a:cubicBezTo>
                <a:cubicBezTo>
                  <a:pt x="114" y="1953"/>
                  <a:pt x="114" y="1953"/>
                  <a:pt x="114" y="1953"/>
                </a:cubicBezTo>
                <a:cubicBezTo>
                  <a:pt x="113" y="1947"/>
                  <a:pt x="113" y="1947"/>
                  <a:pt x="113" y="1947"/>
                </a:cubicBezTo>
                <a:cubicBezTo>
                  <a:pt x="122" y="1938"/>
                  <a:pt x="122" y="1938"/>
                  <a:pt x="122" y="1938"/>
                </a:cubicBezTo>
                <a:cubicBezTo>
                  <a:pt x="124" y="1932"/>
                  <a:pt x="124" y="1932"/>
                  <a:pt x="124" y="1932"/>
                </a:cubicBezTo>
                <a:cubicBezTo>
                  <a:pt x="119" y="1926"/>
                  <a:pt x="119" y="1926"/>
                  <a:pt x="119" y="1926"/>
                </a:cubicBezTo>
                <a:cubicBezTo>
                  <a:pt x="114" y="1920"/>
                  <a:pt x="114" y="1920"/>
                  <a:pt x="114" y="1920"/>
                </a:cubicBezTo>
                <a:cubicBezTo>
                  <a:pt x="113" y="1912"/>
                  <a:pt x="113" y="1912"/>
                  <a:pt x="113" y="1912"/>
                </a:cubicBezTo>
                <a:cubicBezTo>
                  <a:pt x="112" y="1906"/>
                  <a:pt x="112" y="1906"/>
                  <a:pt x="112" y="1906"/>
                </a:cubicBezTo>
                <a:cubicBezTo>
                  <a:pt x="106" y="1909"/>
                  <a:pt x="106" y="1909"/>
                  <a:pt x="106" y="1909"/>
                </a:cubicBezTo>
                <a:cubicBezTo>
                  <a:pt x="107" y="1899"/>
                  <a:pt x="107" y="1899"/>
                  <a:pt x="107" y="1899"/>
                </a:cubicBezTo>
                <a:cubicBezTo>
                  <a:pt x="108" y="1893"/>
                  <a:pt x="108" y="1893"/>
                  <a:pt x="108" y="1893"/>
                </a:cubicBezTo>
                <a:cubicBezTo>
                  <a:pt x="108" y="1893"/>
                  <a:pt x="110" y="1890"/>
                  <a:pt x="108" y="1888"/>
                </a:cubicBezTo>
                <a:cubicBezTo>
                  <a:pt x="107" y="1885"/>
                  <a:pt x="106" y="1878"/>
                  <a:pt x="106" y="1878"/>
                </a:cubicBezTo>
                <a:cubicBezTo>
                  <a:pt x="99" y="1879"/>
                  <a:pt x="99" y="1879"/>
                  <a:pt x="99" y="1879"/>
                </a:cubicBezTo>
                <a:cubicBezTo>
                  <a:pt x="95" y="1873"/>
                  <a:pt x="95" y="1873"/>
                  <a:pt x="95" y="1873"/>
                </a:cubicBezTo>
                <a:cubicBezTo>
                  <a:pt x="104" y="1867"/>
                  <a:pt x="104" y="1867"/>
                  <a:pt x="104" y="1867"/>
                </a:cubicBezTo>
                <a:cubicBezTo>
                  <a:pt x="106" y="1865"/>
                  <a:pt x="106" y="1865"/>
                  <a:pt x="106" y="1865"/>
                </a:cubicBezTo>
                <a:cubicBezTo>
                  <a:pt x="108" y="1863"/>
                  <a:pt x="112" y="1860"/>
                  <a:pt x="112" y="1860"/>
                </a:cubicBezTo>
                <a:cubicBezTo>
                  <a:pt x="113" y="1854"/>
                  <a:pt x="113" y="1854"/>
                  <a:pt x="113" y="1854"/>
                </a:cubicBezTo>
                <a:cubicBezTo>
                  <a:pt x="109" y="1852"/>
                  <a:pt x="109" y="1852"/>
                  <a:pt x="109" y="1852"/>
                </a:cubicBezTo>
                <a:cubicBezTo>
                  <a:pt x="108" y="1847"/>
                  <a:pt x="108" y="1847"/>
                  <a:pt x="108" y="1847"/>
                </a:cubicBezTo>
                <a:cubicBezTo>
                  <a:pt x="102" y="1842"/>
                  <a:pt x="102" y="1842"/>
                  <a:pt x="102" y="1842"/>
                </a:cubicBezTo>
                <a:cubicBezTo>
                  <a:pt x="101" y="1839"/>
                  <a:pt x="101" y="1839"/>
                  <a:pt x="101" y="1839"/>
                </a:cubicBezTo>
                <a:cubicBezTo>
                  <a:pt x="100" y="1834"/>
                  <a:pt x="100" y="1834"/>
                  <a:pt x="100" y="1834"/>
                </a:cubicBezTo>
                <a:cubicBezTo>
                  <a:pt x="100" y="1830"/>
                  <a:pt x="100" y="1830"/>
                  <a:pt x="100" y="1830"/>
                </a:cubicBezTo>
                <a:cubicBezTo>
                  <a:pt x="98" y="1826"/>
                  <a:pt x="98" y="1826"/>
                  <a:pt x="98" y="1826"/>
                </a:cubicBezTo>
                <a:cubicBezTo>
                  <a:pt x="95" y="1820"/>
                  <a:pt x="95" y="1820"/>
                  <a:pt x="95" y="1820"/>
                </a:cubicBezTo>
                <a:cubicBezTo>
                  <a:pt x="100" y="1813"/>
                  <a:pt x="100" y="1813"/>
                  <a:pt x="100" y="1813"/>
                </a:cubicBezTo>
                <a:cubicBezTo>
                  <a:pt x="102" y="1811"/>
                  <a:pt x="102" y="1811"/>
                  <a:pt x="102" y="1811"/>
                </a:cubicBezTo>
                <a:cubicBezTo>
                  <a:pt x="107" y="1815"/>
                  <a:pt x="107" y="1815"/>
                  <a:pt x="107" y="1815"/>
                </a:cubicBezTo>
                <a:cubicBezTo>
                  <a:pt x="112" y="1819"/>
                  <a:pt x="112" y="1819"/>
                  <a:pt x="112" y="1819"/>
                </a:cubicBezTo>
                <a:cubicBezTo>
                  <a:pt x="117" y="1822"/>
                  <a:pt x="117" y="1822"/>
                  <a:pt x="117" y="1822"/>
                </a:cubicBezTo>
                <a:cubicBezTo>
                  <a:pt x="126" y="1818"/>
                  <a:pt x="126" y="1818"/>
                  <a:pt x="126" y="1818"/>
                </a:cubicBezTo>
                <a:cubicBezTo>
                  <a:pt x="127" y="1811"/>
                  <a:pt x="127" y="1811"/>
                  <a:pt x="127" y="1811"/>
                </a:cubicBezTo>
                <a:cubicBezTo>
                  <a:pt x="127" y="1806"/>
                  <a:pt x="127" y="1806"/>
                  <a:pt x="127" y="1806"/>
                </a:cubicBezTo>
                <a:cubicBezTo>
                  <a:pt x="127" y="1806"/>
                  <a:pt x="129" y="1801"/>
                  <a:pt x="128" y="1801"/>
                </a:cubicBezTo>
                <a:cubicBezTo>
                  <a:pt x="127" y="1800"/>
                  <a:pt x="118" y="1797"/>
                  <a:pt x="118" y="1797"/>
                </a:cubicBezTo>
                <a:cubicBezTo>
                  <a:pt x="118" y="1793"/>
                  <a:pt x="118" y="1793"/>
                  <a:pt x="118" y="1793"/>
                </a:cubicBezTo>
                <a:cubicBezTo>
                  <a:pt x="114" y="1787"/>
                  <a:pt x="114" y="1787"/>
                  <a:pt x="114" y="1787"/>
                </a:cubicBezTo>
                <a:cubicBezTo>
                  <a:pt x="112" y="1781"/>
                  <a:pt x="112" y="1781"/>
                  <a:pt x="112" y="1781"/>
                </a:cubicBezTo>
                <a:cubicBezTo>
                  <a:pt x="106" y="1774"/>
                  <a:pt x="106" y="1774"/>
                  <a:pt x="106" y="1774"/>
                </a:cubicBezTo>
                <a:cubicBezTo>
                  <a:pt x="105" y="1763"/>
                  <a:pt x="105" y="1763"/>
                  <a:pt x="105" y="1763"/>
                </a:cubicBezTo>
                <a:cubicBezTo>
                  <a:pt x="100" y="1756"/>
                  <a:pt x="100" y="1756"/>
                  <a:pt x="100" y="1756"/>
                </a:cubicBezTo>
                <a:cubicBezTo>
                  <a:pt x="100" y="1750"/>
                  <a:pt x="100" y="1750"/>
                  <a:pt x="100" y="1750"/>
                </a:cubicBezTo>
                <a:cubicBezTo>
                  <a:pt x="111" y="1754"/>
                  <a:pt x="111" y="1754"/>
                  <a:pt x="111" y="1754"/>
                </a:cubicBezTo>
                <a:cubicBezTo>
                  <a:pt x="115" y="1747"/>
                  <a:pt x="115" y="1747"/>
                  <a:pt x="115" y="1747"/>
                </a:cubicBezTo>
                <a:cubicBezTo>
                  <a:pt x="116" y="1739"/>
                  <a:pt x="116" y="1739"/>
                  <a:pt x="116" y="1739"/>
                </a:cubicBezTo>
                <a:cubicBezTo>
                  <a:pt x="115" y="1733"/>
                  <a:pt x="115" y="1733"/>
                  <a:pt x="115" y="1733"/>
                </a:cubicBezTo>
                <a:cubicBezTo>
                  <a:pt x="115" y="1733"/>
                  <a:pt x="113" y="1727"/>
                  <a:pt x="114" y="1725"/>
                </a:cubicBezTo>
                <a:cubicBezTo>
                  <a:pt x="114" y="1724"/>
                  <a:pt x="110" y="1716"/>
                  <a:pt x="110" y="1716"/>
                </a:cubicBezTo>
                <a:cubicBezTo>
                  <a:pt x="106" y="1708"/>
                  <a:pt x="106" y="1708"/>
                  <a:pt x="106" y="1708"/>
                </a:cubicBezTo>
                <a:cubicBezTo>
                  <a:pt x="102" y="1700"/>
                  <a:pt x="102" y="1700"/>
                  <a:pt x="102" y="1700"/>
                </a:cubicBezTo>
                <a:cubicBezTo>
                  <a:pt x="105" y="1693"/>
                  <a:pt x="105" y="1693"/>
                  <a:pt x="105" y="1693"/>
                </a:cubicBezTo>
                <a:cubicBezTo>
                  <a:pt x="105" y="1693"/>
                  <a:pt x="101" y="1687"/>
                  <a:pt x="100" y="1686"/>
                </a:cubicBezTo>
                <a:cubicBezTo>
                  <a:pt x="98" y="1685"/>
                  <a:pt x="100" y="1683"/>
                  <a:pt x="100" y="1681"/>
                </a:cubicBezTo>
                <a:cubicBezTo>
                  <a:pt x="100" y="1679"/>
                  <a:pt x="95" y="1672"/>
                  <a:pt x="95" y="1671"/>
                </a:cubicBezTo>
                <a:cubicBezTo>
                  <a:pt x="96" y="1670"/>
                  <a:pt x="101" y="1667"/>
                  <a:pt x="103" y="1664"/>
                </a:cubicBezTo>
                <a:cubicBezTo>
                  <a:pt x="104" y="1662"/>
                  <a:pt x="105" y="1653"/>
                  <a:pt x="105" y="1653"/>
                </a:cubicBezTo>
                <a:cubicBezTo>
                  <a:pt x="105" y="1653"/>
                  <a:pt x="103" y="1647"/>
                  <a:pt x="102" y="1646"/>
                </a:cubicBezTo>
                <a:cubicBezTo>
                  <a:pt x="101" y="1645"/>
                  <a:pt x="101" y="1640"/>
                  <a:pt x="101" y="1640"/>
                </a:cubicBezTo>
                <a:cubicBezTo>
                  <a:pt x="101" y="1640"/>
                  <a:pt x="96" y="1632"/>
                  <a:pt x="99" y="1631"/>
                </a:cubicBezTo>
                <a:cubicBezTo>
                  <a:pt x="101" y="1631"/>
                  <a:pt x="105" y="1623"/>
                  <a:pt x="105" y="1623"/>
                </a:cubicBezTo>
                <a:cubicBezTo>
                  <a:pt x="105" y="1623"/>
                  <a:pt x="107" y="1612"/>
                  <a:pt x="107" y="1610"/>
                </a:cubicBezTo>
                <a:cubicBezTo>
                  <a:pt x="107" y="1608"/>
                  <a:pt x="105" y="1599"/>
                  <a:pt x="105" y="1599"/>
                </a:cubicBezTo>
                <a:cubicBezTo>
                  <a:pt x="103" y="1598"/>
                  <a:pt x="103" y="1598"/>
                  <a:pt x="103" y="1598"/>
                </a:cubicBezTo>
                <a:cubicBezTo>
                  <a:pt x="103" y="1598"/>
                  <a:pt x="101" y="1588"/>
                  <a:pt x="100" y="1587"/>
                </a:cubicBezTo>
                <a:cubicBezTo>
                  <a:pt x="100" y="1585"/>
                  <a:pt x="100" y="1582"/>
                  <a:pt x="100" y="1582"/>
                </a:cubicBezTo>
                <a:cubicBezTo>
                  <a:pt x="103" y="1572"/>
                  <a:pt x="103" y="1572"/>
                  <a:pt x="103" y="1572"/>
                </a:cubicBezTo>
                <a:cubicBezTo>
                  <a:pt x="108" y="1562"/>
                  <a:pt x="108" y="1562"/>
                  <a:pt x="108" y="1562"/>
                </a:cubicBezTo>
                <a:cubicBezTo>
                  <a:pt x="108" y="1562"/>
                  <a:pt x="112" y="1553"/>
                  <a:pt x="112" y="1551"/>
                </a:cubicBezTo>
                <a:cubicBezTo>
                  <a:pt x="112" y="1549"/>
                  <a:pt x="118" y="1538"/>
                  <a:pt x="118" y="1536"/>
                </a:cubicBezTo>
                <a:cubicBezTo>
                  <a:pt x="118" y="1534"/>
                  <a:pt x="117" y="1532"/>
                  <a:pt x="117" y="1528"/>
                </a:cubicBezTo>
                <a:cubicBezTo>
                  <a:pt x="117" y="1524"/>
                  <a:pt x="115" y="1521"/>
                  <a:pt x="115" y="1518"/>
                </a:cubicBezTo>
                <a:cubicBezTo>
                  <a:pt x="115" y="1515"/>
                  <a:pt x="115" y="1511"/>
                  <a:pt x="116" y="1507"/>
                </a:cubicBezTo>
                <a:cubicBezTo>
                  <a:pt x="117" y="1503"/>
                  <a:pt x="117" y="1494"/>
                  <a:pt x="117" y="1494"/>
                </a:cubicBezTo>
                <a:cubicBezTo>
                  <a:pt x="117" y="1494"/>
                  <a:pt x="112" y="1491"/>
                  <a:pt x="112" y="1489"/>
                </a:cubicBezTo>
                <a:cubicBezTo>
                  <a:pt x="112" y="1487"/>
                  <a:pt x="111" y="1482"/>
                  <a:pt x="109" y="1481"/>
                </a:cubicBezTo>
                <a:cubicBezTo>
                  <a:pt x="108" y="1480"/>
                  <a:pt x="105" y="1476"/>
                  <a:pt x="105" y="1474"/>
                </a:cubicBezTo>
                <a:cubicBezTo>
                  <a:pt x="105" y="1472"/>
                  <a:pt x="104" y="1468"/>
                  <a:pt x="103" y="1464"/>
                </a:cubicBezTo>
                <a:cubicBezTo>
                  <a:pt x="102" y="1460"/>
                  <a:pt x="104" y="1456"/>
                  <a:pt x="104" y="1452"/>
                </a:cubicBezTo>
                <a:cubicBezTo>
                  <a:pt x="104" y="1449"/>
                  <a:pt x="101" y="1443"/>
                  <a:pt x="101" y="1443"/>
                </a:cubicBezTo>
                <a:cubicBezTo>
                  <a:pt x="101" y="1443"/>
                  <a:pt x="97" y="1438"/>
                  <a:pt x="97" y="1436"/>
                </a:cubicBezTo>
                <a:cubicBezTo>
                  <a:pt x="97" y="1434"/>
                  <a:pt x="99" y="1429"/>
                  <a:pt x="99" y="1429"/>
                </a:cubicBezTo>
                <a:cubicBezTo>
                  <a:pt x="103" y="1425"/>
                  <a:pt x="103" y="1425"/>
                  <a:pt x="103" y="1425"/>
                </a:cubicBezTo>
                <a:cubicBezTo>
                  <a:pt x="103" y="1425"/>
                  <a:pt x="108" y="1423"/>
                  <a:pt x="108" y="1421"/>
                </a:cubicBezTo>
                <a:cubicBezTo>
                  <a:pt x="108" y="1419"/>
                  <a:pt x="102" y="1411"/>
                  <a:pt x="102" y="1411"/>
                </a:cubicBezTo>
                <a:cubicBezTo>
                  <a:pt x="111" y="1403"/>
                  <a:pt x="111" y="1403"/>
                  <a:pt x="111" y="1403"/>
                </a:cubicBezTo>
                <a:cubicBezTo>
                  <a:pt x="118" y="1387"/>
                  <a:pt x="118" y="1387"/>
                  <a:pt x="118" y="1387"/>
                </a:cubicBezTo>
                <a:cubicBezTo>
                  <a:pt x="133" y="1381"/>
                  <a:pt x="133" y="1381"/>
                  <a:pt x="133" y="1381"/>
                </a:cubicBezTo>
                <a:cubicBezTo>
                  <a:pt x="137" y="1369"/>
                  <a:pt x="137" y="1369"/>
                  <a:pt x="137" y="1369"/>
                </a:cubicBezTo>
                <a:cubicBezTo>
                  <a:pt x="137" y="1369"/>
                  <a:pt x="152" y="1365"/>
                  <a:pt x="151" y="1363"/>
                </a:cubicBezTo>
                <a:cubicBezTo>
                  <a:pt x="150" y="1362"/>
                  <a:pt x="148" y="1357"/>
                  <a:pt x="148" y="1357"/>
                </a:cubicBezTo>
                <a:cubicBezTo>
                  <a:pt x="148" y="1349"/>
                  <a:pt x="148" y="1349"/>
                  <a:pt x="148" y="1349"/>
                </a:cubicBezTo>
                <a:cubicBezTo>
                  <a:pt x="145" y="1341"/>
                  <a:pt x="145" y="1341"/>
                  <a:pt x="145" y="1341"/>
                </a:cubicBezTo>
                <a:cubicBezTo>
                  <a:pt x="143" y="1335"/>
                  <a:pt x="143" y="1335"/>
                  <a:pt x="143" y="1335"/>
                </a:cubicBezTo>
                <a:cubicBezTo>
                  <a:pt x="143" y="1335"/>
                  <a:pt x="142" y="1334"/>
                  <a:pt x="143" y="1330"/>
                </a:cubicBezTo>
                <a:cubicBezTo>
                  <a:pt x="143" y="1327"/>
                  <a:pt x="140" y="1323"/>
                  <a:pt x="139" y="1322"/>
                </a:cubicBezTo>
                <a:cubicBezTo>
                  <a:pt x="138" y="1320"/>
                  <a:pt x="137" y="1317"/>
                  <a:pt x="137" y="1317"/>
                </a:cubicBezTo>
                <a:cubicBezTo>
                  <a:pt x="138" y="1311"/>
                  <a:pt x="138" y="1311"/>
                  <a:pt x="138" y="1311"/>
                </a:cubicBezTo>
                <a:cubicBezTo>
                  <a:pt x="138" y="1311"/>
                  <a:pt x="138" y="1307"/>
                  <a:pt x="137" y="1305"/>
                </a:cubicBezTo>
                <a:cubicBezTo>
                  <a:pt x="135" y="1302"/>
                  <a:pt x="131" y="1296"/>
                  <a:pt x="131" y="1296"/>
                </a:cubicBezTo>
                <a:cubicBezTo>
                  <a:pt x="126" y="1287"/>
                  <a:pt x="126" y="1287"/>
                  <a:pt x="126" y="1287"/>
                </a:cubicBezTo>
                <a:cubicBezTo>
                  <a:pt x="126" y="1277"/>
                  <a:pt x="126" y="1277"/>
                  <a:pt x="126" y="1277"/>
                </a:cubicBezTo>
                <a:cubicBezTo>
                  <a:pt x="126" y="1269"/>
                  <a:pt x="126" y="1269"/>
                  <a:pt x="126" y="1269"/>
                </a:cubicBezTo>
                <a:cubicBezTo>
                  <a:pt x="128" y="1266"/>
                  <a:pt x="128" y="1266"/>
                  <a:pt x="128" y="1266"/>
                </a:cubicBezTo>
                <a:cubicBezTo>
                  <a:pt x="129" y="1257"/>
                  <a:pt x="129" y="1257"/>
                  <a:pt x="129" y="1257"/>
                </a:cubicBezTo>
                <a:cubicBezTo>
                  <a:pt x="129" y="1254"/>
                  <a:pt x="129" y="1254"/>
                  <a:pt x="129" y="1254"/>
                </a:cubicBezTo>
                <a:cubicBezTo>
                  <a:pt x="129" y="1246"/>
                  <a:pt x="129" y="1246"/>
                  <a:pt x="129" y="1246"/>
                </a:cubicBezTo>
                <a:cubicBezTo>
                  <a:pt x="129" y="1246"/>
                  <a:pt x="129" y="1241"/>
                  <a:pt x="129" y="1240"/>
                </a:cubicBezTo>
                <a:cubicBezTo>
                  <a:pt x="129" y="1239"/>
                  <a:pt x="129" y="1235"/>
                  <a:pt x="129" y="1235"/>
                </a:cubicBezTo>
                <a:cubicBezTo>
                  <a:pt x="129" y="1228"/>
                  <a:pt x="129" y="1228"/>
                  <a:pt x="129" y="1228"/>
                </a:cubicBezTo>
                <a:cubicBezTo>
                  <a:pt x="126" y="1222"/>
                  <a:pt x="126" y="1222"/>
                  <a:pt x="126" y="1222"/>
                </a:cubicBezTo>
                <a:cubicBezTo>
                  <a:pt x="123" y="1215"/>
                  <a:pt x="123" y="1215"/>
                  <a:pt x="123" y="1215"/>
                </a:cubicBezTo>
                <a:cubicBezTo>
                  <a:pt x="123" y="1207"/>
                  <a:pt x="123" y="1207"/>
                  <a:pt x="123" y="1207"/>
                </a:cubicBezTo>
                <a:cubicBezTo>
                  <a:pt x="124" y="1198"/>
                  <a:pt x="124" y="1198"/>
                  <a:pt x="124" y="1198"/>
                </a:cubicBezTo>
                <a:cubicBezTo>
                  <a:pt x="124" y="1198"/>
                  <a:pt x="122" y="1194"/>
                  <a:pt x="123" y="1192"/>
                </a:cubicBezTo>
                <a:cubicBezTo>
                  <a:pt x="123" y="1189"/>
                  <a:pt x="122" y="1182"/>
                  <a:pt x="122" y="1182"/>
                </a:cubicBezTo>
                <a:cubicBezTo>
                  <a:pt x="119" y="1177"/>
                  <a:pt x="119" y="1177"/>
                  <a:pt x="119" y="1177"/>
                </a:cubicBezTo>
                <a:cubicBezTo>
                  <a:pt x="119" y="1177"/>
                  <a:pt x="117" y="1171"/>
                  <a:pt x="117" y="1170"/>
                </a:cubicBezTo>
                <a:cubicBezTo>
                  <a:pt x="117" y="1169"/>
                  <a:pt x="117" y="1166"/>
                  <a:pt x="117" y="1166"/>
                </a:cubicBezTo>
                <a:cubicBezTo>
                  <a:pt x="111" y="1161"/>
                  <a:pt x="111" y="1161"/>
                  <a:pt x="111" y="1161"/>
                </a:cubicBezTo>
                <a:cubicBezTo>
                  <a:pt x="111" y="1154"/>
                  <a:pt x="111" y="1154"/>
                  <a:pt x="111" y="1154"/>
                </a:cubicBezTo>
                <a:cubicBezTo>
                  <a:pt x="105" y="1150"/>
                  <a:pt x="105" y="1150"/>
                  <a:pt x="105" y="1150"/>
                </a:cubicBezTo>
                <a:cubicBezTo>
                  <a:pt x="101" y="1145"/>
                  <a:pt x="101" y="1145"/>
                  <a:pt x="101" y="1145"/>
                </a:cubicBezTo>
                <a:cubicBezTo>
                  <a:pt x="97" y="1140"/>
                  <a:pt x="97" y="1140"/>
                  <a:pt x="97" y="1140"/>
                </a:cubicBezTo>
                <a:cubicBezTo>
                  <a:pt x="95" y="1138"/>
                  <a:pt x="95" y="1138"/>
                  <a:pt x="95" y="1138"/>
                </a:cubicBezTo>
                <a:cubicBezTo>
                  <a:pt x="95" y="1138"/>
                  <a:pt x="90" y="1134"/>
                  <a:pt x="90" y="1132"/>
                </a:cubicBezTo>
                <a:cubicBezTo>
                  <a:pt x="90" y="1130"/>
                  <a:pt x="89" y="1128"/>
                  <a:pt x="87" y="1127"/>
                </a:cubicBezTo>
                <a:cubicBezTo>
                  <a:pt x="85" y="1126"/>
                  <a:pt x="80" y="1116"/>
                  <a:pt x="80" y="1116"/>
                </a:cubicBezTo>
                <a:cubicBezTo>
                  <a:pt x="80" y="1116"/>
                  <a:pt x="80" y="1113"/>
                  <a:pt x="80" y="1111"/>
                </a:cubicBezTo>
                <a:cubicBezTo>
                  <a:pt x="79" y="1109"/>
                  <a:pt x="78" y="1101"/>
                  <a:pt x="78" y="1101"/>
                </a:cubicBezTo>
                <a:cubicBezTo>
                  <a:pt x="75" y="1095"/>
                  <a:pt x="75" y="1095"/>
                  <a:pt x="75" y="1095"/>
                </a:cubicBezTo>
                <a:cubicBezTo>
                  <a:pt x="80" y="1095"/>
                  <a:pt x="80" y="1095"/>
                  <a:pt x="80" y="1095"/>
                </a:cubicBezTo>
                <a:cubicBezTo>
                  <a:pt x="85" y="1095"/>
                  <a:pt x="85" y="1095"/>
                  <a:pt x="85" y="1095"/>
                </a:cubicBezTo>
                <a:cubicBezTo>
                  <a:pt x="95" y="1087"/>
                  <a:pt x="95" y="1087"/>
                  <a:pt x="95" y="1087"/>
                </a:cubicBezTo>
                <a:cubicBezTo>
                  <a:pt x="100" y="1082"/>
                  <a:pt x="100" y="1082"/>
                  <a:pt x="100" y="1082"/>
                </a:cubicBezTo>
                <a:cubicBezTo>
                  <a:pt x="100" y="1082"/>
                  <a:pt x="99" y="1078"/>
                  <a:pt x="100" y="1076"/>
                </a:cubicBezTo>
                <a:cubicBezTo>
                  <a:pt x="101" y="1074"/>
                  <a:pt x="102" y="1073"/>
                  <a:pt x="103" y="1072"/>
                </a:cubicBezTo>
                <a:cubicBezTo>
                  <a:pt x="103" y="1070"/>
                  <a:pt x="104" y="1063"/>
                  <a:pt x="104" y="1063"/>
                </a:cubicBezTo>
                <a:cubicBezTo>
                  <a:pt x="104" y="1063"/>
                  <a:pt x="109" y="1060"/>
                  <a:pt x="109" y="1057"/>
                </a:cubicBezTo>
                <a:cubicBezTo>
                  <a:pt x="109" y="1053"/>
                  <a:pt x="106" y="1047"/>
                  <a:pt x="106" y="1046"/>
                </a:cubicBezTo>
                <a:cubicBezTo>
                  <a:pt x="106" y="1044"/>
                  <a:pt x="106" y="1038"/>
                  <a:pt x="105" y="1037"/>
                </a:cubicBezTo>
                <a:cubicBezTo>
                  <a:pt x="104" y="1036"/>
                  <a:pt x="101" y="1034"/>
                  <a:pt x="100" y="1034"/>
                </a:cubicBezTo>
                <a:cubicBezTo>
                  <a:pt x="99" y="1033"/>
                  <a:pt x="97" y="1032"/>
                  <a:pt x="97" y="1032"/>
                </a:cubicBezTo>
                <a:cubicBezTo>
                  <a:pt x="90" y="1030"/>
                  <a:pt x="90" y="1030"/>
                  <a:pt x="90" y="1030"/>
                </a:cubicBezTo>
                <a:cubicBezTo>
                  <a:pt x="91" y="1036"/>
                  <a:pt x="91" y="1036"/>
                  <a:pt x="91" y="1036"/>
                </a:cubicBezTo>
                <a:cubicBezTo>
                  <a:pt x="85" y="1036"/>
                  <a:pt x="85" y="1036"/>
                  <a:pt x="85" y="1036"/>
                </a:cubicBezTo>
                <a:cubicBezTo>
                  <a:pt x="77" y="1033"/>
                  <a:pt x="77" y="1033"/>
                  <a:pt x="77" y="1033"/>
                </a:cubicBezTo>
                <a:cubicBezTo>
                  <a:pt x="77" y="1033"/>
                  <a:pt x="77" y="1028"/>
                  <a:pt x="77" y="1027"/>
                </a:cubicBezTo>
                <a:cubicBezTo>
                  <a:pt x="76" y="1025"/>
                  <a:pt x="80" y="1022"/>
                  <a:pt x="80" y="1022"/>
                </a:cubicBezTo>
                <a:cubicBezTo>
                  <a:pt x="82" y="1015"/>
                  <a:pt x="82" y="1015"/>
                  <a:pt x="82" y="1015"/>
                </a:cubicBezTo>
                <a:cubicBezTo>
                  <a:pt x="82" y="1015"/>
                  <a:pt x="84" y="1012"/>
                  <a:pt x="85" y="1011"/>
                </a:cubicBezTo>
                <a:cubicBezTo>
                  <a:pt x="85" y="1009"/>
                  <a:pt x="85" y="1004"/>
                  <a:pt x="85" y="1004"/>
                </a:cubicBezTo>
                <a:cubicBezTo>
                  <a:pt x="87" y="1004"/>
                  <a:pt x="87" y="1004"/>
                  <a:pt x="87" y="1004"/>
                </a:cubicBezTo>
                <a:cubicBezTo>
                  <a:pt x="87" y="1004"/>
                  <a:pt x="88" y="997"/>
                  <a:pt x="90" y="997"/>
                </a:cubicBezTo>
                <a:cubicBezTo>
                  <a:pt x="91" y="996"/>
                  <a:pt x="89" y="990"/>
                  <a:pt x="89" y="990"/>
                </a:cubicBezTo>
                <a:cubicBezTo>
                  <a:pt x="89" y="981"/>
                  <a:pt x="89" y="981"/>
                  <a:pt x="89" y="981"/>
                </a:cubicBezTo>
                <a:cubicBezTo>
                  <a:pt x="89" y="981"/>
                  <a:pt x="89" y="972"/>
                  <a:pt x="90" y="972"/>
                </a:cubicBezTo>
                <a:cubicBezTo>
                  <a:pt x="92" y="972"/>
                  <a:pt x="93" y="970"/>
                  <a:pt x="93" y="969"/>
                </a:cubicBezTo>
                <a:cubicBezTo>
                  <a:pt x="93" y="967"/>
                  <a:pt x="90" y="960"/>
                  <a:pt x="90" y="960"/>
                </a:cubicBezTo>
                <a:cubicBezTo>
                  <a:pt x="85" y="956"/>
                  <a:pt x="85" y="956"/>
                  <a:pt x="85" y="956"/>
                </a:cubicBezTo>
                <a:cubicBezTo>
                  <a:pt x="80" y="951"/>
                  <a:pt x="80" y="951"/>
                  <a:pt x="80" y="951"/>
                </a:cubicBezTo>
                <a:cubicBezTo>
                  <a:pt x="80" y="951"/>
                  <a:pt x="74" y="946"/>
                  <a:pt x="75" y="943"/>
                </a:cubicBezTo>
                <a:cubicBezTo>
                  <a:pt x="76" y="940"/>
                  <a:pt x="72" y="935"/>
                  <a:pt x="72" y="935"/>
                </a:cubicBezTo>
                <a:cubicBezTo>
                  <a:pt x="69" y="933"/>
                  <a:pt x="69" y="933"/>
                  <a:pt x="69" y="933"/>
                </a:cubicBezTo>
                <a:cubicBezTo>
                  <a:pt x="61" y="928"/>
                  <a:pt x="61" y="928"/>
                  <a:pt x="61" y="928"/>
                </a:cubicBezTo>
                <a:cubicBezTo>
                  <a:pt x="59" y="922"/>
                  <a:pt x="59" y="922"/>
                  <a:pt x="59" y="922"/>
                </a:cubicBezTo>
                <a:cubicBezTo>
                  <a:pt x="59" y="917"/>
                  <a:pt x="59" y="917"/>
                  <a:pt x="59" y="917"/>
                </a:cubicBezTo>
                <a:cubicBezTo>
                  <a:pt x="66" y="910"/>
                  <a:pt x="66" y="910"/>
                  <a:pt x="66" y="910"/>
                </a:cubicBezTo>
                <a:cubicBezTo>
                  <a:pt x="62" y="903"/>
                  <a:pt x="62" y="903"/>
                  <a:pt x="62" y="903"/>
                </a:cubicBezTo>
                <a:cubicBezTo>
                  <a:pt x="56" y="897"/>
                  <a:pt x="56" y="897"/>
                  <a:pt x="56" y="897"/>
                </a:cubicBezTo>
                <a:cubicBezTo>
                  <a:pt x="52" y="889"/>
                  <a:pt x="52" y="889"/>
                  <a:pt x="52" y="889"/>
                </a:cubicBezTo>
                <a:cubicBezTo>
                  <a:pt x="43" y="881"/>
                  <a:pt x="43" y="881"/>
                  <a:pt x="43" y="881"/>
                </a:cubicBezTo>
                <a:cubicBezTo>
                  <a:pt x="43" y="881"/>
                  <a:pt x="38" y="878"/>
                  <a:pt x="37" y="876"/>
                </a:cubicBezTo>
                <a:cubicBezTo>
                  <a:pt x="37" y="875"/>
                  <a:pt x="34" y="864"/>
                  <a:pt x="34" y="864"/>
                </a:cubicBezTo>
                <a:cubicBezTo>
                  <a:pt x="34" y="864"/>
                  <a:pt x="33" y="858"/>
                  <a:pt x="34" y="857"/>
                </a:cubicBezTo>
                <a:cubicBezTo>
                  <a:pt x="35" y="856"/>
                  <a:pt x="34" y="848"/>
                  <a:pt x="34" y="848"/>
                </a:cubicBezTo>
                <a:cubicBezTo>
                  <a:pt x="34" y="843"/>
                  <a:pt x="34" y="843"/>
                  <a:pt x="34" y="843"/>
                </a:cubicBezTo>
                <a:cubicBezTo>
                  <a:pt x="34" y="843"/>
                  <a:pt x="37" y="847"/>
                  <a:pt x="38" y="843"/>
                </a:cubicBezTo>
                <a:cubicBezTo>
                  <a:pt x="39" y="839"/>
                  <a:pt x="47" y="835"/>
                  <a:pt x="47" y="835"/>
                </a:cubicBezTo>
                <a:cubicBezTo>
                  <a:pt x="52" y="831"/>
                  <a:pt x="52" y="831"/>
                  <a:pt x="52" y="831"/>
                </a:cubicBezTo>
                <a:cubicBezTo>
                  <a:pt x="57" y="821"/>
                  <a:pt x="57" y="821"/>
                  <a:pt x="57" y="821"/>
                </a:cubicBezTo>
                <a:cubicBezTo>
                  <a:pt x="57" y="821"/>
                  <a:pt x="57" y="818"/>
                  <a:pt x="57" y="815"/>
                </a:cubicBezTo>
                <a:cubicBezTo>
                  <a:pt x="57" y="811"/>
                  <a:pt x="54" y="810"/>
                  <a:pt x="52" y="807"/>
                </a:cubicBezTo>
                <a:cubicBezTo>
                  <a:pt x="50" y="805"/>
                  <a:pt x="42" y="804"/>
                  <a:pt x="42" y="804"/>
                </a:cubicBezTo>
                <a:cubicBezTo>
                  <a:pt x="41" y="798"/>
                  <a:pt x="41" y="798"/>
                  <a:pt x="41" y="798"/>
                </a:cubicBezTo>
                <a:cubicBezTo>
                  <a:pt x="44" y="784"/>
                  <a:pt x="44" y="784"/>
                  <a:pt x="44" y="784"/>
                </a:cubicBezTo>
                <a:cubicBezTo>
                  <a:pt x="48" y="778"/>
                  <a:pt x="48" y="778"/>
                  <a:pt x="48" y="778"/>
                </a:cubicBezTo>
                <a:cubicBezTo>
                  <a:pt x="42" y="768"/>
                  <a:pt x="42" y="768"/>
                  <a:pt x="42" y="768"/>
                </a:cubicBezTo>
                <a:cubicBezTo>
                  <a:pt x="42" y="768"/>
                  <a:pt x="38" y="769"/>
                  <a:pt x="37" y="766"/>
                </a:cubicBezTo>
                <a:cubicBezTo>
                  <a:pt x="36" y="763"/>
                  <a:pt x="36" y="762"/>
                  <a:pt x="36" y="758"/>
                </a:cubicBezTo>
                <a:cubicBezTo>
                  <a:pt x="36" y="754"/>
                  <a:pt x="36" y="747"/>
                  <a:pt x="36" y="747"/>
                </a:cubicBezTo>
                <a:cubicBezTo>
                  <a:pt x="32" y="740"/>
                  <a:pt x="32" y="740"/>
                  <a:pt x="32" y="740"/>
                </a:cubicBezTo>
                <a:cubicBezTo>
                  <a:pt x="27" y="740"/>
                  <a:pt x="27" y="740"/>
                  <a:pt x="27" y="740"/>
                </a:cubicBezTo>
                <a:cubicBezTo>
                  <a:pt x="27" y="740"/>
                  <a:pt x="22" y="734"/>
                  <a:pt x="22" y="733"/>
                </a:cubicBezTo>
                <a:cubicBezTo>
                  <a:pt x="22" y="732"/>
                  <a:pt x="22" y="722"/>
                  <a:pt x="22" y="722"/>
                </a:cubicBezTo>
                <a:cubicBezTo>
                  <a:pt x="15" y="715"/>
                  <a:pt x="15" y="715"/>
                  <a:pt x="15" y="715"/>
                </a:cubicBezTo>
                <a:cubicBezTo>
                  <a:pt x="15" y="715"/>
                  <a:pt x="15" y="711"/>
                  <a:pt x="15" y="710"/>
                </a:cubicBezTo>
                <a:cubicBezTo>
                  <a:pt x="15" y="709"/>
                  <a:pt x="15" y="709"/>
                  <a:pt x="15" y="709"/>
                </a:cubicBezTo>
                <a:cubicBezTo>
                  <a:pt x="15" y="696"/>
                  <a:pt x="15" y="696"/>
                  <a:pt x="15" y="696"/>
                </a:cubicBezTo>
                <a:cubicBezTo>
                  <a:pt x="13" y="685"/>
                  <a:pt x="13" y="685"/>
                  <a:pt x="13" y="685"/>
                </a:cubicBezTo>
                <a:cubicBezTo>
                  <a:pt x="11" y="678"/>
                  <a:pt x="11" y="678"/>
                  <a:pt x="11" y="678"/>
                </a:cubicBezTo>
                <a:cubicBezTo>
                  <a:pt x="11" y="668"/>
                  <a:pt x="11" y="668"/>
                  <a:pt x="11" y="668"/>
                </a:cubicBezTo>
                <a:cubicBezTo>
                  <a:pt x="11" y="668"/>
                  <a:pt x="14" y="666"/>
                  <a:pt x="14" y="663"/>
                </a:cubicBezTo>
                <a:cubicBezTo>
                  <a:pt x="15" y="660"/>
                  <a:pt x="16" y="653"/>
                  <a:pt x="16" y="653"/>
                </a:cubicBezTo>
                <a:cubicBezTo>
                  <a:pt x="19" y="645"/>
                  <a:pt x="19" y="645"/>
                  <a:pt x="19" y="645"/>
                </a:cubicBezTo>
                <a:cubicBezTo>
                  <a:pt x="19" y="645"/>
                  <a:pt x="20" y="642"/>
                  <a:pt x="19" y="639"/>
                </a:cubicBezTo>
                <a:cubicBezTo>
                  <a:pt x="18" y="635"/>
                  <a:pt x="18" y="629"/>
                  <a:pt x="18" y="629"/>
                </a:cubicBezTo>
                <a:cubicBezTo>
                  <a:pt x="20" y="619"/>
                  <a:pt x="20" y="619"/>
                  <a:pt x="20" y="619"/>
                </a:cubicBezTo>
                <a:cubicBezTo>
                  <a:pt x="20" y="619"/>
                  <a:pt x="19" y="613"/>
                  <a:pt x="19" y="611"/>
                </a:cubicBezTo>
                <a:cubicBezTo>
                  <a:pt x="19" y="609"/>
                  <a:pt x="14" y="600"/>
                  <a:pt x="14" y="600"/>
                </a:cubicBezTo>
                <a:cubicBezTo>
                  <a:pt x="14" y="600"/>
                  <a:pt x="14" y="595"/>
                  <a:pt x="14" y="592"/>
                </a:cubicBezTo>
                <a:cubicBezTo>
                  <a:pt x="14" y="590"/>
                  <a:pt x="11" y="586"/>
                  <a:pt x="11" y="586"/>
                </a:cubicBezTo>
                <a:cubicBezTo>
                  <a:pt x="11" y="582"/>
                  <a:pt x="11" y="582"/>
                  <a:pt x="11" y="582"/>
                </a:cubicBezTo>
                <a:cubicBezTo>
                  <a:pt x="8" y="571"/>
                  <a:pt x="8" y="571"/>
                  <a:pt x="8" y="571"/>
                </a:cubicBezTo>
                <a:cubicBezTo>
                  <a:pt x="3" y="571"/>
                  <a:pt x="3" y="571"/>
                  <a:pt x="3" y="571"/>
                </a:cubicBezTo>
                <a:cubicBezTo>
                  <a:pt x="3" y="563"/>
                  <a:pt x="3" y="563"/>
                  <a:pt x="3" y="563"/>
                </a:cubicBezTo>
                <a:cubicBezTo>
                  <a:pt x="3" y="563"/>
                  <a:pt x="5" y="559"/>
                  <a:pt x="3" y="556"/>
                </a:cubicBezTo>
                <a:cubicBezTo>
                  <a:pt x="0" y="553"/>
                  <a:pt x="0" y="545"/>
                  <a:pt x="0" y="545"/>
                </a:cubicBezTo>
                <a:cubicBezTo>
                  <a:pt x="0" y="545"/>
                  <a:pt x="0" y="540"/>
                  <a:pt x="0" y="538"/>
                </a:cubicBezTo>
                <a:cubicBezTo>
                  <a:pt x="0" y="537"/>
                  <a:pt x="0" y="532"/>
                  <a:pt x="0" y="530"/>
                </a:cubicBezTo>
                <a:cubicBezTo>
                  <a:pt x="0" y="528"/>
                  <a:pt x="6" y="517"/>
                  <a:pt x="6" y="516"/>
                </a:cubicBezTo>
                <a:cubicBezTo>
                  <a:pt x="6" y="515"/>
                  <a:pt x="9" y="511"/>
                  <a:pt x="9" y="511"/>
                </a:cubicBezTo>
                <a:cubicBezTo>
                  <a:pt x="16" y="503"/>
                  <a:pt x="16" y="503"/>
                  <a:pt x="16" y="503"/>
                </a:cubicBezTo>
                <a:cubicBezTo>
                  <a:pt x="16" y="503"/>
                  <a:pt x="19" y="499"/>
                  <a:pt x="19" y="497"/>
                </a:cubicBezTo>
                <a:cubicBezTo>
                  <a:pt x="19" y="496"/>
                  <a:pt x="18" y="489"/>
                  <a:pt x="18" y="489"/>
                </a:cubicBezTo>
                <a:cubicBezTo>
                  <a:pt x="18" y="481"/>
                  <a:pt x="18" y="481"/>
                  <a:pt x="18" y="481"/>
                </a:cubicBezTo>
                <a:cubicBezTo>
                  <a:pt x="18" y="481"/>
                  <a:pt x="22" y="473"/>
                  <a:pt x="21" y="472"/>
                </a:cubicBezTo>
                <a:cubicBezTo>
                  <a:pt x="21" y="470"/>
                  <a:pt x="15" y="464"/>
                  <a:pt x="15" y="464"/>
                </a:cubicBezTo>
                <a:cubicBezTo>
                  <a:pt x="9" y="461"/>
                  <a:pt x="9" y="461"/>
                  <a:pt x="9" y="461"/>
                </a:cubicBezTo>
                <a:cubicBezTo>
                  <a:pt x="7" y="455"/>
                  <a:pt x="7" y="455"/>
                  <a:pt x="7" y="455"/>
                </a:cubicBezTo>
                <a:cubicBezTo>
                  <a:pt x="7" y="455"/>
                  <a:pt x="8" y="452"/>
                  <a:pt x="9" y="450"/>
                </a:cubicBezTo>
                <a:cubicBezTo>
                  <a:pt x="9" y="448"/>
                  <a:pt x="15" y="443"/>
                  <a:pt x="15" y="443"/>
                </a:cubicBezTo>
                <a:cubicBezTo>
                  <a:pt x="19" y="439"/>
                  <a:pt x="19" y="439"/>
                  <a:pt x="19" y="439"/>
                </a:cubicBezTo>
                <a:cubicBezTo>
                  <a:pt x="20" y="433"/>
                  <a:pt x="20" y="433"/>
                  <a:pt x="20" y="433"/>
                </a:cubicBezTo>
                <a:cubicBezTo>
                  <a:pt x="20" y="433"/>
                  <a:pt x="20" y="429"/>
                  <a:pt x="20" y="425"/>
                </a:cubicBezTo>
                <a:cubicBezTo>
                  <a:pt x="20" y="421"/>
                  <a:pt x="24" y="412"/>
                  <a:pt x="24" y="412"/>
                </a:cubicBezTo>
                <a:cubicBezTo>
                  <a:pt x="22" y="408"/>
                  <a:pt x="22" y="408"/>
                  <a:pt x="22" y="408"/>
                </a:cubicBezTo>
                <a:cubicBezTo>
                  <a:pt x="24" y="400"/>
                  <a:pt x="24" y="400"/>
                  <a:pt x="24" y="400"/>
                </a:cubicBezTo>
                <a:cubicBezTo>
                  <a:pt x="27" y="397"/>
                  <a:pt x="27" y="397"/>
                  <a:pt x="27" y="397"/>
                </a:cubicBezTo>
                <a:cubicBezTo>
                  <a:pt x="27" y="395"/>
                  <a:pt x="27" y="395"/>
                  <a:pt x="27" y="395"/>
                </a:cubicBezTo>
                <a:cubicBezTo>
                  <a:pt x="28" y="389"/>
                  <a:pt x="28" y="389"/>
                  <a:pt x="28" y="389"/>
                </a:cubicBezTo>
                <a:cubicBezTo>
                  <a:pt x="32" y="384"/>
                  <a:pt x="32" y="384"/>
                  <a:pt x="32" y="384"/>
                </a:cubicBezTo>
                <a:cubicBezTo>
                  <a:pt x="32" y="384"/>
                  <a:pt x="32" y="384"/>
                  <a:pt x="32" y="382"/>
                </a:cubicBezTo>
                <a:cubicBezTo>
                  <a:pt x="32" y="381"/>
                  <a:pt x="30" y="375"/>
                  <a:pt x="30" y="375"/>
                </a:cubicBezTo>
                <a:cubicBezTo>
                  <a:pt x="26" y="366"/>
                  <a:pt x="26" y="366"/>
                  <a:pt x="26" y="366"/>
                </a:cubicBezTo>
                <a:cubicBezTo>
                  <a:pt x="28" y="362"/>
                  <a:pt x="28" y="362"/>
                  <a:pt x="28" y="362"/>
                </a:cubicBezTo>
                <a:cubicBezTo>
                  <a:pt x="29" y="356"/>
                  <a:pt x="29" y="356"/>
                  <a:pt x="29" y="356"/>
                </a:cubicBezTo>
                <a:cubicBezTo>
                  <a:pt x="31" y="351"/>
                  <a:pt x="31" y="351"/>
                  <a:pt x="31" y="351"/>
                </a:cubicBezTo>
                <a:cubicBezTo>
                  <a:pt x="35" y="342"/>
                  <a:pt x="35" y="342"/>
                  <a:pt x="35" y="342"/>
                </a:cubicBezTo>
                <a:cubicBezTo>
                  <a:pt x="35" y="337"/>
                  <a:pt x="35" y="337"/>
                  <a:pt x="35" y="337"/>
                </a:cubicBezTo>
                <a:cubicBezTo>
                  <a:pt x="33" y="328"/>
                  <a:pt x="33" y="328"/>
                  <a:pt x="33" y="328"/>
                </a:cubicBezTo>
                <a:cubicBezTo>
                  <a:pt x="32" y="323"/>
                  <a:pt x="32" y="323"/>
                  <a:pt x="32" y="323"/>
                </a:cubicBezTo>
                <a:cubicBezTo>
                  <a:pt x="34" y="315"/>
                  <a:pt x="34" y="315"/>
                  <a:pt x="34" y="315"/>
                </a:cubicBezTo>
                <a:cubicBezTo>
                  <a:pt x="36" y="310"/>
                  <a:pt x="36" y="310"/>
                  <a:pt x="36" y="310"/>
                </a:cubicBezTo>
                <a:cubicBezTo>
                  <a:pt x="35" y="304"/>
                  <a:pt x="35" y="304"/>
                  <a:pt x="35" y="304"/>
                </a:cubicBezTo>
                <a:cubicBezTo>
                  <a:pt x="35" y="304"/>
                  <a:pt x="30" y="303"/>
                  <a:pt x="29" y="301"/>
                </a:cubicBezTo>
                <a:cubicBezTo>
                  <a:pt x="28" y="300"/>
                  <a:pt x="24" y="296"/>
                  <a:pt x="24" y="296"/>
                </a:cubicBezTo>
                <a:cubicBezTo>
                  <a:pt x="20" y="292"/>
                  <a:pt x="20" y="292"/>
                  <a:pt x="20" y="292"/>
                </a:cubicBezTo>
                <a:cubicBezTo>
                  <a:pt x="19" y="285"/>
                  <a:pt x="19" y="285"/>
                  <a:pt x="19" y="285"/>
                </a:cubicBezTo>
                <a:cubicBezTo>
                  <a:pt x="19" y="285"/>
                  <a:pt x="18" y="284"/>
                  <a:pt x="19" y="282"/>
                </a:cubicBezTo>
                <a:cubicBezTo>
                  <a:pt x="20" y="281"/>
                  <a:pt x="26" y="277"/>
                  <a:pt x="26" y="277"/>
                </a:cubicBezTo>
                <a:cubicBezTo>
                  <a:pt x="31" y="271"/>
                  <a:pt x="31" y="271"/>
                  <a:pt x="31" y="271"/>
                </a:cubicBezTo>
                <a:cubicBezTo>
                  <a:pt x="37" y="257"/>
                  <a:pt x="37" y="257"/>
                  <a:pt x="37" y="257"/>
                </a:cubicBezTo>
                <a:cubicBezTo>
                  <a:pt x="43" y="243"/>
                  <a:pt x="43" y="243"/>
                  <a:pt x="43" y="243"/>
                </a:cubicBezTo>
                <a:cubicBezTo>
                  <a:pt x="52" y="226"/>
                  <a:pt x="52" y="226"/>
                  <a:pt x="52" y="226"/>
                </a:cubicBezTo>
                <a:cubicBezTo>
                  <a:pt x="55" y="215"/>
                  <a:pt x="55" y="215"/>
                  <a:pt x="55" y="215"/>
                </a:cubicBezTo>
                <a:cubicBezTo>
                  <a:pt x="55" y="215"/>
                  <a:pt x="60" y="207"/>
                  <a:pt x="60" y="206"/>
                </a:cubicBezTo>
                <a:cubicBezTo>
                  <a:pt x="61" y="204"/>
                  <a:pt x="66" y="189"/>
                  <a:pt x="66" y="189"/>
                </a:cubicBezTo>
                <a:cubicBezTo>
                  <a:pt x="72" y="186"/>
                  <a:pt x="72" y="186"/>
                  <a:pt x="72" y="186"/>
                </a:cubicBezTo>
                <a:cubicBezTo>
                  <a:pt x="83" y="182"/>
                  <a:pt x="83" y="182"/>
                  <a:pt x="83" y="182"/>
                </a:cubicBezTo>
                <a:cubicBezTo>
                  <a:pt x="83" y="182"/>
                  <a:pt x="83" y="177"/>
                  <a:pt x="86" y="177"/>
                </a:cubicBezTo>
                <a:cubicBezTo>
                  <a:pt x="88" y="176"/>
                  <a:pt x="96" y="174"/>
                  <a:pt x="96" y="174"/>
                </a:cubicBezTo>
                <a:cubicBezTo>
                  <a:pt x="107" y="172"/>
                  <a:pt x="107" y="172"/>
                  <a:pt x="107" y="172"/>
                </a:cubicBezTo>
                <a:cubicBezTo>
                  <a:pt x="113" y="172"/>
                  <a:pt x="113" y="172"/>
                  <a:pt x="113" y="172"/>
                </a:cubicBezTo>
                <a:cubicBezTo>
                  <a:pt x="113" y="172"/>
                  <a:pt x="125" y="172"/>
                  <a:pt x="127" y="172"/>
                </a:cubicBezTo>
                <a:cubicBezTo>
                  <a:pt x="130" y="172"/>
                  <a:pt x="144" y="170"/>
                  <a:pt x="144" y="170"/>
                </a:cubicBezTo>
                <a:cubicBezTo>
                  <a:pt x="164" y="166"/>
                  <a:pt x="164" y="166"/>
                  <a:pt x="164" y="166"/>
                </a:cubicBezTo>
                <a:cubicBezTo>
                  <a:pt x="164" y="166"/>
                  <a:pt x="163" y="166"/>
                  <a:pt x="168" y="166"/>
                </a:cubicBezTo>
                <a:cubicBezTo>
                  <a:pt x="172" y="166"/>
                  <a:pt x="177" y="170"/>
                  <a:pt x="184" y="169"/>
                </a:cubicBezTo>
                <a:cubicBezTo>
                  <a:pt x="192" y="169"/>
                  <a:pt x="204" y="165"/>
                  <a:pt x="205" y="166"/>
                </a:cubicBezTo>
                <a:cubicBezTo>
                  <a:pt x="206" y="168"/>
                  <a:pt x="174" y="168"/>
                  <a:pt x="174" y="168"/>
                </a:cubicBezTo>
                <a:cubicBezTo>
                  <a:pt x="185" y="168"/>
                  <a:pt x="185" y="168"/>
                  <a:pt x="185" y="168"/>
                </a:cubicBezTo>
                <a:cubicBezTo>
                  <a:pt x="192" y="168"/>
                  <a:pt x="192" y="168"/>
                  <a:pt x="192" y="168"/>
                </a:cubicBezTo>
                <a:cubicBezTo>
                  <a:pt x="209" y="168"/>
                  <a:pt x="209" y="168"/>
                  <a:pt x="209" y="168"/>
                </a:cubicBezTo>
                <a:cubicBezTo>
                  <a:pt x="209" y="168"/>
                  <a:pt x="216" y="169"/>
                  <a:pt x="218" y="168"/>
                </a:cubicBezTo>
                <a:cubicBezTo>
                  <a:pt x="220" y="166"/>
                  <a:pt x="235" y="152"/>
                  <a:pt x="235" y="152"/>
                </a:cubicBezTo>
                <a:cubicBezTo>
                  <a:pt x="237" y="141"/>
                  <a:pt x="237" y="141"/>
                  <a:pt x="237" y="141"/>
                </a:cubicBezTo>
                <a:cubicBezTo>
                  <a:pt x="245" y="130"/>
                  <a:pt x="245" y="130"/>
                  <a:pt x="245" y="130"/>
                </a:cubicBezTo>
                <a:cubicBezTo>
                  <a:pt x="245" y="130"/>
                  <a:pt x="256" y="133"/>
                  <a:pt x="260" y="133"/>
                </a:cubicBezTo>
                <a:cubicBezTo>
                  <a:pt x="263" y="133"/>
                  <a:pt x="295" y="138"/>
                  <a:pt x="295" y="138"/>
                </a:cubicBezTo>
                <a:cubicBezTo>
                  <a:pt x="320" y="138"/>
                  <a:pt x="320" y="138"/>
                  <a:pt x="320" y="138"/>
                </a:cubicBezTo>
                <a:cubicBezTo>
                  <a:pt x="325" y="140"/>
                  <a:pt x="325" y="140"/>
                  <a:pt x="325" y="140"/>
                </a:cubicBezTo>
                <a:cubicBezTo>
                  <a:pt x="346" y="141"/>
                  <a:pt x="346" y="141"/>
                  <a:pt x="346" y="141"/>
                </a:cubicBezTo>
                <a:cubicBezTo>
                  <a:pt x="365" y="140"/>
                  <a:pt x="365" y="140"/>
                  <a:pt x="365" y="140"/>
                </a:cubicBezTo>
                <a:cubicBezTo>
                  <a:pt x="372" y="148"/>
                  <a:pt x="372" y="148"/>
                  <a:pt x="372" y="148"/>
                </a:cubicBezTo>
                <a:cubicBezTo>
                  <a:pt x="392" y="148"/>
                  <a:pt x="392" y="148"/>
                  <a:pt x="392" y="148"/>
                </a:cubicBezTo>
                <a:cubicBezTo>
                  <a:pt x="392" y="148"/>
                  <a:pt x="407" y="155"/>
                  <a:pt x="409" y="155"/>
                </a:cubicBezTo>
                <a:cubicBezTo>
                  <a:pt x="411" y="155"/>
                  <a:pt x="421" y="156"/>
                  <a:pt x="424" y="156"/>
                </a:cubicBezTo>
                <a:cubicBezTo>
                  <a:pt x="428" y="156"/>
                  <a:pt x="436" y="152"/>
                  <a:pt x="436" y="152"/>
                </a:cubicBezTo>
                <a:cubicBezTo>
                  <a:pt x="467" y="158"/>
                  <a:pt x="467" y="158"/>
                  <a:pt x="467" y="158"/>
                </a:cubicBezTo>
                <a:cubicBezTo>
                  <a:pt x="467" y="158"/>
                  <a:pt x="468" y="155"/>
                  <a:pt x="477" y="155"/>
                </a:cubicBezTo>
                <a:cubicBezTo>
                  <a:pt x="486" y="155"/>
                  <a:pt x="506" y="158"/>
                  <a:pt x="506" y="158"/>
                </a:cubicBezTo>
                <a:cubicBezTo>
                  <a:pt x="528" y="160"/>
                  <a:pt x="528" y="160"/>
                  <a:pt x="528" y="160"/>
                </a:cubicBezTo>
                <a:cubicBezTo>
                  <a:pt x="528" y="160"/>
                  <a:pt x="541" y="160"/>
                  <a:pt x="542" y="160"/>
                </a:cubicBezTo>
                <a:cubicBezTo>
                  <a:pt x="544" y="160"/>
                  <a:pt x="556" y="153"/>
                  <a:pt x="556" y="153"/>
                </a:cubicBezTo>
                <a:cubicBezTo>
                  <a:pt x="556" y="153"/>
                  <a:pt x="561" y="146"/>
                  <a:pt x="561" y="144"/>
                </a:cubicBezTo>
                <a:cubicBezTo>
                  <a:pt x="561" y="143"/>
                  <a:pt x="567" y="128"/>
                  <a:pt x="567" y="128"/>
                </a:cubicBezTo>
                <a:cubicBezTo>
                  <a:pt x="577" y="118"/>
                  <a:pt x="577" y="118"/>
                  <a:pt x="577" y="118"/>
                </a:cubicBezTo>
                <a:cubicBezTo>
                  <a:pt x="593" y="111"/>
                  <a:pt x="593" y="111"/>
                  <a:pt x="593" y="111"/>
                </a:cubicBezTo>
                <a:cubicBezTo>
                  <a:pt x="593" y="111"/>
                  <a:pt x="602" y="115"/>
                  <a:pt x="605" y="115"/>
                </a:cubicBezTo>
                <a:cubicBezTo>
                  <a:pt x="607" y="115"/>
                  <a:pt x="619" y="120"/>
                  <a:pt x="625" y="121"/>
                </a:cubicBezTo>
                <a:cubicBezTo>
                  <a:pt x="630" y="121"/>
                  <a:pt x="661" y="127"/>
                  <a:pt x="661" y="127"/>
                </a:cubicBezTo>
                <a:cubicBezTo>
                  <a:pt x="681" y="136"/>
                  <a:pt x="681" y="136"/>
                  <a:pt x="681" y="136"/>
                </a:cubicBezTo>
                <a:cubicBezTo>
                  <a:pt x="694" y="138"/>
                  <a:pt x="694" y="138"/>
                  <a:pt x="694" y="138"/>
                </a:cubicBezTo>
                <a:cubicBezTo>
                  <a:pt x="723" y="156"/>
                  <a:pt x="723" y="156"/>
                  <a:pt x="723" y="156"/>
                </a:cubicBezTo>
                <a:cubicBezTo>
                  <a:pt x="730" y="151"/>
                  <a:pt x="730" y="151"/>
                  <a:pt x="730" y="151"/>
                </a:cubicBezTo>
                <a:cubicBezTo>
                  <a:pt x="730" y="151"/>
                  <a:pt x="741" y="156"/>
                  <a:pt x="742" y="156"/>
                </a:cubicBezTo>
                <a:cubicBezTo>
                  <a:pt x="743" y="156"/>
                  <a:pt x="757" y="148"/>
                  <a:pt x="757" y="148"/>
                </a:cubicBezTo>
                <a:cubicBezTo>
                  <a:pt x="769" y="151"/>
                  <a:pt x="769" y="151"/>
                  <a:pt x="769" y="151"/>
                </a:cubicBezTo>
                <a:cubicBezTo>
                  <a:pt x="778" y="149"/>
                  <a:pt x="778" y="149"/>
                  <a:pt x="778" y="149"/>
                </a:cubicBezTo>
                <a:cubicBezTo>
                  <a:pt x="790" y="149"/>
                  <a:pt x="790" y="149"/>
                  <a:pt x="790" y="149"/>
                </a:cubicBezTo>
                <a:cubicBezTo>
                  <a:pt x="802" y="157"/>
                  <a:pt x="802" y="157"/>
                  <a:pt x="802" y="157"/>
                </a:cubicBezTo>
                <a:cubicBezTo>
                  <a:pt x="809" y="159"/>
                  <a:pt x="809" y="159"/>
                  <a:pt x="809" y="159"/>
                </a:cubicBezTo>
                <a:cubicBezTo>
                  <a:pt x="811" y="153"/>
                  <a:pt x="811" y="153"/>
                  <a:pt x="811" y="153"/>
                </a:cubicBezTo>
                <a:cubicBezTo>
                  <a:pt x="819" y="154"/>
                  <a:pt x="819" y="154"/>
                  <a:pt x="819" y="154"/>
                </a:cubicBezTo>
                <a:cubicBezTo>
                  <a:pt x="824" y="162"/>
                  <a:pt x="824" y="162"/>
                  <a:pt x="824" y="162"/>
                </a:cubicBezTo>
                <a:cubicBezTo>
                  <a:pt x="837" y="161"/>
                  <a:pt x="837" y="161"/>
                  <a:pt x="837" y="161"/>
                </a:cubicBezTo>
                <a:cubicBezTo>
                  <a:pt x="841" y="151"/>
                  <a:pt x="841" y="151"/>
                  <a:pt x="841" y="151"/>
                </a:cubicBezTo>
                <a:cubicBezTo>
                  <a:pt x="841" y="151"/>
                  <a:pt x="844" y="147"/>
                  <a:pt x="846" y="146"/>
                </a:cubicBezTo>
                <a:cubicBezTo>
                  <a:pt x="848" y="146"/>
                  <a:pt x="865" y="147"/>
                  <a:pt x="865" y="147"/>
                </a:cubicBezTo>
                <a:cubicBezTo>
                  <a:pt x="865" y="147"/>
                  <a:pt x="870" y="149"/>
                  <a:pt x="871" y="147"/>
                </a:cubicBezTo>
                <a:cubicBezTo>
                  <a:pt x="872" y="146"/>
                  <a:pt x="872" y="145"/>
                  <a:pt x="877" y="142"/>
                </a:cubicBezTo>
                <a:cubicBezTo>
                  <a:pt x="882" y="140"/>
                  <a:pt x="897" y="139"/>
                  <a:pt x="897" y="139"/>
                </a:cubicBezTo>
                <a:cubicBezTo>
                  <a:pt x="909" y="141"/>
                  <a:pt x="909" y="141"/>
                  <a:pt x="909" y="141"/>
                </a:cubicBezTo>
                <a:cubicBezTo>
                  <a:pt x="920" y="138"/>
                  <a:pt x="920" y="138"/>
                  <a:pt x="920" y="138"/>
                </a:cubicBezTo>
                <a:cubicBezTo>
                  <a:pt x="928" y="141"/>
                  <a:pt x="928" y="141"/>
                  <a:pt x="928" y="141"/>
                </a:cubicBezTo>
                <a:cubicBezTo>
                  <a:pt x="939" y="155"/>
                  <a:pt x="939" y="155"/>
                  <a:pt x="939" y="155"/>
                </a:cubicBezTo>
                <a:cubicBezTo>
                  <a:pt x="946" y="161"/>
                  <a:pt x="946" y="161"/>
                  <a:pt x="946" y="161"/>
                </a:cubicBezTo>
                <a:cubicBezTo>
                  <a:pt x="954" y="159"/>
                  <a:pt x="954" y="159"/>
                  <a:pt x="954" y="159"/>
                </a:cubicBezTo>
                <a:cubicBezTo>
                  <a:pt x="957" y="151"/>
                  <a:pt x="957" y="151"/>
                  <a:pt x="957" y="151"/>
                </a:cubicBezTo>
                <a:cubicBezTo>
                  <a:pt x="975" y="151"/>
                  <a:pt x="975" y="151"/>
                  <a:pt x="975" y="151"/>
                </a:cubicBezTo>
                <a:cubicBezTo>
                  <a:pt x="980" y="154"/>
                  <a:pt x="980" y="154"/>
                  <a:pt x="980" y="154"/>
                </a:cubicBezTo>
                <a:cubicBezTo>
                  <a:pt x="980" y="154"/>
                  <a:pt x="987" y="159"/>
                  <a:pt x="988" y="159"/>
                </a:cubicBezTo>
                <a:cubicBezTo>
                  <a:pt x="990" y="159"/>
                  <a:pt x="1001" y="160"/>
                  <a:pt x="1001" y="160"/>
                </a:cubicBezTo>
                <a:cubicBezTo>
                  <a:pt x="1010" y="161"/>
                  <a:pt x="1010" y="161"/>
                  <a:pt x="1010" y="161"/>
                </a:cubicBezTo>
                <a:cubicBezTo>
                  <a:pt x="1021" y="160"/>
                  <a:pt x="1021" y="160"/>
                  <a:pt x="1021" y="160"/>
                </a:cubicBezTo>
                <a:cubicBezTo>
                  <a:pt x="1023" y="152"/>
                  <a:pt x="1023" y="152"/>
                  <a:pt x="1023" y="152"/>
                </a:cubicBezTo>
                <a:cubicBezTo>
                  <a:pt x="1033" y="144"/>
                  <a:pt x="1033" y="144"/>
                  <a:pt x="1033" y="144"/>
                </a:cubicBezTo>
                <a:cubicBezTo>
                  <a:pt x="1037" y="128"/>
                  <a:pt x="1037" y="128"/>
                  <a:pt x="1037" y="128"/>
                </a:cubicBezTo>
                <a:cubicBezTo>
                  <a:pt x="1037" y="128"/>
                  <a:pt x="1044" y="125"/>
                  <a:pt x="1044" y="122"/>
                </a:cubicBezTo>
                <a:cubicBezTo>
                  <a:pt x="1044" y="120"/>
                  <a:pt x="1045" y="114"/>
                  <a:pt x="1045" y="114"/>
                </a:cubicBezTo>
                <a:cubicBezTo>
                  <a:pt x="1048" y="105"/>
                  <a:pt x="1048" y="105"/>
                  <a:pt x="1048" y="105"/>
                </a:cubicBezTo>
                <a:cubicBezTo>
                  <a:pt x="1052" y="101"/>
                  <a:pt x="1052" y="101"/>
                  <a:pt x="1052" y="101"/>
                </a:cubicBezTo>
                <a:cubicBezTo>
                  <a:pt x="1054" y="88"/>
                  <a:pt x="1054" y="88"/>
                  <a:pt x="1054" y="88"/>
                </a:cubicBezTo>
                <a:cubicBezTo>
                  <a:pt x="1064" y="81"/>
                  <a:pt x="1064" y="81"/>
                  <a:pt x="1064" y="81"/>
                </a:cubicBezTo>
                <a:cubicBezTo>
                  <a:pt x="1077" y="71"/>
                  <a:pt x="1077" y="71"/>
                  <a:pt x="1077" y="71"/>
                </a:cubicBezTo>
                <a:cubicBezTo>
                  <a:pt x="1086" y="64"/>
                  <a:pt x="1086" y="64"/>
                  <a:pt x="1086" y="64"/>
                </a:cubicBezTo>
                <a:cubicBezTo>
                  <a:pt x="1095" y="56"/>
                  <a:pt x="1095" y="56"/>
                  <a:pt x="1095" y="56"/>
                </a:cubicBezTo>
                <a:cubicBezTo>
                  <a:pt x="1103" y="61"/>
                  <a:pt x="1103" y="61"/>
                  <a:pt x="1103" y="61"/>
                </a:cubicBezTo>
                <a:cubicBezTo>
                  <a:pt x="1115" y="60"/>
                  <a:pt x="1115" y="60"/>
                  <a:pt x="1115" y="60"/>
                </a:cubicBezTo>
                <a:cubicBezTo>
                  <a:pt x="1120" y="62"/>
                  <a:pt x="1120" y="62"/>
                  <a:pt x="1120" y="62"/>
                </a:cubicBezTo>
                <a:cubicBezTo>
                  <a:pt x="1120" y="62"/>
                  <a:pt x="1127" y="64"/>
                  <a:pt x="1128" y="64"/>
                </a:cubicBezTo>
                <a:cubicBezTo>
                  <a:pt x="1130" y="64"/>
                  <a:pt x="1141" y="65"/>
                  <a:pt x="1141" y="65"/>
                </a:cubicBezTo>
                <a:cubicBezTo>
                  <a:pt x="1152" y="71"/>
                  <a:pt x="1152" y="71"/>
                  <a:pt x="1152" y="71"/>
                </a:cubicBezTo>
                <a:cubicBezTo>
                  <a:pt x="1161" y="78"/>
                  <a:pt x="1161" y="78"/>
                  <a:pt x="1161" y="78"/>
                </a:cubicBezTo>
                <a:cubicBezTo>
                  <a:pt x="1165" y="79"/>
                  <a:pt x="1165" y="79"/>
                  <a:pt x="1165" y="79"/>
                </a:cubicBezTo>
                <a:cubicBezTo>
                  <a:pt x="1171" y="82"/>
                  <a:pt x="1171" y="82"/>
                  <a:pt x="1171" y="82"/>
                </a:cubicBezTo>
                <a:cubicBezTo>
                  <a:pt x="1178" y="80"/>
                  <a:pt x="1178" y="80"/>
                  <a:pt x="1178" y="80"/>
                </a:cubicBezTo>
                <a:cubicBezTo>
                  <a:pt x="1183" y="74"/>
                  <a:pt x="1183" y="74"/>
                  <a:pt x="1183" y="74"/>
                </a:cubicBezTo>
                <a:cubicBezTo>
                  <a:pt x="1191" y="73"/>
                  <a:pt x="1191" y="73"/>
                  <a:pt x="1191" y="73"/>
                </a:cubicBezTo>
                <a:cubicBezTo>
                  <a:pt x="1199" y="74"/>
                  <a:pt x="1199" y="74"/>
                  <a:pt x="1199" y="74"/>
                </a:cubicBezTo>
                <a:cubicBezTo>
                  <a:pt x="1214" y="80"/>
                  <a:pt x="1214" y="80"/>
                  <a:pt x="1214" y="80"/>
                </a:cubicBezTo>
                <a:cubicBezTo>
                  <a:pt x="1219" y="80"/>
                  <a:pt x="1219" y="80"/>
                  <a:pt x="1219" y="80"/>
                </a:cubicBezTo>
                <a:cubicBezTo>
                  <a:pt x="1232" y="77"/>
                  <a:pt x="1232" y="77"/>
                  <a:pt x="1232" y="77"/>
                </a:cubicBezTo>
                <a:cubicBezTo>
                  <a:pt x="1245" y="70"/>
                  <a:pt x="1245" y="70"/>
                  <a:pt x="1245" y="70"/>
                </a:cubicBezTo>
                <a:cubicBezTo>
                  <a:pt x="1245" y="70"/>
                  <a:pt x="1253" y="67"/>
                  <a:pt x="1255" y="67"/>
                </a:cubicBezTo>
                <a:cubicBezTo>
                  <a:pt x="1256" y="67"/>
                  <a:pt x="1267" y="67"/>
                  <a:pt x="1267" y="67"/>
                </a:cubicBezTo>
                <a:cubicBezTo>
                  <a:pt x="1281" y="63"/>
                  <a:pt x="1281" y="63"/>
                  <a:pt x="1281" y="63"/>
                </a:cubicBezTo>
                <a:cubicBezTo>
                  <a:pt x="1290" y="60"/>
                  <a:pt x="1290" y="60"/>
                  <a:pt x="1290" y="60"/>
                </a:cubicBezTo>
                <a:cubicBezTo>
                  <a:pt x="1308" y="61"/>
                  <a:pt x="1308" y="61"/>
                  <a:pt x="1308" y="61"/>
                </a:cubicBezTo>
                <a:cubicBezTo>
                  <a:pt x="1314" y="68"/>
                  <a:pt x="1314" y="68"/>
                  <a:pt x="1314" y="68"/>
                </a:cubicBezTo>
                <a:cubicBezTo>
                  <a:pt x="1314" y="68"/>
                  <a:pt x="1334" y="57"/>
                  <a:pt x="1335" y="56"/>
                </a:cubicBezTo>
                <a:cubicBezTo>
                  <a:pt x="1336" y="56"/>
                  <a:pt x="1346" y="51"/>
                  <a:pt x="1346" y="51"/>
                </a:cubicBezTo>
                <a:cubicBezTo>
                  <a:pt x="1369" y="51"/>
                  <a:pt x="1369" y="51"/>
                  <a:pt x="1369" y="51"/>
                </a:cubicBezTo>
                <a:cubicBezTo>
                  <a:pt x="1379" y="49"/>
                  <a:pt x="1379" y="49"/>
                  <a:pt x="1379" y="49"/>
                </a:cubicBezTo>
                <a:cubicBezTo>
                  <a:pt x="1379" y="49"/>
                  <a:pt x="1391" y="57"/>
                  <a:pt x="1393" y="57"/>
                </a:cubicBezTo>
                <a:cubicBezTo>
                  <a:pt x="1395" y="57"/>
                  <a:pt x="1409" y="58"/>
                  <a:pt x="1410" y="57"/>
                </a:cubicBezTo>
                <a:cubicBezTo>
                  <a:pt x="1411" y="57"/>
                  <a:pt x="1422" y="54"/>
                  <a:pt x="1422" y="54"/>
                </a:cubicBezTo>
                <a:cubicBezTo>
                  <a:pt x="1436" y="49"/>
                  <a:pt x="1436" y="49"/>
                  <a:pt x="1436" y="49"/>
                </a:cubicBezTo>
                <a:cubicBezTo>
                  <a:pt x="1448" y="48"/>
                  <a:pt x="1448" y="48"/>
                  <a:pt x="1448" y="48"/>
                </a:cubicBezTo>
                <a:cubicBezTo>
                  <a:pt x="1452" y="42"/>
                  <a:pt x="1452" y="42"/>
                  <a:pt x="1452" y="42"/>
                </a:cubicBezTo>
                <a:cubicBezTo>
                  <a:pt x="1477" y="28"/>
                  <a:pt x="1477" y="28"/>
                  <a:pt x="1477" y="28"/>
                </a:cubicBezTo>
                <a:cubicBezTo>
                  <a:pt x="1477" y="28"/>
                  <a:pt x="1488" y="22"/>
                  <a:pt x="1489" y="20"/>
                </a:cubicBezTo>
                <a:cubicBezTo>
                  <a:pt x="1489" y="19"/>
                  <a:pt x="1490" y="11"/>
                  <a:pt x="1490" y="11"/>
                </a:cubicBezTo>
                <a:cubicBezTo>
                  <a:pt x="1496" y="3"/>
                  <a:pt x="1496" y="3"/>
                  <a:pt x="1496" y="3"/>
                </a:cubicBezTo>
                <a:cubicBezTo>
                  <a:pt x="1496" y="3"/>
                  <a:pt x="1525" y="10"/>
                  <a:pt x="1554" y="9"/>
                </a:cubicBezTo>
                <a:cubicBezTo>
                  <a:pt x="1576" y="8"/>
                  <a:pt x="1600" y="0"/>
                  <a:pt x="1600" y="0"/>
                </a:cubicBezTo>
                <a:cubicBezTo>
                  <a:pt x="1607" y="0"/>
                  <a:pt x="1607" y="0"/>
                  <a:pt x="1607" y="0"/>
                </a:cubicBezTo>
                <a:cubicBezTo>
                  <a:pt x="1614" y="13"/>
                  <a:pt x="1614" y="13"/>
                  <a:pt x="1614" y="13"/>
                </a:cubicBezTo>
                <a:cubicBezTo>
                  <a:pt x="1622" y="17"/>
                  <a:pt x="1622" y="17"/>
                  <a:pt x="1622" y="17"/>
                </a:cubicBezTo>
                <a:cubicBezTo>
                  <a:pt x="1626" y="28"/>
                  <a:pt x="1626" y="28"/>
                  <a:pt x="1626" y="28"/>
                </a:cubicBezTo>
                <a:cubicBezTo>
                  <a:pt x="1632" y="31"/>
                  <a:pt x="1632" y="31"/>
                  <a:pt x="1632" y="31"/>
                </a:cubicBezTo>
                <a:cubicBezTo>
                  <a:pt x="1647" y="38"/>
                  <a:pt x="1647" y="38"/>
                  <a:pt x="1647" y="38"/>
                </a:cubicBezTo>
                <a:cubicBezTo>
                  <a:pt x="1654" y="41"/>
                  <a:pt x="1654" y="41"/>
                  <a:pt x="1654" y="41"/>
                </a:cubicBezTo>
                <a:cubicBezTo>
                  <a:pt x="1677" y="46"/>
                  <a:pt x="1677" y="46"/>
                  <a:pt x="1677" y="46"/>
                </a:cubicBezTo>
                <a:cubicBezTo>
                  <a:pt x="1678" y="55"/>
                  <a:pt x="1678" y="55"/>
                  <a:pt x="1678" y="55"/>
                </a:cubicBezTo>
                <a:cubicBezTo>
                  <a:pt x="1696" y="54"/>
                  <a:pt x="1696" y="54"/>
                  <a:pt x="1696" y="54"/>
                </a:cubicBezTo>
                <a:cubicBezTo>
                  <a:pt x="1707" y="55"/>
                  <a:pt x="1707" y="55"/>
                  <a:pt x="1707" y="55"/>
                </a:cubicBezTo>
                <a:cubicBezTo>
                  <a:pt x="1713" y="66"/>
                  <a:pt x="1713" y="66"/>
                  <a:pt x="1713" y="66"/>
                </a:cubicBezTo>
                <a:cubicBezTo>
                  <a:pt x="1726" y="74"/>
                  <a:pt x="1726" y="74"/>
                  <a:pt x="1726" y="74"/>
                </a:cubicBezTo>
                <a:cubicBezTo>
                  <a:pt x="1733" y="74"/>
                  <a:pt x="1733" y="74"/>
                  <a:pt x="1733" y="74"/>
                </a:cubicBezTo>
                <a:cubicBezTo>
                  <a:pt x="1750" y="62"/>
                  <a:pt x="1750" y="62"/>
                  <a:pt x="1750" y="62"/>
                </a:cubicBezTo>
                <a:cubicBezTo>
                  <a:pt x="1750" y="62"/>
                  <a:pt x="1771" y="68"/>
                  <a:pt x="1772" y="68"/>
                </a:cubicBezTo>
                <a:cubicBezTo>
                  <a:pt x="1774" y="67"/>
                  <a:pt x="1791" y="68"/>
                  <a:pt x="1791" y="68"/>
                </a:cubicBezTo>
                <a:cubicBezTo>
                  <a:pt x="1801" y="77"/>
                  <a:pt x="1801" y="77"/>
                  <a:pt x="1801" y="77"/>
                </a:cubicBezTo>
                <a:cubicBezTo>
                  <a:pt x="1813" y="86"/>
                  <a:pt x="1813" y="86"/>
                  <a:pt x="1813" y="86"/>
                </a:cubicBezTo>
                <a:cubicBezTo>
                  <a:pt x="1826" y="90"/>
                  <a:pt x="1826" y="90"/>
                  <a:pt x="1826" y="90"/>
                </a:cubicBezTo>
                <a:cubicBezTo>
                  <a:pt x="1840" y="97"/>
                  <a:pt x="1840" y="97"/>
                  <a:pt x="1840" y="97"/>
                </a:cubicBezTo>
                <a:cubicBezTo>
                  <a:pt x="1849" y="104"/>
                  <a:pt x="1849" y="104"/>
                  <a:pt x="1849" y="104"/>
                </a:cubicBezTo>
                <a:cubicBezTo>
                  <a:pt x="1862" y="105"/>
                  <a:pt x="1862" y="105"/>
                  <a:pt x="1862" y="105"/>
                </a:cubicBezTo>
                <a:cubicBezTo>
                  <a:pt x="1870" y="113"/>
                  <a:pt x="1870" y="113"/>
                  <a:pt x="1870" y="113"/>
                </a:cubicBezTo>
                <a:cubicBezTo>
                  <a:pt x="1880" y="123"/>
                  <a:pt x="1880" y="123"/>
                  <a:pt x="1880" y="123"/>
                </a:cubicBezTo>
                <a:cubicBezTo>
                  <a:pt x="1890" y="129"/>
                  <a:pt x="1890" y="129"/>
                  <a:pt x="1890" y="129"/>
                </a:cubicBezTo>
                <a:cubicBezTo>
                  <a:pt x="1901" y="134"/>
                  <a:pt x="1901" y="134"/>
                  <a:pt x="1901" y="134"/>
                </a:cubicBezTo>
                <a:cubicBezTo>
                  <a:pt x="1910" y="138"/>
                  <a:pt x="1910" y="138"/>
                  <a:pt x="1910" y="138"/>
                </a:cubicBezTo>
                <a:cubicBezTo>
                  <a:pt x="1922" y="140"/>
                  <a:pt x="1922" y="140"/>
                  <a:pt x="1922" y="140"/>
                </a:cubicBezTo>
                <a:cubicBezTo>
                  <a:pt x="1929" y="149"/>
                  <a:pt x="1929" y="149"/>
                  <a:pt x="1929" y="149"/>
                </a:cubicBezTo>
                <a:cubicBezTo>
                  <a:pt x="1933" y="151"/>
                  <a:pt x="1933" y="151"/>
                  <a:pt x="1933" y="151"/>
                </a:cubicBezTo>
                <a:cubicBezTo>
                  <a:pt x="1943" y="159"/>
                  <a:pt x="1943" y="159"/>
                  <a:pt x="1943" y="159"/>
                </a:cubicBezTo>
                <a:cubicBezTo>
                  <a:pt x="1952" y="163"/>
                  <a:pt x="1952" y="163"/>
                  <a:pt x="1952" y="163"/>
                </a:cubicBezTo>
                <a:cubicBezTo>
                  <a:pt x="1952" y="163"/>
                  <a:pt x="1956" y="162"/>
                  <a:pt x="1958" y="162"/>
                </a:cubicBezTo>
                <a:cubicBezTo>
                  <a:pt x="1960" y="162"/>
                  <a:pt x="1975" y="165"/>
                  <a:pt x="1975" y="165"/>
                </a:cubicBezTo>
                <a:cubicBezTo>
                  <a:pt x="1984" y="172"/>
                  <a:pt x="1984" y="172"/>
                  <a:pt x="1984" y="172"/>
                </a:cubicBezTo>
                <a:cubicBezTo>
                  <a:pt x="1992" y="170"/>
                  <a:pt x="1992" y="170"/>
                  <a:pt x="1992" y="170"/>
                </a:cubicBezTo>
                <a:cubicBezTo>
                  <a:pt x="2001" y="166"/>
                  <a:pt x="2001" y="166"/>
                  <a:pt x="2001" y="166"/>
                </a:cubicBezTo>
                <a:cubicBezTo>
                  <a:pt x="2013" y="172"/>
                  <a:pt x="2013" y="172"/>
                  <a:pt x="2013" y="172"/>
                </a:cubicBezTo>
                <a:cubicBezTo>
                  <a:pt x="2027" y="172"/>
                  <a:pt x="2027" y="172"/>
                  <a:pt x="2027" y="172"/>
                </a:cubicBezTo>
                <a:cubicBezTo>
                  <a:pt x="2037" y="174"/>
                  <a:pt x="2037" y="174"/>
                  <a:pt x="2037" y="174"/>
                </a:cubicBezTo>
                <a:cubicBezTo>
                  <a:pt x="2055" y="174"/>
                  <a:pt x="2055" y="174"/>
                  <a:pt x="2055" y="174"/>
                </a:cubicBezTo>
                <a:cubicBezTo>
                  <a:pt x="2057" y="176"/>
                  <a:pt x="2057" y="176"/>
                  <a:pt x="2057" y="176"/>
                </a:cubicBezTo>
                <a:cubicBezTo>
                  <a:pt x="2070" y="174"/>
                  <a:pt x="2070" y="174"/>
                  <a:pt x="2070" y="174"/>
                </a:cubicBezTo>
                <a:cubicBezTo>
                  <a:pt x="2079" y="175"/>
                  <a:pt x="2079" y="175"/>
                  <a:pt x="2079" y="175"/>
                </a:cubicBezTo>
                <a:cubicBezTo>
                  <a:pt x="2087" y="178"/>
                  <a:pt x="2087" y="178"/>
                  <a:pt x="2087" y="178"/>
                </a:cubicBezTo>
                <a:cubicBezTo>
                  <a:pt x="2110" y="176"/>
                  <a:pt x="2110" y="176"/>
                  <a:pt x="2110" y="176"/>
                </a:cubicBezTo>
                <a:cubicBezTo>
                  <a:pt x="2115" y="180"/>
                  <a:pt x="2115" y="180"/>
                  <a:pt x="2115" y="180"/>
                </a:cubicBezTo>
                <a:cubicBezTo>
                  <a:pt x="2127" y="190"/>
                  <a:pt x="2127" y="190"/>
                  <a:pt x="2127" y="190"/>
                </a:cubicBezTo>
                <a:cubicBezTo>
                  <a:pt x="2133" y="202"/>
                  <a:pt x="2133" y="202"/>
                  <a:pt x="2133" y="202"/>
                </a:cubicBezTo>
                <a:cubicBezTo>
                  <a:pt x="2143" y="202"/>
                  <a:pt x="2143" y="202"/>
                  <a:pt x="2143" y="202"/>
                </a:cubicBezTo>
                <a:cubicBezTo>
                  <a:pt x="2148" y="193"/>
                  <a:pt x="2148" y="193"/>
                  <a:pt x="2148" y="193"/>
                </a:cubicBezTo>
                <a:cubicBezTo>
                  <a:pt x="2164" y="200"/>
                  <a:pt x="2164" y="200"/>
                  <a:pt x="2164" y="200"/>
                </a:cubicBezTo>
                <a:cubicBezTo>
                  <a:pt x="2173" y="199"/>
                  <a:pt x="2173" y="199"/>
                  <a:pt x="2173" y="199"/>
                </a:cubicBezTo>
                <a:cubicBezTo>
                  <a:pt x="2185" y="204"/>
                  <a:pt x="2185" y="204"/>
                  <a:pt x="2185" y="204"/>
                </a:cubicBezTo>
                <a:cubicBezTo>
                  <a:pt x="2203" y="203"/>
                  <a:pt x="2203" y="203"/>
                  <a:pt x="2203" y="203"/>
                </a:cubicBezTo>
                <a:cubicBezTo>
                  <a:pt x="2218" y="206"/>
                  <a:pt x="2218" y="206"/>
                  <a:pt x="2218" y="206"/>
                </a:cubicBezTo>
                <a:cubicBezTo>
                  <a:pt x="2229" y="220"/>
                  <a:pt x="2229" y="220"/>
                  <a:pt x="2229" y="220"/>
                </a:cubicBezTo>
                <a:cubicBezTo>
                  <a:pt x="2235" y="222"/>
                  <a:pt x="2235" y="222"/>
                  <a:pt x="2235" y="222"/>
                </a:cubicBezTo>
                <a:cubicBezTo>
                  <a:pt x="2248" y="241"/>
                  <a:pt x="2248" y="241"/>
                  <a:pt x="2248" y="241"/>
                </a:cubicBezTo>
                <a:cubicBezTo>
                  <a:pt x="2259" y="249"/>
                  <a:pt x="2259" y="249"/>
                  <a:pt x="2259" y="249"/>
                </a:cubicBezTo>
                <a:cubicBezTo>
                  <a:pt x="2270" y="264"/>
                  <a:pt x="2270" y="264"/>
                  <a:pt x="2270" y="264"/>
                </a:cubicBezTo>
                <a:cubicBezTo>
                  <a:pt x="2278" y="266"/>
                  <a:pt x="2278" y="266"/>
                  <a:pt x="2278" y="266"/>
                </a:cubicBezTo>
                <a:cubicBezTo>
                  <a:pt x="2295" y="260"/>
                  <a:pt x="2295" y="260"/>
                  <a:pt x="2295" y="260"/>
                </a:cubicBezTo>
                <a:cubicBezTo>
                  <a:pt x="2317" y="264"/>
                  <a:pt x="2317" y="264"/>
                  <a:pt x="2317" y="264"/>
                </a:cubicBezTo>
                <a:cubicBezTo>
                  <a:pt x="2330" y="266"/>
                  <a:pt x="2330" y="266"/>
                  <a:pt x="2330" y="266"/>
                </a:cubicBezTo>
                <a:cubicBezTo>
                  <a:pt x="2340" y="270"/>
                  <a:pt x="2340" y="270"/>
                  <a:pt x="2340" y="270"/>
                </a:cubicBezTo>
                <a:cubicBezTo>
                  <a:pt x="2358" y="276"/>
                  <a:pt x="2358" y="276"/>
                  <a:pt x="2358" y="276"/>
                </a:cubicBezTo>
                <a:cubicBezTo>
                  <a:pt x="2363" y="284"/>
                  <a:pt x="2363" y="284"/>
                  <a:pt x="2363" y="284"/>
                </a:cubicBezTo>
                <a:cubicBezTo>
                  <a:pt x="2371" y="299"/>
                  <a:pt x="2371" y="299"/>
                  <a:pt x="2371" y="299"/>
                </a:cubicBezTo>
                <a:cubicBezTo>
                  <a:pt x="2374" y="311"/>
                  <a:pt x="2374" y="311"/>
                  <a:pt x="2374" y="311"/>
                </a:cubicBezTo>
                <a:cubicBezTo>
                  <a:pt x="2376" y="321"/>
                  <a:pt x="2376" y="321"/>
                  <a:pt x="2376" y="321"/>
                </a:cubicBezTo>
                <a:cubicBezTo>
                  <a:pt x="2385" y="336"/>
                  <a:pt x="2385" y="336"/>
                  <a:pt x="2385" y="336"/>
                </a:cubicBezTo>
                <a:cubicBezTo>
                  <a:pt x="2385" y="336"/>
                  <a:pt x="2392" y="342"/>
                  <a:pt x="2392" y="343"/>
                </a:cubicBezTo>
                <a:cubicBezTo>
                  <a:pt x="2392" y="344"/>
                  <a:pt x="2391" y="358"/>
                  <a:pt x="2391" y="358"/>
                </a:cubicBezTo>
                <a:cubicBezTo>
                  <a:pt x="2397" y="367"/>
                  <a:pt x="2397" y="367"/>
                  <a:pt x="2397" y="367"/>
                </a:cubicBezTo>
                <a:cubicBezTo>
                  <a:pt x="2393" y="379"/>
                  <a:pt x="2393" y="379"/>
                  <a:pt x="2393" y="379"/>
                </a:cubicBezTo>
                <a:cubicBezTo>
                  <a:pt x="2393" y="379"/>
                  <a:pt x="2388" y="390"/>
                  <a:pt x="2388" y="392"/>
                </a:cubicBezTo>
                <a:cubicBezTo>
                  <a:pt x="2388" y="393"/>
                  <a:pt x="2385" y="404"/>
                  <a:pt x="2385" y="404"/>
                </a:cubicBezTo>
                <a:cubicBezTo>
                  <a:pt x="2383" y="414"/>
                  <a:pt x="2383" y="414"/>
                  <a:pt x="2383" y="414"/>
                </a:cubicBezTo>
                <a:cubicBezTo>
                  <a:pt x="2383" y="414"/>
                  <a:pt x="2378" y="423"/>
                  <a:pt x="2379" y="425"/>
                </a:cubicBezTo>
                <a:cubicBezTo>
                  <a:pt x="2379" y="428"/>
                  <a:pt x="2385" y="440"/>
                  <a:pt x="2385" y="440"/>
                </a:cubicBezTo>
                <a:cubicBezTo>
                  <a:pt x="2391" y="446"/>
                  <a:pt x="2391" y="446"/>
                  <a:pt x="2391" y="446"/>
                </a:cubicBezTo>
                <a:cubicBezTo>
                  <a:pt x="2397" y="448"/>
                  <a:pt x="2397" y="448"/>
                  <a:pt x="2397" y="448"/>
                </a:cubicBezTo>
                <a:cubicBezTo>
                  <a:pt x="2398" y="458"/>
                  <a:pt x="2398" y="458"/>
                  <a:pt x="2398" y="458"/>
                </a:cubicBezTo>
                <a:cubicBezTo>
                  <a:pt x="2398" y="475"/>
                  <a:pt x="2398" y="475"/>
                  <a:pt x="2398" y="475"/>
                </a:cubicBezTo>
                <a:cubicBezTo>
                  <a:pt x="2398" y="475"/>
                  <a:pt x="2397" y="481"/>
                  <a:pt x="2397" y="482"/>
                </a:cubicBezTo>
                <a:cubicBezTo>
                  <a:pt x="2397" y="484"/>
                  <a:pt x="2391" y="499"/>
                  <a:pt x="2391" y="499"/>
                </a:cubicBezTo>
                <a:cubicBezTo>
                  <a:pt x="2391" y="499"/>
                  <a:pt x="2389" y="504"/>
                  <a:pt x="2390" y="505"/>
                </a:cubicBezTo>
                <a:cubicBezTo>
                  <a:pt x="2391" y="506"/>
                  <a:pt x="2407" y="516"/>
                  <a:pt x="2407" y="516"/>
                </a:cubicBezTo>
                <a:cubicBezTo>
                  <a:pt x="2416" y="531"/>
                  <a:pt x="2416" y="531"/>
                  <a:pt x="2416" y="531"/>
                </a:cubicBezTo>
                <a:cubicBezTo>
                  <a:pt x="2422" y="541"/>
                  <a:pt x="2422" y="541"/>
                  <a:pt x="2422" y="541"/>
                </a:cubicBezTo>
                <a:cubicBezTo>
                  <a:pt x="2419" y="546"/>
                  <a:pt x="2419" y="546"/>
                  <a:pt x="2419" y="546"/>
                </a:cubicBezTo>
                <a:cubicBezTo>
                  <a:pt x="2429" y="554"/>
                  <a:pt x="2429" y="554"/>
                  <a:pt x="2429" y="554"/>
                </a:cubicBezTo>
                <a:cubicBezTo>
                  <a:pt x="2427" y="562"/>
                  <a:pt x="2427" y="562"/>
                  <a:pt x="2427" y="562"/>
                </a:cubicBezTo>
                <a:cubicBezTo>
                  <a:pt x="2422" y="570"/>
                  <a:pt x="2422" y="570"/>
                  <a:pt x="2422" y="570"/>
                </a:cubicBezTo>
                <a:cubicBezTo>
                  <a:pt x="2421" y="572"/>
                  <a:pt x="2421" y="572"/>
                  <a:pt x="2421" y="572"/>
                </a:cubicBezTo>
                <a:cubicBezTo>
                  <a:pt x="2421" y="580"/>
                  <a:pt x="2421" y="580"/>
                  <a:pt x="2421" y="580"/>
                </a:cubicBezTo>
                <a:cubicBezTo>
                  <a:pt x="2420" y="588"/>
                  <a:pt x="2420" y="588"/>
                  <a:pt x="2420" y="588"/>
                </a:cubicBezTo>
                <a:cubicBezTo>
                  <a:pt x="2420" y="588"/>
                  <a:pt x="2419" y="591"/>
                  <a:pt x="2420" y="594"/>
                </a:cubicBezTo>
                <a:cubicBezTo>
                  <a:pt x="2422" y="596"/>
                  <a:pt x="2428" y="605"/>
                  <a:pt x="2428" y="605"/>
                </a:cubicBezTo>
                <a:cubicBezTo>
                  <a:pt x="2427" y="611"/>
                  <a:pt x="2427" y="611"/>
                  <a:pt x="2427" y="611"/>
                </a:cubicBezTo>
                <a:cubicBezTo>
                  <a:pt x="2422" y="623"/>
                  <a:pt x="2422" y="623"/>
                  <a:pt x="2422" y="623"/>
                </a:cubicBezTo>
                <a:cubicBezTo>
                  <a:pt x="2422" y="623"/>
                  <a:pt x="2420" y="627"/>
                  <a:pt x="2421" y="628"/>
                </a:cubicBezTo>
                <a:cubicBezTo>
                  <a:pt x="2423" y="629"/>
                  <a:pt x="2427" y="635"/>
                  <a:pt x="2427" y="637"/>
                </a:cubicBezTo>
                <a:cubicBezTo>
                  <a:pt x="2427" y="638"/>
                  <a:pt x="2425" y="652"/>
                  <a:pt x="2425" y="652"/>
                </a:cubicBezTo>
                <a:cubicBezTo>
                  <a:pt x="2431" y="654"/>
                  <a:pt x="2431" y="654"/>
                  <a:pt x="2431" y="654"/>
                </a:cubicBezTo>
                <a:cubicBezTo>
                  <a:pt x="2426" y="665"/>
                  <a:pt x="2426" y="665"/>
                  <a:pt x="2426" y="665"/>
                </a:cubicBezTo>
                <a:cubicBezTo>
                  <a:pt x="2425" y="670"/>
                  <a:pt x="2425" y="670"/>
                  <a:pt x="2425" y="670"/>
                </a:cubicBezTo>
                <a:cubicBezTo>
                  <a:pt x="2425" y="677"/>
                  <a:pt x="2425" y="677"/>
                  <a:pt x="2425" y="677"/>
                </a:cubicBezTo>
                <a:cubicBezTo>
                  <a:pt x="2425" y="684"/>
                  <a:pt x="2425" y="684"/>
                  <a:pt x="2425" y="684"/>
                </a:cubicBezTo>
                <a:cubicBezTo>
                  <a:pt x="2425" y="684"/>
                  <a:pt x="2425" y="689"/>
                  <a:pt x="2426" y="690"/>
                </a:cubicBezTo>
                <a:cubicBezTo>
                  <a:pt x="2428" y="692"/>
                  <a:pt x="2430" y="698"/>
                  <a:pt x="2430" y="699"/>
                </a:cubicBezTo>
                <a:cubicBezTo>
                  <a:pt x="2430" y="700"/>
                  <a:pt x="2427" y="707"/>
                  <a:pt x="2427" y="707"/>
                </a:cubicBezTo>
                <a:cubicBezTo>
                  <a:pt x="2430" y="714"/>
                  <a:pt x="2430" y="714"/>
                  <a:pt x="2430" y="714"/>
                </a:cubicBezTo>
                <a:cubicBezTo>
                  <a:pt x="2429" y="717"/>
                  <a:pt x="2429" y="717"/>
                  <a:pt x="2429" y="717"/>
                </a:cubicBezTo>
                <a:cubicBezTo>
                  <a:pt x="2428" y="728"/>
                  <a:pt x="2428" y="728"/>
                  <a:pt x="2428" y="728"/>
                </a:cubicBezTo>
                <a:cubicBezTo>
                  <a:pt x="2425" y="739"/>
                  <a:pt x="2425" y="739"/>
                  <a:pt x="2425" y="739"/>
                </a:cubicBezTo>
                <a:cubicBezTo>
                  <a:pt x="2426" y="747"/>
                  <a:pt x="2426" y="747"/>
                  <a:pt x="2426" y="747"/>
                </a:cubicBezTo>
                <a:cubicBezTo>
                  <a:pt x="2421" y="749"/>
                  <a:pt x="2421" y="749"/>
                  <a:pt x="2421" y="749"/>
                </a:cubicBezTo>
                <a:cubicBezTo>
                  <a:pt x="2420" y="757"/>
                  <a:pt x="2420" y="757"/>
                  <a:pt x="2420" y="757"/>
                </a:cubicBezTo>
                <a:cubicBezTo>
                  <a:pt x="2422" y="771"/>
                  <a:pt x="2422" y="771"/>
                  <a:pt x="2422" y="771"/>
                </a:cubicBezTo>
                <a:cubicBezTo>
                  <a:pt x="2426" y="784"/>
                  <a:pt x="2426" y="784"/>
                  <a:pt x="2426" y="784"/>
                </a:cubicBezTo>
                <a:cubicBezTo>
                  <a:pt x="2431" y="795"/>
                  <a:pt x="2431" y="795"/>
                  <a:pt x="2431" y="795"/>
                </a:cubicBezTo>
                <a:cubicBezTo>
                  <a:pt x="2438" y="804"/>
                  <a:pt x="2438" y="804"/>
                  <a:pt x="2438" y="804"/>
                </a:cubicBezTo>
                <a:cubicBezTo>
                  <a:pt x="2442" y="813"/>
                  <a:pt x="2442" y="813"/>
                  <a:pt x="2442" y="813"/>
                </a:cubicBezTo>
                <a:cubicBezTo>
                  <a:pt x="2445" y="824"/>
                  <a:pt x="2445" y="824"/>
                  <a:pt x="2445" y="824"/>
                </a:cubicBezTo>
                <a:cubicBezTo>
                  <a:pt x="2450" y="837"/>
                  <a:pt x="2450" y="837"/>
                  <a:pt x="2450" y="837"/>
                </a:cubicBezTo>
                <a:cubicBezTo>
                  <a:pt x="2444" y="839"/>
                  <a:pt x="2444" y="839"/>
                  <a:pt x="2444" y="839"/>
                </a:cubicBezTo>
                <a:cubicBezTo>
                  <a:pt x="2438" y="843"/>
                  <a:pt x="2438" y="843"/>
                  <a:pt x="2438" y="843"/>
                </a:cubicBezTo>
                <a:cubicBezTo>
                  <a:pt x="2434" y="847"/>
                  <a:pt x="2434" y="847"/>
                  <a:pt x="2434" y="847"/>
                </a:cubicBezTo>
                <a:cubicBezTo>
                  <a:pt x="2425" y="853"/>
                  <a:pt x="2425" y="853"/>
                  <a:pt x="2425" y="853"/>
                </a:cubicBezTo>
                <a:cubicBezTo>
                  <a:pt x="2425" y="853"/>
                  <a:pt x="2422" y="858"/>
                  <a:pt x="2422" y="859"/>
                </a:cubicBezTo>
                <a:cubicBezTo>
                  <a:pt x="2422" y="861"/>
                  <a:pt x="2429" y="872"/>
                  <a:pt x="2429" y="872"/>
                </a:cubicBezTo>
                <a:cubicBezTo>
                  <a:pt x="2431" y="881"/>
                  <a:pt x="2431" y="881"/>
                  <a:pt x="2431" y="881"/>
                </a:cubicBezTo>
                <a:cubicBezTo>
                  <a:pt x="2431" y="892"/>
                  <a:pt x="2431" y="892"/>
                  <a:pt x="2431" y="892"/>
                </a:cubicBezTo>
                <a:cubicBezTo>
                  <a:pt x="2428" y="896"/>
                  <a:pt x="2428" y="896"/>
                  <a:pt x="2428" y="896"/>
                </a:cubicBezTo>
                <a:cubicBezTo>
                  <a:pt x="2420" y="893"/>
                  <a:pt x="2420" y="893"/>
                  <a:pt x="2420" y="893"/>
                </a:cubicBezTo>
                <a:cubicBezTo>
                  <a:pt x="2416" y="904"/>
                  <a:pt x="2416" y="904"/>
                  <a:pt x="2416" y="904"/>
                </a:cubicBezTo>
                <a:cubicBezTo>
                  <a:pt x="2420" y="915"/>
                  <a:pt x="2420" y="915"/>
                  <a:pt x="2420" y="915"/>
                </a:cubicBezTo>
                <a:cubicBezTo>
                  <a:pt x="2433" y="931"/>
                  <a:pt x="2433" y="931"/>
                  <a:pt x="2433" y="931"/>
                </a:cubicBezTo>
                <a:cubicBezTo>
                  <a:pt x="2425" y="935"/>
                  <a:pt x="2425" y="935"/>
                  <a:pt x="2425" y="935"/>
                </a:cubicBezTo>
                <a:cubicBezTo>
                  <a:pt x="2419" y="939"/>
                  <a:pt x="2419" y="939"/>
                  <a:pt x="2419" y="939"/>
                </a:cubicBezTo>
                <a:cubicBezTo>
                  <a:pt x="2418" y="952"/>
                  <a:pt x="2418" y="952"/>
                  <a:pt x="2418" y="952"/>
                </a:cubicBezTo>
                <a:cubicBezTo>
                  <a:pt x="2413" y="962"/>
                  <a:pt x="2413" y="962"/>
                  <a:pt x="2413" y="962"/>
                </a:cubicBezTo>
                <a:cubicBezTo>
                  <a:pt x="2407" y="965"/>
                  <a:pt x="2407" y="965"/>
                  <a:pt x="2407" y="965"/>
                </a:cubicBezTo>
                <a:cubicBezTo>
                  <a:pt x="2405" y="977"/>
                  <a:pt x="2405" y="977"/>
                  <a:pt x="2405" y="977"/>
                </a:cubicBezTo>
                <a:cubicBezTo>
                  <a:pt x="2403" y="989"/>
                  <a:pt x="2403" y="989"/>
                  <a:pt x="2403" y="989"/>
                </a:cubicBezTo>
                <a:cubicBezTo>
                  <a:pt x="2407" y="996"/>
                  <a:pt x="2407" y="996"/>
                  <a:pt x="2407" y="996"/>
                </a:cubicBezTo>
                <a:cubicBezTo>
                  <a:pt x="2408" y="1007"/>
                  <a:pt x="2408" y="1007"/>
                  <a:pt x="2408" y="1007"/>
                </a:cubicBezTo>
                <a:cubicBezTo>
                  <a:pt x="2410" y="1017"/>
                  <a:pt x="2410" y="1017"/>
                  <a:pt x="2410" y="1017"/>
                </a:cubicBezTo>
                <a:cubicBezTo>
                  <a:pt x="2406" y="1031"/>
                  <a:pt x="2406" y="1031"/>
                  <a:pt x="2406" y="1031"/>
                </a:cubicBezTo>
                <a:cubicBezTo>
                  <a:pt x="2400" y="1040"/>
                  <a:pt x="2400" y="1040"/>
                  <a:pt x="2400" y="1040"/>
                </a:cubicBezTo>
                <a:cubicBezTo>
                  <a:pt x="2400" y="1046"/>
                  <a:pt x="2400" y="1046"/>
                  <a:pt x="2400" y="1046"/>
                </a:cubicBezTo>
                <a:cubicBezTo>
                  <a:pt x="2405" y="1056"/>
                  <a:pt x="2405" y="1056"/>
                  <a:pt x="2405" y="1056"/>
                </a:cubicBezTo>
                <a:cubicBezTo>
                  <a:pt x="2408" y="1067"/>
                  <a:pt x="2408" y="1067"/>
                  <a:pt x="2408" y="1067"/>
                </a:cubicBezTo>
                <a:cubicBezTo>
                  <a:pt x="2410" y="1083"/>
                  <a:pt x="2410" y="1083"/>
                  <a:pt x="2410" y="1083"/>
                </a:cubicBezTo>
                <a:cubicBezTo>
                  <a:pt x="2403" y="1094"/>
                  <a:pt x="2403" y="1094"/>
                  <a:pt x="2403" y="1094"/>
                </a:cubicBezTo>
                <a:cubicBezTo>
                  <a:pt x="2403" y="1104"/>
                  <a:pt x="2403" y="1104"/>
                  <a:pt x="2403" y="1104"/>
                </a:cubicBezTo>
                <a:cubicBezTo>
                  <a:pt x="2404" y="1118"/>
                  <a:pt x="2404" y="1118"/>
                  <a:pt x="2404" y="1118"/>
                </a:cubicBezTo>
                <a:cubicBezTo>
                  <a:pt x="2401" y="1127"/>
                  <a:pt x="2401" y="1127"/>
                  <a:pt x="2401" y="1127"/>
                </a:cubicBezTo>
                <a:cubicBezTo>
                  <a:pt x="2407" y="1143"/>
                  <a:pt x="2407" y="1143"/>
                  <a:pt x="2407" y="1143"/>
                </a:cubicBezTo>
                <a:cubicBezTo>
                  <a:pt x="2409" y="1162"/>
                  <a:pt x="2409" y="1162"/>
                  <a:pt x="2409" y="1162"/>
                </a:cubicBezTo>
                <a:cubicBezTo>
                  <a:pt x="2404" y="1168"/>
                  <a:pt x="2404" y="1168"/>
                  <a:pt x="2404" y="1168"/>
                </a:cubicBezTo>
                <a:cubicBezTo>
                  <a:pt x="2405" y="1181"/>
                  <a:pt x="2405" y="1181"/>
                  <a:pt x="2405" y="1181"/>
                </a:cubicBezTo>
                <a:cubicBezTo>
                  <a:pt x="2410" y="1191"/>
                  <a:pt x="2410" y="1191"/>
                  <a:pt x="2410" y="1191"/>
                </a:cubicBezTo>
                <a:cubicBezTo>
                  <a:pt x="2412" y="1211"/>
                  <a:pt x="2412" y="1211"/>
                  <a:pt x="2412" y="1211"/>
                </a:cubicBezTo>
                <a:cubicBezTo>
                  <a:pt x="2419" y="1225"/>
                  <a:pt x="2419" y="1225"/>
                  <a:pt x="2419" y="1225"/>
                </a:cubicBezTo>
                <a:cubicBezTo>
                  <a:pt x="2417" y="1233"/>
                  <a:pt x="2417" y="1233"/>
                  <a:pt x="2417" y="1233"/>
                </a:cubicBezTo>
                <a:cubicBezTo>
                  <a:pt x="2417" y="1246"/>
                  <a:pt x="2417" y="1246"/>
                  <a:pt x="2417" y="1246"/>
                </a:cubicBezTo>
                <a:cubicBezTo>
                  <a:pt x="2423" y="1259"/>
                  <a:pt x="2423" y="1259"/>
                  <a:pt x="2423" y="1259"/>
                </a:cubicBezTo>
                <a:cubicBezTo>
                  <a:pt x="2431" y="1268"/>
                  <a:pt x="2431" y="1268"/>
                  <a:pt x="2431" y="1268"/>
                </a:cubicBezTo>
                <a:cubicBezTo>
                  <a:pt x="2437" y="1279"/>
                  <a:pt x="2437" y="1279"/>
                  <a:pt x="2437" y="1279"/>
                </a:cubicBezTo>
                <a:cubicBezTo>
                  <a:pt x="2437" y="1279"/>
                  <a:pt x="2437" y="1283"/>
                  <a:pt x="2436" y="1285"/>
                </a:cubicBezTo>
                <a:cubicBezTo>
                  <a:pt x="2435" y="1287"/>
                  <a:pt x="2437" y="1297"/>
                  <a:pt x="2437" y="1297"/>
                </a:cubicBezTo>
                <a:cubicBezTo>
                  <a:pt x="2440" y="1301"/>
                  <a:pt x="2440" y="1301"/>
                  <a:pt x="2440" y="1301"/>
                </a:cubicBezTo>
                <a:cubicBezTo>
                  <a:pt x="2446" y="1310"/>
                  <a:pt x="2446" y="1310"/>
                  <a:pt x="2446" y="1310"/>
                </a:cubicBezTo>
                <a:cubicBezTo>
                  <a:pt x="2451" y="1322"/>
                  <a:pt x="2451" y="1322"/>
                  <a:pt x="2451" y="1322"/>
                </a:cubicBezTo>
                <a:cubicBezTo>
                  <a:pt x="2443" y="1321"/>
                  <a:pt x="2443" y="1321"/>
                  <a:pt x="2443" y="1321"/>
                </a:cubicBezTo>
                <a:cubicBezTo>
                  <a:pt x="2444" y="1328"/>
                  <a:pt x="2444" y="1328"/>
                  <a:pt x="2444" y="1328"/>
                </a:cubicBezTo>
                <a:cubicBezTo>
                  <a:pt x="2449" y="1339"/>
                  <a:pt x="2449" y="1339"/>
                  <a:pt x="2449" y="1339"/>
                </a:cubicBezTo>
                <a:cubicBezTo>
                  <a:pt x="2453" y="1353"/>
                  <a:pt x="2453" y="1353"/>
                  <a:pt x="2453" y="1353"/>
                </a:cubicBezTo>
                <a:cubicBezTo>
                  <a:pt x="2453" y="1353"/>
                  <a:pt x="2453" y="1362"/>
                  <a:pt x="2454" y="1364"/>
                </a:cubicBezTo>
                <a:cubicBezTo>
                  <a:pt x="2456" y="1366"/>
                  <a:pt x="2459" y="1370"/>
                  <a:pt x="2459" y="1370"/>
                </a:cubicBezTo>
                <a:lnTo>
                  <a:pt x="2463" y="138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8800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Function to output a random quote</a:t>
            </a:r>
          </a:p>
          <a:p>
            <a:r>
              <a:rPr lang="en-GB" sz="1100" dirty="0">
                <a:solidFill>
                  <a:schemeClr val="accent1"/>
                </a:solidFill>
                <a:latin typeface="Consolas" panose="020B0609020204030204" pitchFamily="49" charset="0"/>
              </a:rPr>
              <a:t>def </a:t>
            </a:r>
            <a:r>
              <a:rPr lang="en-GB" sz="1100" dirty="0" err="1">
                <a:solidFill>
                  <a:schemeClr val="accent1"/>
                </a:solidFill>
                <a:latin typeface="Consolas" panose="020B0609020204030204" pitchFamily="49" charset="0"/>
              </a:rPr>
              <a:t>RandomQuote</a:t>
            </a:r>
            <a:r>
              <a:rPr lang="en-GB" sz="1100" dirty="0">
                <a:solidFill>
                  <a:schemeClr val="accent1"/>
                </a:solidFill>
                <a:latin typeface="Consolas" panose="020B0609020204030204" pitchFamily="49" charset="0"/>
              </a:rPr>
              <a:t>():</a:t>
            </a:r>
          </a:p>
        </p:txBody>
      </p:sp>
      <p:sp>
        <p:nvSpPr>
          <p:cNvPr id="5" name="Freeform 46">
            <a:extLst>
              <a:ext uri="{FF2B5EF4-FFF2-40B4-BE49-F238E27FC236}">
                <a16:creationId xmlns:a16="http://schemas.microsoft.com/office/drawing/2014/main" id="{BBFBB37E-F10A-4B4E-A96F-BA4569FEE2B9}"/>
              </a:ext>
            </a:extLst>
          </p:cNvPr>
          <p:cNvSpPr>
            <a:spLocks noEditPoints="1"/>
          </p:cNvSpPr>
          <p:nvPr/>
        </p:nvSpPr>
        <p:spPr bwMode="auto">
          <a:xfrm>
            <a:off x="3051958" y="4129539"/>
            <a:ext cx="5134035" cy="522578"/>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Initialise data</a:t>
            </a:r>
          </a:p>
          <a:p>
            <a:r>
              <a:rPr lang="en-GB" sz="1100" dirty="0">
                <a:solidFill>
                  <a:schemeClr val="accent1"/>
                </a:solidFill>
                <a:latin typeface="Consolas" panose="020B0609020204030204" pitchFamily="49" charset="0"/>
              </a:rPr>
              <a:t>	Quote = [["" for X in range(2)] for Y in range(3)]</a:t>
            </a:r>
          </a:p>
        </p:txBody>
      </p:sp>
      <p:sp>
        <p:nvSpPr>
          <p:cNvPr id="15" name="Freeform 18">
            <a:extLst>
              <a:ext uri="{FF2B5EF4-FFF2-40B4-BE49-F238E27FC236}">
                <a16:creationId xmlns:a16="http://schemas.microsoft.com/office/drawing/2014/main" id="{7E0E942D-5C8D-4F70-B308-444D07FABDC3}"/>
              </a:ext>
            </a:extLst>
          </p:cNvPr>
          <p:cNvSpPr>
            <a:spLocks/>
          </p:cNvSpPr>
          <p:nvPr/>
        </p:nvSpPr>
        <p:spPr bwMode="auto">
          <a:xfrm flipH="1">
            <a:off x="3051958" y="2692246"/>
            <a:ext cx="5343897" cy="912325"/>
          </a:xfrm>
          <a:custGeom>
            <a:avLst/>
            <a:gdLst>
              <a:gd name="T0" fmla="*/ 109 w 2816"/>
              <a:gd name="T1" fmla="*/ 1736 h 2105"/>
              <a:gd name="T2" fmla="*/ 85 w 2816"/>
              <a:gd name="T3" fmla="*/ 1590 h 2105"/>
              <a:gd name="T4" fmla="*/ 89 w 2816"/>
              <a:gd name="T5" fmla="*/ 1419 h 2105"/>
              <a:gd name="T6" fmla="*/ 57 w 2816"/>
              <a:gd name="T7" fmla="*/ 1254 h 2105"/>
              <a:gd name="T8" fmla="*/ 80 w 2816"/>
              <a:gd name="T9" fmla="*/ 1091 h 2105"/>
              <a:gd name="T10" fmla="*/ 112 w 2816"/>
              <a:gd name="T11" fmla="*/ 976 h 2105"/>
              <a:gd name="T12" fmla="*/ 79 w 2816"/>
              <a:gd name="T13" fmla="*/ 822 h 2105"/>
              <a:gd name="T14" fmla="*/ 63 w 2816"/>
              <a:gd name="T15" fmla="*/ 727 h 2105"/>
              <a:gd name="T16" fmla="*/ 9 w 2816"/>
              <a:gd name="T17" fmla="*/ 601 h 2105"/>
              <a:gd name="T18" fmla="*/ 11 w 2816"/>
              <a:gd name="T19" fmla="*/ 483 h 2105"/>
              <a:gd name="T20" fmla="*/ 22 w 2816"/>
              <a:gd name="T21" fmla="*/ 359 h 2105"/>
              <a:gd name="T22" fmla="*/ 52 w 2816"/>
              <a:gd name="T23" fmla="*/ 262 h 2105"/>
              <a:gd name="T24" fmla="*/ 128 w 2816"/>
              <a:gd name="T25" fmla="*/ 219 h 2105"/>
              <a:gd name="T26" fmla="*/ 222 w 2816"/>
              <a:gd name="T27" fmla="*/ 194 h 2105"/>
              <a:gd name="T28" fmla="*/ 309 w 2816"/>
              <a:gd name="T29" fmla="*/ 196 h 2105"/>
              <a:gd name="T30" fmla="*/ 437 w 2816"/>
              <a:gd name="T31" fmla="*/ 133 h 2105"/>
              <a:gd name="T32" fmla="*/ 553 w 2816"/>
              <a:gd name="T33" fmla="*/ 97 h 2105"/>
              <a:gd name="T34" fmla="*/ 723 w 2816"/>
              <a:gd name="T35" fmla="*/ 97 h 2105"/>
              <a:gd name="T36" fmla="*/ 918 w 2816"/>
              <a:gd name="T37" fmla="*/ 32 h 2105"/>
              <a:gd name="T38" fmla="*/ 1090 w 2816"/>
              <a:gd name="T39" fmla="*/ 13 h 2105"/>
              <a:gd name="T40" fmla="*/ 1225 w 2816"/>
              <a:gd name="T41" fmla="*/ 33 h 2105"/>
              <a:gd name="T42" fmla="*/ 1350 w 2816"/>
              <a:gd name="T43" fmla="*/ 4 h 2105"/>
              <a:gd name="T44" fmla="*/ 1573 w 2816"/>
              <a:gd name="T45" fmla="*/ 2 h 2105"/>
              <a:gd name="T46" fmla="*/ 1752 w 2816"/>
              <a:gd name="T47" fmla="*/ 61 h 2105"/>
              <a:gd name="T48" fmla="*/ 1901 w 2816"/>
              <a:gd name="T49" fmla="*/ 60 h 2105"/>
              <a:gd name="T50" fmla="*/ 2030 w 2816"/>
              <a:gd name="T51" fmla="*/ 70 h 2105"/>
              <a:gd name="T52" fmla="*/ 2161 w 2816"/>
              <a:gd name="T53" fmla="*/ 117 h 2105"/>
              <a:gd name="T54" fmla="*/ 2309 w 2816"/>
              <a:gd name="T55" fmla="*/ 171 h 2105"/>
              <a:gd name="T56" fmla="*/ 2447 w 2816"/>
              <a:gd name="T57" fmla="*/ 189 h 2105"/>
              <a:gd name="T58" fmla="*/ 2596 w 2816"/>
              <a:gd name="T59" fmla="*/ 245 h 2105"/>
              <a:gd name="T60" fmla="*/ 2708 w 2816"/>
              <a:gd name="T61" fmla="*/ 355 h 2105"/>
              <a:gd name="T62" fmla="*/ 2753 w 2816"/>
              <a:gd name="T63" fmla="*/ 434 h 2105"/>
              <a:gd name="T64" fmla="*/ 2754 w 2816"/>
              <a:gd name="T65" fmla="*/ 533 h 2105"/>
              <a:gd name="T66" fmla="*/ 2759 w 2816"/>
              <a:gd name="T67" fmla="*/ 626 h 2105"/>
              <a:gd name="T68" fmla="*/ 2769 w 2816"/>
              <a:gd name="T69" fmla="*/ 718 h 2105"/>
              <a:gd name="T70" fmla="*/ 2755 w 2816"/>
              <a:gd name="T71" fmla="*/ 809 h 2105"/>
              <a:gd name="T72" fmla="*/ 2747 w 2816"/>
              <a:gd name="T73" fmla="*/ 922 h 2105"/>
              <a:gd name="T74" fmla="*/ 2758 w 2816"/>
              <a:gd name="T75" fmla="*/ 1079 h 2105"/>
              <a:gd name="T76" fmla="*/ 2757 w 2816"/>
              <a:gd name="T77" fmla="*/ 1259 h 2105"/>
              <a:gd name="T78" fmla="*/ 2795 w 2816"/>
              <a:gd name="T79" fmla="*/ 1398 h 2105"/>
              <a:gd name="T80" fmla="*/ 2806 w 2816"/>
              <a:gd name="T81" fmla="*/ 1521 h 2105"/>
              <a:gd name="T82" fmla="*/ 2805 w 2816"/>
              <a:gd name="T83" fmla="*/ 1638 h 2105"/>
              <a:gd name="T84" fmla="*/ 2791 w 2816"/>
              <a:gd name="T85" fmla="*/ 1750 h 2105"/>
              <a:gd name="T86" fmla="*/ 2795 w 2816"/>
              <a:gd name="T87" fmla="*/ 1867 h 2105"/>
              <a:gd name="T88" fmla="*/ 2629 w 2816"/>
              <a:gd name="T89" fmla="*/ 1898 h 2105"/>
              <a:gd name="T90" fmla="*/ 2505 w 2816"/>
              <a:gd name="T91" fmla="*/ 1919 h 2105"/>
              <a:gd name="T92" fmla="*/ 2326 w 2816"/>
              <a:gd name="T93" fmla="*/ 1946 h 2105"/>
              <a:gd name="T94" fmla="*/ 2193 w 2816"/>
              <a:gd name="T95" fmla="*/ 1982 h 2105"/>
              <a:gd name="T96" fmla="*/ 2021 w 2816"/>
              <a:gd name="T97" fmla="*/ 2058 h 2105"/>
              <a:gd name="T98" fmla="*/ 1867 w 2816"/>
              <a:gd name="T99" fmla="*/ 2075 h 2105"/>
              <a:gd name="T100" fmla="*/ 1721 w 2816"/>
              <a:gd name="T101" fmla="*/ 2070 h 2105"/>
              <a:gd name="T102" fmla="*/ 1543 w 2816"/>
              <a:gd name="T103" fmla="*/ 2082 h 2105"/>
              <a:gd name="T104" fmla="*/ 1407 w 2816"/>
              <a:gd name="T105" fmla="*/ 2065 h 2105"/>
              <a:gd name="T106" fmla="*/ 1269 w 2816"/>
              <a:gd name="T107" fmla="*/ 2076 h 2105"/>
              <a:gd name="T108" fmla="*/ 1134 w 2816"/>
              <a:gd name="T109" fmla="*/ 2020 h 2105"/>
              <a:gd name="T110" fmla="*/ 964 w 2816"/>
              <a:gd name="T111" fmla="*/ 2034 h 2105"/>
              <a:gd name="T112" fmla="*/ 866 w 2816"/>
              <a:gd name="T113" fmla="*/ 1988 h 2105"/>
              <a:gd name="T114" fmla="*/ 689 w 2816"/>
              <a:gd name="T115" fmla="*/ 2011 h 2105"/>
              <a:gd name="T116" fmla="*/ 555 w 2816"/>
              <a:gd name="T117" fmla="*/ 1945 h 2105"/>
              <a:gd name="T118" fmla="*/ 395 w 2816"/>
              <a:gd name="T119" fmla="*/ 1936 h 2105"/>
              <a:gd name="T120" fmla="*/ 289 w 2816"/>
              <a:gd name="T121" fmla="*/ 1892 h 2105"/>
              <a:gd name="T122" fmla="*/ 200 w 2816"/>
              <a:gd name="T123" fmla="*/ 1886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16" h="2105">
                <a:moveTo>
                  <a:pt x="167" y="1867"/>
                </a:moveTo>
                <a:cubicBezTo>
                  <a:pt x="146" y="1841"/>
                  <a:pt x="146" y="1841"/>
                  <a:pt x="146" y="1841"/>
                </a:cubicBezTo>
                <a:cubicBezTo>
                  <a:pt x="136" y="1813"/>
                  <a:pt x="136" y="1813"/>
                  <a:pt x="136" y="1813"/>
                </a:cubicBezTo>
                <a:cubicBezTo>
                  <a:pt x="119" y="1798"/>
                  <a:pt x="119" y="1798"/>
                  <a:pt x="119" y="1798"/>
                </a:cubicBezTo>
                <a:cubicBezTo>
                  <a:pt x="119" y="1798"/>
                  <a:pt x="121" y="1785"/>
                  <a:pt x="119" y="1775"/>
                </a:cubicBezTo>
                <a:cubicBezTo>
                  <a:pt x="117" y="1765"/>
                  <a:pt x="119" y="1757"/>
                  <a:pt x="119" y="1757"/>
                </a:cubicBezTo>
                <a:cubicBezTo>
                  <a:pt x="109" y="1736"/>
                  <a:pt x="109" y="1736"/>
                  <a:pt x="109" y="1736"/>
                </a:cubicBezTo>
                <a:cubicBezTo>
                  <a:pt x="101" y="1716"/>
                  <a:pt x="101" y="1716"/>
                  <a:pt x="101" y="1716"/>
                </a:cubicBezTo>
                <a:cubicBezTo>
                  <a:pt x="109" y="1702"/>
                  <a:pt x="109" y="1702"/>
                  <a:pt x="109" y="1702"/>
                </a:cubicBezTo>
                <a:cubicBezTo>
                  <a:pt x="101" y="1683"/>
                  <a:pt x="101" y="1683"/>
                  <a:pt x="101" y="1683"/>
                </a:cubicBezTo>
                <a:cubicBezTo>
                  <a:pt x="101" y="1683"/>
                  <a:pt x="92" y="1652"/>
                  <a:pt x="88" y="1647"/>
                </a:cubicBezTo>
                <a:cubicBezTo>
                  <a:pt x="84" y="1643"/>
                  <a:pt x="75" y="1623"/>
                  <a:pt x="75" y="1623"/>
                </a:cubicBezTo>
                <a:cubicBezTo>
                  <a:pt x="81" y="1605"/>
                  <a:pt x="81" y="1605"/>
                  <a:pt x="81" y="1605"/>
                </a:cubicBezTo>
                <a:cubicBezTo>
                  <a:pt x="85" y="1590"/>
                  <a:pt x="85" y="1590"/>
                  <a:pt x="85" y="1590"/>
                </a:cubicBezTo>
                <a:cubicBezTo>
                  <a:pt x="85" y="1590"/>
                  <a:pt x="91" y="1565"/>
                  <a:pt x="86" y="1559"/>
                </a:cubicBezTo>
                <a:cubicBezTo>
                  <a:pt x="80" y="1554"/>
                  <a:pt x="75" y="1533"/>
                  <a:pt x="75" y="1533"/>
                </a:cubicBezTo>
                <a:cubicBezTo>
                  <a:pt x="89" y="1501"/>
                  <a:pt x="89" y="1501"/>
                  <a:pt x="89" y="1501"/>
                </a:cubicBezTo>
                <a:cubicBezTo>
                  <a:pt x="89" y="1501"/>
                  <a:pt x="96" y="1489"/>
                  <a:pt x="96" y="1486"/>
                </a:cubicBezTo>
                <a:cubicBezTo>
                  <a:pt x="96" y="1483"/>
                  <a:pt x="99" y="1473"/>
                  <a:pt x="99" y="1466"/>
                </a:cubicBezTo>
                <a:cubicBezTo>
                  <a:pt x="99" y="1459"/>
                  <a:pt x="99" y="1439"/>
                  <a:pt x="99" y="1439"/>
                </a:cubicBezTo>
                <a:cubicBezTo>
                  <a:pt x="89" y="1419"/>
                  <a:pt x="89" y="1419"/>
                  <a:pt x="89" y="1419"/>
                </a:cubicBezTo>
                <a:cubicBezTo>
                  <a:pt x="75" y="1388"/>
                  <a:pt x="75" y="1388"/>
                  <a:pt x="75" y="1388"/>
                </a:cubicBezTo>
                <a:cubicBezTo>
                  <a:pt x="75" y="1388"/>
                  <a:pt x="82" y="1371"/>
                  <a:pt x="75" y="1366"/>
                </a:cubicBezTo>
                <a:cubicBezTo>
                  <a:pt x="67" y="1360"/>
                  <a:pt x="59" y="1340"/>
                  <a:pt x="60" y="1335"/>
                </a:cubicBezTo>
                <a:cubicBezTo>
                  <a:pt x="61" y="1329"/>
                  <a:pt x="53" y="1325"/>
                  <a:pt x="60" y="1317"/>
                </a:cubicBezTo>
                <a:cubicBezTo>
                  <a:pt x="67" y="1309"/>
                  <a:pt x="72" y="1284"/>
                  <a:pt x="72" y="1284"/>
                </a:cubicBezTo>
                <a:cubicBezTo>
                  <a:pt x="63" y="1270"/>
                  <a:pt x="63" y="1270"/>
                  <a:pt x="63" y="1270"/>
                </a:cubicBezTo>
                <a:cubicBezTo>
                  <a:pt x="63" y="1270"/>
                  <a:pt x="59" y="1259"/>
                  <a:pt x="57" y="1254"/>
                </a:cubicBezTo>
                <a:cubicBezTo>
                  <a:pt x="56" y="1248"/>
                  <a:pt x="58" y="1226"/>
                  <a:pt x="57" y="1221"/>
                </a:cubicBezTo>
                <a:cubicBezTo>
                  <a:pt x="57" y="1217"/>
                  <a:pt x="62" y="1208"/>
                  <a:pt x="67" y="1199"/>
                </a:cubicBezTo>
                <a:cubicBezTo>
                  <a:pt x="71" y="1190"/>
                  <a:pt x="74" y="1180"/>
                  <a:pt x="74" y="1180"/>
                </a:cubicBezTo>
                <a:cubicBezTo>
                  <a:pt x="74" y="1180"/>
                  <a:pt x="82" y="1160"/>
                  <a:pt x="82" y="1157"/>
                </a:cubicBezTo>
                <a:cubicBezTo>
                  <a:pt x="82" y="1154"/>
                  <a:pt x="87" y="1136"/>
                  <a:pt x="87" y="1136"/>
                </a:cubicBezTo>
                <a:cubicBezTo>
                  <a:pt x="87" y="1118"/>
                  <a:pt x="87" y="1118"/>
                  <a:pt x="87" y="1118"/>
                </a:cubicBezTo>
                <a:cubicBezTo>
                  <a:pt x="80" y="1091"/>
                  <a:pt x="80" y="1091"/>
                  <a:pt x="80" y="1091"/>
                </a:cubicBezTo>
                <a:cubicBezTo>
                  <a:pt x="79" y="1069"/>
                  <a:pt x="79" y="1069"/>
                  <a:pt x="79" y="1069"/>
                </a:cubicBezTo>
                <a:cubicBezTo>
                  <a:pt x="79" y="1069"/>
                  <a:pt x="75" y="1050"/>
                  <a:pt x="78" y="1049"/>
                </a:cubicBezTo>
                <a:cubicBezTo>
                  <a:pt x="81" y="1048"/>
                  <a:pt x="92" y="1043"/>
                  <a:pt x="92" y="1043"/>
                </a:cubicBezTo>
                <a:cubicBezTo>
                  <a:pt x="97" y="1030"/>
                  <a:pt x="97" y="1030"/>
                  <a:pt x="97" y="1030"/>
                </a:cubicBezTo>
                <a:cubicBezTo>
                  <a:pt x="96" y="1012"/>
                  <a:pt x="96" y="1012"/>
                  <a:pt x="96" y="1012"/>
                </a:cubicBezTo>
                <a:cubicBezTo>
                  <a:pt x="101" y="999"/>
                  <a:pt x="101" y="999"/>
                  <a:pt x="101" y="999"/>
                </a:cubicBezTo>
                <a:cubicBezTo>
                  <a:pt x="112" y="976"/>
                  <a:pt x="112" y="976"/>
                  <a:pt x="112" y="976"/>
                </a:cubicBezTo>
                <a:cubicBezTo>
                  <a:pt x="112" y="976"/>
                  <a:pt x="108" y="967"/>
                  <a:pt x="112" y="956"/>
                </a:cubicBezTo>
                <a:cubicBezTo>
                  <a:pt x="116" y="945"/>
                  <a:pt x="117" y="933"/>
                  <a:pt x="117" y="933"/>
                </a:cubicBezTo>
                <a:cubicBezTo>
                  <a:pt x="112" y="907"/>
                  <a:pt x="112" y="907"/>
                  <a:pt x="112" y="907"/>
                </a:cubicBezTo>
                <a:cubicBezTo>
                  <a:pt x="101" y="886"/>
                  <a:pt x="101" y="886"/>
                  <a:pt x="101" y="886"/>
                </a:cubicBezTo>
                <a:cubicBezTo>
                  <a:pt x="101" y="886"/>
                  <a:pt x="98" y="867"/>
                  <a:pt x="96" y="863"/>
                </a:cubicBezTo>
                <a:cubicBezTo>
                  <a:pt x="94" y="860"/>
                  <a:pt x="85" y="839"/>
                  <a:pt x="85" y="839"/>
                </a:cubicBezTo>
                <a:cubicBezTo>
                  <a:pt x="79" y="822"/>
                  <a:pt x="79" y="822"/>
                  <a:pt x="79" y="822"/>
                </a:cubicBezTo>
                <a:cubicBezTo>
                  <a:pt x="84" y="814"/>
                  <a:pt x="84" y="814"/>
                  <a:pt x="84" y="814"/>
                </a:cubicBezTo>
                <a:cubicBezTo>
                  <a:pt x="86" y="798"/>
                  <a:pt x="86" y="798"/>
                  <a:pt x="86" y="798"/>
                </a:cubicBezTo>
                <a:cubicBezTo>
                  <a:pt x="85" y="778"/>
                  <a:pt x="85" y="778"/>
                  <a:pt x="85" y="778"/>
                </a:cubicBezTo>
                <a:cubicBezTo>
                  <a:pt x="85" y="778"/>
                  <a:pt x="78" y="772"/>
                  <a:pt x="78" y="767"/>
                </a:cubicBezTo>
                <a:cubicBezTo>
                  <a:pt x="78" y="761"/>
                  <a:pt x="80" y="747"/>
                  <a:pt x="80" y="747"/>
                </a:cubicBezTo>
                <a:cubicBezTo>
                  <a:pt x="67" y="739"/>
                  <a:pt x="67" y="739"/>
                  <a:pt x="67" y="739"/>
                </a:cubicBezTo>
                <a:cubicBezTo>
                  <a:pt x="63" y="727"/>
                  <a:pt x="63" y="727"/>
                  <a:pt x="63" y="727"/>
                </a:cubicBezTo>
                <a:cubicBezTo>
                  <a:pt x="57" y="710"/>
                  <a:pt x="57" y="710"/>
                  <a:pt x="57" y="710"/>
                </a:cubicBezTo>
                <a:cubicBezTo>
                  <a:pt x="50" y="684"/>
                  <a:pt x="50" y="684"/>
                  <a:pt x="50" y="684"/>
                </a:cubicBezTo>
                <a:cubicBezTo>
                  <a:pt x="40" y="670"/>
                  <a:pt x="40" y="670"/>
                  <a:pt x="40" y="670"/>
                </a:cubicBezTo>
                <a:cubicBezTo>
                  <a:pt x="28" y="652"/>
                  <a:pt x="28" y="652"/>
                  <a:pt x="28" y="652"/>
                </a:cubicBezTo>
                <a:cubicBezTo>
                  <a:pt x="21" y="636"/>
                  <a:pt x="21" y="636"/>
                  <a:pt x="21" y="636"/>
                </a:cubicBezTo>
                <a:cubicBezTo>
                  <a:pt x="16" y="620"/>
                  <a:pt x="16" y="620"/>
                  <a:pt x="16" y="620"/>
                </a:cubicBezTo>
                <a:cubicBezTo>
                  <a:pt x="9" y="601"/>
                  <a:pt x="9" y="601"/>
                  <a:pt x="9" y="601"/>
                </a:cubicBezTo>
                <a:cubicBezTo>
                  <a:pt x="9" y="590"/>
                  <a:pt x="9" y="590"/>
                  <a:pt x="9" y="590"/>
                </a:cubicBezTo>
                <a:cubicBezTo>
                  <a:pt x="9" y="568"/>
                  <a:pt x="9" y="568"/>
                  <a:pt x="9" y="568"/>
                </a:cubicBezTo>
                <a:cubicBezTo>
                  <a:pt x="0" y="550"/>
                  <a:pt x="0" y="550"/>
                  <a:pt x="0" y="550"/>
                </a:cubicBezTo>
                <a:cubicBezTo>
                  <a:pt x="0" y="527"/>
                  <a:pt x="0" y="527"/>
                  <a:pt x="0" y="527"/>
                </a:cubicBezTo>
                <a:cubicBezTo>
                  <a:pt x="0" y="517"/>
                  <a:pt x="0" y="517"/>
                  <a:pt x="0" y="517"/>
                </a:cubicBezTo>
                <a:cubicBezTo>
                  <a:pt x="11" y="505"/>
                  <a:pt x="11" y="505"/>
                  <a:pt x="11" y="505"/>
                </a:cubicBezTo>
                <a:cubicBezTo>
                  <a:pt x="11" y="483"/>
                  <a:pt x="11" y="483"/>
                  <a:pt x="11" y="483"/>
                </a:cubicBezTo>
                <a:cubicBezTo>
                  <a:pt x="17" y="471"/>
                  <a:pt x="17" y="471"/>
                  <a:pt x="17" y="471"/>
                </a:cubicBezTo>
                <a:cubicBezTo>
                  <a:pt x="21" y="459"/>
                  <a:pt x="21" y="459"/>
                  <a:pt x="21" y="459"/>
                </a:cubicBezTo>
                <a:cubicBezTo>
                  <a:pt x="20" y="443"/>
                  <a:pt x="20" y="443"/>
                  <a:pt x="20" y="443"/>
                </a:cubicBezTo>
                <a:cubicBezTo>
                  <a:pt x="17" y="419"/>
                  <a:pt x="17" y="419"/>
                  <a:pt x="17" y="419"/>
                </a:cubicBezTo>
                <a:cubicBezTo>
                  <a:pt x="17" y="419"/>
                  <a:pt x="23" y="403"/>
                  <a:pt x="23" y="400"/>
                </a:cubicBezTo>
                <a:cubicBezTo>
                  <a:pt x="23" y="397"/>
                  <a:pt x="23" y="374"/>
                  <a:pt x="23" y="374"/>
                </a:cubicBezTo>
                <a:cubicBezTo>
                  <a:pt x="22" y="359"/>
                  <a:pt x="22" y="359"/>
                  <a:pt x="22" y="359"/>
                </a:cubicBezTo>
                <a:cubicBezTo>
                  <a:pt x="19" y="338"/>
                  <a:pt x="19" y="338"/>
                  <a:pt x="19" y="338"/>
                </a:cubicBezTo>
                <a:cubicBezTo>
                  <a:pt x="31" y="330"/>
                  <a:pt x="31" y="330"/>
                  <a:pt x="31" y="330"/>
                </a:cubicBezTo>
                <a:cubicBezTo>
                  <a:pt x="31" y="313"/>
                  <a:pt x="31" y="313"/>
                  <a:pt x="31" y="313"/>
                </a:cubicBezTo>
                <a:cubicBezTo>
                  <a:pt x="25" y="305"/>
                  <a:pt x="25" y="305"/>
                  <a:pt x="25" y="305"/>
                </a:cubicBezTo>
                <a:cubicBezTo>
                  <a:pt x="38" y="288"/>
                  <a:pt x="38" y="288"/>
                  <a:pt x="38" y="288"/>
                </a:cubicBezTo>
                <a:cubicBezTo>
                  <a:pt x="45" y="274"/>
                  <a:pt x="45" y="274"/>
                  <a:pt x="45" y="274"/>
                </a:cubicBezTo>
                <a:cubicBezTo>
                  <a:pt x="52" y="262"/>
                  <a:pt x="52" y="262"/>
                  <a:pt x="52" y="262"/>
                </a:cubicBezTo>
                <a:cubicBezTo>
                  <a:pt x="67" y="253"/>
                  <a:pt x="67" y="253"/>
                  <a:pt x="67" y="253"/>
                </a:cubicBezTo>
                <a:cubicBezTo>
                  <a:pt x="74" y="242"/>
                  <a:pt x="74" y="242"/>
                  <a:pt x="74" y="242"/>
                </a:cubicBezTo>
                <a:cubicBezTo>
                  <a:pt x="77" y="225"/>
                  <a:pt x="77" y="225"/>
                  <a:pt x="77" y="225"/>
                </a:cubicBezTo>
                <a:cubicBezTo>
                  <a:pt x="88" y="225"/>
                  <a:pt x="88" y="225"/>
                  <a:pt x="88" y="225"/>
                </a:cubicBezTo>
                <a:cubicBezTo>
                  <a:pt x="104" y="212"/>
                  <a:pt x="104" y="212"/>
                  <a:pt x="104" y="212"/>
                </a:cubicBezTo>
                <a:cubicBezTo>
                  <a:pt x="117" y="212"/>
                  <a:pt x="117" y="212"/>
                  <a:pt x="117" y="212"/>
                </a:cubicBezTo>
                <a:cubicBezTo>
                  <a:pt x="128" y="219"/>
                  <a:pt x="128" y="219"/>
                  <a:pt x="128" y="219"/>
                </a:cubicBezTo>
                <a:cubicBezTo>
                  <a:pt x="149" y="212"/>
                  <a:pt x="149" y="212"/>
                  <a:pt x="149" y="212"/>
                </a:cubicBezTo>
                <a:cubicBezTo>
                  <a:pt x="158" y="212"/>
                  <a:pt x="158" y="212"/>
                  <a:pt x="158" y="212"/>
                </a:cubicBezTo>
                <a:cubicBezTo>
                  <a:pt x="167" y="212"/>
                  <a:pt x="167" y="212"/>
                  <a:pt x="167" y="212"/>
                </a:cubicBezTo>
                <a:cubicBezTo>
                  <a:pt x="179" y="212"/>
                  <a:pt x="179" y="212"/>
                  <a:pt x="179" y="212"/>
                </a:cubicBezTo>
                <a:cubicBezTo>
                  <a:pt x="195" y="212"/>
                  <a:pt x="195" y="212"/>
                  <a:pt x="195" y="212"/>
                </a:cubicBezTo>
                <a:cubicBezTo>
                  <a:pt x="212" y="206"/>
                  <a:pt x="212" y="206"/>
                  <a:pt x="212" y="206"/>
                </a:cubicBezTo>
                <a:cubicBezTo>
                  <a:pt x="222" y="194"/>
                  <a:pt x="222" y="194"/>
                  <a:pt x="222" y="194"/>
                </a:cubicBezTo>
                <a:cubicBezTo>
                  <a:pt x="238" y="189"/>
                  <a:pt x="238" y="189"/>
                  <a:pt x="238" y="189"/>
                </a:cubicBezTo>
                <a:cubicBezTo>
                  <a:pt x="246" y="189"/>
                  <a:pt x="246" y="189"/>
                  <a:pt x="246" y="189"/>
                </a:cubicBezTo>
                <a:cubicBezTo>
                  <a:pt x="264" y="189"/>
                  <a:pt x="264" y="189"/>
                  <a:pt x="264" y="189"/>
                </a:cubicBezTo>
                <a:cubicBezTo>
                  <a:pt x="277" y="189"/>
                  <a:pt x="277" y="189"/>
                  <a:pt x="277" y="189"/>
                </a:cubicBezTo>
                <a:cubicBezTo>
                  <a:pt x="290" y="201"/>
                  <a:pt x="290" y="201"/>
                  <a:pt x="290" y="201"/>
                </a:cubicBezTo>
                <a:cubicBezTo>
                  <a:pt x="297" y="205"/>
                  <a:pt x="297" y="205"/>
                  <a:pt x="297" y="205"/>
                </a:cubicBezTo>
                <a:cubicBezTo>
                  <a:pt x="309" y="196"/>
                  <a:pt x="309" y="196"/>
                  <a:pt x="309" y="196"/>
                </a:cubicBezTo>
                <a:cubicBezTo>
                  <a:pt x="325" y="179"/>
                  <a:pt x="325" y="179"/>
                  <a:pt x="325" y="179"/>
                </a:cubicBezTo>
                <a:cubicBezTo>
                  <a:pt x="349" y="169"/>
                  <a:pt x="349" y="169"/>
                  <a:pt x="349" y="169"/>
                </a:cubicBezTo>
                <a:cubicBezTo>
                  <a:pt x="373" y="169"/>
                  <a:pt x="373" y="169"/>
                  <a:pt x="373" y="169"/>
                </a:cubicBezTo>
                <a:cubicBezTo>
                  <a:pt x="386" y="169"/>
                  <a:pt x="386" y="169"/>
                  <a:pt x="386" y="169"/>
                </a:cubicBezTo>
                <a:cubicBezTo>
                  <a:pt x="408" y="161"/>
                  <a:pt x="408" y="161"/>
                  <a:pt x="408" y="161"/>
                </a:cubicBezTo>
                <a:cubicBezTo>
                  <a:pt x="408" y="161"/>
                  <a:pt x="410" y="156"/>
                  <a:pt x="415" y="154"/>
                </a:cubicBezTo>
                <a:cubicBezTo>
                  <a:pt x="419" y="152"/>
                  <a:pt x="437" y="133"/>
                  <a:pt x="437" y="133"/>
                </a:cubicBezTo>
                <a:cubicBezTo>
                  <a:pt x="457" y="124"/>
                  <a:pt x="457" y="124"/>
                  <a:pt x="457" y="124"/>
                </a:cubicBezTo>
                <a:cubicBezTo>
                  <a:pt x="469" y="131"/>
                  <a:pt x="469" y="131"/>
                  <a:pt x="469" y="131"/>
                </a:cubicBezTo>
                <a:cubicBezTo>
                  <a:pt x="486" y="119"/>
                  <a:pt x="486" y="119"/>
                  <a:pt x="486" y="119"/>
                </a:cubicBezTo>
                <a:cubicBezTo>
                  <a:pt x="500" y="106"/>
                  <a:pt x="500" y="106"/>
                  <a:pt x="500" y="106"/>
                </a:cubicBezTo>
                <a:cubicBezTo>
                  <a:pt x="511" y="106"/>
                  <a:pt x="511" y="106"/>
                  <a:pt x="511" y="106"/>
                </a:cubicBezTo>
                <a:cubicBezTo>
                  <a:pt x="511" y="106"/>
                  <a:pt x="515" y="109"/>
                  <a:pt x="523" y="106"/>
                </a:cubicBezTo>
                <a:cubicBezTo>
                  <a:pt x="530" y="104"/>
                  <a:pt x="553" y="97"/>
                  <a:pt x="553" y="97"/>
                </a:cubicBezTo>
                <a:cubicBezTo>
                  <a:pt x="572" y="103"/>
                  <a:pt x="572" y="103"/>
                  <a:pt x="572" y="103"/>
                </a:cubicBezTo>
                <a:cubicBezTo>
                  <a:pt x="594" y="119"/>
                  <a:pt x="594" y="119"/>
                  <a:pt x="594" y="119"/>
                </a:cubicBezTo>
                <a:cubicBezTo>
                  <a:pt x="616" y="125"/>
                  <a:pt x="616" y="125"/>
                  <a:pt x="616" y="125"/>
                </a:cubicBezTo>
                <a:cubicBezTo>
                  <a:pt x="616" y="125"/>
                  <a:pt x="624" y="129"/>
                  <a:pt x="630" y="125"/>
                </a:cubicBezTo>
                <a:cubicBezTo>
                  <a:pt x="637" y="122"/>
                  <a:pt x="658" y="109"/>
                  <a:pt x="662" y="109"/>
                </a:cubicBezTo>
                <a:cubicBezTo>
                  <a:pt x="665" y="109"/>
                  <a:pt x="687" y="93"/>
                  <a:pt x="694" y="97"/>
                </a:cubicBezTo>
                <a:cubicBezTo>
                  <a:pt x="700" y="102"/>
                  <a:pt x="715" y="99"/>
                  <a:pt x="723" y="97"/>
                </a:cubicBezTo>
                <a:cubicBezTo>
                  <a:pt x="730" y="94"/>
                  <a:pt x="762" y="83"/>
                  <a:pt x="762" y="83"/>
                </a:cubicBezTo>
                <a:cubicBezTo>
                  <a:pt x="786" y="74"/>
                  <a:pt x="786" y="74"/>
                  <a:pt x="786" y="74"/>
                </a:cubicBezTo>
                <a:cubicBezTo>
                  <a:pt x="799" y="64"/>
                  <a:pt x="799" y="64"/>
                  <a:pt x="799" y="64"/>
                </a:cubicBezTo>
                <a:cubicBezTo>
                  <a:pt x="799" y="64"/>
                  <a:pt x="811" y="54"/>
                  <a:pt x="814" y="53"/>
                </a:cubicBezTo>
                <a:cubicBezTo>
                  <a:pt x="817" y="52"/>
                  <a:pt x="854" y="37"/>
                  <a:pt x="857" y="36"/>
                </a:cubicBezTo>
                <a:cubicBezTo>
                  <a:pt x="861" y="35"/>
                  <a:pt x="891" y="19"/>
                  <a:pt x="891" y="19"/>
                </a:cubicBezTo>
                <a:cubicBezTo>
                  <a:pt x="918" y="32"/>
                  <a:pt x="918" y="32"/>
                  <a:pt x="918" y="32"/>
                </a:cubicBezTo>
                <a:cubicBezTo>
                  <a:pt x="918" y="32"/>
                  <a:pt x="916" y="34"/>
                  <a:pt x="932" y="33"/>
                </a:cubicBezTo>
                <a:cubicBezTo>
                  <a:pt x="947" y="32"/>
                  <a:pt x="981" y="25"/>
                  <a:pt x="981" y="25"/>
                </a:cubicBezTo>
                <a:cubicBezTo>
                  <a:pt x="1022" y="19"/>
                  <a:pt x="1022" y="19"/>
                  <a:pt x="1022" y="19"/>
                </a:cubicBezTo>
                <a:cubicBezTo>
                  <a:pt x="1036" y="19"/>
                  <a:pt x="1036" y="19"/>
                  <a:pt x="1036" y="19"/>
                </a:cubicBezTo>
                <a:cubicBezTo>
                  <a:pt x="1057" y="24"/>
                  <a:pt x="1057" y="24"/>
                  <a:pt x="1057" y="24"/>
                </a:cubicBezTo>
                <a:cubicBezTo>
                  <a:pt x="1073" y="24"/>
                  <a:pt x="1073" y="24"/>
                  <a:pt x="1073" y="24"/>
                </a:cubicBezTo>
                <a:cubicBezTo>
                  <a:pt x="1090" y="13"/>
                  <a:pt x="1090" y="13"/>
                  <a:pt x="1090" y="13"/>
                </a:cubicBezTo>
                <a:cubicBezTo>
                  <a:pt x="1116" y="13"/>
                  <a:pt x="1116" y="13"/>
                  <a:pt x="1116" y="13"/>
                </a:cubicBezTo>
                <a:cubicBezTo>
                  <a:pt x="1131" y="34"/>
                  <a:pt x="1131" y="34"/>
                  <a:pt x="1131" y="34"/>
                </a:cubicBezTo>
                <a:cubicBezTo>
                  <a:pt x="1131" y="34"/>
                  <a:pt x="1132" y="37"/>
                  <a:pt x="1144" y="39"/>
                </a:cubicBezTo>
                <a:cubicBezTo>
                  <a:pt x="1156" y="40"/>
                  <a:pt x="1163" y="40"/>
                  <a:pt x="1166" y="40"/>
                </a:cubicBezTo>
                <a:cubicBezTo>
                  <a:pt x="1170" y="40"/>
                  <a:pt x="1183" y="29"/>
                  <a:pt x="1183" y="29"/>
                </a:cubicBezTo>
                <a:cubicBezTo>
                  <a:pt x="1183" y="29"/>
                  <a:pt x="1201" y="34"/>
                  <a:pt x="1205" y="36"/>
                </a:cubicBezTo>
                <a:cubicBezTo>
                  <a:pt x="1210" y="39"/>
                  <a:pt x="1225" y="33"/>
                  <a:pt x="1225" y="33"/>
                </a:cubicBezTo>
                <a:cubicBezTo>
                  <a:pt x="1240" y="34"/>
                  <a:pt x="1240" y="34"/>
                  <a:pt x="1240" y="34"/>
                </a:cubicBezTo>
                <a:cubicBezTo>
                  <a:pt x="1240" y="34"/>
                  <a:pt x="1250" y="39"/>
                  <a:pt x="1253" y="39"/>
                </a:cubicBezTo>
                <a:cubicBezTo>
                  <a:pt x="1256" y="39"/>
                  <a:pt x="1275" y="33"/>
                  <a:pt x="1275" y="33"/>
                </a:cubicBezTo>
                <a:cubicBezTo>
                  <a:pt x="1287" y="21"/>
                  <a:pt x="1287" y="21"/>
                  <a:pt x="1287" y="21"/>
                </a:cubicBezTo>
                <a:cubicBezTo>
                  <a:pt x="1287" y="21"/>
                  <a:pt x="1306" y="17"/>
                  <a:pt x="1310" y="13"/>
                </a:cubicBezTo>
                <a:cubicBezTo>
                  <a:pt x="1313" y="9"/>
                  <a:pt x="1334" y="4"/>
                  <a:pt x="1334" y="4"/>
                </a:cubicBezTo>
                <a:cubicBezTo>
                  <a:pt x="1334" y="4"/>
                  <a:pt x="1346" y="9"/>
                  <a:pt x="1350" y="4"/>
                </a:cubicBezTo>
                <a:cubicBezTo>
                  <a:pt x="1353" y="0"/>
                  <a:pt x="1376" y="4"/>
                  <a:pt x="1376" y="4"/>
                </a:cubicBezTo>
                <a:cubicBezTo>
                  <a:pt x="1412" y="21"/>
                  <a:pt x="1412" y="21"/>
                  <a:pt x="1412" y="21"/>
                </a:cubicBezTo>
                <a:cubicBezTo>
                  <a:pt x="1441" y="22"/>
                  <a:pt x="1441" y="22"/>
                  <a:pt x="1441" y="22"/>
                </a:cubicBezTo>
                <a:cubicBezTo>
                  <a:pt x="1494" y="21"/>
                  <a:pt x="1494" y="21"/>
                  <a:pt x="1494" y="21"/>
                </a:cubicBezTo>
                <a:cubicBezTo>
                  <a:pt x="1526" y="4"/>
                  <a:pt x="1526" y="4"/>
                  <a:pt x="1526" y="4"/>
                </a:cubicBezTo>
                <a:cubicBezTo>
                  <a:pt x="1554" y="2"/>
                  <a:pt x="1554" y="2"/>
                  <a:pt x="1554" y="2"/>
                </a:cubicBezTo>
                <a:cubicBezTo>
                  <a:pt x="1573" y="2"/>
                  <a:pt x="1573" y="2"/>
                  <a:pt x="1573" y="2"/>
                </a:cubicBezTo>
                <a:cubicBezTo>
                  <a:pt x="1601" y="10"/>
                  <a:pt x="1601" y="10"/>
                  <a:pt x="1601" y="10"/>
                </a:cubicBezTo>
                <a:cubicBezTo>
                  <a:pt x="1623" y="16"/>
                  <a:pt x="1623" y="16"/>
                  <a:pt x="1623" y="16"/>
                </a:cubicBezTo>
                <a:cubicBezTo>
                  <a:pt x="1645" y="30"/>
                  <a:pt x="1645" y="30"/>
                  <a:pt x="1645" y="30"/>
                </a:cubicBezTo>
                <a:cubicBezTo>
                  <a:pt x="1670" y="36"/>
                  <a:pt x="1670" y="36"/>
                  <a:pt x="1670" y="36"/>
                </a:cubicBezTo>
                <a:cubicBezTo>
                  <a:pt x="1711" y="46"/>
                  <a:pt x="1711" y="46"/>
                  <a:pt x="1711" y="46"/>
                </a:cubicBezTo>
                <a:cubicBezTo>
                  <a:pt x="1742" y="51"/>
                  <a:pt x="1742" y="51"/>
                  <a:pt x="1742" y="51"/>
                </a:cubicBezTo>
                <a:cubicBezTo>
                  <a:pt x="1752" y="61"/>
                  <a:pt x="1752" y="61"/>
                  <a:pt x="1752" y="61"/>
                </a:cubicBezTo>
                <a:cubicBezTo>
                  <a:pt x="1752" y="61"/>
                  <a:pt x="1770" y="63"/>
                  <a:pt x="1773" y="63"/>
                </a:cubicBezTo>
                <a:cubicBezTo>
                  <a:pt x="1777" y="63"/>
                  <a:pt x="1795" y="62"/>
                  <a:pt x="1795" y="62"/>
                </a:cubicBezTo>
                <a:cubicBezTo>
                  <a:pt x="1808" y="55"/>
                  <a:pt x="1808" y="55"/>
                  <a:pt x="1808" y="55"/>
                </a:cubicBezTo>
                <a:cubicBezTo>
                  <a:pt x="1833" y="50"/>
                  <a:pt x="1833" y="50"/>
                  <a:pt x="1833" y="50"/>
                </a:cubicBezTo>
                <a:cubicBezTo>
                  <a:pt x="1861" y="43"/>
                  <a:pt x="1861" y="43"/>
                  <a:pt x="1861" y="43"/>
                </a:cubicBezTo>
                <a:cubicBezTo>
                  <a:pt x="1882" y="49"/>
                  <a:pt x="1882" y="49"/>
                  <a:pt x="1882" y="49"/>
                </a:cubicBezTo>
                <a:cubicBezTo>
                  <a:pt x="1901" y="60"/>
                  <a:pt x="1901" y="60"/>
                  <a:pt x="1901" y="60"/>
                </a:cubicBezTo>
                <a:cubicBezTo>
                  <a:pt x="1914" y="61"/>
                  <a:pt x="1914" y="61"/>
                  <a:pt x="1914" y="61"/>
                </a:cubicBezTo>
                <a:cubicBezTo>
                  <a:pt x="1940" y="62"/>
                  <a:pt x="1940" y="62"/>
                  <a:pt x="1940" y="62"/>
                </a:cubicBezTo>
                <a:cubicBezTo>
                  <a:pt x="1957" y="60"/>
                  <a:pt x="1957" y="60"/>
                  <a:pt x="1957" y="60"/>
                </a:cubicBezTo>
                <a:cubicBezTo>
                  <a:pt x="1957" y="60"/>
                  <a:pt x="1973" y="59"/>
                  <a:pt x="1977" y="59"/>
                </a:cubicBezTo>
                <a:cubicBezTo>
                  <a:pt x="1980" y="59"/>
                  <a:pt x="1988" y="67"/>
                  <a:pt x="1988" y="67"/>
                </a:cubicBezTo>
                <a:cubicBezTo>
                  <a:pt x="2011" y="70"/>
                  <a:pt x="2011" y="70"/>
                  <a:pt x="2011" y="70"/>
                </a:cubicBezTo>
                <a:cubicBezTo>
                  <a:pt x="2030" y="70"/>
                  <a:pt x="2030" y="70"/>
                  <a:pt x="2030" y="70"/>
                </a:cubicBezTo>
                <a:cubicBezTo>
                  <a:pt x="2044" y="80"/>
                  <a:pt x="2044" y="80"/>
                  <a:pt x="2044" y="80"/>
                </a:cubicBezTo>
                <a:cubicBezTo>
                  <a:pt x="2071" y="90"/>
                  <a:pt x="2071" y="90"/>
                  <a:pt x="2071" y="90"/>
                </a:cubicBezTo>
                <a:cubicBezTo>
                  <a:pt x="2092" y="100"/>
                  <a:pt x="2092" y="100"/>
                  <a:pt x="2092" y="100"/>
                </a:cubicBezTo>
                <a:cubicBezTo>
                  <a:pt x="2106" y="109"/>
                  <a:pt x="2106" y="109"/>
                  <a:pt x="2106" y="109"/>
                </a:cubicBezTo>
                <a:cubicBezTo>
                  <a:pt x="2120" y="110"/>
                  <a:pt x="2120" y="110"/>
                  <a:pt x="2120" y="110"/>
                </a:cubicBezTo>
                <a:cubicBezTo>
                  <a:pt x="2142" y="112"/>
                  <a:pt x="2142" y="112"/>
                  <a:pt x="2142" y="112"/>
                </a:cubicBezTo>
                <a:cubicBezTo>
                  <a:pt x="2142" y="112"/>
                  <a:pt x="2156" y="115"/>
                  <a:pt x="2161" y="117"/>
                </a:cubicBezTo>
                <a:cubicBezTo>
                  <a:pt x="2167" y="120"/>
                  <a:pt x="2187" y="123"/>
                  <a:pt x="2187" y="123"/>
                </a:cubicBezTo>
                <a:cubicBezTo>
                  <a:pt x="2193" y="123"/>
                  <a:pt x="2193" y="123"/>
                  <a:pt x="2193" y="123"/>
                </a:cubicBezTo>
                <a:cubicBezTo>
                  <a:pt x="2232" y="137"/>
                  <a:pt x="2232" y="137"/>
                  <a:pt x="2232" y="137"/>
                </a:cubicBezTo>
                <a:cubicBezTo>
                  <a:pt x="2255" y="152"/>
                  <a:pt x="2255" y="152"/>
                  <a:pt x="2255" y="152"/>
                </a:cubicBezTo>
                <a:cubicBezTo>
                  <a:pt x="2278" y="158"/>
                  <a:pt x="2278" y="158"/>
                  <a:pt x="2278" y="158"/>
                </a:cubicBezTo>
                <a:cubicBezTo>
                  <a:pt x="2299" y="166"/>
                  <a:pt x="2299" y="166"/>
                  <a:pt x="2299" y="166"/>
                </a:cubicBezTo>
                <a:cubicBezTo>
                  <a:pt x="2309" y="171"/>
                  <a:pt x="2309" y="171"/>
                  <a:pt x="2309" y="171"/>
                </a:cubicBezTo>
                <a:cubicBezTo>
                  <a:pt x="2327" y="165"/>
                  <a:pt x="2327" y="165"/>
                  <a:pt x="2327" y="165"/>
                </a:cubicBezTo>
                <a:cubicBezTo>
                  <a:pt x="2343" y="168"/>
                  <a:pt x="2343" y="168"/>
                  <a:pt x="2343" y="168"/>
                </a:cubicBezTo>
                <a:cubicBezTo>
                  <a:pt x="2365" y="180"/>
                  <a:pt x="2365" y="180"/>
                  <a:pt x="2365" y="180"/>
                </a:cubicBezTo>
                <a:cubicBezTo>
                  <a:pt x="2365" y="180"/>
                  <a:pt x="2381" y="191"/>
                  <a:pt x="2385" y="193"/>
                </a:cubicBezTo>
                <a:cubicBezTo>
                  <a:pt x="2388" y="195"/>
                  <a:pt x="2398" y="198"/>
                  <a:pt x="2398" y="198"/>
                </a:cubicBezTo>
                <a:cubicBezTo>
                  <a:pt x="2424" y="190"/>
                  <a:pt x="2424" y="190"/>
                  <a:pt x="2424" y="190"/>
                </a:cubicBezTo>
                <a:cubicBezTo>
                  <a:pt x="2447" y="189"/>
                  <a:pt x="2447" y="189"/>
                  <a:pt x="2447" y="189"/>
                </a:cubicBezTo>
                <a:cubicBezTo>
                  <a:pt x="2469" y="194"/>
                  <a:pt x="2469" y="194"/>
                  <a:pt x="2469" y="194"/>
                </a:cubicBezTo>
                <a:cubicBezTo>
                  <a:pt x="2489" y="201"/>
                  <a:pt x="2489" y="201"/>
                  <a:pt x="2489" y="201"/>
                </a:cubicBezTo>
                <a:cubicBezTo>
                  <a:pt x="2514" y="209"/>
                  <a:pt x="2514" y="209"/>
                  <a:pt x="2514" y="209"/>
                </a:cubicBezTo>
                <a:cubicBezTo>
                  <a:pt x="2534" y="220"/>
                  <a:pt x="2534" y="220"/>
                  <a:pt x="2534" y="220"/>
                </a:cubicBezTo>
                <a:cubicBezTo>
                  <a:pt x="2551" y="224"/>
                  <a:pt x="2551" y="224"/>
                  <a:pt x="2551" y="224"/>
                </a:cubicBezTo>
                <a:cubicBezTo>
                  <a:pt x="2570" y="230"/>
                  <a:pt x="2570" y="230"/>
                  <a:pt x="2570" y="230"/>
                </a:cubicBezTo>
                <a:cubicBezTo>
                  <a:pt x="2596" y="245"/>
                  <a:pt x="2596" y="245"/>
                  <a:pt x="2596" y="245"/>
                </a:cubicBezTo>
                <a:cubicBezTo>
                  <a:pt x="2596" y="245"/>
                  <a:pt x="2605" y="252"/>
                  <a:pt x="2607" y="255"/>
                </a:cubicBezTo>
                <a:cubicBezTo>
                  <a:pt x="2609" y="259"/>
                  <a:pt x="2626" y="278"/>
                  <a:pt x="2626" y="278"/>
                </a:cubicBezTo>
                <a:cubicBezTo>
                  <a:pt x="2643" y="298"/>
                  <a:pt x="2643" y="298"/>
                  <a:pt x="2643" y="298"/>
                </a:cubicBezTo>
                <a:cubicBezTo>
                  <a:pt x="2661" y="312"/>
                  <a:pt x="2661" y="312"/>
                  <a:pt x="2661" y="312"/>
                </a:cubicBezTo>
                <a:cubicBezTo>
                  <a:pt x="2679" y="324"/>
                  <a:pt x="2679" y="324"/>
                  <a:pt x="2679" y="324"/>
                </a:cubicBezTo>
                <a:cubicBezTo>
                  <a:pt x="2697" y="343"/>
                  <a:pt x="2697" y="343"/>
                  <a:pt x="2697" y="343"/>
                </a:cubicBezTo>
                <a:cubicBezTo>
                  <a:pt x="2697" y="343"/>
                  <a:pt x="2701" y="354"/>
                  <a:pt x="2708" y="355"/>
                </a:cubicBezTo>
                <a:cubicBezTo>
                  <a:pt x="2715" y="356"/>
                  <a:pt x="2731" y="352"/>
                  <a:pt x="2731" y="352"/>
                </a:cubicBezTo>
                <a:cubicBezTo>
                  <a:pt x="2731" y="352"/>
                  <a:pt x="2745" y="366"/>
                  <a:pt x="2746" y="370"/>
                </a:cubicBezTo>
                <a:cubicBezTo>
                  <a:pt x="2747" y="373"/>
                  <a:pt x="2753" y="397"/>
                  <a:pt x="2753" y="397"/>
                </a:cubicBezTo>
                <a:cubicBezTo>
                  <a:pt x="2753" y="409"/>
                  <a:pt x="2753" y="409"/>
                  <a:pt x="2753" y="409"/>
                </a:cubicBezTo>
                <a:cubicBezTo>
                  <a:pt x="2753" y="417"/>
                  <a:pt x="2753" y="417"/>
                  <a:pt x="2753" y="417"/>
                </a:cubicBezTo>
                <a:cubicBezTo>
                  <a:pt x="2746" y="423"/>
                  <a:pt x="2746" y="423"/>
                  <a:pt x="2746" y="423"/>
                </a:cubicBezTo>
                <a:cubicBezTo>
                  <a:pt x="2746" y="423"/>
                  <a:pt x="2750" y="431"/>
                  <a:pt x="2753" y="434"/>
                </a:cubicBezTo>
                <a:cubicBezTo>
                  <a:pt x="2755" y="438"/>
                  <a:pt x="2755" y="445"/>
                  <a:pt x="2753" y="450"/>
                </a:cubicBezTo>
                <a:cubicBezTo>
                  <a:pt x="2750" y="454"/>
                  <a:pt x="2743" y="463"/>
                  <a:pt x="2743" y="463"/>
                </a:cubicBezTo>
                <a:cubicBezTo>
                  <a:pt x="2754" y="473"/>
                  <a:pt x="2754" y="473"/>
                  <a:pt x="2754" y="473"/>
                </a:cubicBezTo>
                <a:cubicBezTo>
                  <a:pt x="2754" y="488"/>
                  <a:pt x="2754" y="488"/>
                  <a:pt x="2754" y="488"/>
                </a:cubicBezTo>
                <a:cubicBezTo>
                  <a:pt x="2747" y="502"/>
                  <a:pt x="2747" y="502"/>
                  <a:pt x="2747" y="502"/>
                </a:cubicBezTo>
                <a:cubicBezTo>
                  <a:pt x="2747" y="502"/>
                  <a:pt x="2743" y="511"/>
                  <a:pt x="2744" y="518"/>
                </a:cubicBezTo>
                <a:cubicBezTo>
                  <a:pt x="2745" y="524"/>
                  <a:pt x="2754" y="533"/>
                  <a:pt x="2754" y="533"/>
                </a:cubicBezTo>
                <a:cubicBezTo>
                  <a:pt x="2749" y="549"/>
                  <a:pt x="2749" y="549"/>
                  <a:pt x="2749" y="549"/>
                </a:cubicBezTo>
                <a:cubicBezTo>
                  <a:pt x="2754" y="562"/>
                  <a:pt x="2754" y="562"/>
                  <a:pt x="2754" y="562"/>
                </a:cubicBezTo>
                <a:cubicBezTo>
                  <a:pt x="2754" y="578"/>
                  <a:pt x="2754" y="578"/>
                  <a:pt x="2754" y="578"/>
                </a:cubicBezTo>
                <a:cubicBezTo>
                  <a:pt x="2760" y="589"/>
                  <a:pt x="2760" y="589"/>
                  <a:pt x="2760" y="589"/>
                </a:cubicBezTo>
                <a:cubicBezTo>
                  <a:pt x="2767" y="599"/>
                  <a:pt x="2767" y="599"/>
                  <a:pt x="2767" y="599"/>
                </a:cubicBezTo>
                <a:cubicBezTo>
                  <a:pt x="2767" y="611"/>
                  <a:pt x="2767" y="611"/>
                  <a:pt x="2767" y="611"/>
                </a:cubicBezTo>
                <a:cubicBezTo>
                  <a:pt x="2759" y="626"/>
                  <a:pt x="2759" y="626"/>
                  <a:pt x="2759" y="626"/>
                </a:cubicBezTo>
                <a:cubicBezTo>
                  <a:pt x="2759" y="626"/>
                  <a:pt x="2758" y="632"/>
                  <a:pt x="2758" y="636"/>
                </a:cubicBezTo>
                <a:cubicBezTo>
                  <a:pt x="2758" y="639"/>
                  <a:pt x="2767" y="649"/>
                  <a:pt x="2767" y="649"/>
                </a:cubicBezTo>
                <a:cubicBezTo>
                  <a:pt x="2767" y="663"/>
                  <a:pt x="2767" y="663"/>
                  <a:pt x="2767" y="663"/>
                </a:cubicBezTo>
                <a:cubicBezTo>
                  <a:pt x="2767" y="663"/>
                  <a:pt x="2770" y="674"/>
                  <a:pt x="2767" y="680"/>
                </a:cubicBezTo>
                <a:cubicBezTo>
                  <a:pt x="2764" y="686"/>
                  <a:pt x="2769" y="696"/>
                  <a:pt x="2769" y="696"/>
                </a:cubicBezTo>
                <a:cubicBezTo>
                  <a:pt x="2769" y="710"/>
                  <a:pt x="2769" y="710"/>
                  <a:pt x="2769" y="710"/>
                </a:cubicBezTo>
                <a:cubicBezTo>
                  <a:pt x="2769" y="718"/>
                  <a:pt x="2769" y="718"/>
                  <a:pt x="2769" y="718"/>
                </a:cubicBezTo>
                <a:cubicBezTo>
                  <a:pt x="2769" y="718"/>
                  <a:pt x="2763" y="726"/>
                  <a:pt x="2769" y="729"/>
                </a:cubicBezTo>
                <a:cubicBezTo>
                  <a:pt x="2774" y="732"/>
                  <a:pt x="2781" y="744"/>
                  <a:pt x="2781" y="744"/>
                </a:cubicBezTo>
                <a:cubicBezTo>
                  <a:pt x="2781" y="754"/>
                  <a:pt x="2781" y="754"/>
                  <a:pt x="2781" y="754"/>
                </a:cubicBezTo>
                <a:cubicBezTo>
                  <a:pt x="2770" y="768"/>
                  <a:pt x="2770" y="768"/>
                  <a:pt x="2770" y="768"/>
                </a:cubicBezTo>
                <a:cubicBezTo>
                  <a:pt x="2768" y="777"/>
                  <a:pt x="2768" y="777"/>
                  <a:pt x="2768" y="777"/>
                </a:cubicBezTo>
                <a:cubicBezTo>
                  <a:pt x="2759" y="791"/>
                  <a:pt x="2759" y="791"/>
                  <a:pt x="2759" y="791"/>
                </a:cubicBezTo>
                <a:cubicBezTo>
                  <a:pt x="2755" y="809"/>
                  <a:pt x="2755" y="809"/>
                  <a:pt x="2755" y="809"/>
                </a:cubicBezTo>
                <a:cubicBezTo>
                  <a:pt x="2754" y="820"/>
                  <a:pt x="2754" y="820"/>
                  <a:pt x="2754" y="820"/>
                </a:cubicBezTo>
                <a:cubicBezTo>
                  <a:pt x="2744" y="838"/>
                  <a:pt x="2744" y="838"/>
                  <a:pt x="2744" y="838"/>
                </a:cubicBezTo>
                <a:cubicBezTo>
                  <a:pt x="2745" y="853"/>
                  <a:pt x="2745" y="853"/>
                  <a:pt x="2745" y="853"/>
                </a:cubicBezTo>
                <a:cubicBezTo>
                  <a:pt x="2757" y="866"/>
                  <a:pt x="2757" y="866"/>
                  <a:pt x="2757" y="866"/>
                </a:cubicBezTo>
                <a:cubicBezTo>
                  <a:pt x="2755" y="887"/>
                  <a:pt x="2755" y="887"/>
                  <a:pt x="2755" y="887"/>
                </a:cubicBezTo>
                <a:cubicBezTo>
                  <a:pt x="2755" y="887"/>
                  <a:pt x="2758" y="909"/>
                  <a:pt x="2758" y="912"/>
                </a:cubicBezTo>
                <a:cubicBezTo>
                  <a:pt x="2758" y="916"/>
                  <a:pt x="2747" y="918"/>
                  <a:pt x="2747" y="922"/>
                </a:cubicBezTo>
                <a:cubicBezTo>
                  <a:pt x="2747" y="927"/>
                  <a:pt x="2747" y="949"/>
                  <a:pt x="2747" y="949"/>
                </a:cubicBezTo>
                <a:cubicBezTo>
                  <a:pt x="2747" y="949"/>
                  <a:pt x="2740" y="963"/>
                  <a:pt x="2739" y="968"/>
                </a:cubicBezTo>
                <a:cubicBezTo>
                  <a:pt x="2738" y="972"/>
                  <a:pt x="2738" y="996"/>
                  <a:pt x="2738" y="996"/>
                </a:cubicBezTo>
                <a:cubicBezTo>
                  <a:pt x="2738" y="996"/>
                  <a:pt x="2743" y="1008"/>
                  <a:pt x="2744" y="1011"/>
                </a:cubicBezTo>
                <a:cubicBezTo>
                  <a:pt x="2745" y="1015"/>
                  <a:pt x="2751" y="1035"/>
                  <a:pt x="2751" y="1035"/>
                </a:cubicBezTo>
                <a:cubicBezTo>
                  <a:pt x="2751" y="1035"/>
                  <a:pt x="2750" y="1055"/>
                  <a:pt x="2751" y="1058"/>
                </a:cubicBezTo>
                <a:cubicBezTo>
                  <a:pt x="2753" y="1061"/>
                  <a:pt x="2758" y="1072"/>
                  <a:pt x="2758" y="1079"/>
                </a:cubicBezTo>
                <a:cubicBezTo>
                  <a:pt x="2758" y="1086"/>
                  <a:pt x="2758" y="1096"/>
                  <a:pt x="2758" y="1096"/>
                </a:cubicBezTo>
                <a:cubicBezTo>
                  <a:pt x="2758" y="1096"/>
                  <a:pt x="2757" y="1104"/>
                  <a:pt x="2760" y="1112"/>
                </a:cubicBezTo>
                <a:cubicBezTo>
                  <a:pt x="2764" y="1120"/>
                  <a:pt x="2768" y="1147"/>
                  <a:pt x="2768" y="1147"/>
                </a:cubicBezTo>
                <a:cubicBezTo>
                  <a:pt x="2773" y="1176"/>
                  <a:pt x="2773" y="1176"/>
                  <a:pt x="2773" y="1176"/>
                </a:cubicBezTo>
                <a:cubicBezTo>
                  <a:pt x="2773" y="1176"/>
                  <a:pt x="2761" y="1197"/>
                  <a:pt x="2761" y="1202"/>
                </a:cubicBezTo>
                <a:cubicBezTo>
                  <a:pt x="2761" y="1208"/>
                  <a:pt x="2757" y="1227"/>
                  <a:pt x="2757" y="1231"/>
                </a:cubicBezTo>
                <a:cubicBezTo>
                  <a:pt x="2757" y="1236"/>
                  <a:pt x="2757" y="1259"/>
                  <a:pt x="2757" y="1259"/>
                </a:cubicBezTo>
                <a:cubicBezTo>
                  <a:pt x="2760" y="1281"/>
                  <a:pt x="2760" y="1281"/>
                  <a:pt x="2760" y="1281"/>
                </a:cubicBezTo>
                <a:cubicBezTo>
                  <a:pt x="2771" y="1308"/>
                  <a:pt x="2771" y="1308"/>
                  <a:pt x="2771" y="1308"/>
                </a:cubicBezTo>
                <a:cubicBezTo>
                  <a:pt x="2781" y="1329"/>
                  <a:pt x="2781" y="1329"/>
                  <a:pt x="2781" y="1329"/>
                </a:cubicBezTo>
                <a:cubicBezTo>
                  <a:pt x="2781" y="1348"/>
                  <a:pt x="2781" y="1348"/>
                  <a:pt x="2781" y="1348"/>
                </a:cubicBezTo>
                <a:cubicBezTo>
                  <a:pt x="2781" y="1367"/>
                  <a:pt x="2781" y="1367"/>
                  <a:pt x="2781" y="1367"/>
                </a:cubicBezTo>
                <a:cubicBezTo>
                  <a:pt x="2781" y="1391"/>
                  <a:pt x="2781" y="1391"/>
                  <a:pt x="2781" y="1391"/>
                </a:cubicBezTo>
                <a:cubicBezTo>
                  <a:pt x="2795" y="1398"/>
                  <a:pt x="2795" y="1398"/>
                  <a:pt x="2795" y="1398"/>
                </a:cubicBezTo>
                <a:cubicBezTo>
                  <a:pt x="2795" y="1398"/>
                  <a:pt x="2799" y="1408"/>
                  <a:pt x="2800" y="1411"/>
                </a:cubicBezTo>
                <a:cubicBezTo>
                  <a:pt x="2801" y="1415"/>
                  <a:pt x="2804" y="1427"/>
                  <a:pt x="2806" y="1431"/>
                </a:cubicBezTo>
                <a:cubicBezTo>
                  <a:pt x="2808" y="1436"/>
                  <a:pt x="2811" y="1440"/>
                  <a:pt x="2813" y="1445"/>
                </a:cubicBezTo>
                <a:cubicBezTo>
                  <a:pt x="2814" y="1449"/>
                  <a:pt x="2813" y="1471"/>
                  <a:pt x="2813" y="1471"/>
                </a:cubicBezTo>
                <a:cubicBezTo>
                  <a:pt x="2813" y="1491"/>
                  <a:pt x="2813" y="1491"/>
                  <a:pt x="2813" y="1491"/>
                </a:cubicBezTo>
                <a:cubicBezTo>
                  <a:pt x="2813" y="1491"/>
                  <a:pt x="2801" y="1498"/>
                  <a:pt x="2801" y="1501"/>
                </a:cubicBezTo>
                <a:cubicBezTo>
                  <a:pt x="2801" y="1505"/>
                  <a:pt x="2806" y="1521"/>
                  <a:pt x="2806" y="1521"/>
                </a:cubicBezTo>
                <a:cubicBezTo>
                  <a:pt x="2813" y="1533"/>
                  <a:pt x="2813" y="1533"/>
                  <a:pt x="2813" y="1533"/>
                </a:cubicBezTo>
                <a:cubicBezTo>
                  <a:pt x="2813" y="1533"/>
                  <a:pt x="2806" y="1543"/>
                  <a:pt x="2806" y="1548"/>
                </a:cubicBezTo>
                <a:cubicBezTo>
                  <a:pt x="2806" y="1554"/>
                  <a:pt x="2813" y="1568"/>
                  <a:pt x="2813" y="1568"/>
                </a:cubicBezTo>
                <a:cubicBezTo>
                  <a:pt x="2813" y="1568"/>
                  <a:pt x="2816" y="1580"/>
                  <a:pt x="2813" y="1584"/>
                </a:cubicBezTo>
                <a:cubicBezTo>
                  <a:pt x="2810" y="1587"/>
                  <a:pt x="2814" y="1606"/>
                  <a:pt x="2814" y="1606"/>
                </a:cubicBezTo>
                <a:cubicBezTo>
                  <a:pt x="2808" y="1623"/>
                  <a:pt x="2808" y="1623"/>
                  <a:pt x="2808" y="1623"/>
                </a:cubicBezTo>
                <a:cubicBezTo>
                  <a:pt x="2808" y="1623"/>
                  <a:pt x="2805" y="1633"/>
                  <a:pt x="2805" y="1638"/>
                </a:cubicBezTo>
                <a:cubicBezTo>
                  <a:pt x="2805" y="1644"/>
                  <a:pt x="2794" y="1656"/>
                  <a:pt x="2794" y="1656"/>
                </a:cubicBezTo>
                <a:cubicBezTo>
                  <a:pt x="2795" y="1666"/>
                  <a:pt x="2795" y="1666"/>
                  <a:pt x="2795" y="1666"/>
                </a:cubicBezTo>
                <a:cubicBezTo>
                  <a:pt x="2796" y="1687"/>
                  <a:pt x="2796" y="1687"/>
                  <a:pt x="2796" y="1687"/>
                </a:cubicBezTo>
                <a:cubicBezTo>
                  <a:pt x="2788" y="1702"/>
                  <a:pt x="2788" y="1702"/>
                  <a:pt x="2788" y="1702"/>
                </a:cubicBezTo>
                <a:cubicBezTo>
                  <a:pt x="2790" y="1718"/>
                  <a:pt x="2790" y="1718"/>
                  <a:pt x="2790" y="1718"/>
                </a:cubicBezTo>
                <a:cubicBezTo>
                  <a:pt x="2796" y="1734"/>
                  <a:pt x="2796" y="1734"/>
                  <a:pt x="2796" y="1734"/>
                </a:cubicBezTo>
                <a:cubicBezTo>
                  <a:pt x="2796" y="1734"/>
                  <a:pt x="2791" y="1747"/>
                  <a:pt x="2791" y="1750"/>
                </a:cubicBezTo>
                <a:cubicBezTo>
                  <a:pt x="2791" y="1754"/>
                  <a:pt x="2794" y="1769"/>
                  <a:pt x="2794" y="1769"/>
                </a:cubicBezTo>
                <a:cubicBezTo>
                  <a:pt x="2788" y="1787"/>
                  <a:pt x="2788" y="1787"/>
                  <a:pt x="2788" y="1787"/>
                </a:cubicBezTo>
                <a:cubicBezTo>
                  <a:pt x="2788" y="1803"/>
                  <a:pt x="2788" y="1803"/>
                  <a:pt x="2788" y="1803"/>
                </a:cubicBezTo>
                <a:cubicBezTo>
                  <a:pt x="2796" y="1817"/>
                  <a:pt x="2796" y="1817"/>
                  <a:pt x="2796" y="1817"/>
                </a:cubicBezTo>
                <a:cubicBezTo>
                  <a:pt x="2799" y="1837"/>
                  <a:pt x="2799" y="1837"/>
                  <a:pt x="2799" y="1837"/>
                </a:cubicBezTo>
                <a:cubicBezTo>
                  <a:pt x="2805" y="1854"/>
                  <a:pt x="2805" y="1854"/>
                  <a:pt x="2805" y="1854"/>
                </a:cubicBezTo>
                <a:cubicBezTo>
                  <a:pt x="2795" y="1867"/>
                  <a:pt x="2795" y="1867"/>
                  <a:pt x="2795" y="1867"/>
                </a:cubicBezTo>
                <a:cubicBezTo>
                  <a:pt x="2780" y="1879"/>
                  <a:pt x="2780" y="1879"/>
                  <a:pt x="2780" y="1879"/>
                </a:cubicBezTo>
                <a:cubicBezTo>
                  <a:pt x="2780" y="1879"/>
                  <a:pt x="2764" y="1891"/>
                  <a:pt x="2761" y="1895"/>
                </a:cubicBezTo>
                <a:cubicBezTo>
                  <a:pt x="2759" y="1899"/>
                  <a:pt x="2747" y="1904"/>
                  <a:pt x="2747" y="1904"/>
                </a:cubicBezTo>
                <a:cubicBezTo>
                  <a:pt x="2747" y="1904"/>
                  <a:pt x="2715" y="1908"/>
                  <a:pt x="2711" y="1904"/>
                </a:cubicBezTo>
                <a:cubicBezTo>
                  <a:pt x="2708" y="1899"/>
                  <a:pt x="2697" y="1893"/>
                  <a:pt x="2690" y="1897"/>
                </a:cubicBezTo>
                <a:cubicBezTo>
                  <a:pt x="2684" y="1902"/>
                  <a:pt x="2666" y="1910"/>
                  <a:pt x="2660" y="1906"/>
                </a:cubicBezTo>
                <a:cubicBezTo>
                  <a:pt x="2655" y="1902"/>
                  <a:pt x="2643" y="1904"/>
                  <a:pt x="2629" y="1898"/>
                </a:cubicBezTo>
                <a:cubicBezTo>
                  <a:pt x="2616" y="1893"/>
                  <a:pt x="2590" y="1891"/>
                  <a:pt x="2590" y="1891"/>
                </a:cubicBezTo>
                <a:cubicBezTo>
                  <a:pt x="2575" y="1893"/>
                  <a:pt x="2575" y="1893"/>
                  <a:pt x="2575" y="1893"/>
                </a:cubicBezTo>
                <a:cubicBezTo>
                  <a:pt x="2566" y="1907"/>
                  <a:pt x="2566" y="1907"/>
                  <a:pt x="2566" y="1907"/>
                </a:cubicBezTo>
                <a:cubicBezTo>
                  <a:pt x="2556" y="1898"/>
                  <a:pt x="2556" y="1898"/>
                  <a:pt x="2556" y="1898"/>
                </a:cubicBezTo>
                <a:cubicBezTo>
                  <a:pt x="2539" y="1907"/>
                  <a:pt x="2539" y="1907"/>
                  <a:pt x="2539" y="1907"/>
                </a:cubicBezTo>
                <a:cubicBezTo>
                  <a:pt x="2520" y="1919"/>
                  <a:pt x="2520" y="1919"/>
                  <a:pt x="2520" y="1919"/>
                </a:cubicBezTo>
                <a:cubicBezTo>
                  <a:pt x="2520" y="1919"/>
                  <a:pt x="2510" y="1918"/>
                  <a:pt x="2505" y="1919"/>
                </a:cubicBezTo>
                <a:cubicBezTo>
                  <a:pt x="2499" y="1921"/>
                  <a:pt x="2480" y="1923"/>
                  <a:pt x="2474" y="1927"/>
                </a:cubicBezTo>
                <a:cubicBezTo>
                  <a:pt x="2467" y="1932"/>
                  <a:pt x="2457" y="1931"/>
                  <a:pt x="2449" y="1935"/>
                </a:cubicBezTo>
                <a:cubicBezTo>
                  <a:pt x="2441" y="1939"/>
                  <a:pt x="2409" y="1946"/>
                  <a:pt x="2409" y="1946"/>
                </a:cubicBezTo>
                <a:cubicBezTo>
                  <a:pt x="2384" y="1946"/>
                  <a:pt x="2384" y="1946"/>
                  <a:pt x="2384" y="1946"/>
                </a:cubicBezTo>
                <a:cubicBezTo>
                  <a:pt x="2368" y="1936"/>
                  <a:pt x="2368" y="1936"/>
                  <a:pt x="2368" y="1936"/>
                </a:cubicBezTo>
                <a:cubicBezTo>
                  <a:pt x="2368" y="1936"/>
                  <a:pt x="2352" y="1937"/>
                  <a:pt x="2349" y="1938"/>
                </a:cubicBezTo>
                <a:cubicBezTo>
                  <a:pt x="2346" y="1939"/>
                  <a:pt x="2326" y="1946"/>
                  <a:pt x="2326" y="1946"/>
                </a:cubicBezTo>
                <a:cubicBezTo>
                  <a:pt x="2293" y="1946"/>
                  <a:pt x="2293" y="1946"/>
                  <a:pt x="2293" y="1946"/>
                </a:cubicBezTo>
                <a:cubicBezTo>
                  <a:pt x="2290" y="1946"/>
                  <a:pt x="2290" y="1946"/>
                  <a:pt x="2290" y="1946"/>
                </a:cubicBezTo>
                <a:cubicBezTo>
                  <a:pt x="2266" y="1953"/>
                  <a:pt x="2266" y="1953"/>
                  <a:pt x="2266" y="1953"/>
                </a:cubicBezTo>
                <a:cubicBezTo>
                  <a:pt x="2255" y="1953"/>
                  <a:pt x="2255" y="1953"/>
                  <a:pt x="2255" y="1953"/>
                </a:cubicBezTo>
                <a:cubicBezTo>
                  <a:pt x="2231" y="1959"/>
                  <a:pt x="2231" y="1959"/>
                  <a:pt x="2231" y="1959"/>
                </a:cubicBezTo>
                <a:cubicBezTo>
                  <a:pt x="2217" y="1971"/>
                  <a:pt x="2217" y="1971"/>
                  <a:pt x="2217" y="1971"/>
                </a:cubicBezTo>
                <a:cubicBezTo>
                  <a:pt x="2217" y="1971"/>
                  <a:pt x="2198" y="1978"/>
                  <a:pt x="2193" y="1982"/>
                </a:cubicBezTo>
                <a:cubicBezTo>
                  <a:pt x="2189" y="1985"/>
                  <a:pt x="2156" y="1987"/>
                  <a:pt x="2151" y="1988"/>
                </a:cubicBezTo>
                <a:cubicBezTo>
                  <a:pt x="2147" y="1990"/>
                  <a:pt x="2117" y="1988"/>
                  <a:pt x="2117" y="1988"/>
                </a:cubicBezTo>
                <a:cubicBezTo>
                  <a:pt x="2097" y="2003"/>
                  <a:pt x="2097" y="2003"/>
                  <a:pt x="2097" y="2003"/>
                </a:cubicBezTo>
                <a:cubicBezTo>
                  <a:pt x="2080" y="2025"/>
                  <a:pt x="2080" y="2025"/>
                  <a:pt x="2080" y="2025"/>
                </a:cubicBezTo>
                <a:cubicBezTo>
                  <a:pt x="2080" y="2025"/>
                  <a:pt x="2076" y="2032"/>
                  <a:pt x="2072" y="2037"/>
                </a:cubicBezTo>
                <a:cubicBezTo>
                  <a:pt x="2069" y="2043"/>
                  <a:pt x="2048" y="2058"/>
                  <a:pt x="2048" y="2058"/>
                </a:cubicBezTo>
                <a:cubicBezTo>
                  <a:pt x="2021" y="2058"/>
                  <a:pt x="2021" y="2058"/>
                  <a:pt x="2021" y="2058"/>
                </a:cubicBezTo>
                <a:cubicBezTo>
                  <a:pt x="2000" y="2071"/>
                  <a:pt x="2000" y="2071"/>
                  <a:pt x="2000" y="2071"/>
                </a:cubicBezTo>
                <a:cubicBezTo>
                  <a:pt x="1980" y="2065"/>
                  <a:pt x="1980" y="2065"/>
                  <a:pt x="1980" y="2065"/>
                </a:cubicBezTo>
                <a:cubicBezTo>
                  <a:pt x="1951" y="2073"/>
                  <a:pt x="1951" y="2073"/>
                  <a:pt x="1951" y="2073"/>
                </a:cubicBezTo>
                <a:cubicBezTo>
                  <a:pt x="1931" y="2066"/>
                  <a:pt x="1931" y="2066"/>
                  <a:pt x="1931" y="2066"/>
                </a:cubicBezTo>
                <a:cubicBezTo>
                  <a:pt x="1912" y="2068"/>
                  <a:pt x="1912" y="2068"/>
                  <a:pt x="1912" y="2068"/>
                </a:cubicBezTo>
                <a:cubicBezTo>
                  <a:pt x="1902" y="2062"/>
                  <a:pt x="1902" y="2062"/>
                  <a:pt x="1902" y="2062"/>
                </a:cubicBezTo>
                <a:cubicBezTo>
                  <a:pt x="1867" y="2075"/>
                  <a:pt x="1867" y="2075"/>
                  <a:pt x="1867" y="2075"/>
                </a:cubicBezTo>
                <a:cubicBezTo>
                  <a:pt x="1851" y="2066"/>
                  <a:pt x="1851" y="2066"/>
                  <a:pt x="1851" y="2066"/>
                </a:cubicBezTo>
                <a:cubicBezTo>
                  <a:pt x="1828" y="2062"/>
                  <a:pt x="1828" y="2062"/>
                  <a:pt x="1828" y="2062"/>
                </a:cubicBezTo>
                <a:cubicBezTo>
                  <a:pt x="1808" y="2065"/>
                  <a:pt x="1808" y="2065"/>
                  <a:pt x="1808" y="2065"/>
                </a:cubicBezTo>
                <a:cubicBezTo>
                  <a:pt x="1785" y="2057"/>
                  <a:pt x="1785" y="2057"/>
                  <a:pt x="1785" y="2057"/>
                </a:cubicBezTo>
                <a:cubicBezTo>
                  <a:pt x="1760" y="2060"/>
                  <a:pt x="1760" y="2060"/>
                  <a:pt x="1760" y="2060"/>
                </a:cubicBezTo>
                <a:cubicBezTo>
                  <a:pt x="1743" y="2070"/>
                  <a:pt x="1743" y="2070"/>
                  <a:pt x="1743" y="2070"/>
                </a:cubicBezTo>
                <a:cubicBezTo>
                  <a:pt x="1721" y="2070"/>
                  <a:pt x="1721" y="2070"/>
                  <a:pt x="1721" y="2070"/>
                </a:cubicBezTo>
                <a:cubicBezTo>
                  <a:pt x="1704" y="2085"/>
                  <a:pt x="1704" y="2085"/>
                  <a:pt x="1704" y="2085"/>
                </a:cubicBezTo>
                <a:cubicBezTo>
                  <a:pt x="1671" y="2105"/>
                  <a:pt x="1671" y="2105"/>
                  <a:pt x="1671" y="2105"/>
                </a:cubicBezTo>
                <a:cubicBezTo>
                  <a:pt x="1638" y="2105"/>
                  <a:pt x="1638" y="2105"/>
                  <a:pt x="1638" y="2105"/>
                </a:cubicBezTo>
                <a:cubicBezTo>
                  <a:pt x="1626" y="2093"/>
                  <a:pt x="1626" y="2093"/>
                  <a:pt x="1626" y="2093"/>
                </a:cubicBezTo>
                <a:cubicBezTo>
                  <a:pt x="1601" y="2091"/>
                  <a:pt x="1601" y="2091"/>
                  <a:pt x="1601" y="2091"/>
                </a:cubicBezTo>
                <a:cubicBezTo>
                  <a:pt x="1579" y="2091"/>
                  <a:pt x="1579" y="2091"/>
                  <a:pt x="1579" y="2091"/>
                </a:cubicBezTo>
                <a:cubicBezTo>
                  <a:pt x="1543" y="2082"/>
                  <a:pt x="1543" y="2082"/>
                  <a:pt x="1543" y="2082"/>
                </a:cubicBezTo>
                <a:cubicBezTo>
                  <a:pt x="1525" y="2072"/>
                  <a:pt x="1525" y="2072"/>
                  <a:pt x="1525" y="2072"/>
                </a:cubicBezTo>
                <a:cubicBezTo>
                  <a:pt x="1509" y="2062"/>
                  <a:pt x="1509" y="2062"/>
                  <a:pt x="1509" y="2062"/>
                </a:cubicBezTo>
                <a:cubicBezTo>
                  <a:pt x="1487" y="2066"/>
                  <a:pt x="1487" y="2066"/>
                  <a:pt x="1487" y="2066"/>
                </a:cubicBezTo>
                <a:cubicBezTo>
                  <a:pt x="1487" y="2066"/>
                  <a:pt x="1461" y="2054"/>
                  <a:pt x="1458" y="2054"/>
                </a:cubicBezTo>
                <a:cubicBezTo>
                  <a:pt x="1454" y="2054"/>
                  <a:pt x="1430" y="2047"/>
                  <a:pt x="1430" y="2047"/>
                </a:cubicBezTo>
                <a:cubicBezTo>
                  <a:pt x="1407" y="2046"/>
                  <a:pt x="1407" y="2046"/>
                  <a:pt x="1407" y="2046"/>
                </a:cubicBezTo>
                <a:cubicBezTo>
                  <a:pt x="1407" y="2065"/>
                  <a:pt x="1407" y="2065"/>
                  <a:pt x="1407" y="2065"/>
                </a:cubicBezTo>
                <a:cubicBezTo>
                  <a:pt x="1393" y="2076"/>
                  <a:pt x="1393" y="2076"/>
                  <a:pt x="1393" y="2076"/>
                </a:cubicBezTo>
                <a:cubicBezTo>
                  <a:pt x="1383" y="2088"/>
                  <a:pt x="1383" y="2088"/>
                  <a:pt x="1383" y="2088"/>
                </a:cubicBezTo>
                <a:cubicBezTo>
                  <a:pt x="1383" y="2088"/>
                  <a:pt x="1382" y="2092"/>
                  <a:pt x="1376" y="2093"/>
                </a:cubicBezTo>
                <a:cubicBezTo>
                  <a:pt x="1371" y="2094"/>
                  <a:pt x="1350" y="2093"/>
                  <a:pt x="1344" y="2092"/>
                </a:cubicBezTo>
                <a:cubicBezTo>
                  <a:pt x="1339" y="2091"/>
                  <a:pt x="1315" y="2084"/>
                  <a:pt x="1315" y="2084"/>
                </a:cubicBezTo>
                <a:cubicBezTo>
                  <a:pt x="1315" y="2084"/>
                  <a:pt x="1303" y="2076"/>
                  <a:pt x="1300" y="2076"/>
                </a:cubicBezTo>
                <a:cubicBezTo>
                  <a:pt x="1296" y="2076"/>
                  <a:pt x="1269" y="2076"/>
                  <a:pt x="1269" y="2076"/>
                </a:cubicBezTo>
                <a:cubicBezTo>
                  <a:pt x="1231" y="2065"/>
                  <a:pt x="1231" y="2065"/>
                  <a:pt x="1231" y="2065"/>
                </a:cubicBezTo>
                <a:cubicBezTo>
                  <a:pt x="1225" y="2054"/>
                  <a:pt x="1225" y="2054"/>
                  <a:pt x="1225" y="2054"/>
                </a:cubicBezTo>
                <a:cubicBezTo>
                  <a:pt x="1200" y="2044"/>
                  <a:pt x="1200" y="2044"/>
                  <a:pt x="1200" y="2044"/>
                </a:cubicBezTo>
                <a:cubicBezTo>
                  <a:pt x="1184" y="2044"/>
                  <a:pt x="1184" y="2044"/>
                  <a:pt x="1184" y="2044"/>
                </a:cubicBezTo>
                <a:cubicBezTo>
                  <a:pt x="1180" y="2037"/>
                  <a:pt x="1180" y="2037"/>
                  <a:pt x="1180" y="2037"/>
                </a:cubicBezTo>
                <a:cubicBezTo>
                  <a:pt x="1157" y="2026"/>
                  <a:pt x="1157" y="2026"/>
                  <a:pt x="1157" y="2026"/>
                </a:cubicBezTo>
                <a:cubicBezTo>
                  <a:pt x="1134" y="2020"/>
                  <a:pt x="1134" y="2020"/>
                  <a:pt x="1134" y="2020"/>
                </a:cubicBezTo>
                <a:cubicBezTo>
                  <a:pt x="1134" y="2020"/>
                  <a:pt x="1124" y="2010"/>
                  <a:pt x="1116" y="2012"/>
                </a:cubicBezTo>
                <a:cubicBezTo>
                  <a:pt x="1108" y="2014"/>
                  <a:pt x="1093" y="2024"/>
                  <a:pt x="1093" y="2024"/>
                </a:cubicBezTo>
                <a:cubicBezTo>
                  <a:pt x="1066" y="2025"/>
                  <a:pt x="1066" y="2025"/>
                  <a:pt x="1066" y="2025"/>
                </a:cubicBezTo>
                <a:cubicBezTo>
                  <a:pt x="1043" y="2031"/>
                  <a:pt x="1043" y="2031"/>
                  <a:pt x="1043" y="2031"/>
                </a:cubicBezTo>
                <a:cubicBezTo>
                  <a:pt x="1026" y="2033"/>
                  <a:pt x="1026" y="2033"/>
                  <a:pt x="1026" y="2033"/>
                </a:cubicBezTo>
                <a:cubicBezTo>
                  <a:pt x="990" y="2035"/>
                  <a:pt x="990" y="2035"/>
                  <a:pt x="990" y="2035"/>
                </a:cubicBezTo>
                <a:cubicBezTo>
                  <a:pt x="964" y="2034"/>
                  <a:pt x="964" y="2034"/>
                  <a:pt x="964" y="2034"/>
                </a:cubicBezTo>
                <a:cubicBezTo>
                  <a:pt x="957" y="2024"/>
                  <a:pt x="957" y="2024"/>
                  <a:pt x="957" y="2024"/>
                </a:cubicBezTo>
                <a:cubicBezTo>
                  <a:pt x="935" y="2017"/>
                  <a:pt x="935" y="2017"/>
                  <a:pt x="935" y="2017"/>
                </a:cubicBezTo>
                <a:cubicBezTo>
                  <a:pt x="922" y="2003"/>
                  <a:pt x="922" y="2003"/>
                  <a:pt x="922" y="2003"/>
                </a:cubicBezTo>
                <a:cubicBezTo>
                  <a:pt x="914" y="1995"/>
                  <a:pt x="914" y="1995"/>
                  <a:pt x="914" y="1995"/>
                </a:cubicBezTo>
                <a:cubicBezTo>
                  <a:pt x="902" y="1977"/>
                  <a:pt x="902" y="1977"/>
                  <a:pt x="902" y="1977"/>
                </a:cubicBezTo>
                <a:cubicBezTo>
                  <a:pt x="878" y="1976"/>
                  <a:pt x="878" y="1976"/>
                  <a:pt x="878" y="1976"/>
                </a:cubicBezTo>
                <a:cubicBezTo>
                  <a:pt x="866" y="1988"/>
                  <a:pt x="866" y="1988"/>
                  <a:pt x="866" y="1988"/>
                </a:cubicBezTo>
                <a:cubicBezTo>
                  <a:pt x="832" y="1988"/>
                  <a:pt x="832" y="1988"/>
                  <a:pt x="832" y="1988"/>
                </a:cubicBezTo>
                <a:cubicBezTo>
                  <a:pt x="832" y="1988"/>
                  <a:pt x="809" y="1986"/>
                  <a:pt x="804" y="1988"/>
                </a:cubicBezTo>
                <a:cubicBezTo>
                  <a:pt x="798" y="1991"/>
                  <a:pt x="786" y="1994"/>
                  <a:pt x="786" y="1994"/>
                </a:cubicBezTo>
                <a:cubicBezTo>
                  <a:pt x="786" y="1994"/>
                  <a:pt x="769" y="1992"/>
                  <a:pt x="764" y="1994"/>
                </a:cubicBezTo>
                <a:cubicBezTo>
                  <a:pt x="758" y="1996"/>
                  <a:pt x="747" y="2002"/>
                  <a:pt x="744" y="2004"/>
                </a:cubicBezTo>
                <a:cubicBezTo>
                  <a:pt x="740" y="2006"/>
                  <a:pt x="717" y="2011"/>
                  <a:pt x="717" y="2011"/>
                </a:cubicBezTo>
                <a:cubicBezTo>
                  <a:pt x="689" y="2011"/>
                  <a:pt x="689" y="2011"/>
                  <a:pt x="689" y="2011"/>
                </a:cubicBezTo>
                <a:cubicBezTo>
                  <a:pt x="678" y="2002"/>
                  <a:pt x="678" y="2002"/>
                  <a:pt x="678" y="2002"/>
                </a:cubicBezTo>
                <a:cubicBezTo>
                  <a:pt x="677" y="1996"/>
                  <a:pt x="677" y="1996"/>
                  <a:pt x="677" y="1996"/>
                </a:cubicBezTo>
                <a:cubicBezTo>
                  <a:pt x="659" y="1985"/>
                  <a:pt x="659" y="1985"/>
                  <a:pt x="659" y="1985"/>
                </a:cubicBezTo>
                <a:cubicBezTo>
                  <a:pt x="659" y="1985"/>
                  <a:pt x="642" y="1975"/>
                  <a:pt x="638" y="1975"/>
                </a:cubicBezTo>
                <a:cubicBezTo>
                  <a:pt x="635" y="1975"/>
                  <a:pt x="609" y="1966"/>
                  <a:pt x="609" y="1966"/>
                </a:cubicBezTo>
                <a:cubicBezTo>
                  <a:pt x="592" y="1957"/>
                  <a:pt x="592" y="1957"/>
                  <a:pt x="592" y="1957"/>
                </a:cubicBezTo>
                <a:cubicBezTo>
                  <a:pt x="555" y="1945"/>
                  <a:pt x="555" y="1945"/>
                  <a:pt x="555" y="1945"/>
                </a:cubicBezTo>
                <a:cubicBezTo>
                  <a:pt x="542" y="1935"/>
                  <a:pt x="542" y="1935"/>
                  <a:pt x="542" y="1935"/>
                </a:cubicBezTo>
                <a:cubicBezTo>
                  <a:pt x="542" y="1935"/>
                  <a:pt x="507" y="1936"/>
                  <a:pt x="504" y="1939"/>
                </a:cubicBezTo>
                <a:cubicBezTo>
                  <a:pt x="500" y="1943"/>
                  <a:pt x="464" y="1956"/>
                  <a:pt x="464" y="1956"/>
                </a:cubicBezTo>
                <a:cubicBezTo>
                  <a:pt x="448" y="1958"/>
                  <a:pt x="448" y="1958"/>
                  <a:pt x="448" y="1958"/>
                </a:cubicBezTo>
                <a:cubicBezTo>
                  <a:pt x="430" y="1944"/>
                  <a:pt x="430" y="1944"/>
                  <a:pt x="430" y="1944"/>
                </a:cubicBezTo>
                <a:cubicBezTo>
                  <a:pt x="415" y="1936"/>
                  <a:pt x="415" y="1936"/>
                  <a:pt x="415" y="1936"/>
                </a:cubicBezTo>
                <a:cubicBezTo>
                  <a:pt x="395" y="1936"/>
                  <a:pt x="395" y="1936"/>
                  <a:pt x="395" y="1936"/>
                </a:cubicBezTo>
                <a:cubicBezTo>
                  <a:pt x="389" y="1946"/>
                  <a:pt x="389" y="1946"/>
                  <a:pt x="389" y="1946"/>
                </a:cubicBezTo>
                <a:cubicBezTo>
                  <a:pt x="375" y="1936"/>
                  <a:pt x="375" y="1936"/>
                  <a:pt x="375" y="1936"/>
                </a:cubicBezTo>
                <a:cubicBezTo>
                  <a:pt x="360" y="1933"/>
                  <a:pt x="360" y="1933"/>
                  <a:pt x="360" y="1933"/>
                </a:cubicBezTo>
                <a:cubicBezTo>
                  <a:pt x="340" y="1918"/>
                  <a:pt x="340" y="1918"/>
                  <a:pt x="340" y="1918"/>
                </a:cubicBezTo>
                <a:cubicBezTo>
                  <a:pt x="323" y="1919"/>
                  <a:pt x="323" y="1919"/>
                  <a:pt x="323" y="1919"/>
                </a:cubicBezTo>
                <a:cubicBezTo>
                  <a:pt x="308" y="1907"/>
                  <a:pt x="308" y="1907"/>
                  <a:pt x="308" y="1907"/>
                </a:cubicBezTo>
                <a:cubicBezTo>
                  <a:pt x="289" y="1892"/>
                  <a:pt x="289" y="1892"/>
                  <a:pt x="289" y="1892"/>
                </a:cubicBezTo>
                <a:cubicBezTo>
                  <a:pt x="289" y="1892"/>
                  <a:pt x="279" y="1889"/>
                  <a:pt x="276" y="1893"/>
                </a:cubicBezTo>
                <a:cubicBezTo>
                  <a:pt x="272" y="1896"/>
                  <a:pt x="261" y="1908"/>
                  <a:pt x="261" y="1908"/>
                </a:cubicBezTo>
                <a:cubicBezTo>
                  <a:pt x="242" y="1913"/>
                  <a:pt x="242" y="1913"/>
                  <a:pt x="242" y="1913"/>
                </a:cubicBezTo>
                <a:cubicBezTo>
                  <a:pt x="231" y="1909"/>
                  <a:pt x="231" y="1909"/>
                  <a:pt x="231" y="1909"/>
                </a:cubicBezTo>
                <a:cubicBezTo>
                  <a:pt x="227" y="1888"/>
                  <a:pt x="227" y="1888"/>
                  <a:pt x="227" y="1888"/>
                </a:cubicBezTo>
                <a:cubicBezTo>
                  <a:pt x="215" y="1887"/>
                  <a:pt x="215" y="1887"/>
                  <a:pt x="215" y="1887"/>
                </a:cubicBezTo>
                <a:cubicBezTo>
                  <a:pt x="200" y="1886"/>
                  <a:pt x="200" y="1886"/>
                  <a:pt x="200" y="1886"/>
                </a:cubicBezTo>
                <a:cubicBezTo>
                  <a:pt x="184" y="1884"/>
                  <a:pt x="184" y="1884"/>
                  <a:pt x="184" y="1884"/>
                </a:cubicBezTo>
                <a:lnTo>
                  <a:pt x="167" y="186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0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Quote[0][0] = "Any fool can write code that a computer can understand. Good programmers write code that humans can understand."</a:t>
            </a:r>
          </a:p>
          <a:p>
            <a:r>
              <a:rPr lang="en-GB" sz="1100" dirty="0">
                <a:solidFill>
                  <a:schemeClr val="accent1"/>
                </a:solidFill>
                <a:latin typeface="Consolas" panose="020B0609020204030204" pitchFamily="49" charset="0"/>
              </a:rPr>
              <a:t>	Quote[0][1] = "Martin Fowler"</a:t>
            </a:r>
          </a:p>
        </p:txBody>
      </p:sp>
      <p:sp>
        <p:nvSpPr>
          <p:cNvPr id="17" name="Freeform 16">
            <a:extLst>
              <a:ext uri="{FF2B5EF4-FFF2-40B4-BE49-F238E27FC236}">
                <a16:creationId xmlns:a16="http://schemas.microsoft.com/office/drawing/2014/main" id="{238F390E-13D2-4F2F-A44F-67FFEAE5A5B1}"/>
              </a:ext>
            </a:extLst>
          </p:cNvPr>
          <p:cNvSpPr>
            <a:spLocks/>
          </p:cNvSpPr>
          <p:nvPr/>
        </p:nvSpPr>
        <p:spPr bwMode="auto">
          <a:xfrm>
            <a:off x="3051958" y="1952731"/>
            <a:ext cx="5343896" cy="708025"/>
          </a:xfrm>
          <a:custGeom>
            <a:avLst/>
            <a:gdLst>
              <a:gd name="T0" fmla="*/ 131 w 4103"/>
              <a:gd name="T1" fmla="*/ 1401 h 1739"/>
              <a:gd name="T2" fmla="*/ 163 w 4103"/>
              <a:gd name="T3" fmla="*/ 1137 h 1739"/>
              <a:gd name="T4" fmla="*/ 139 w 4103"/>
              <a:gd name="T5" fmla="*/ 869 h 1739"/>
              <a:gd name="T6" fmla="*/ 40 w 4103"/>
              <a:gd name="T7" fmla="*/ 553 h 1739"/>
              <a:gd name="T8" fmla="*/ 24 w 4103"/>
              <a:gd name="T9" fmla="*/ 394 h 1739"/>
              <a:gd name="T10" fmla="*/ 106 w 4103"/>
              <a:gd name="T11" fmla="*/ 323 h 1739"/>
              <a:gd name="T12" fmla="*/ 185 w 4103"/>
              <a:gd name="T13" fmla="*/ 214 h 1739"/>
              <a:gd name="T14" fmla="*/ 364 w 4103"/>
              <a:gd name="T15" fmla="*/ 206 h 1739"/>
              <a:gd name="T16" fmla="*/ 617 w 4103"/>
              <a:gd name="T17" fmla="*/ 189 h 1739"/>
              <a:gd name="T18" fmla="*/ 735 w 4103"/>
              <a:gd name="T19" fmla="*/ 135 h 1739"/>
              <a:gd name="T20" fmla="*/ 891 w 4103"/>
              <a:gd name="T21" fmla="*/ 80 h 1739"/>
              <a:gd name="T22" fmla="*/ 1008 w 4103"/>
              <a:gd name="T23" fmla="*/ 67 h 1739"/>
              <a:gd name="T24" fmla="*/ 1163 w 4103"/>
              <a:gd name="T25" fmla="*/ 80 h 1739"/>
              <a:gd name="T26" fmla="*/ 1312 w 4103"/>
              <a:gd name="T27" fmla="*/ 68 h 1739"/>
              <a:gd name="T28" fmla="*/ 1445 w 4103"/>
              <a:gd name="T29" fmla="*/ 78 h 1739"/>
              <a:gd name="T30" fmla="*/ 1575 w 4103"/>
              <a:gd name="T31" fmla="*/ 123 h 1739"/>
              <a:gd name="T32" fmla="*/ 1688 w 4103"/>
              <a:gd name="T33" fmla="*/ 112 h 1739"/>
              <a:gd name="T34" fmla="*/ 1850 w 4103"/>
              <a:gd name="T35" fmla="*/ 108 h 1739"/>
              <a:gd name="T36" fmla="*/ 1991 w 4103"/>
              <a:gd name="T37" fmla="*/ 82 h 1739"/>
              <a:gd name="T38" fmla="*/ 2153 w 4103"/>
              <a:gd name="T39" fmla="*/ 102 h 1739"/>
              <a:gd name="T40" fmla="*/ 2304 w 4103"/>
              <a:gd name="T41" fmla="*/ 130 h 1739"/>
              <a:gd name="T42" fmla="*/ 2487 w 4103"/>
              <a:gd name="T43" fmla="*/ 160 h 1739"/>
              <a:gd name="T44" fmla="*/ 2618 w 4103"/>
              <a:gd name="T45" fmla="*/ 120 h 1739"/>
              <a:gd name="T46" fmla="*/ 2813 w 4103"/>
              <a:gd name="T47" fmla="*/ 90 h 1739"/>
              <a:gd name="T48" fmla="*/ 2958 w 4103"/>
              <a:gd name="T49" fmla="*/ 92 h 1739"/>
              <a:gd name="T50" fmla="*/ 3057 w 4103"/>
              <a:gd name="T51" fmla="*/ 5 h 1739"/>
              <a:gd name="T52" fmla="*/ 3249 w 4103"/>
              <a:gd name="T53" fmla="*/ 45 h 1739"/>
              <a:gd name="T54" fmla="*/ 3401 w 4103"/>
              <a:gd name="T55" fmla="*/ 98 h 1739"/>
              <a:gd name="T56" fmla="*/ 3568 w 4103"/>
              <a:gd name="T57" fmla="*/ 66 h 1739"/>
              <a:gd name="T58" fmla="*/ 3771 w 4103"/>
              <a:gd name="T59" fmla="*/ 110 h 1739"/>
              <a:gd name="T60" fmla="*/ 4023 w 4103"/>
              <a:gd name="T61" fmla="*/ 150 h 1739"/>
              <a:gd name="T62" fmla="*/ 4069 w 4103"/>
              <a:gd name="T63" fmla="*/ 218 h 1739"/>
              <a:gd name="T64" fmla="*/ 4039 w 4103"/>
              <a:gd name="T65" fmla="*/ 283 h 1739"/>
              <a:gd name="T66" fmla="*/ 4001 w 4103"/>
              <a:gd name="T67" fmla="*/ 403 h 1739"/>
              <a:gd name="T68" fmla="*/ 4031 w 4103"/>
              <a:gd name="T69" fmla="*/ 522 h 1739"/>
              <a:gd name="T70" fmla="*/ 3948 w 4103"/>
              <a:gd name="T71" fmla="*/ 658 h 1739"/>
              <a:gd name="T72" fmla="*/ 4018 w 4103"/>
              <a:gd name="T73" fmla="*/ 760 h 1739"/>
              <a:gd name="T74" fmla="*/ 3975 w 4103"/>
              <a:gd name="T75" fmla="*/ 881 h 1739"/>
              <a:gd name="T76" fmla="*/ 4010 w 4103"/>
              <a:gd name="T77" fmla="*/ 1017 h 1739"/>
              <a:gd name="T78" fmla="*/ 4035 w 4103"/>
              <a:gd name="T79" fmla="*/ 1158 h 1739"/>
              <a:gd name="T80" fmla="*/ 4052 w 4103"/>
              <a:gd name="T81" fmla="*/ 1251 h 1739"/>
              <a:gd name="T82" fmla="*/ 4021 w 4103"/>
              <a:gd name="T83" fmla="*/ 1373 h 1739"/>
              <a:gd name="T84" fmla="*/ 3976 w 4103"/>
              <a:gd name="T85" fmla="*/ 1448 h 1739"/>
              <a:gd name="T86" fmla="*/ 3792 w 4103"/>
              <a:gd name="T87" fmla="*/ 1543 h 1739"/>
              <a:gd name="T88" fmla="*/ 3608 w 4103"/>
              <a:gd name="T89" fmla="*/ 1542 h 1739"/>
              <a:gd name="T90" fmla="*/ 3401 w 4103"/>
              <a:gd name="T91" fmla="*/ 1565 h 1739"/>
              <a:gd name="T92" fmla="*/ 3164 w 4103"/>
              <a:gd name="T93" fmla="*/ 1580 h 1739"/>
              <a:gd name="T94" fmla="*/ 2970 w 4103"/>
              <a:gd name="T95" fmla="*/ 1589 h 1739"/>
              <a:gd name="T96" fmla="*/ 2802 w 4103"/>
              <a:gd name="T97" fmla="*/ 1571 h 1739"/>
              <a:gd name="T98" fmla="*/ 2628 w 4103"/>
              <a:gd name="T99" fmla="*/ 1577 h 1739"/>
              <a:gd name="T100" fmla="*/ 2458 w 4103"/>
              <a:gd name="T101" fmla="*/ 1565 h 1739"/>
              <a:gd name="T102" fmla="*/ 2317 w 4103"/>
              <a:gd name="T103" fmla="*/ 1556 h 1739"/>
              <a:gd name="T104" fmla="*/ 2174 w 4103"/>
              <a:gd name="T105" fmla="*/ 1566 h 1739"/>
              <a:gd name="T106" fmla="*/ 1991 w 4103"/>
              <a:gd name="T107" fmla="*/ 1580 h 1739"/>
              <a:gd name="T108" fmla="*/ 1851 w 4103"/>
              <a:gd name="T109" fmla="*/ 1655 h 1739"/>
              <a:gd name="T110" fmla="*/ 1640 w 4103"/>
              <a:gd name="T111" fmla="*/ 1689 h 1739"/>
              <a:gd name="T112" fmla="*/ 1415 w 4103"/>
              <a:gd name="T113" fmla="*/ 1724 h 1739"/>
              <a:gd name="T114" fmla="*/ 1241 w 4103"/>
              <a:gd name="T115" fmla="*/ 1729 h 1739"/>
              <a:gd name="T116" fmla="*/ 1004 w 4103"/>
              <a:gd name="T117" fmla="*/ 1706 h 1739"/>
              <a:gd name="T118" fmla="*/ 775 w 4103"/>
              <a:gd name="T119" fmla="*/ 1684 h 1739"/>
              <a:gd name="T120" fmla="*/ 586 w 4103"/>
              <a:gd name="T121" fmla="*/ 1687 h 1739"/>
              <a:gd name="T122" fmla="*/ 393 w 4103"/>
              <a:gd name="T123" fmla="*/ 1667 h 1739"/>
              <a:gd name="T124" fmla="*/ 210 w 4103"/>
              <a:gd name="T125" fmla="*/ 1662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3" h="1739">
                <a:moveTo>
                  <a:pt x="136" y="1655"/>
                </a:moveTo>
                <a:cubicBezTo>
                  <a:pt x="150" y="1640"/>
                  <a:pt x="150" y="1640"/>
                  <a:pt x="150" y="1640"/>
                </a:cubicBezTo>
                <a:cubicBezTo>
                  <a:pt x="158" y="1622"/>
                  <a:pt x="158" y="1622"/>
                  <a:pt x="158" y="1622"/>
                </a:cubicBezTo>
                <a:cubicBezTo>
                  <a:pt x="147" y="1603"/>
                  <a:pt x="147" y="1603"/>
                  <a:pt x="147" y="1603"/>
                </a:cubicBezTo>
                <a:cubicBezTo>
                  <a:pt x="136" y="1579"/>
                  <a:pt x="136" y="1579"/>
                  <a:pt x="136" y="1579"/>
                </a:cubicBezTo>
                <a:cubicBezTo>
                  <a:pt x="118" y="1558"/>
                  <a:pt x="118" y="1558"/>
                  <a:pt x="118" y="1558"/>
                </a:cubicBezTo>
                <a:cubicBezTo>
                  <a:pt x="118" y="1558"/>
                  <a:pt x="105" y="1540"/>
                  <a:pt x="105" y="1532"/>
                </a:cubicBezTo>
                <a:cubicBezTo>
                  <a:pt x="105" y="1523"/>
                  <a:pt x="105" y="1471"/>
                  <a:pt x="105" y="1471"/>
                </a:cubicBezTo>
                <a:cubicBezTo>
                  <a:pt x="105" y="1471"/>
                  <a:pt x="112" y="1458"/>
                  <a:pt x="113" y="1454"/>
                </a:cubicBezTo>
                <a:cubicBezTo>
                  <a:pt x="115" y="1450"/>
                  <a:pt x="123" y="1418"/>
                  <a:pt x="123" y="1418"/>
                </a:cubicBezTo>
                <a:cubicBezTo>
                  <a:pt x="131" y="1401"/>
                  <a:pt x="131" y="1401"/>
                  <a:pt x="131" y="1401"/>
                </a:cubicBezTo>
                <a:cubicBezTo>
                  <a:pt x="131" y="1359"/>
                  <a:pt x="131" y="1359"/>
                  <a:pt x="131" y="1359"/>
                </a:cubicBezTo>
                <a:cubicBezTo>
                  <a:pt x="131" y="1330"/>
                  <a:pt x="131" y="1330"/>
                  <a:pt x="131" y="1330"/>
                </a:cubicBezTo>
                <a:cubicBezTo>
                  <a:pt x="131" y="1303"/>
                  <a:pt x="131" y="1303"/>
                  <a:pt x="131" y="1303"/>
                </a:cubicBezTo>
                <a:cubicBezTo>
                  <a:pt x="150" y="1277"/>
                  <a:pt x="150" y="1277"/>
                  <a:pt x="150" y="1277"/>
                </a:cubicBezTo>
                <a:cubicBezTo>
                  <a:pt x="150" y="1252"/>
                  <a:pt x="150" y="1252"/>
                  <a:pt x="150" y="1252"/>
                </a:cubicBezTo>
                <a:cubicBezTo>
                  <a:pt x="158" y="1225"/>
                  <a:pt x="158" y="1225"/>
                  <a:pt x="158" y="1225"/>
                </a:cubicBezTo>
                <a:cubicBezTo>
                  <a:pt x="158" y="1207"/>
                  <a:pt x="158" y="1207"/>
                  <a:pt x="158" y="1207"/>
                </a:cubicBezTo>
                <a:cubicBezTo>
                  <a:pt x="158" y="1207"/>
                  <a:pt x="175" y="1209"/>
                  <a:pt x="173" y="1200"/>
                </a:cubicBezTo>
                <a:cubicBezTo>
                  <a:pt x="171" y="1191"/>
                  <a:pt x="163" y="1180"/>
                  <a:pt x="163" y="1180"/>
                </a:cubicBezTo>
                <a:cubicBezTo>
                  <a:pt x="156" y="1167"/>
                  <a:pt x="156" y="1167"/>
                  <a:pt x="156" y="1167"/>
                </a:cubicBezTo>
                <a:cubicBezTo>
                  <a:pt x="163" y="1137"/>
                  <a:pt x="163" y="1137"/>
                  <a:pt x="163" y="1137"/>
                </a:cubicBezTo>
                <a:cubicBezTo>
                  <a:pt x="163" y="1137"/>
                  <a:pt x="165" y="1136"/>
                  <a:pt x="165" y="1127"/>
                </a:cubicBezTo>
                <a:cubicBezTo>
                  <a:pt x="165" y="1119"/>
                  <a:pt x="165" y="1088"/>
                  <a:pt x="165" y="1082"/>
                </a:cubicBezTo>
                <a:cubicBezTo>
                  <a:pt x="165" y="1076"/>
                  <a:pt x="158" y="1057"/>
                  <a:pt x="156" y="1052"/>
                </a:cubicBezTo>
                <a:cubicBezTo>
                  <a:pt x="155" y="1047"/>
                  <a:pt x="139" y="1027"/>
                  <a:pt x="139" y="1027"/>
                </a:cubicBezTo>
                <a:cubicBezTo>
                  <a:pt x="139" y="987"/>
                  <a:pt x="139" y="987"/>
                  <a:pt x="139" y="987"/>
                </a:cubicBezTo>
                <a:cubicBezTo>
                  <a:pt x="139" y="966"/>
                  <a:pt x="139" y="966"/>
                  <a:pt x="139" y="966"/>
                </a:cubicBezTo>
                <a:cubicBezTo>
                  <a:pt x="150" y="947"/>
                  <a:pt x="150" y="947"/>
                  <a:pt x="150" y="947"/>
                </a:cubicBezTo>
                <a:cubicBezTo>
                  <a:pt x="150" y="933"/>
                  <a:pt x="150" y="933"/>
                  <a:pt x="150" y="933"/>
                </a:cubicBezTo>
                <a:cubicBezTo>
                  <a:pt x="146" y="914"/>
                  <a:pt x="146" y="914"/>
                  <a:pt x="146" y="914"/>
                </a:cubicBezTo>
                <a:cubicBezTo>
                  <a:pt x="139" y="884"/>
                  <a:pt x="139" y="884"/>
                  <a:pt x="139" y="884"/>
                </a:cubicBezTo>
                <a:cubicBezTo>
                  <a:pt x="139" y="869"/>
                  <a:pt x="139" y="869"/>
                  <a:pt x="139" y="869"/>
                </a:cubicBezTo>
                <a:cubicBezTo>
                  <a:pt x="139" y="854"/>
                  <a:pt x="139" y="854"/>
                  <a:pt x="139" y="854"/>
                </a:cubicBezTo>
                <a:cubicBezTo>
                  <a:pt x="139" y="854"/>
                  <a:pt x="135" y="841"/>
                  <a:pt x="139" y="837"/>
                </a:cubicBezTo>
                <a:cubicBezTo>
                  <a:pt x="143" y="833"/>
                  <a:pt x="125" y="791"/>
                  <a:pt x="125" y="791"/>
                </a:cubicBezTo>
                <a:cubicBezTo>
                  <a:pt x="93" y="737"/>
                  <a:pt x="93" y="737"/>
                  <a:pt x="93" y="737"/>
                </a:cubicBezTo>
                <a:cubicBezTo>
                  <a:pt x="73" y="705"/>
                  <a:pt x="73" y="705"/>
                  <a:pt x="73" y="705"/>
                </a:cubicBezTo>
                <a:cubicBezTo>
                  <a:pt x="73" y="688"/>
                  <a:pt x="73" y="688"/>
                  <a:pt x="73" y="688"/>
                </a:cubicBezTo>
                <a:cubicBezTo>
                  <a:pt x="85" y="668"/>
                  <a:pt x="85" y="668"/>
                  <a:pt x="85" y="668"/>
                </a:cubicBezTo>
                <a:cubicBezTo>
                  <a:pt x="85" y="638"/>
                  <a:pt x="85" y="638"/>
                  <a:pt x="85" y="638"/>
                </a:cubicBezTo>
                <a:cubicBezTo>
                  <a:pt x="73" y="617"/>
                  <a:pt x="73" y="617"/>
                  <a:pt x="73" y="617"/>
                </a:cubicBezTo>
                <a:cubicBezTo>
                  <a:pt x="40" y="567"/>
                  <a:pt x="40" y="567"/>
                  <a:pt x="40" y="567"/>
                </a:cubicBezTo>
                <a:cubicBezTo>
                  <a:pt x="40" y="553"/>
                  <a:pt x="40" y="553"/>
                  <a:pt x="40" y="553"/>
                </a:cubicBezTo>
                <a:cubicBezTo>
                  <a:pt x="40" y="553"/>
                  <a:pt x="44" y="546"/>
                  <a:pt x="40" y="544"/>
                </a:cubicBezTo>
                <a:cubicBezTo>
                  <a:pt x="36" y="542"/>
                  <a:pt x="30" y="526"/>
                  <a:pt x="30" y="526"/>
                </a:cubicBezTo>
                <a:cubicBezTo>
                  <a:pt x="23" y="495"/>
                  <a:pt x="23" y="495"/>
                  <a:pt x="23" y="495"/>
                </a:cubicBezTo>
                <a:cubicBezTo>
                  <a:pt x="23" y="476"/>
                  <a:pt x="23" y="476"/>
                  <a:pt x="23" y="476"/>
                </a:cubicBezTo>
                <a:cubicBezTo>
                  <a:pt x="23" y="476"/>
                  <a:pt x="27" y="461"/>
                  <a:pt x="23" y="460"/>
                </a:cubicBezTo>
                <a:cubicBezTo>
                  <a:pt x="19" y="458"/>
                  <a:pt x="0" y="438"/>
                  <a:pt x="0" y="438"/>
                </a:cubicBezTo>
                <a:cubicBezTo>
                  <a:pt x="0" y="419"/>
                  <a:pt x="0" y="419"/>
                  <a:pt x="0" y="419"/>
                </a:cubicBezTo>
                <a:cubicBezTo>
                  <a:pt x="9" y="411"/>
                  <a:pt x="9" y="411"/>
                  <a:pt x="9" y="411"/>
                </a:cubicBezTo>
                <a:cubicBezTo>
                  <a:pt x="11" y="401"/>
                  <a:pt x="11" y="401"/>
                  <a:pt x="11" y="401"/>
                </a:cubicBezTo>
                <a:cubicBezTo>
                  <a:pt x="16" y="394"/>
                  <a:pt x="16" y="394"/>
                  <a:pt x="16" y="394"/>
                </a:cubicBezTo>
                <a:cubicBezTo>
                  <a:pt x="24" y="394"/>
                  <a:pt x="24" y="394"/>
                  <a:pt x="24" y="394"/>
                </a:cubicBezTo>
                <a:cubicBezTo>
                  <a:pt x="41" y="389"/>
                  <a:pt x="41" y="389"/>
                  <a:pt x="41" y="389"/>
                </a:cubicBezTo>
                <a:cubicBezTo>
                  <a:pt x="65" y="381"/>
                  <a:pt x="65" y="381"/>
                  <a:pt x="65" y="381"/>
                </a:cubicBezTo>
                <a:cubicBezTo>
                  <a:pt x="73" y="373"/>
                  <a:pt x="73" y="373"/>
                  <a:pt x="73" y="373"/>
                </a:cubicBezTo>
                <a:cubicBezTo>
                  <a:pt x="75" y="365"/>
                  <a:pt x="75" y="365"/>
                  <a:pt x="75" y="365"/>
                </a:cubicBezTo>
                <a:cubicBezTo>
                  <a:pt x="86" y="361"/>
                  <a:pt x="86" y="361"/>
                  <a:pt x="86" y="361"/>
                </a:cubicBezTo>
                <a:cubicBezTo>
                  <a:pt x="97" y="361"/>
                  <a:pt x="97" y="361"/>
                  <a:pt x="97" y="361"/>
                </a:cubicBezTo>
                <a:cubicBezTo>
                  <a:pt x="100" y="358"/>
                  <a:pt x="100" y="358"/>
                  <a:pt x="100" y="358"/>
                </a:cubicBezTo>
                <a:cubicBezTo>
                  <a:pt x="107" y="347"/>
                  <a:pt x="107" y="347"/>
                  <a:pt x="107" y="347"/>
                </a:cubicBezTo>
                <a:cubicBezTo>
                  <a:pt x="113" y="343"/>
                  <a:pt x="113" y="343"/>
                  <a:pt x="113" y="343"/>
                </a:cubicBezTo>
                <a:cubicBezTo>
                  <a:pt x="117" y="338"/>
                  <a:pt x="117" y="338"/>
                  <a:pt x="117" y="338"/>
                </a:cubicBezTo>
                <a:cubicBezTo>
                  <a:pt x="106" y="323"/>
                  <a:pt x="106" y="323"/>
                  <a:pt x="106" y="323"/>
                </a:cubicBezTo>
                <a:cubicBezTo>
                  <a:pt x="102" y="308"/>
                  <a:pt x="102" y="308"/>
                  <a:pt x="102" y="308"/>
                </a:cubicBezTo>
                <a:cubicBezTo>
                  <a:pt x="93" y="301"/>
                  <a:pt x="93" y="301"/>
                  <a:pt x="93" y="301"/>
                </a:cubicBezTo>
                <a:cubicBezTo>
                  <a:pt x="102" y="287"/>
                  <a:pt x="102" y="287"/>
                  <a:pt x="102" y="287"/>
                </a:cubicBezTo>
                <a:cubicBezTo>
                  <a:pt x="115" y="262"/>
                  <a:pt x="115" y="262"/>
                  <a:pt x="115" y="262"/>
                </a:cubicBezTo>
                <a:cubicBezTo>
                  <a:pt x="127" y="255"/>
                  <a:pt x="127" y="255"/>
                  <a:pt x="127" y="255"/>
                </a:cubicBezTo>
                <a:cubicBezTo>
                  <a:pt x="135" y="249"/>
                  <a:pt x="135" y="249"/>
                  <a:pt x="135" y="249"/>
                </a:cubicBezTo>
                <a:cubicBezTo>
                  <a:pt x="142" y="242"/>
                  <a:pt x="142" y="242"/>
                  <a:pt x="142" y="242"/>
                </a:cubicBezTo>
                <a:cubicBezTo>
                  <a:pt x="158" y="233"/>
                  <a:pt x="158" y="233"/>
                  <a:pt x="158" y="233"/>
                </a:cubicBezTo>
                <a:cubicBezTo>
                  <a:pt x="178" y="227"/>
                  <a:pt x="178" y="227"/>
                  <a:pt x="178" y="227"/>
                </a:cubicBezTo>
                <a:cubicBezTo>
                  <a:pt x="185" y="222"/>
                  <a:pt x="185" y="222"/>
                  <a:pt x="185" y="222"/>
                </a:cubicBezTo>
                <a:cubicBezTo>
                  <a:pt x="185" y="214"/>
                  <a:pt x="185" y="214"/>
                  <a:pt x="185" y="214"/>
                </a:cubicBezTo>
                <a:cubicBezTo>
                  <a:pt x="198" y="209"/>
                  <a:pt x="198" y="209"/>
                  <a:pt x="198" y="209"/>
                </a:cubicBezTo>
                <a:cubicBezTo>
                  <a:pt x="208" y="206"/>
                  <a:pt x="208" y="206"/>
                  <a:pt x="208" y="206"/>
                </a:cubicBezTo>
                <a:cubicBezTo>
                  <a:pt x="221" y="211"/>
                  <a:pt x="221" y="211"/>
                  <a:pt x="221" y="211"/>
                </a:cubicBezTo>
                <a:cubicBezTo>
                  <a:pt x="233" y="218"/>
                  <a:pt x="233" y="218"/>
                  <a:pt x="233" y="218"/>
                </a:cubicBezTo>
                <a:cubicBezTo>
                  <a:pt x="233" y="218"/>
                  <a:pt x="237" y="220"/>
                  <a:pt x="239" y="222"/>
                </a:cubicBezTo>
                <a:cubicBezTo>
                  <a:pt x="242" y="224"/>
                  <a:pt x="252" y="227"/>
                  <a:pt x="252" y="227"/>
                </a:cubicBezTo>
                <a:cubicBezTo>
                  <a:pt x="271" y="228"/>
                  <a:pt x="271" y="228"/>
                  <a:pt x="271" y="228"/>
                </a:cubicBezTo>
                <a:cubicBezTo>
                  <a:pt x="291" y="217"/>
                  <a:pt x="291" y="217"/>
                  <a:pt x="291" y="217"/>
                </a:cubicBezTo>
                <a:cubicBezTo>
                  <a:pt x="334" y="216"/>
                  <a:pt x="334" y="216"/>
                  <a:pt x="334" y="216"/>
                </a:cubicBezTo>
                <a:cubicBezTo>
                  <a:pt x="345" y="212"/>
                  <a:pt x="345" y="212"/>
                  <a:pt x="345" y="212"/>
                </a:cubicBezTo>
                <a:cubicBezTo>
                  <a:pt x="364" y="206"/>
                  <a:pt x="364" y="206"/>
                  <a:pt x="364" y="206"/>
                </a:cubicBezTo>
                <a:cubicBezTo>
                  <a:pt x="388" y="206"/>
                  <a:pt x="388" y="206"/>
                  <a:pt x="388" y="206"/>
                </a:cubicBezTo>
                <a:cubicBezTo>
                  <a:pt x="422" y="209"/>
                  <a:pt x="422" y="209"/>
                  <a:pt x="422" y="209"/>
                </a:cubicBezTo>
                <a:cubicBezTo>
                  <a:pt x="439" y="210"/>
                  <a:pt x="439" y="210"/>
                  <a:pt x="439" y="210"/>
                </a:cubicBezTo>
                <a:cubicBezTo>
                  <a:pt x="474" y="199"/>
                  <a:pt x="474" y="199"/>
                  <a:pt x="474" y="199"/>
                </a:cubicBezTo>
                <a:cubicBezTo>
                  <a:pt x="502" y="199"/>
                  <a:pt x="502" y="199"/>
                  <a:pt x="502" y="199"/>
                </a:cubicBezTo>
                <a:cubicBezTo>
                  <a:pt x="527" y="206"/>
                  <a:pt x="527" y="206"/>
                  <a:pt x="527" y="206"/>
                </a:cubicBezTo>
                <a:cubicBezTo>
                  <a:pt x="546" y="206"/>
                  <a:pt x="546" y="206"/>
                  <a:pt x="546" y="206"/>
                </a:cubicBezTo>
                <a:cubicBezTo>
                  <a:pt x="560" y="204"/>
                  <a:pt x="560" y="204"/>
                  <a:pt x="560" y="204"/>
                </a:cubicBezTo>
                <a:cubicBezTo>
                  <a:pt x="594" y="205"/>
                  <a:pt x="594" y="205"/>
                  <a:pt x="594" y="205"/>
                </a:cubicBezTo>
                <a:cubicBezTo>
                  <a:pt x="605" y="195"/>
                  <a:pt x="605" y="195"/>
                  <a:pt x="605" y="195"/>
                </a:cubicBezTo>
                <a:cubicBezTo>
                  <a:pt x="617" y="189"/>
                  <a:pt x="617" y="189"/>
                  <a:pt x="617" y="189"/>
                </a:cubicBezTo>
                <a:cubicBezTo>
                  <a:pt x="627" y="180"/>
                  <a:pt x="627" y="180"/>
                  <a:pt x="627" y="180"/>
                </a:cubicBezTo>
                <a:cubicBezTo>
                  <a:pt x="632" y="171"/>
                  <a:pt x="632" y="171"/>
                  <a:pt x="632" y="171"/>
                </a:cubicBezTo>
                <a:cubicBezTo>
                  <a:pt x="646" y="175"/>
                  <a:pt x="646" y="175"/>
                  <a:pt x="646" y="175"/>
                </a:cubicBezTo>
                <a:cubicBezTo>
                  <a:pt x="646" y="175"/>
                  <a:pt x="663" y="179"/>
                  <a:pt x="665" y="179"/>
                </a:cubicBezTo>
                <a:cubicBezTo>
                  <a:pt x="668" y="178"/>
                  <a:pt x="674" y="171"/>
                  <a:pt x="674" y="171"/>
                </a:cubicBezTo>
                <a:cubicBezTo>
                  <a:pt x="683" y="165"/>
                  <a:pt x="683" y="165"/>
                  <a:pt x="683" y="165"/>
                </a:cubicBezTo>
                <a:cubicBezTo>
                  <a:pt x="683" y="152"/>
                  <a:pt x="683" y="152"/>
                  <a:pt x="683" y="152"/>
                </a:cubicBezTo>
                <a:cubicBezTo>
                  <a:pt x="694" y="141"/>
                  <a:pt x="694" y="141"/>
                  <a:pt x="694" y="141"/>
                </a:cubicBezTo>
                <a:cubicBezTo>
                  <a:pt x="702" y="133"/>
                  <a:pt x="702" y="133"/>
                  <a:pt x="702" y="133"/>
                </a:cubicBezTo>
                <a:cubicBezTo>
                  <a:pt x="702" y="133"/>
                  <a:pt x="711" y="132"/>
                  <a:pt x="713" y="133"/>
                </a:cubicBezTo>
                <a:cubicBezTo>
                  <a:pt x="716" y="135"/>
                  <a:pt x="735" y="135"/>
                  <a:pt x="735" y="135"/>
                </a:cubicBezTo>
                <a:cubicBezTo>
                  <a:pt x="745" y="137"/>
                  <a:pt x="745" y="137"/>
                  <a:pt x="745" y="137"/>
                </a:cubicBezTo>
                <a:cubicBezTo>
                  <a:pt x="758" y="142"/>
                  <a:pt x="758" y="142"/>
                  <a:pt x="758" y="142"/>
                </a:cubicBezTo>
                <a:cubicBezTo>
                  <a:pt x="768" y="140"/>
                  <a:pt x="768" y="140"/>
                  <a:pt x="768" y="140"/>
                </a:cubicBezTo>
                <a:cubicBezTo>
                  <a:pt x="772" y="138"/>
                  <a:pt x="772" y="138"/>
                  <a:pt x="772" y="138"/>
                </a:cubicBezTo>
                <a:cubicBezTo>
                  <a:pt x="794" y="136"/>
                  <a:pt x="794" y="136"/>
                  <a:pt x="794" y="136"/>
                </a:cubicBezTo>
                <a:cubicBezTo>
                  <a:pt x="805" y="130"/>
                  <a:pt x="805" y="130"/>
                  <a:pt x="805" y="130"/>
                </a:cubicBezTo>
                <a:cubicBezTo>
                  <a:pt x="810" y="118"/>
                  <a:pt x="810" y="118"/>
                  <a:pt x="810" y="118"/>
                </a:cubicBezTo>
                <a:cubicBezTo>
                  <a:pt x="818" y="108"/>
                  <a:pt x="818" y="108"/>
                  <a:pt x="818" y="108"/>
                </a:cubicBezTo>
                <a:cubicBezTo>
                  <a:pt x="829" y="101"/>
                  <a:pt x="829" y="101"/>
                  <a:pt x="829" y="101"/>
                </a:cubicBezTo>
                <a:cubicBezTo>
                  <a:pt x="854" y="91"/>
                  <a:pt x="854" y="91"/>
                  <a:pt x="854" y="91"/>
                </a:cubicBezTo>
                <a:cubicBezTo>
                  <a:pt x="891" y="80"/>
                  <a:pt x="891" y="80"/>
                  <a:pt x="891" y="80"/>
                </a:cubicBezTo>
                <a:cubicBezTo>
                  <a:pt x="896" y="80"/>
                  <a:pt x="896" y="80"/>
                  <a:pt x="896" y="80"/>
                </a:cubicBezTo>
                <a:cubicBezTo>
                  <a:pt x="907" y="75"/>
                  <a:pt x="907" y="75"/>
                  <a:pt x="907" y="75"/>
                </a:cubicBezTo>
                <a:cubicBezTo>
                  <a:pt x="920" y="80"/>
                  <a:pt x="920" y="80"/>
                  <a:pt x="920" y="80"/>
                </a:cubicBezTo>
                <a:cubicBezTo>
                  <a:pt x="938" y="89"/>
                  <a:pt x="938" y="89"/>
                  <a:pt x="938" y="89"/>
                </a:cubicBezTo>
                <a:cubicBezTo>
                  <a:pt x="949" y="88"/>
                  <a:pt x="949" y="88"/>
                  <a:pt x="949" y="88"/>
                </a:cubicBezTo>
                <a:cubicBezTo>
                  <a:pt x="963" y="84"/>
                  <a:pt x="963" y="84"/>
                  <a:pt x="963" y="84"/>
                </a:cubicBezTo>
                <a:cubicBezTo>
                  <a:pt x="968" y="75"/>
                  <a:pt x="968" y="75"/>
                  <a:pt x="968" y="75"/>
                </a:cubicBezTo>
                <a:cubicBezTo>
                  <a:pt x="968" y="72"/>
                  <a:pt x="968" y="72"/>
                  <a:pt x="968" y="72"/>
                </a:cubicBezTo>
                <a:cubicBezTo>
                  <a:pt x="985" y="67"/>
                  <a:pt x="985" y="67"/>
                  <a:pt x="985" y="67"/>
                </a:cubicBezTo>
                <a:cubicBezTo>
                  <a:pt x="993" y="77"/>
                  <a:pt x="993" y="77"/>
                  <a:pt x="993" y="77"/>
                </a:cubicBezTo>
                <a:cubicBezTo>
                  <a:pt x="1008" y="67"/>
                  <a:pt x="1008" y="67"/>
                  <a:pt x="1008" y="67"/>
                </a:cubicBezTo>
                <a:cubicBezTo>
                  <a:pt x="1013" y="62"/>
                  <a:pt x="1013" y="62"/>
                  <a:pt x="1013" y="62"/>
                </a:cubicBezTo>
                <a:cubicBezTo>
                  <a:pt x="1021" y="62"/>
                  <a:pt x="1021" y="62"/>
                  <a:pt x="1021" y="62"/>
                </a:cubicBezTo>
                <a:cubicBezTo>
                  <a:pt x="1041" y="62"/>
                  <a:pt x="1041" y="62"/>
                  <a:pt x="1041" y="62"/>
                </a:cubicBezTo>
                <a:cubicBezTo>
                  <a:pt x="1055" y="70"/>
                  <a:pt x="1055" y="70"/>
                  <a:pt x="1055" y="70"/>
                </a:cubicBezTo>
                <a:cubicBezTo>
                  <a:pt x="1075" y="71"/>
                  <a:pt x="1075" y="71"/>
                  <a:pt x="1075" y="71"/>
                </a:cubicBezTo>
                <a:cubicBezTo>
                  <a:pt x="1089" y="73"/>
                  <a:pt x="1089" y="73"/>
                  <a:pt x="1089" y="73"/>
                </a:cubicBezTo>
                <a:cubicBezTo>
                  <a:pt x="1102" y="80"/>
                  <a:pt x="1102" y="80"/>
                  <a:pt x="1102" y="80"/>
                </a:cubicBezTo>
                <a:cubicBezTo>
                  <a:pt x="1118" y="81"/>
                  <a:pt x="1118" y="81"/>
                  <a:pt x="1118" y="81"/>
                </a:cubicBezTo>
                <a:cubicBezTo>
                  <a:pt x="1131" y="85"/>
                  <a:pt x="1131" y="85"/>
                  <a:pt x="1131" y="85"/>
                </a:cubicBezTo>
                <a:cubicBezTo>
                  <a:pt x="1147" y="84"/>
                  <a:pt x="1147" y="84"/>
                  <a:pt x="1147" y="84"/>
                </a:cubicBezTo>
                <a:cubicBezTo>
                  <a:pt x="1163" y="80"/>
                  <a:pt x="1163" y="80"/>
                  <a:pt x="1163" y="80"/>
                </a:cubicBezTo>
                <a:cubicBezTo>
                  <a:pt x="1186" y="80"/>
                  <a:pt x="1186" y="80"/>
                  <a:pt x="1186" y="80"/>
                </a:cubicBezTo>
                <a:cubicBezTo>
                  <a:pt x="1186" y="75"/>
                  <a:pt x="1186" y="75"/>
                  <a:pt x="1186" y="75"/>
                </a:cubicBezTo>
                <a:cubicBezTo>
                  <a:pt x="1196" y="70"/>
                  <a:pt x="1196" y="70"/>
                  <a:pt x="1196" y="70"/>
                </a:cubicBezTo>
                <a:cubicBezTo>
                  <a:pt x="1213" y="62"/>
                  <a:pt x="1213" y="62"/>
                  <a:pt x="1213" y="62"/>
                </a:cubicBezTo>
                <a:cubicBezTo>
                  <a:pt x="1220" y="66"/>
                  <a:pt x="1220" y="66"/>
                  <a:pt x="1220" y="66"/>
                </a:cubicBezTo>
                <a:cubicBezTo>
                  <a:pt x="1240" y="71"/>
                  <a:pt x="1240" y="71"/>
                  <a:pt x="1240" y="71"/>
                </a:cubicBezTo>
                <a:cubicBezTo>
                  <a:pt x="1259" y="77"/>
                  <a:pt x="1259" y="77"/>
                  <a:pt x="1259" y="77"/>
                </a:cubicBezTo>
                <a:cubicBezTo>
                  <a:pt x="1288" y="79"/>
                  <a:pt x="1288" y="79"/>
                  <a:pt x="1288" y="79"/>
                </a:cubicBezTo>
                <a:cubicBezTo>
                  <a:pt x="1288" y="70"/>
                  <a:pt x="1288" y="70"/>
                  <a:pt x="1288" y="70"/>
                </a:cubicBezTo>
                <a:cubicBezTo>
                  <a:pt x="1296" y="68"/>
                  <a:pt x="1296" y="68"/>
                  <a:pt x="1296" y="68"/>
                </a:cubicBezTo>
                <a:cubicBezTo>
                  <a:pt x="1312" y="68"/>
                  <a:pt x="1312" y="68"/>
                  <a:pt x="1312" y="68"/>
                </a:cubicBezTo>
                <a:cubicBezTo>
                  <a:pt x="1321" y="71"/>
                  <a:pt x="1321" y="71"/>
                  <a:pt x="1321" y="71"/>
                </a:cubicBezTo>
                <a:cubicBezTo>
                  <a:pt x="1336" y="76"/>
                  <a:pt x="1336" y="76"/>
                  <a:pt x="1336" y="76"/>
                </a:cubicBezTo>
                <a:cubicBezTo>
                  <a:pt x="1346" y="76"/>
                  <a:pt x="1346" y="76"/>
                  <a:pt x="1346" y="76"/>
                </a:cubicBezTo>
                <a:cubicBezTo>
                  <a:pt x="1350" y="73"/>
                  <a:pt x="1350" y="73"/>
                  <a:pt x="1350" y="73"/>
                </a:cubicBezTo>
                <a:cubicBezTo>
                  <a:pt x="1355" y="67"/>
                  <a:pt x="1355" y="67"/>
                  <a:pt x="1355" y="67"/>
                </a:cubicBezTo>
                <a:cubicBezTo>
                  <a:pt x="1369" y="67"/>
                  <a:pt x="1369" y="67"/>
                  <a:pt x="1369" y="67"/>
                </a:cubicBezTo>
                <a:cubicBezTo>
                  <a:pt x="1375" y="69"/>
                  <a:pt x="1375" y="69"/>
                  <a:pt x="1375" y="69"/>
                </a:cubicBezTo>
                <a:cubicBezTo>
                  <a:pt x="1382" y="66"/>
                  <a:pt x="1382" y="66"/>
                  <a:pt x="1382" y="66"/>
                </a:cubicBezTo>
                <a:cubicBezTo>
                  <a:pt x="1390" y="62"/>
                  <a:pt x="1390" y="62"/>
                  <a:pt x="1390" y="62"/>
                </a:cubicBezTo>
                <a:cubicBezTo>
                  <a:pt x="1390" y="62"/>
                  <a:pt x="1406" y="57"/>
                  <a:pt x="1409" y="62"/>
                </a:cubicBezTo>
                <a:cubicBezTo>
                  <a:pt x="1413" y="67"/>
                  <a:pt x="1445" y="78"/>
                  <a:pt x="1445" y="78"/>
                </a:cubicBezTo>
                <a:cubicBezTo>
                  <a:pt x="1445" y="87"/>
                  <a:pt x="1445" y="87"/>
                  <a:pt x="1445" y="87"/>
                </a:cubicBezTo>
                <a:cubicBezTo>
                  <a:pt x="1463" y="94"/>
                  <a:pt x="1463" y="94"/>
                  <a:pt x="1463" y="94"/>
                </a:cubicBezTo>
                <a:cubicBezTo>
                  <a:pt x="1475" y="100"/>
                  <a:pt x="1475" y="100"/>
                  <a:pt x="1475" y="100"/>
                </a:cubicBezTo>
                <a:cubicBezTo>
                  <a:pt x="1475" y="104"/>
                  <a:pt x="1475" y="104"/>
                  <a:pt x="1475" y="104"/>
                </a:cubicBezTo>
                <a:cubicBezTo>
                  <a:pt x="1496" y="108"/>
                  <a:pt x="1496" y="108"/>
                  <a:pt x="1496" y="108"/>
                </a:cubicBezTo>
                <a:cubicBezTo>
                  <a:pt x="1513" y="108"/>
                  <a:pt x="1513" y="108"/>
                  <a:pt x="1513" y="108"/>
                </a:cubicBezTo>
                <a:cubicBezTo>
                  <a:pt x="1532" y="111"/>
                  <a:pt x="1532" y="111"/>
                  <a:pt x="1532" y="111"/>
                </a:cubicBezTo>
                <a:cubicBezTo>
                  <a:pt x="1541" y="111"/>
                  <a:pt x="1541" y="111"/>
                  <a:pt x="1541" y="111"/>
                </a:cubicBezTo>
                <a:cubicBezTo>
                  <a:pt x="1563" y="108"/>
                  <a:pt x="1563" y="108"/>
                  <a:pt x="1563" y="108"/>
                </a:cubicBezTo>
                <a:cubicBezTo>
                  <a:pt x="1563" y="113"/>
                  <a:pt x="1563" y="113"/>
                  <a:pt x="1563" y="113"/>
                </a:cubicBezTo>
                <a:cubicBezTo>
                  <a:pt x="1575" y="123"/>
                  <a:pt x="1575" y="123"/>
                  <a:pt x="1575" y="123"/>
                </a:cubicBezTo>
                <a:cubicBezTo>
                  <a:pt x="1580" y="129"/>
                  <a:pt x="1580" y="129"/>
                  <a:pt x="1580" y="129"/>
                </a:cubicBezTo>
                <a:cubicBezTo>
                  <a:pt x="1587" y="130"/>
                  <a:pt x="1587" y="130"/>
                  <a:pt x="1587" y="130"/>
                </a:cubicBezTo>
                <a:cubicBezTo>
                  <a:pt x="1608" y="131"/>
                  <a:pt x="1608" y="131"/>
                  <a:pt x="1608" y="131"/>
                </a:cubicBezTo>
                <a:cubicBezTo>
                  <a:pt x="1617" y="123"/>
                  <a:pt x="1617" y="123"/>
                  <a:pt x="1617" y="123"/>
                </a:cubicBezTo>
                <a:cubicBezTo>
                  <a:pt x="1624" y="114"/>
                  <a:pt x="1624" y="114"/>
                  <a:pt x="1624" y="114"/>
                </a:cubicBezTo>
                <a:cubicBezTo>
                  <a:pt x="1633" y="122"/>
                  <a:pt x="1633" y="122"/>
                  <a:pt x="1633" y="122"/>
                </a:cubicBezTo>
                <a:cubicBezTo>
                  <a:pt x="1641" y="121"/>
                  <a:pt x="1641" y="121"/>
                  <a:pt x="1641" y="121"/>
                </a:cubicBezTo>
                <a:cubicBezTo>
                  <a:pt x="1652" y="116"/>
                  <a:pt x="1652" y="116"/>
                  <a:pt x="1652" y="116"/>
                </a:cubicBezTo>
                <a:cubicBezTo>
                  <a:pt x="1663" y="117"/>
                  <a:pt x="1663" y="117"/>
                  <a:pt x="1663" y="117"/>
                </a:cubicBezTo>
                <a:cubicBezTo>
                  <a:pt x="1675" y="114"/>
                  <a:pt x="1675" y="114"/>
                  <a:pt x="1675" y="114"/>
                </a:cubicBezTo>
                <a:cubicBezTo>
                  <a:pt x="1688" y="112"/>
                  <a:pt x="1688" y="112"/>
                  <a:pt x="1688" y="112"/>
                </a:cubicBezTo>
                <a:cubicBezTo>
                  <a:pt x="1705" y="115"/>
                  <a:pt x="1705" y="115"/>
                  <a:pt x="1705" y="115"/>
                </a:cubicBezTo>
                <a:cubicBezTo>
                  <a:pt x="1717" y="115"/>
                  <a:pt x="1717" y="115"/>
                  <a:pt x="1717" y="115"/>
                </a:cubicBezTo>
                <a:cubicBezTo>
                  <a:pt x="1729" y="118"/>
                  <a:pt x="1729" y="118"/>
                  <a:pt x="1729" y="118"/>
                </a:cubicBezTo>
                <a:cubicBezTo>
                  <a:pt x="1744" y="116"/>
                  <a:pt x="1744" y="116"/>
                  <a:pt x="1744" y="116"/>
                </a:cubicBezTo>
                <a:cubicBezTo>
                  <a:pt x="1771" y="116"/>
                  <a:pt x="1771" y="116"/>
                  <a:pt x="1771" y="116"/>
                </a:cubicBezTo>
                <a:cubicBezTo>
                  <a:pt x="1776" y="117"/>
                  <a:pt x="1776" y="117"/>
                  <a:pt x="1776" y="117"/>
                </a:cubicBezTo>
                <a:cubicBezTo>
                  <a:pt x="1799" y="119"/>
                  <a:pt x="1799" y="119"/>
                  <a:pt x="1799" y="119"/>
                </a:cubicBezTo>
                <a:cubicBezTo>
                  <a:pt x="1805" y="119"/>
                  <a:pt x="1805" y="119"/>
                  <a:pt x="1805" y="119"/>
                </a:cubicBezTo>
                <a:cubicBezTo>
                  <a:pt x="1825" y="115"/>
                  <a:pt x="1825" y="115"/>
                  <a:pt x="1825" y="115"/>
                </a:cubicBezTo>
                <a:cubicBezTo>
                  <a:pt x="1836" y="109"/>
                  <a:pt x="1836" y="109"/>
                  <a:pt x="1836" y="109"/>
                </a:cubicBezTo>
                <a:cubicBezTo>
                  <a:pt x="1850" y="108"/>
                  <a:pt x="1850" y="108"/>
                  <a:pt x="1850" y="108"/>
                </a:cubicBezTo>
                <a:cubicBezTo>
                  <a:pt x="1850" y="107"/>
                  <a:pt x="1850" y="107"/>
                  <a:pt x="1850" y="107"/>
                </a:cubicBezTo>
                <a:cubicBezTo>
                  <a:pt x="1859" y="105"/>
                  <a:pt x="1859" y="105"/>
                  <a:pt x="1859" y="105"/>
                </a:cubicBezTo>
                <a:cubicBezTo>
                  <a:pt x="1875" y="97"/>
                  <a:pt x="1875" y="97"/>
                  <a:pt x="1875" y="97"/>
                </a:cubicBezTo>
                <a:cubicBezTo>
                  <a:pt x="1894" y="97"/>
                  <a:pt x="1894" y="97"/>
                  <a:pt x="1894" y="97"/>
                </a:cubicBezTo>
                <a:cubicBezTo>
                  <a:pt x="1910" y="97"/>
                  <a:pt x="1910" y="97"/>
                  <a:pt x="1910" y="97"/>
                </a:cubicBezTo>
                <a:cubicBezTo>
                  <a:pt x="1929" y="93"/>
                  <a:pt x="1929" y="93"/>
                  <a:pt x="1929" y="93"/>
                </a:cubicBezTo>
                <a:cubicBezTo>
                  <a:pt x="1937" y="93"/>
                  <a:pt x="1937" y="93"/>
                  <a:pt x="1937" y="93"/>
                </a:cubicBezTo>
                <a:cubicBezTo>
                  <a:pt x="1949" y="89"/>
                  <a:pt x="1949" y="89"/>
                  <a:pt x="1949" y="89"/>
                </a:cubicBezTo>
                <a:cubicBezTo>
                  <a:pt x="1955" y="87"/>
                  <a:pt x="1955" y="87"/>
                  <a:pt x="1955" y="87"/>
                </a:cubicBezTo>
                <a:cubicBezTo>
                  <a:pt x="1975" y="83"/>
                  <a:pt x="1975" y="83"/>
                  <a:pt x="1975" y="83"/>
                </a:cubicBezTo>
                <a:cubicBezTo>
                  <a:pt x="1991" y="82"/>
                  <a:pt x="1991" y="82"/>
                  <a:pt x="1991" y="82"/>
                </a:cubicBezTo>
                <a:cubicBezTo>
                  <a:pt x="2015" y="83"/>
                  <a:pt x="2015" y="83"/>
                  <a:pt x="2015" y="83"/>
                </a:cubicBezTo>
                <a:cubicBezTo>
                  <a:pt x="2026" y="81"/>
                  <a:pt x="2026" y="81"/>
                  <a:pt x="2026" y="81"/>
                </a:cubicBezTo>
                <a:cubicBezTo>
                  <a:pt x="2049" y="85"/>
                  <a:pt x="2049" y="85"/>
                  <a:pt x="2049" y="85"/>
                </a:cubicBezTo>
                <a:cubicBezTo>
                  <a:pt x="2066" y="89"/>
                  <a:pt x="2066" y="89"/>
                  <a:pt x="2066" y="89"/>
                </a:cubicBezTo>
                <a:cubicBezTo>
                  <a:pt x="2081" y="94"/>
                  <a:pt x="2081" y="94"/>
                  <a:pt x="2081" y="94"/>
                </a:cubicBezTo>
                <a:cubicBezTo>
                  <a:pt x="2089" y="96"/>
                  <a:pt x="2089" y="96"/>
                  <a:pt x="2089" y="96"/>
                </a:cubicBezTo>
                <a:cubicBezTo>
                  <a:pt x="2109" y="99"/>
                  <a:pt x="2109" y="99"/>
                  <a:pt x="2109" y="99"/>
                </a:cubicBezTo>
                <a:cubicBezTo>
                  <a:pt x="2119" y="101"/>
                  <a:pt x="2119" y="101"/>
                  <a:pt x="2119" y="101"/>
                </a:cubicBezTo>
                <a:cubicBezTo>
                  <a:pt x="2125" y="98"/>
                  <a:pt x="2125" y="98"/>
                  <a:pt x="2125" y="98"/>
                </a:cubicBezTo>
                <a:cubicBezTo>
                  <a:pt x="2141" y="98"/>
                  <a:pt x="2141" y="98"/>
                  <a:pt x="2141" y="98"/>
                </a:cubicBezTo>
                <a:cubicBezTo>
                  <a:pt x="2153" y="102"/>
                  <a:pt x="2153" y="102"/>
                  <a:pt x="2153" y="102"/>
                </a:cubicBezTo>
                <a:cubicBezTo>
                  <a:pt x="2165" y="107"/>
                  <a:pt x="2165" y="107"/>
                  <a:pt x="2165" y="107"/>
                </a:cubicBezTo>
                <a:cubicBezTo>
                  <a:pt x="2177" y="108"/>
                  <a:pt x="2177" y="108"/>
                  <a:pt x="2177" y="108"/>
                </a:cubicBezTo>
                <a:cubicBezTo>
                  <a:pt x="2192" y="112"/>
                  <a:pt x="2192" y="112"/>
                  <a:pt x="2192" y="112"/>
                </a:cubicBezTo>
                <a:cubicBezTo>
                  <a:pt x="2204" y="108"/>
                  <a:pt x="2204" y="108"/>
                  <a:pt x="2204" y="108"/>
                </a:cubicBezTo>
                <a:cubicBezTo>
                  <a:pt x="2225" y="115"/>
                  <a:pt x="2225" y="115"/>
                  <a:pt x="2225" y="115"/>
                </a:cubicBezTo>
                <a:cubicBezTo>
                  <a:pt x="2238" y="117"/>
                  <a:pt x="2238" y="117"/>
                  <a:pt x="2238" y="117"/>
                </a:cubicBezTo>
                <a:cubicBezTo>
                  <a:pt x="2257" y="119"/>
                  <a:pt x="2257" y="119"/>
                  <a:pt x="2257" y="119"/>
                </a:cubicBezTo>
                <a:cubicBezTo>
                  <a:pt x="2268" y="125"/>
                  <a:pt x="2268" y="125"/>
                  <a:pt x="2268" y="125"/>
                </a:cubicBezTo>
                <a:cubicBezTo>
                  <a:pt x="2278" y="124"/>
                  <a:pt x="2278" y="124"/>
                  <a:pt x="2278" y="124"/>
                </a:cubicBezTo>
                <a:cubicBezTo>
                  <a:pt x="2284" y="125"/>
                  <a:pt x="2284" y="125"/>
                  <a:pt x="2284" y="125"/>
                </a:cubicBezTo>
                <a:cubicBezTo>
                  <a:pt x="2304" y="130"/>
                  <a:pt x="2304" y="130"/>
                  <a:pt x="2304" y="130"/>
                </a:cubicBezTo>
                <a:cubicBezTo>
                  <a:pt x="2310" y="132"/>
                  <a:pt x="2310" y="132"/>
                  <a:pt x="2310" y="132"/>
                </a:cubicBezTo>
                <a:cubicBezTo>
                  <a:pt x="2319" y="133"/>
                  <a:pt x="2319" y="133"/>
                  <a:pt x="2319" y="133"/>
                </a:cubicBezTo>
                <a:cubicBezTo>
                  <a:pt x="2340" y="134"/>
                  <a:pt x="2340" y="134"/>
                  <a:pt x="2340" y="134"/>
                </a:cubicBezTo>
                <a:cubicBezTo>
                  <a:pt x="2370" y="132"/>
                  <a:pt x="2370" y="132"/>
                  <a:pt x="2370" y="132"/>
                </a:cubicBezTo>
                <a:cubicBezTo>
                  <a:pt x="2377" y="135"/>
                  <a:pt x="2377" y="135"/>
                  <a:pt x="2377" y="135"/>
                </a:cubicBezTo>
                <a:cubicBezTo>
                  <a:pt x="2403" y="139"/>
                  <a:pt x="2403" y="139"/>
                  <a:pt x="2403" y="139"/>
                </a:cubicBezTo>
                <a:cubicBezTo>
                  <a:pt x="2418" y="148"/>
                  <a:pt x="2418" y="148"/>
                  <a:pt x="2418" y="148"/>
                </a:cubicBezTo>
                <a:cubicBezTo>
                  <a:pt x="2436" y="153"/>
                  <a:pt x="2436" y="153"/>
                  <a:pt x="2436" y="153"/>
                </a:cubicBezTo>
                <a:cubicBezTo>
                  <a:pt x="2450" y="157"/>
                  <a:pt x="2450" y="157"/>
                  <a:pt x="2450" y="157"/>
                </a:cubicBezTo>
                <a:cubicBezTo>
                  <a:pt x="2470" y="158"/>
                  <a:pt x="2470" y="158"/>
                  <a:pt x="2470" y="158"/>
                </a:cubicBezTo>
                <a:cubicBezTo>
                  <a:pt x="2487" y="160"/>
                  <a:pt x="2487" y="160"/>
                  <a:pt x="2487" y="160"/>
                </a:cubicBezTo>
                <a:cubicBezTo>
                  <a:pt x="2496" y="149"/>
                  <a:pt x="2496" y="149"/>
                  <a:pt x="2496" y="149"/>
                </a:cubicBezTo>
                <a:cubicBezTo>
                  <a:pt x="2512" y="153"/>
                  <a:pt x="2512" y="153"/>
                  <a:pt x="2512" y="153"/>
                </a:cubicBezTo>
                <a:cubicBezTo>
                  <a:pt x="2519" y="153"/>
                  <a:pt x="2519" y="153"/>
                  <a:pt x="2519" y="153"/>
                </a:cubicBezTo>
                <a:cubicBezTo>
                  <a:pt x="2534" y="147"/>
                  <a:pt x="2534" y="147"/>
                  <a:pt x="2534" y="147"/>
                </a:cubicBezTo>
                <a:cubicBezTo>
                  <a:pt x="2540" y="145"/>
                  <a:pt x="2540" y="145"/>
                  <a:pt x="2540" y="145"/>
                </a:cubicBezTo>
                <a:cubicBezTo>
                  <a:pt x="2548" y="137"/>
                  <a:pt x="2548" y="137"/>
                  <a:pt x="2548" y="137"/>
                </a:cubicBezTo>
                <a:cubicBezTo>
                  <a:pt x="2548" y="127"/>
                  <a:pt x="2548" y="127"/>
                  <a:pt x="2548" y="127"/>
                </a:cubicBezTo>
                <a:cubicBezTo>
                  <a:pt x="2561" y="118"/>
                  <a:pt x="2561" y="118"/>
                  <a:pt x="2561" y="118"/>
                </a:cubicBezTo>
                <a:cubicBezTo>
                  <a:pt x="2580" y="117"/>
                  <a:pt x="2580" y="117"/>
                  <a:pt x="2580" y="117"/>
                </a:cubicBezTo>
                <a:cubicBezTo>
                  <a:pt x="2612" y="120"/>
                  <a:pt x="2612" y="120"/>
                  <a:pt x="2612" y="120"/>
                </a:cubicBezTo>
                <a:cubicBezTo>
                  <a:pt x="2618" y="120"/>
                  <a:pt x="2618" y="120"/>
                  <a:pt x="2618" y="120"/>
                </a:cubicBezTo>
                <a:cubicBezTo>
                  <a:pt x="2648" y="122"/>
                  <a:pt x="2648" y="122"/>
                  <a:pt x="2648" y="122"/>
                </a:cubicBezTo>
                <a:cubicBezTo>
                  <a:pt x="2663" y="118"/>
                  <a:pt x="2663" y="118"/>
                  <a:pt x="2663" y="118"/>
                </a:cubicBezTo>
                <a:cubicBezTo>
                  <a:pt x="2684" y="118"/>
                  <a:pt x="2684" y="118"/>
                  <a:pt x="2684" y="118"/>
                </a:cubicBezTo>
                <a:cubicBezTo>
                  <a:pt x="2702" y="113"/>
                  <a:pt x="2702" y="113"/>
                  <a:pt x="2702" y="113"/>
                </a:cubicBezTo>
                <a:cubicBezTo>
                  <a:pt x="2710" y="108"/>
                  <a:pt x="2710" y="108"/>
                  <a:pt x="2710" y="108"/>
                </a:cubicBezTo>
                <a:cubicBezTo>
                  <a:pt x="2715" y="99"/>
                  <a:pt x="2715" y="99"/>
                  <a:pt x="2715" y="99"/>
                </a:cubicBezTo>
                <a:cubicBezTo>
                  <a:pt x="2729" y="89"/>
                  <a:pt x="2729" y="89"/>
                  <a:pt x="2729" y="89"/>
                </a:cubicBezTo>
                <a:cubicBezTo>
                  <a:pt x="2741" y="86"/>
                  <a:pt x="2741" y="86"/>
                  <a:pt x="2741" y="86"/>
                </a:cubicBezTo>
                <a:cubicBezTo>
                  <a:pt x="2770" y="93"/>
                  <a:pt x="2770" y="93"/>
                  <a:pt x="2770" y="93"/>
                </a:cubicBezTo>
                <a:cubicBezTo>
                  <a:pt x="2770" y="93"/>
                  <a:pt x="2778" y="93"/>
                  <a:pt x="2780" y="93"/>
                </a:cubicBezTo>
                <a:cubicBezTo>
                  <a:pt x="2782" y="93"/>
                  <a:pt x="2813" y="90"/>
                  <a:pt x="2813" y="90"/>
                </a:cubicBezTo>
                <a:cubicBezTo>
                  <a:pt x="2836" y="84"/>
                  <a:pt x="2836" y="84"/>
                  <a:pt x="2836" y="84"/>
                </a:cubicBezTo>
                <a:cubicBezTo>
                  <a:pt x="2850" y="84"/>
                  <a:pt x="2850" y="84"/>
                  <a:pt x="2850" y="84"/>
                </a:cubicBezTo>
                <a:cubicBezTo>
                  <a:pt x="2864" y="90"/>
                  <a:pt x="2864" y="90"/>
                  <a:pt x="2864" y="90"/>
                </a:cubicBezTo>
                <a:cubicBezTo>
                  <a:pt x="2876" y="85"/>
                  <a:pt x="2876" y="85"/>
                  <a:pt x="2876" y="85"/>
                </a:cubicBezTo>
                <a:cubicBezTo>
                  <a:pt x="2880" y="80"/>
                  <a:pt x="2880" y="80"/>
                  <a:pt x="2880" y="80"/>
                </a:cubicBezTo>
                <a:cubicBezTo>
                  <a:pt x="2892" y="78"/>
                  <a:pt x="2892" y="78"/>
                  <a:pt x="2892" y="78"/>
                </a:cubicBezTo>
                <a:cubicBezTo>
                  <a:pt x="2892" y="78"/>
                  <a:pt x="2899" y="74"/>
                  <a:pt x="2901" y="78"/>
                </a:cubicBezTo>
                <a:cubicBezTo>
                  <a:pt x="2903" y="82"/>
                  <a:pt x="2906" y="87"/>
                  <a:pt x="2906" y="87"/>
                </a:cubicBezTo>
                <a:cubicBezTo>
                  <a:pt x="2912" y="93"/>
                  <a:pt x="2912" y="93"/>
                  <a:pt x="2912" y="93"/>
                </a:cubicBezTo>
                <a:cubicBezTo>
                  <a:pt x="2937" y="100"/>
                  <a:pt x="2937" y="100"/>
                  <a:pt x="2937" y="100"/>
                </a:cubicBezTo>
                <a:cubicBezTo>
                  <a:pt x="2958" y="92"/>
                  <a:pt x="2958" y="92"/>
                  <a:pt x="2958" y="92"/>
                </a:cubicBezTo>
                <a:cubicBezTo>
                  <a:pt x="2977" y="87"/>
                  <a:pt x="2977" y="87"/>
                  <a:pt x="2977" y="87"/>
                </a:cubicBezTo>
                <a:cubicBezTo>
                  <a:pt x="2977" y="87"/>
                  <a:pt x="2981" y="87"/>
                  <a:pt x="2985" y="87"/>
                </a:cubicBezTo>
                <a:cubicBezTo>
                  <a:pt x="2988" y="86"/>
                  <a:pt x="2992" y="72"/>
                  <a:pt x="2992" y="72"/>
                </a:cubicBezTo>
                <a:cubicBezTo>
                  <a:pt x="3017" y="64"/>
                  <a:pt x="3017" y="64"/>
                  <a:pt x="3017" y="64"/>
                </a:cubicBezTo>
                <a:cubicBezTo>
                  <a:pt x="3022" y="60"/>
                  <a:pt x="3022" y="60"/>
                  <a:pt x="3022" y="60"/>
                </a:cubicBezTo>
                <a:cubicBezTo>
                  <a:pt x="3039" y="44"/>
                  <a:pt x="3039" y="44"/>
                  <a:pt x="3039" y="44"/>
                </a:cubicBezTo>
                <a:cubicBezTo>
                  <a:pt x="3039" y="44"/>
                  <a:pt x="3036" y="43"/>
                  <a:pt x="3039" y="38"/>
                </a:cubicBezTo>
                <a:cubicBezTo>
                  <a:pt x="3041" y="34"/>
                  <a:pt x="3039" y="25"/>
                  <a:pt x="3039" y="25"/>
                </a:cubicBezTo>
                <a:cubicBezTo>
                  <a:pt x="3040" y="17"/>
                  <a:pt x="3040" y="17"/>
                  <a:pt x="3040" y="17"/>
                </a:cubicBezTo>
                <a:cubicBezTo>
                  <a:pt x="3046" y="5"/>
                  <a:pt x="3046" y="5"/>
                  <a:pt x="3046" y="5"/>
                </a:cubicBezTo>
                <a:cubicBezTo>
                  <a:pt x="3057" y="5"/>
                  <a:pt x="3057" y="5"/>
                  <a:pt x="3057" y="5"/>
                </a:cubicBezTo>
                <a:cubicBezTo>
                  <a:pt x="3076" y="0"/>
                  <a:pt x="3076" y="0"/>
                  <a:pt x="3076" y="0"/>
                </a:cubicBezTo>
                <a:cubicBezTo>
                  <a:pt x="3099" y="0"/>
                  <a:pt x="3099" y="0"/>
                  <a:pt x="3099" y="0"/>
                </a:cubicBezTo>
                <a:cubicBezTo>
                  <a:pt x="3122" y="5"/>
                  <a:pt x="3122" y="5"/>
                  <a:pt x="3122" y="5"/>
                </a:cubicBezTo>
                <a:cubicBezTo>
                  <a:pt x="3130" y="10"/>
                  <a:pt x="3130" y="10"/>
                  <a:pt x="3130" y="10"/>
                </a:cubicBezTo>
                <a:cubicBezTo>
                  <a:pt x="3145" y="10"/>
                  <a:pt x="3145" y="10"/>
                  <a:pt x="3145" y="10"/>
                </a:cubicBezTo>
                <a:cubicBezTo>
                  <a:pt x="3165" y="11"/>
                  <a:pt x="3165" y="11"/>
                  <a:pt x="3165" y="11"/>
                </a:cubicBezTo>
                <a:cubicBezTo>
                  <a:pt x="3178" y="16"/>
                  <a:pt x="3178" y="16"/>
                  <a:pt x="3178" y="16"/>
                </a:cubicBezTo>
                <a:cubicBezTo>
                  <a:pt x="3197" y="18"/>
                  <a:pt x="3197" y="18"/>
                  <a:pt x="3197" y="18"/>
                </a:cubicBezTo>
                <a:cubicBezTo>
                  <a:pt x="3216" y="26"/>
                  <a:pt x="3216" y="26"/>
                  <a:pt x="3216" y="26"/>
                </a:cubicBezTo>
                <a:cubicBezTo>
                  <a:pt x="3235" y="36"/>
                  <a:pt x="3235" y="36"/>
                  <a:pt x="3235" y="36"/>
                </a:cubicBezTo>
                <a:cubicBezTo>
                  <a:pt x="3249" y="45"/>
                  <a:pt x="3249" y="45"/>
                  <a:pt x="3249" y="45"/>
                </a:cubicBezTo>
                <a:cubicBezTo>
                  <a:pt x="3271" y="50"/>
                  <a:pt x="3271" y="50"/>
                  <a:pt x="3271" y="50"/>
                </a:cubicBezTo>
                <a:cubicBezTo>
                  <a:pt x="3284" y="60"/>
                  <a:pt x="3284" y="60"/>
                  <a:pt x="3284" y="60"/>
                </a:cubicBezTo>
                <a:cubicBezTo>
                  <a:pt x="3290" y="74"/>
                  <a:pt x="3290" y="74"/>
                  <a:pt x="3290" y="74"/>
                </a:cubicBezTo>
                <a:cubicBezTo>
                  <a:pt x="3303" y="78"/>
                  <a:pt x="3303" y="78"/>
                  <a:pt x="3303" y="78"/>
                </a:cubicBezTo>
                <a:cubicBezTo>
                  <a:pt x="3321" y="84"/>
                  <a:pt x="3321" y="84"/>
                  <a:pt x="3321" y="84"/>
                </a:cubicBezTo>
                <a:cubicBezTo>
                  <a:pt x="3335" y="89"/>
                  <a:pt x="3335" y="89"/>
                  <a:pt x="3335" y="89"/>
                </a:cubicBezTo>
                <a:cubicBezTo>
                  <a:pt x="3347" y="82"/>
                  <a:pt x="3347" y="82"/>
                  <a:pt x="3347" y="82"/>
                </a:cubicBezTo>
                <a:cubicBezTo>
                  <a:pt x="3354" y="82"/>
                  <a:pt x="3354" y="82"/>
                  <a:pt x="3354" y="82"/>
                </a:cubicBezTo>
                <a:cubicBezTo>
                  <a:pt x="3354" y="82"/>
                  <a:pt x="3366" y="81"/>
                  <a:pt x="3368" y="82"/>
                </a:cubicBezTo>
                <a:cubicBezTo>
                  <a:pt x="3371" y="83"/>
                  <a:pt x="3381" y="87"/>
                  <a:pt x="3384" y="90"/>
                </a:cubicBezTo>
                <a:cubicBezTo>
                  <a:pt x="3387" y="92"/>
                  <a:pt x="3401" y="98"/>
                  <a:pt x="3401" y="98"/>
                </a:cubicBezTo>
                <a:cubicBezTo>
                  <a:pt x="3421" y="103"/>
                  <a:pt x="3421" y="103"/>
                  <a:pt x="3421" y="103"/>
                </a:cubicBezTo>
                <a:cubicBezTo>
                  <a:pt x="3445" y="107"/>
                  <a:pt x="3445" y="107"/>
                  <a:pt x="3445" y="107"/>
                </a:cubicBezTo>
                <a:cubicBezTo>
                  <a:pt x="3457" y="113"/>
                  <a:pt x="3457" y="113"/>
                  <a:pt x="3457" y="113"/>
                </a:cubicBezTo>
                <a:cubicBezTo>
                  <a:pt x="3470" y="110"/>
                  <a:pt x="3470" y="110"/>
                  <a:pt x="3470" y="110"/>
                </a:cubicBezTo>
                <a:cubicBezTo>
                  <a:pt x="3489" y="104"/>
                  <a:pt x="3489" y="104"/>
                  <a:pt x="3489" y="104"/>
                </a:cubicBezTo>
                <a:cubicBezTo>
                  <a:pt x="3493" y="98"/>
                  <a:pt x="3493" y="98"/>
                  <a:pt x="3493" y="98"/>
                </a:cubicBezTo>
                <a:cubicBezTo>
                  <a:pt x="3511" y="83"/>
                  <a:pt x="3511" y="83"/>
                  <a:pt x="3511" y="83"/>
                </a:cubicBezTo>
                <a:cubicBezTo>
                  <a:pt x="3523" y="69"/>
                  <a:pt x="3523" y="69"/>
                  <a:pt x="3523" y="69"/>
                </a:cubicBezTo>
                <a:cubicBezTo>
                  <a:pt x="3531" y="68"/>
                  <a:pt x="3531" y="68"/>
                  <a:pt x="3531" y="68"/>
                </a:cubicBezTo>
                <a:cubicBezTo>
                  <a:pt x="3552" y="62"/>
                  <a:pt x="3552" y="62"/>
                  <a:pt x="3552" y="62"/>
                </a:cubicBezTo>
                <a:cubicBezTo>
                  <a:pt x="3568" y="66"/>
                  <a:pt x="3568" y="66"/>
                  <a:pt x="3568" y="66"/>
                </a:cubicBezTo>
                <a:cubicBezTo>
                  <a:pt x="3600" y="70"/>
                  <a:pt x="3600" y="70"/>
                  <a:pt x="3600" y="70"/>
                </a:cubicBezTo>
                <a:cubicBezTo>
                  <a:pt x="3610" y="79"/>
                  <a:pt x="3610" y="79"/>
                  <a:pt x="3610" y="79"/>
                </a:cubicBezTo>
                <a:cubicBezTo>
                  <a:pt x="3610" y="79"/>
                  <a:pt x="3624" y="87"/>
                  <a:pt x="3628" y="90"/>
                </a:cubicBezTo>
                <a:cubicBezTo>
                  <a:pt x="3631" y="92"/>
                  <a:pt x="3646" y="98"/>
                  <a:pt x="3646" y="98"/>
                </a:cubicBezTo>
                <a:cubicBezTo>
                  <a:pt x="3669" y="102"/>
                  <a:pt x="3669" y="102"/>
                  <a:pt x="3669" y="102"/>
                </a:cubicBezTo>
                <a:cubicBezTo>
                  <a:pt x="3687" y="103"/>
                  <a:pt x="3687" y="103"/>
                  <a:pt x="3687" y="103"/>
                </a:cubicBezTo>
                <a:cubicBezTo>
                  <a:pt x="3699" y="105"/>
                  <a:pt x="3699" y="105"/>
                  <a:pt x="3699" y="105"/>
                </a:cubicBezTo>
                <a:cubicBezTo>
                  <a:pt x="3726" y="107"/>
                  <a:pt x="3726" y="107"/>
                  <a:pt x="3726" y="107"/>
                </a:cubicBezTo>
                <a:cubicBezTo>
                  <a:pt x="3749" y="109"/>
                  <a:pt x="3749" y="109"/>
                  <a:pt x="3749" y="109"/>
                </a:cubicBezTo>
                <a:cubicBezTo>
                  <a:pt x="3761" y="113"/>
                  <a:pt x="3761" y="113"/>
                  <a:pt x="3761" y="113"/>
                </a:cubicBezTo>
                <a:cubicBezTo>
                  <a:pt x="3771" y="110"/>
                  <a:pt x="3771" y="110"/>
                  <a:pt x="3771" y="110"/>
                </a:cubicBezTo>
                <a:cubicBezTo>
                  <a:pt x="3793" y="110"/>
                  <a:pt x="3793" y="110"/>
                  <a:pt x="3793" y="110"/>
                </a:cubicBezTo>
                <a:cubicBezTo>
                  <a:pt x="3811" y="107"/>
                  <a:pt x="3811" y="107"/>
                  <a:pt x="3811" y="107"/>
                </a:cubicBezTo>
                <a:cubicBezTo>
                  <a:pt x="3836" y="106"/>
                  <a:pt x="3836" y="106"/>
                  <a:pt x="3836" y="106"/>
                </a:cubicBezTo>
                <a:cubicBezTo>
                  <a:pt x="3851" y="113"/>
                  <a:pt x="3851" y="113"/>
                  <a:pt x="3851" y="113"/>
                </a:cubicBezTo>
                <a:cubicBezTo>
                  <a:pt x="3872" y="115"/>
                  <a:pt x="3872" y="115"/>
                  <a:pt x="3872" y="115"/>
                </a:cubicBezTo>
                <a:cubicBezTo>
                  <a:pt x="3910" y="125"/>
                  <a:pt x="3910" y="125"/>
                  <a:pt x="3910" y="125"/>
                </a:cubicBezTo>
                <a:cubicBezTo>
                  <a:pt x="3949" y="131"/>
                  <a:pt x="3949" y="131"/>
                  <a:pt x="3949" y="131"/>
                </a:cubicBezTo>
                <a:cubicBezTo>
                  <a:pt x="3958" y="138"/>
                  <a:pt x="3958" y="138"/>
                  <a:pt x="3958" y="138"/>
                </a:cubicBezTo>
                <a:cubicBezTo>
                  <a:pt x="3993" y="146"/>
                  <a:pt x="3993" y="146"/>
                  <a:pt x="3993" y="146"/>
                </a:cubicBezTo>
                <a:cubicBezTo>
                  <a:pt x="4013" y="148"/>
                  <a:pt x="4013" y="148"/>
                  <a:pt x="4013" y="148"/>
                </a:cubicBezTo>
                <a:cubicBezTo>
                  <a:pt x="4023" y="150"/>
                  <a:pt x="4023" y="150"/>
                  <a:pt x="4023" y="150"/>
                </a:cubicBezTo>
                <a:cubicBezTo>
                  <a:pt x="4048" y="157"/>
                  <a:pt x="4048" y="157"/>
                  <a:pt x="4048" y="157"/>
                </a:cubicBezTo>
                <a:cubicBezTo>
                  <a:pt x="4071" y="159"/>
                  <a:pt x="4071" y="159"/>
                  <a:pt x="4071" y="159"/>
                </a:cubicBezTo>
                <a:cubicBezTo>
                  <a:pt x="4091" y="165"/>
                  <a:pt x="4091" y="165"/>
                  <a:pt x="4091" y="165"/>
                </a:cubicBezTo>
                <a:cubicBezTo>
                  <a:pt x="4103" y="172"/>
                  <a:pt x="4103" y="172"/>
                  <a:pt x="4103" y="172"/>
                </a:cubicBezTo>
                <a:cubicBezTo>
                  <a:pt x="4103" y="177"/>
                  <a:pt x="4103" y="177"/>
                  <a:pt x="4103" y="177"/>
                </a:cubicBezTo>
                <a:cubicBezTo>
                  <a:pt x="4103" y="183"/>
                  <a:pt x="4103" y="183"/>
                  <a:pt x="4103" y="183"/>
                </a:cubicBezTo>
                <a:cubicBezTo>
                  <a:pt x="4094" y="189"/>
                  <a:pt x="4094" y="189"/>
                  <a:pt x="4094" y="189"/>
                </a:cubicBezTo>
                <a:cubicBezTo>
                  <a:pt x="4094" y="194"/>
                  <a:pt x="4094" y="194"/>
                  <a:pt x="4094" y="194"/>
                </a:cubicBezTo>
                <a:cubicBezTo>
                  <a:pt x="4089" y="200"/>
                  <a:pt x="4089" y="200"/>
                  <a:pt x="4089" y="200"/>
                </a:cubicBezTo>
                <a:cubicBezTo>
                  <a:pt x="4079" y="209"/>
                  <a:pt x="4079" y="209"/>
                  <a:pt x="4079" y="209"/>
                </a:cubicBezTo>
                <a:cubicBezTo>
                  <a:pt x="4069" y="218"/>
                  <a:pt x="4069" y="218"/>
                  <a:pt x="4069" y="218"/>
                </a:cubicBezTo>
                <a:cubicBezTo>
                  <a:pt x="4060" y="219"/>
                  <a:pt x="4060" y="219"/>
                  <a:pt x="4060" y="219"/>
                </a:cubicBezTo>
                <a:cubicBezTo>
                  <a:pt x="4056" y="235"/>
                  <a:pt x="4056" y="235"/>
                  <a:pt x="4056" y="235"/>
                </a:cubicBezTo>
                <a:cubicBezTo>
                  <a:pt x="4060" y="236"/>
                  <a:pt x="4060" y="236"/>
                  <a:pt x="4060" y="236"/>
                </a:cubicBezTo>
                <a:cubicBezTo>
                  <a:pt x="4068" y="241"/>
                  <a:pt x="4068" y="241"/>
                  <a:pt x="4068" y="241"/>
                </a:cubicBezTo>
                <a:cubicBezTo>
                  <a:pt x="4069" y="245"/>
                  <a:pt x="4069" y="245"/>
                  <a:pt x="4069" y="245"/>
                </a:cubicBezTo>
                <a:cubicBezTo>
                  <a:pt x="4064" y="258"/>
                  <a:pt x="4064" y="258"/>
                  <a:pt x="4064" y="258"/>
                </a:cubicBezTo>
                <a:cubicBezTo>
                  <a:pt x="4066" y="263"/>
                  <a:pt x="4066" y="263"/>
                  <a:pt x="4066" y="263"/>
                </a:cubicBezTo>
                <a:cubicBezTo>
                  <a:pt x="4063" y="269"/>
                  <a:pt x="4063" y="269"/>
                  <a:pt x="4063" y="269"/>
                </a:cubicBezTo>
                <a:cubicBezTo>
                  <a:pt x="4052" y="269"/>
                  <a:pt x="4052" y="269"/>
                  <a:pt x="4052" y="269"/>
                </a:cubicBezTo>
                <a:cubicBezTo>
                  <a:pt x="4043" y="272"/>
                  <a:pt x="4043" y="272"/>
                  <a:pt x="4043" y="272"/>
                </a:cubicBezTo>
                <a:cubicBezTo>
                  <a:pt x="4039" y="283"/>
                  <a:pt x="4039" y="283"/>
                  <a:pt x="4039" y="283"/>
                </a:cubicBezTo>
                <a:cubicBezTo>
                  <a:pt x="4036" y="291"/>
                  <a:pt x="4036" y="291"/>
                  <a:pt x="4036" y="291"/>
                </a:cubicBezTo>
                <a:cubicBezTo>
                  <a:pt x="4036" y="301"/>
                  <a:pt x="4036" y="301"/>
                  <a:pt x="4036" y="301"/>
                </a:cubicBezTo>
                <a:cubicBezTo>
                  <a:pt x="4025" y="317"/>
                  <a:pt x="4025" y="317"/>
                  <a:pt x="4025" y="317"/>
                </a:cubicBezTo>
                <a:cubicBezTo>
                  <a:pt x="4025" y="317"/>
                  <a:pt x="4026" y="322"/>
                  <a:pt x="4026" y="324"/>
                </a:cubicBezTo>
                <a:cubicBezTo>
                  <a:pt x="4026" y="326"/>
                  <a:pt x="4016" y="335"/>
                  <a:pt x="4016" y="335"/>
                </a:cubicBezTo>
                <a:cubicBezTo>
                  <a:pt x="4016" y="335"/>
                  <a:pt x="4009" y="340"/>
                  <a:pt x="4009" y="345"/>
                </a:cubicBezTo>
                <a:cubicBezTo>
                  <a:pt x="4009" y="350"/>
                  <a:pt x="4013" y="361"/>
                  <a:pt x="4013" y="361"/>
                </a:cubicBezTo>
                <a:cubicBezTo>
                  <a:pt x="4014" y="373"/>
                  <a:pt x="4014" y="373"/>
                  <a:pt x="4014" y="373"/>
                </a:cubicBezTo>
                <a:cubicBezTo>
                  <a:pt x="4016" y="383"/>
                  <a:pt x="4016" y="383"/>
                  <a:pt x="4016" y="383"/>
                </a:cubicBezTo>
                <a:cubicBezTo>
                  <a:pt x="4012" y="392"/>
                  <a:pt x="4012" y="392"/>
                  <a:pt x="4012" y="392"/>
                </a:cubicBezTo>
                <a:cubicBezTo>
                  <a:pt x="4001" y="403"/>
                  <a:pt x="4001" y="403"/>
                  <a:pt x="4001" y="403"/>
                </a:cubicBezTo>
                <a:cubicBezTo>
                  <a:pt x="4001" y="403"/>
                  <a:pt x="4001" y="403"/>
                  <a:pt x="4001" y="406"/>
                </a:cubicBezTo>
                <a:cubicBezTo>
                  <a:pt x="4001" y="408"/>
                  <a:pt x="3987" y="416"/>
                  <a:pt x="3987" y="416"/>
                </a:cubicBezTo>
                <a:cubicBezTo>
                  <a:pt x="3985" y="428"/>
                  <a:pt x="3985" y="428"/>
                  <a:pt x="3985" y="428"/>
                </a:cubicBezTo>
                <a:cubicBezTo>
                  <a:pt x="3991" y="441"/>
                  <a:pt x="3991" y="441"/>
                  <a:pt x="3991" y="441"/>
                </a:cubicBezTo>
                <a:cubicBezTo>
                  <a:pt x="3984" y="455"/>
                  <a:pt x="3984" y="455"/>
                  <a:pt x="3984" y="455"/>
                </a:cubicBezTo>
                <a:cubicBezTo>
                  <a:pt x="3984" y="455"/>
                  <a:pt x="3986" y="470"/>
                  <a:pt x="3987" y="472"/>
                </a:cubicBezTo>
                <a:cubicBezTo>
                  <a:pt x="3987" y="475"/>
                  <a:pt x="3992" y="484"/>
                  <a:pt x="3992" y="484"/>
                </a:cubicBezTo>
                <a:cubicBezTo>
                  <a:pt x="3992" y="484"/>
                  <a:pt x="3994" y="491"/>
                  <a:pt x="3997" y="496"/>
                </a:cubicBezTo>
                <a:cubicBezTo>
                  <a:pt x="4001" y="501"/>
                  <a:pt x="4005" y="506"/>
                  <a:pt x="4005" y="506"/>
                </a:cubicBezTo>
                <a:cubicBezTo>
                  <a:pt x="4005" y="506"/>
                  <a:pt x="4014" y="508"/>
                  <a:pt x="4020" y="511"/>
                </a:cubicBezTo>
                <a:cubicBezTo>
                  <a:pt x="4026" y="514"/>
                  <a:pt x="4031" y="520"/>
                  <a:pt x="4031" y="522"/>
                </a:cubicBezTo>
                <a:cubicBezTo>
                  <a:pt x="4031" y="524"/>
                  <a:pt x="4029" y="533"/>
                  <a:pt x="4029" y="533"/>
                </a:cubicBezTo>
                <a:cubicBezTo>
                  <a:pt x="4026" y="541"/>
                  <a:pt x="4026" y="541"/>
                  <a:pt x="4026" y="541"/>
                </a:cubicBezTo>
                <a:cubicBezTo>
                  <a:pt x="4025" y="552"/>
                  <a:pt x="4025" y="552"/>
                  <a:pt x="4025" y="552"/>
                </a:cubicBezTo>
                <a:cubicBezTo>
                  <a:pt x="4025" y="552"/>
                  <a:pt x="4029" y="558"/>
                  <a:pt x="4029" y="560"/>
                </a:cubicBezTo>
                <a:cubicBezTo>
                  <a:pt x="4029" y="562"/>
                  <a:pt x="4025" y="572"/>
                  <a:pt x="4025" y="572"/>
                </a:cubicBezTo>
                <a:cubicBezTo>
                  <a:pt x="4006" y="588"/>
                  <a:pt x="4006" y="588"/>
                  <a:pt x="4006" y="588"/>
                </a:cubicBezTo>
                <a:cubicBezTo>
                  <a:pt x="4006" y="588"/>
                  <a:pt x="3997" y="591"/>
                  <a:pt x="3995" y="593"/>
                </a:cubicBezTo>
                <a:cubicBezTo>
                  <a:pt x="3993" y="595"/>
                  <a:pt x="3992" y="600"/>
                  <a:pt x="3989" y="603"/>
                </a:cubicBezTo>
                <a:cubicBezTo>
                  <a:pt x="3986" y="607"/>
                  <a:pt x="3978" y="621"/>
                  <a:pt x="3976" y="623"/>
                </a:cubicBezTo>
                <a:cubicBezTo>
                  <a:pt x="3973" y="626"/>
                  <a:pt x="3971" y="628"/>
                  <a:pt x="3968" y="635"/>
                </a:cubicBezTo>
                <a:cubicBezTo>
                  <a:pt x="3966" y="642"/>
                  <a:pt x="3948" y="658"/>
                  <a:pt x="3948" y="658"/>
                </a:cubicBezTo>
                <a:cubicBezTo>
                  <a:pt x="3930" y="667"/>
                  <a:pt x="3930" y="667"/>
                  <a:pt x="3930" y="667"/>
                </a:cubicBezTo>
                <a:cubicBezTo>
                  <a:pt x="3940" y="675"/>
                  <a:pt x="3940" y="675"/>
                  <a:pt x="3940" y="675"/>
                </a:cubicBezTo>
                <a:cubicBezTo>
                  <a:pt x="3947" y="685"/>
                  <a:pt x="3947" y="685"/>
                  <a:pt x="3947" y="685"/>
                </a:cubicBezTo>
                <a:cubicBezTo>
                  <a:pt x="3949" y="695"/>
                  <a:pt x="3949" y="695"/>
                  <a:pt x="3949" y="695"/>
                </a:cubicBezTo>
                <a:cubicBezTo>
                  <a:pt x="3959" y="706"/>
                  <a:pt x="3959" y="706"/>
                  <a:pt x="3959" y="706"/>
                </a:cubicBezTo>
                <a:cubicBezTo>
                  <a:pt x="3970" y="719"/>
                  <a:pt x="3970" y="719"/>
                  <a:pt x="3970" y="719"/>
                </a:cubicBezTo>
                <a:cubicBezTo>
                  <a:pt x="3978" y="724"/>
                  <a:pt x="3978" y="724"/>
                  <a:pt x="3978" y="724"/>
                </a:cubicBezTo>
                <a:cubicBezTo>
                  <a:pt x="3993" y="733"/>
                  <a:pt x="3993" y="733"/>
                  <a:pt x="3993" y="733"/>
                </a:cubicBezTo>
                <a:cubicBezTo>
                  <a:pt x="4003" y="743"/>
                  <a:pt x="4003" y="743"/>
                  <a:pt x="4003" y="743"/>
                </a:cubicBezTo>
                <a:cubicBezTo>
                  <a:pt x="4015" y="750"/>
                  <a:pt x="4015" y="750"/>
                  <a:pt x="4015" y="750"/>
                </a:cubicBezTo>
                <a:cubicBezTo>
                  <a:pt x="4018" y="760"/>
                  <a:pt x="4018" y="760"/>
                  <a:pt x="4018" y="760"/>
                </a:cubicBezTo>
                <a:cubicBezTo>
                  <a:pt x="4011" y="768"/>
                  <a:pt x="4011" y="768"/>
                  <a:pt x="4011" y="768"/>
                </a:cubicBezTo>
                <a:cubicBezTo>
                  <a:pt x="4011" y="768"/>
                  <a:pt x="4001" y="772"/>
                  <a:pt x="4000" y="774"/>
                </a:cubicBezTo>
                <a:cubicBezTo>
                  <a:pt x="3999" y="777"/>
                  <a:pt x="3999" y="777"/>
                  <a:pt x="3999" y="777"/>
                </a:cubicBezTo>
                <a:cubicBezTo>
                  <a:pt x="3999" y="777"/>
                  <a:pt x="3989" y="782"/>
                  <a:pt x="3987" y="792"/>
                </a:cubicBezTo>
                <a:cubicBezTo>
                  <a:pt x="3984" y="803"/>
                  <a:pt x="3982" y="809"/>
                  <a:pt x="3982" y="811"/>
                </a:cubicBezTo>
                <a:cubicBezTo>
                  <a:pt x="3982" y="814"/>
                  <a:pt x="3982" y="821"/>
                  <a:pt x="3980" y="825"/>
                </a:cubicBezTo>
                <a:cubicBezTo>
                  <a:pt x="3977" y="829"/>
                  <a:pt x="3968" y="838"/>
                  <a:pt x="3968" y="838"/>
                </a:cubicBezTo>
                <a:cubicBezTo>
                  <a:pt x="3962" y="843"/>
                  <a:pt x="3962" y="843"/>
                  <a:pt x="3962" y="843"/>
                </a:cubicBezTo>
                <a:cubicBezTo>
                  <a:pt x="3970" y="853"/>
                  <a:pt x="3970" y="853"/>
                  <a:pt x="3970" y="853"/>
                </a:cubicBezTo>
                <a:cubicBezTo>
                  <a:pt x="3970" y="853"/>
                  <a:pt x="3980" y="858"/>
                  <a:pt x="3980" y="861"/>
                </a:cubicBezTo>
                <a:cubicBezTo>
                  <a:pt x="3980" y="865"/>
                  <a:pt x="3975" y="878"/>
                  <a:pt x="3975" y="881"/>
                </a:cubicBezTo>
                <a:cubicBezTo>
                  <a:pt x="3975" y="883"/>
                  <a:pt x="3963" y="893"/>
                  <a:pt x="3963" y="893"/>
                </a:cubicBezTo>
                <a:cubicBezTo>
                  <a:pt x="3963" y="893"/>
                  <a:pt x="3954" y="904"/>
                  <a:pt x="3953" y="907"/>
                </a:cubicBezTo>
                <a:cubicBezTo>
                  <a:pt x="3953" y="910"/>
                  <a:pt x="3948" y="919"/>
                  <a:pt x="3948" y="919"/>
                </a:cubicBezTo>
                <a:cubicBezTo>
                  <a:pt x="3953" y="930"/>
                  <a:pt x="3953" y="930"/>
                  <a:pt x="3953" y="930"/>
                </a:cubicBezTo>
                <a:cubicBezTo>
                  <a:pt x="3956" y="937"/>
                  <a:pt x="3956" y="937"/>
                  <a:pt x="3956" y="937"/>
                </a:cubicBezTo>
                <a:cubicBezTo>
                  <a:pt x="3956" y="937"/>
                  <a:pt x="3968" y="935"/>
                  <a:pt x="3968" y="936"/>
                </a:cubicBezTo>
                <a:cubicBezTo>
                  <a:pt x="3968" y="938"/>
                  <a:pt x="3974" y="955"/>
                  <a:pt x="3974" y="955"/>
                </a:cubicBezTo>
                <a:cubicBezTo>
                  <a:pt x="3988" y="958"/>
                  <a:pt x="3988" y="958"/>
                  <a:pt x="3988" y="958"/>
                </a:cubicBezTo>
                <a:cubicBezTo>
                  <a:pt x="3999" y="974"/>
                  <a:pt x="3999" y="974"/>
                  <a:pt x="3999" y="974"/>
                </a:cubicBezTo>
                <a:cubicBezTo>
                  <a:pt x="4007" y="993"/>
                  <a:pt x="4007" y="993"/>
                  <a:pt x="4007" y="993"/>
                </a:cubicBezTo>
                <a:cubicBezTo>
                  <a:pt x="4010" y="1017"/>
                  <a:pt x="4010" y="1017"/>
                  <a:pt x="4010" y="1017"/>
                </a:cubicBezTo>
                <a:cubicBezTo>
                  <a:pt x="4006" y="1030"/>
                  <a:pt x="4006" y="1030"/>
                  <a:pt x="4006" y="1030"/>
                </a:cubicBezTo>
                <a:cubicBezTo>
                  <a:pt x="4002" y="1045"/>
                  <a:pt x="4002" y="1045"/>
                  <a:pt x="4002" y="1045"/>
                </a:cubicBezTo>
                <a:cubicBezTo>
                  <a:pt x="4002" y="1045"/>
                  <a:pt x="4001" y="1054"/>
                  <a:pt x="4002" y="1057"/>
                </a:cubicBezTo>
                <a:cubicBezTo>
                  <a:pt x="4002" y="1059"/>
                  <a:pt x="4005" y="1070"/>
                  <a:pt x="4005" y="1070"/>
                </a:cubicBezTo>
                <a:cubicBezTo>
                  <a:pt x="4008" y="1083"/>
                  <a:pt x="4008" y="1083"/>
                  <a:pt x="4008" y="1083"/>
                </a:cubicBezTo>
                <a:cubicBezTo>
                  <a:pt x="4010" y="1098"/>
                  <a:pt x="4010" y="1098"/>
                  <a:pt x="4010" y="1098"/>
                </a:cubicBezTo>
                <a:cubicBezTo>
                  <a:pt x="4010" y="1098"/>
                  <a:pt x="4008" y="1103"/>
                  <a:pt x="4010" y="1107"/>
                </a:cubicBezTo>
                <a:cubicBezTo>
                  <a:pt x="4011" y="1110"/>
                  <a:pt x="4018" y="1118"/>
                  <a:pt x="4018" y="1118"/>
                </a:cubicBezTo>
                <a:cubicBezTo>
                  <a:pt x="4024" y="1129"/>
                  <a:pt x="4024" y="1129"/>
                  <a:pt x="4024" y="1129"/>
                </a:cubicBezTo>
                <a:cubicBezTo>
                  <a:pt x="4027" y="1147"/>
                  <a:pt x="4027" y="1147"/>
                  <a:pt x="4027" y="1147"/>
                </a:cubicBezTo>
                <a:cubicBezTo>
                  <a:pt x="4035" y="1158"/>
                  <a:pt x="4035" y="1158"/>
                  <a:pt x="4035" y="1158"/>
                </a:cubicBezTo>
                <a:cubicBezTo>
                  <a:pt x="4042" y="1174"/>
                  <a:pt x="4042" y="1174"/>
                  <a:pt x="4042" y="1174"/>
                </a:cubicBezTo>
                <a:cubicBezTo>
                  <a:pt x="4042" y="1188"/>
                  <a:pt x="4042" y="1188"/>
                  <a:pt x="4042" y="1188"/>
                </a:cubicBezTo>
                <a:cubicBezTo>
                  <a:pt x="4042" y="1188"/>
                  <a:pt x="4039" y="1195"/>
                  <a:pt x="4039" y="1197"/>
                </a:cubicBezTo>
                <a:cubicBezTo>
                  <a:pt x="4039" y="1199"/>
                  <a:pt x="4035" y="1206"/>
                  <a:pt x="4035" y="1206"/>
                </a:cubicBezTo>
                <a:cubicBezTo>
                  <a:pt x="4035" y="1215"/>
                  <a:pt x="4035" y="1215"/>
                  <a:pt x="4035" y="1215"/>
                </a:cubicBezTo>
                <a:cubicBezTo>
                  <a:pt x="4040" y="1226"/>
                  <a:pt x="4040" y="1226"/>
                  <a:pt x="4040" y="1226"/>
                </a:cubicBezTo>
                <a:cubicBezTo>
                  <a:pt x="4051" y="1226"/>
                  <a:pt x="4051" y="1226"/>
                  <a:pt x="4051" y="1226"/>
                </a:cubicBezTo>
                <a:cubicBezTo>
                  <a:pt x="4051" y="1226"/>
                  <a:pt x="4056" y="1222"/>
                  <a:pt x="4056" y="1224"/>
                </a:cubicBezTo>
                <a:cubicBezTo>
                  <a:pt x="4056" y="1227"/>
                  <a:pt x="4057" y="1233"/>
                  <a:pt x="4057" y="1235"/>
                </a:cubicBezTo>
                <a:cubicBezTo>
                  <a:pt x="4057" y="1237"/>
                  <a:pt x="4052" y="1241"/>
                  <a:pt x="4052" y="1244"/>
                </a:cubicBezTo>
                <a:cubicBezTo>
                  <a:pt x="4052" y="1247"/>
                  <a:pt x="4050" y="1248"/>
                  <a:pt x="4052" y="1251"/>
                </a:cubicBezTo>
                <a:cubicBezTo>
                  <a:pt x="4054" y="1253"/>
                  <a:pt x="4054" y="1262"/>
                  <a:pt x="4054" y="1262"/>
                </a:cubicBezTo>
                <a:cubicBezTo>
                  <a:pt x="4058" y="1275"/>
                  <a:pt x="4058" y="1275"/>
                  <a:pt x="4058" y="1275"/>
                </a:cubicBezTo>
                <a:cubicBezTo>
                  <a:pt x="4058" y="1288"/>
                  <a:pt x="4058" y="1288"/>
                  <a:pt x="4058" y="1288"/>
                </a:cubicBezTo>
                <a:cubicBezTo>
                  <a:pt x="4056" y="1296"/>
                  <a:pt x="4056" y="1296"/>
                  <a:pt x="4056" y="1296"/>
                </a:cubicBezTo>
                <a:cubicBezTo>
                  <a:pt x="4050" y="1309"/>
                  <a:pt x="4050" y="1309"/>
                  <a:pt x="4050" y="1309"/>
                </a:cubicBezTo>
                <a:cubicBezTo>
                  <a:pt x="4043" y="1319"/>
                  <a:pt x="4043" y="1319"/>
                  <a:pt x="4043" y="1319"/>
                </a:cubicBezTo>
                <a:cubicBezTo>
                  <a:pt x="4043" y="1319"/>
                  <a:pt x="4038" y="1324"/>
                  <a:pt x="4037" y="1326"/>
                </a:cubicBezTo>
                <a:cubicBezTo>
                  <a:pt x="4036" y="1329"/>
                  <a:pt x="4032" y="1340"/>
                  <a:pt x="4032" y="1342"/>
                </a:cubicBezTo>
                <a:cubicBezTo>
                  <a:pt x="4032" y="1344"/>
                  <a:pt x="4032" y="1350"/>
                  <a:pt x="4032" y="1353"/>
                </a:cubicBezTo>
                <a:cubicBezTo>
                  <a:pt x="4032" y="1356"/>
                  <a:pt x="4033" y="1363"/>
                  <a:pt x="4033" y="1363"/>
                </a:cubicBezTo>
                <a:cubicBezTo>
                  <a:pt x="4033" y="1363"/>
                  <a:pt x="4022" y="1369"/>
                  <a:pt x="4021" y="1373"/>
                </a:cubicBezTo>
                <a:cubicBezTo>
                  <a:pt x="4021" y="1376"/>
                  <a:pt x="4021" y="1383"/>
                  <a:pt x="4021" y="1383"/>
                </a:cubicBezTo>
                <a:cubicBezTo>
                  <a:pt x="4006" y="1386"/>
                  <a:pt x="4006" y="1386"/>
                  <a:pt x="4006" y="1386"/>
                </a:cubicBezTo>
                <a:cubicBezTo>
                  <a:pt x="3998" y="1391"/>
                  <a:pt x="3998" y="1391"/>
                  <a:pt x="3998" y="1391"/>
                </a:cubicBezTo>
                <a:cubicBezTo>
                  <a:pt x="3996" y="1396"/>
                  <a:pt x="3996" y="1396"/>
                  <a:pt x="3996" y="1396"/>
                </a:cubicBezTo>
                <a:cubicBezTo>
                  <a:pt x="3996" y="1402"/>
                  <a:pt x="3996" y="1402"/>
                  <a:pt x="3996" y="1402"/>
                </a:cubicBezTo>
                <a:cubicBezTo>
                  <a:pt x="3987" y="1410"/>
                  <a:pt x="3987" y="1410"/>
                  <a:pt x="3987" y="1410"/>
                </a:cubicBezTo>
                <a:cubicBezTo>
                  <a:pt x="3982" y="1415"/>
                  <a:pt x="3982" y="1415"/>
                  <a:pt x="3982" y="1415"/>
                </a:cubicBezTo>
                <a:cubicBezTo>
                  <a:pt x="3982" y="1415"/>
                  <a:pt x="3981" y="1417"/>
                  <a:pt x="3981" y="1420"/>
                </a:cubicBezTo>
                <a:cubicBezTo>
                  <a:pt x="3981" y="1423"/>
                  <a:pt x="3973" y="1431"/>
                  <a:pt x="3973" y="1431"/>
                </a:cubicBezTo>
                <a:cubicBezTo>
                  <a:pt x="3977" y="1438"/>
                  <a:pt x="3977" y="1438"/>
                  <a:pt x="3977" y="1438"/>
                </a:cubicBezTo>
                <a:cubicBezTo>
                  <a:pt x="3976" y="1448"/>
                  <a:pt x="3976" y="1448"/>
                  <a:pt x="3976" y="1448"/>
                </a:cubicBezTo>
                <a:cubicBezTo>
                  <a:pt x="3976" y="1448"/>
                  <a:pt x="3973" y="1454"/>
                  <a:pt x="3973" y="1456"/>
                </a:cubicBezTo>
                <a:cubicBezTo>
                  <a:pt x="3973" y="1458"/>
                  <a:pt x="3970" y="1473"/>
                  <a:pt x="3970" y="1473"/>
                </a:cubicBezTo>
                <a:cubicBezTo>
                  <a:pt x="3963" y="1485"/>
                  <a:pt x="3963" y="1485"/>
                  <a:pt x="3963" y="1485"/>
                </a:cubicBezTo>
                <a:cubicBezTo>
                  <a:pt x="3957" y="1505"/>
                  <a:pt x="3957" y="1505"/>
                  <a:pt x="3957" y="1505"/>
                </a:cubicBezTo>
                <a:cubicBezTo>
                  <a:pt x="3953" y="1518"/>
                  <a:pt x="3953" y="1518"/>
                  <a:pt x="3953" y="1518"/>
                </a:cubicBezTo>
                <a:cubicBezTo>
                  <a:pt x="3934" y="1536"/>
                  <a:pt x="3934" y="1536"/>
                  <a:pt x="3934" y="1536"/>
                </a:cubicBezTo>
                <a:cubicBezTo>
                  <a:pt x="3920" y="1537"/>
                  <a:pt x="3920" y="1537"/>
                  <a:pt x="3920" y="1537"/>
                </a:cubicBezTo>
                <a:cubicBezTo>
                  <a:pt x="3904" y="1534"/>
                  <a:pt x="3904" y="1534"/>
                  <a:pt x="3904" y="1534"/>
                </a:cubicBezTo>
                <a:cubicBezTo>
                  <a:pt x="3870" y="1542"/>
                  <a:pt x="3870" y="1542"/>
                  <a:pt x="3870" y="1542"/>
                </a:cubicBezTo>
                <a:cubicBezTo>
                  <a:pt x="3826" y="1538"/>
                  <a:pt x="3826" y="1538"/>
                  <a:pt x="3826" y="1538"/>
                </a:cubicBezTo>
                <a:cubicBezTo>
                  <a:pt x="3792" y="1543"/>
                  <a:pt x="3792" y="1543"/>
                  <a:pt x="3792" y="1543"/>
                </a:cubicBezTo>
                <a:cubicBezTo>
                  <a:pt x="3779" y="1547"/>
                  <a:pt x="3779" y="1547"/>
                  <a:pt x="3779" y="1547"/>
                </a:cubicBezTo>
                <a:cubicBezTo>
                  <a:pt x="3779" y="1547"/>
                  <a:pt x="3763" y="1543"/>
                  <a:pt x="3760" y="1543"/>
                </a:cubicBezTo>
                <a:cubicBezTo>
                  <a:pt x="3758" y="1542"/>
                  <a:pt x="3733" y="1538"/>
                  <a:pt x="3733" y="1538"/>
                </a:cubicBezTo>
                <a:cubicBezTo>
                  <a:pt x="3723" y="1544"/>
                  <a:pt x="3723" y="1544"/>
                  <a:pt x="3723" y="1544"/>
                </a:cubicBezTo>
                <a:cubicBezTo>
                  <a:pt x="3723" y="1544"/>
                  <a:pt x="3728" y="1551"/>
                  <a:pt x="3713" y="1549"/>
                </a:cubicBezTo>
                <a:cubicBezTo>
                  <a:pt x="3698" y="1547"/>
                  <a:pt x="3690" y="1545"/>
                  <a:pt x="3690" y="1545"/>
                </a:cubicBezTo>
                <a:cubicBezTo>
                  <a:pt x="3674" y="1548"/>
                  <a:pt x="3674" y="1548"/>
                  <a:pt x="3674" y="1548"/>
                </a:cubicBezTo>
                <a:cubicBezTo>
                  <a:pt x="3674" y="1548"/>
                  <a:pt x="3662" y="1550"/>
                  <a:pt x="3659" y="1552"/>
                </a:cubicBezTo>
                <a:cubicBezTo>
                  <a:pt x="3657" y="1553"/>
                  <a:pt x="3633" y="1548"/>
                  <a:pt x="3633" y="1548"/>
                </a:cubicBezTo>
                <a:cubicBezTo>
                  <a:pt x="3625" y="1543"/>
                  <a:pt x="3625" y="1543"/>
                  <a:pt x="3625" y="1543"/>
                </a:cubicBezTo>
                <a:cubicBezTo>
                  <a:pt x="3608" y="1542"/>
                  <a:pt x="3608" y="1542"/>
                  <a:pt x="3608" y="1542"/>
                </a:cubicBezTo>
                <a:cubicBezTo>
                  <a:pt x="3590" y="1545"/>
                  <a:pt x="3590" y="1545"/>
                  <a:pt x="3590" y="1545"/>
                </a:cubicBezTo>
                <a:cubicBezTo>
                  <a:pt x="3590" y="1545"/>
                  <a:pt x="3578" y="1547"/>
                  <a:pt x="3576" y="1548"/>
                </a:cubicBezTo>
                <a:cubicBezTo>
                  <a:pt x="3573" y="1548"/>
                  <a:pt x="3556" y="1554"/>
                  <a:pt x="3556" y="1554"/>
                </a:cubicBezTo>
                <a:cubicBezTo>
                  <a:pt x="3556" y="1554"/>
                  <a:pt x="3539" y="1558"/>
                  <a:pt x="3535" y="1559"/>
                </a:cubicBezTo>
                <a:cubicBezTo>
                  <a:pt x="3531" y="1560"/>
                  <a:pt x="3514" y="1556"/>
                  <a:pt x="3514" y="1556"/>
                </a:cubicBezTo>
                <a:cubicBezTo>
                  <a:pt x="3497" y="1560"/>
                  <a:pt x="3497" y="1560"/>
                  <a:pt x="3497" y="1560"/>
                </a:cubicBezTo>
                <a:cubicBezTo>
                  <a:pt x="3473" y="1561"/>
                  <a:pt x="3473" y="1561"/>
                  <a:pt x="3473" y="1561"/>
                </a:cubicBezTo>
                <a:cubicBezTo>
                  <a:pt x="3463" y="1562"/>
                  <a:pt x="3463" y="1562"/>
                  <a:pt x="3463" y="1562"/>
                </a:cubicBezTo>
                <a:cubicBezTo>
                  <a:pt x="3450" y="1562"/>
                  <a:pt x="3450" y="1562"/>
                  <a:pt x="3450" y="1562"/>
                </a:cubicBezTo>
                <a:cubicBezTo>
                  <a:pt x="3420" y="1563"/>
                  <a:pt x="3420" y="1563"/>
                  <a:pt x="3420" y="1563"/>
                </a:cubicBezTo>
                <a:cubicBezTo>
                  <a:pt x="3401" y="1565"/>
                  <a:pt x="3401" y="1565"/>
                  <a:pt x="3401" y="1565"/>
                </a:cubicBezTo>
                <a:cubicBezTo>
                  <a:pt x="3402" y="1574"/>
                  <a:pt x="3402" y="1574"/>
                  <a:pt x="3402" y="1574"/>
                </a:cubicBezTo>
                <a:cubicBezTo>
                  <a:pt x="3407" y="1580"/>
                  <a:pt x="3407" y="1580"/>
                  <a:pt x="3407" y="1580"/>
                </a:cubicBezTo>
                <a:cubicBezTo>
                  <a:pt x="3388" y="1591"/>
                  <a:pt x="3388" y="1591"/>
                  <a:pt x="3388" y="1591"/>
                </a:cubicBezTo>
                <a:cubicBezTo>
                  <a:pt x="3372" y="1596"/>
                  <a:pt x="3372" y="1596"/>
                  <a:pt x="3372" y="1596"/>
                </a:cubicBezTo>
                <a:cubicBezTo>
                  <a:pt x="3372" y="1596"/>
                  <a:pt x="3355" y="1590"/>
                  <a:pt x="3351" y="1590"/>
                </a:cubicBezTo>
                <a:cubicBezTo>
                  <a:pt x="3347" y="1590"/>
                  <a:pt x="3321" y="1584"/>
                  <a:pt x="3321" y="1584"/>
                </a:cubicBezTo>
                <a:cubicBezTo>
                  <a:pt x="3307" y="1578"/>
                  <a:pt x="3307" y="1578"/>
                  <a:pt x="3307" y="1578"/>
                </a:cubicBezTo>
                <a:cubicBezTo>
                  <a:pt x="3261" y="1583"/>
                  <a:pt x="3261" y="1583"/>
                  <a:pt x="3261" y="1583"/>
                </a:cubicBezTo>
                <a:cubicBezTo>
                  <a:pt x="3223" y="1592"/>
                  <a:pt x="3223" y="1592"/>
                  <a:pt x="3223" y="1592"/>
                </a:cubicBezTo>
                <a:cubicBezTo>
                  <a:pt x="3180" y="1586"/>
                  <a:pt x="3180" y="1586"/>
                  <a:pt x="3180" y="1586"/>
                </a:cubicBezTo>
                <a:cubicBezTo>
                  <a:pt x="3164" y="1580"/>
                  <a:pt x="3164" y="1580"/>
                  <a:pt x="3164" y="1580"/>
                </a:cubicBezTo>
                <a:cubicBezTo>
                  <a:pt x="3151" y="1575"/>
                  <a:pt x="3151" y="1575"/>
                  <a:pt x="3151" y="1575"/>
                </a:cubicBezTo>
                <a:cubicBezTo>
                  <a:pt x="3129" y="1573"/>
                  <a:pt x="3129" y="1573"/>
                  <a:pt x="3129" y="1573"/>
                </a:cubicBezTo>
                <a:cubicBezTo>
                  <a:pt x="3107" y="1571"/>
                  <a:pt x="3107" y="1571"/>
                  <a:pt x="3107" y="1571"/>
                </a:cubicBezTo>
                <a:cubicBezTo>
                  <a:pt x="3083" y="1567"/>
                  <a:pt x="3083" y="1567"/>
                  <a:pt x="3083" y="1567"/>
                </a:cubicBezTo>
                <a:cubicBezTo>
                  <a:pt x="3062" y="1568"/>
                  <a:pt x="3062" y="1568"/>
                  <a:pt x="3062" y="1568"/>
                </a:cubicBezTo>
                <a:cubicBezTo>
                  <a:pt x="3036" y="1576"/>
                  <a:pt x="3036" y="1576"/>
                  <a:pt x="3036" y="1576"/>
                </a:cubicBezTo>
                <a:cubicBezTo>
                  <a:pt x="3035" y="1580"/>
                  <a:pt x="3035" y="1580"/>
                  <a:pt x="3035" y="1580"/>
                </a:cubicBezTo>
                <a:cubicBezTo>
                  <a:pt x="3035" y="1580"/>
                  <a:pt x="3015" y="1576"/>
                  <a:pt x="3013" y="1580"/>
                </a:cubicBezTo>
                <a:cubicBezTo>
                  <a:pt x="3011" y="1585"/>
                  <a:pt x="3000" y="1599"/>
                  <a:pt x="3000" y="1599"/>
                </a:cubicBezTo>
                <a:cubicBezTo>
                  <a:pt x="2984" y="1599"/>
                  <a:pt x="2984" y="1599"/>
                  <a:pt x="2984" y="1599"/>
                </a:cubicBezTo>
                <a:cubicBezTo>
                  <a:pt x="2970" y="1589"/>
                  <a:pt x="2970" y="1589"/>
                  <a:pt x="2970" y="1589"/>
                </a:cubicBezTo>
                <a:cubicBezTo>
                  <a:pt x="2958" y="1584"/>
                  <a:pt x="2958" y="1584"/>
                  <a:pt x="2958" y="1584"/>
                </a:cubicBezTo>
                <a:cubicBezTo>
                  <a:pt x="2950" y="1577"/>
                  <a:pt x="2950" y="1577"/>
                  <a:pt x="2950" y="1577"/>
                </a:cubicBezTo>
                <a:cubicBezTo>
                  <a:pt x="2937" y="1577"/>
                  <a:pt x="2937" y="1577"/>
                  <a:pt x="2937" y="1577"/>
                </a:cubicBezTo>
                <a:cubicBezTo>
                  <a:pt x="2937" y="1577"/>
                  <a:pt x="2926" y="1576"/>
                  <a:pt x="2923" y="1577"/>
                </a:cubicBezTo>
                <a:cubicBezTo>
                  <a:pt x="2919" y="1578"/>
                  <a:pt x="2897" y="1579"/>
                  <a:pt x="2897" y="1579"/>
                </a:cubicBezTo>
                <a:cubicBezTo>
                  <a:pt x="2888" y="1584"/>
                  <a:pt x="2888" y="1584"/>
                  <a:pt x="2888" y="1584"/>
                </a:cubicBezTo>
                <a:cubicBezTo>
                  <a:pt x="2870" y="1585"/>
                  <a:pt x="2870" y="1585"/>
                  <a:pt x="2870" y="1585"/>
                </a:cubicBezTo>
                <a:cubicBezTo>
                  <a:pt x="2856" y="1583"/>
                  <a:pt x="2856" y="1583"/>
                  <a:pt x="2856" y="1583"/>
                </a:cubicBezTo>
                <a:cubicBezTo>
                  <a:pt x="2835" y="1578"/>
                  <a:pt x="2835" y="1578"/>
                  <a:pt x="2835" y="1578"/>
                </a:cubicBezTo>
                <a:cubicBezTo>
                  <a:pt x="2835" y="1578"/>
                  <a:pt x="2819" y="1572"/>
                  <a:pt x="2815" y="1572"/>
                </a:cubicBezTo>
                <a:cubicBezTo>
                  <a:pt x="2811" y="1572"/>
                  <a:pt x="2802" y="1571"/>
                  <a:pt x="2802" y="1571"/>
                </a:cubicBezTo>
                <a:cubicBezTo>
                  <a:pt x="2795" y="1566"/>
                  <a:pt x="2795" y="1566"/>
                  <a:pt x="2795" y="1566"/>
                </a:cubicBezTo>
                <a:cubicBezTo>
                  <a:pt x="2789" y="1557"/>
                  <a:pt x="2789" y="1557"/>
                  <a:pt x="2789" y="1557"/>
                </a:cubicBezTo>
                <a:cubicBezTo>
                  <a:pt x="2777" y="1553"/>
                  <a:pt x="2777" y="1553"/>
                  <a:pt x="2777" y="1553"/>
                </a:cubicBezTo>
                <a:cubicBezTo>
                  <a:pt x="2777" y="1553"/>
                  <a:pt x="2765" y="1553"/>
                  <a:pt x="2762" y="1553"/>
                </a:cubicBezTo>
                <a:cubicBezTo>
                  <a:pt x="2758" y="1553"/>
                  <a:pt x="2744" y="1550"/>
                  <a:pt x="2744" y="1550"/>
                </a:cubicBezTo>
                <a:cubicBezTo>
                  <a:pt x="2713" y="1555"/>
                  <a:pt x="2713" y="1555"/>
                  <a:pt x="2713" y="1555"/>
                </a:cubicBezTo>
                <a:cubicBezTo>
                  <a:pt x="2700" y="1557"/>
                  <a:pt x="2700" y="1557"/>
                  <a:pt x="2700" y="1557"/>
                </a:cubicBezTo>
                <a:cubicBezTo>
                  <a:pt x="2683" y="1558"/>
                  <a:pt x="2683" y="1558"/>
                  <a:pt x="2683" y="1558"/>
                </a:cubicBezTo>
                <a:cubicBezTo>
                  <a:pt x="2666" y="1563"/>
                  <a:pt x="2666" y="1563"/>
                  <a:pt x="2666" y="1563"/>
                </a:cubicBezTo>
                <a:cubicBezTo>
                  <a:pt x="2654" y="1575"/>
                  <a:pt x="2654" y="1575"/>
                  <a:pt x="2654" y="1575"/>
                </a:cubicBezTo>
                <a:cubicBezTo>
                  <a:pt x="2628" y="1577"/>
                  <a:pt x="2628" y="1577"/>
                  <a:pt x="2628" y="1577"/>
                </a:cubicBezTo>
                <a:cubicBezTo>
                  <a:pt x="2628" y="1577"/>
                  <a:pt x="2607" y="1570"/>
                  <a:pt x="2603" y="1570"/>
                </a:cubicBezTo>
                <a:cubicBezTo>
                  <a:pt x="2600" y="1569"/>
                  <a:pt x="2584" y="1567"/>
                  <a:pt x="2584" y="1567"/>
                </a:cubicBezTo>
                <a:cubicBezTo>
                  <a:pt x="2584" y="1567"/>
                  <a:pt x="2573" y="1565"/>
                  <a:pt x="2570" y="1565"/>
                </a:cubicBezTo>
                <a:cubicBezTo>
                  <a:pt x="2566" y="1565"/>
                  <a:pt x="2537" y="1563"/>
                  <a:pt x="2537" y="1563"/>
                </a:cubicBezTo>
                <a:cubicBezTo>
                  <a:pt x="2529" y="1557"/>
                  <a:pt x="2529" y="1557"/>
                  <a:pt x="2529" y="1557"/>
                </a:cubicBezTo>
                <a:cubicBezTo>
                  <a:pt x="2507" y="1555"/>
                  <a:pt x="2507" y="1555"/>
                  <a:pt x="2507" y="1555"/>
                </a:cubicBezTo>
                <a:cubicBezTo>
                  <a:pt x="2497" y="1549"/>
                  <a:pt x="2497" y="1549"/>
                  <a:pt x="2497" y="1549"/>
                </a:cubicBezTo>
                <a:cubicBezTo>
                  <a:pt x="2479" y="1549"/>
                  <a:pt x="2479" y="1549"/>
                  <a:pt x="2479" y="1549"/>
                </a:cubicBezTo>
                <a:cubicBezTo>
                  <a:pt x="2475" y="1556"/>
                  <a:pt x="2475" y="1556"/>
                  <a:pt x="2475" y="1556"/>
                </a:cubicBezTo>
                <a:cubicBezTo>
                  <a:pt x="2476" y="1564"/>
                  <a:pt x="2476" y="1564"/>
                  <a:pt x="2476" y="1564"/>
                </a:cubicBezTo>
                <a:cubicBezTo>
                  <a:pt x="2458" y="1565"/>
                  <a:pt x="2458" y="1565"/>
                  <a:pt x="2458" y="1565"/>
                </a:cubicBezTo>
                <a:cubicBezTo>
                  <a:pt x="2451" y="1565"/>
                  <a:pt x="2451" y="1565"/>
                  <a:pt x="2451" y="1565"/>
                </a:cubicBezTo>
                <a:cubicBezTo>
                  <a:pt x="2442" y="1571"/>
                  <a:pt x="2442" y="1571"/>
                  <a:pt x="2442" y="1571"/>
                </a:cubicBezTo>
                <a:cubicBezTo>
                  <a:pt x="2434" y="1573"/>
                  <a:pt x="2434" y="1573"/>
                  <a:pt x="2434" y="1573"/>
                </a:cubicBezTo>
                <a:cubicBezTo>
                  <a:pt x="2434" y="1573"/>
                  <a:pt x="2422" y="1573"/>
                  <a:pt x="2417" y="1573"/>
                </a:cubicBezTo>
                <a:cubicBezTo>
                  <a:pt x="2412" y="1573"/>
                  <a:pt x="2385" y="1573"/>
                  <a:pt x="2385" y="1573"/>
                </a:cubicBezTo>
                <a:cubicBezTo>
                  <a:pt x="2361" y="1568"/>
                  <a:pt x="2361" y="1568"/>
                  <a:pt x="2361" y="1568"/>
                </a:cubicBezTo>
                <a:cubicBezTo>
                  <a:pt x="2361" y="1568"/>
                  <a:pt x="2355" y="1560"/>
                  <a:pt x="2350" y="1560"/>
                </a:cubicBezTo>
                <a:cubicBezTo>
                  <a:pt x="2345" y="1560"/>
                  <a:pt x="2345" y="1560"/>
                  <a:pt x="2345" y="1560"/>
                </a:cubicBezTo>
                <a:cubicBezTo>
                  <a:pt x="2333" y="1560"/>
                  <a:pt x="2333" y="1560"/>
                  <a:pt x="2333" y="1560"/>
                </a:cubicBezTo>
                <a:cubicBezTo>
                  <a:pt x="2329" y="1555"/>
                  <a:pt x="2329" y="1555"/>
                  <a:pt x="2329" y="1555"/>
                </a:cubicBezTo>
                <a:cubicBezTo>
                  <a:pt x="2317" y="1556"/>
                  <a:pt x="2317" y="1556"/>
                  <a:pt x="2317" y="1556"/>
                </a:cubicBezTo>
                <a:cubicBezTo>
                  <a:pt x="2295" y="1560"/>
                  <a:pt x="2295" y="1560"/>
                  <a:pt x="2295" y="1560"/>
                </a:cubicBezTo>
                <a:cubicBezTo>
                  <a:pt x="2272" y="1555"/>
                  <a:pt x="2272" y="1555"/>
                  <a:pt x="2272" y="1555"/>
                </a:cubicBezTo>
                <a:cubicBezTo>
                  <a:pt x="2268" y="1547"/>
                  <a:pt x="2268" y="1547"/>
                  <a:pt x="2268" y="1547"/>
                </a:cubicBezTo>
                <a:cubicBezTo>
                  <a:pt x="2253" y="1550"/>
                  <a:pt x="2253" y="1550"/>
                  <a:pt x="2253" y="1550"/>
                </a:cubicBezTo>
                <a:cubicBezTo>
                  <a:pt x="2244" y="1552"/>
                  <a:pt x="2244" y="1552"/>
                  <a:pt x="2244" y="1552"/>
                </a:cubicBezTo>
                <a:cubicBezTo>
                  <a:pt x="2231" y="1548"/>
                  <a:pt x="2231" y="1548"/>
                  <a:pt x="2231" y="1548"/>
                </a:cubicBezTo>
                <a:cubicBezTo>
                  <a:pt x="2222" y="1553"/>
                  <a:pt x="2222" y="1553"/>
                  <a:pt x="2222" y="1553"/>
                </a:cubicBezTo>
                <a:cubicBezTo>
                  <a:pt x="2212" y="1558"/>
                  <a:pt x="2212" y="1558"/>
                  <a:pt x="2212" y="1558"/>
                </a:cubicBezTo>
                <a:cubicBezTo>
                  <a:pt x="2194" y="1557"/>
                  <a:pt x="2194" y="1557"/>
                  <a:pt x="2194" y="1557"/>
                </a:cubicBezTo>
                <a:cubicBezTo>
                  <a:pt x="2179" y="1562"/>
                  <a:pt x="2179" y="1562"/>
                  <a:pt x="2179" y="1562"/>
                </a:cubicBezTo>
                <a:cubicBezTo>
                  <a:pt x="2174" y="1566"/>
                  <a:pt x="2174" y="1566"/>
                  <a:pt x="2174" y="1566"/>
                </a:cubicBezTo>
                <a:cubicBezTo>
                  <a:pt x="2161" y="1565"/>
                  <a:pt x="2161" y="1565"/>
                  <a:pt x="2161" y="1565"/>
                </a:cubicBezTo>
                <a:cubicBezTo>
                  <a:pt x="2114" y="1573"/>
                  <a:pt x="2114" y="1573"/>
                  <a:pt x="2114" y="1573"/>
                </a:cubicBezTo>
                <a:cubicBezTo>
                  <a:pt x="2108" y="1578"/>
                  <a:pt x="2108" y="1578"/>
                  <a:pt x="2108" y="1578"/>
                </a:cubicBezTo>
                <a:cubicBezTo>
                  <a:pt x="2088" y="1578"/>
                  <a:pt x="2088" y="1578"/>
                  <a:pt x="2088" y="1578"/>
                </a:cubicBezTo>
                <a:cubicBezTo>
                  <a:pt x="2071" y="1580"/>
                  <a:pt x="2071" y="1580"/>
                  <a:pt x="2071" y="1580"/>
                </a:cubicBezTo>
                <a:cubicBezTo>
                  <a:pt x="2057" y="1582"/>
                  <a:pt x="2057" y="1582"/>
                  <a:pt x="2057" y="1582"/>
                </a:cubicBezTo>
                <a:cubicBezTo>
                  <a:pt x="2051" y="1587"/>
                  <a:pt x="2051" y="1587"/>
                  <a:pt x="2051" y="1587"/>
                </a:cubicBezTo>
                <a:cubicBezTo>
                  <a:pt x="2026" y="1587"/>
                  <a:pt x="2026" y="1587"/>
                  <a:pt x="2026" y="1587"/>
                </a:cubicBezTo>
                <a:cubicBezTo>
                  <a:pt x="2026" y="1580"/>
                  <a:pt x="2026" y="1580"/>
                  <a:pt x="2026" y="1580"/>
                </a:cubicBezTo>
                <a:cubicBezTo>
                  <a:pt x="1998" y="1580"/>
                  <a:pt x="1998" y="1580"/>
                  <a:pt x="1998" y="1580"/>
                </a:cubicBezTo>
                <a:cubicBezTo>
                  <a:pt x="1991" y="1580"/>
                  <a:pt x="1991" y="1580"/>
                  <a:pt x="1991" y="1580"/>
                </a:cubicBezTo>
                <a:cubicBezTo>
                  <a:pt x="1983" y="1580"/>
                  <a:pt x="1983" y="1580"/>
                  <a:pt x="1983" y="1580"/>
                </a:cubicBezTo>
                <a:cubicBezTo>
                  <a:pt x="1975" y="1586"/>
                  <a:pt x="1975" y="1586"/>
                  <a:pt x="1975" y="1586"/>
                </a:cubicBezTo>
                <a:cubicBezTo>
                  <a:pt x="1954" y="1596"/>
                  <a:pt x="1954" y="1596"/>
                  <a:pt x="1954" y="1596"/>
                </a:cubicBezTo>
                <a:cubicBezTo>
                  <a:pt x="1930" y="1604"/>
                  <a:pt x="1930" y="1604"/>
                  <a:pt x="1930" y="1604"/>
                </a:cubicBezTo>
                <a:cubicBezTo>
                  <a:pt x="1916" y="1605"/>
                  <a:pt x="1916" y="1605"/>
                  <a:pt x="1916" y="1605"/>
                </a:cubicBezTo>
                <a:cubicBezTo>
                  <a:pt x="1916" y="1605"/>
                  <a:pt x="1897" y="1604"/>
                  <a:pt x="1894" y="1607"/>
                </a:cubicBezTo>
                <a:cubicBezTo>
                  <a:pt x="1891" y="1610"/>
                  <a:pt x="1882" y="1615"/>
                  <a:pt x="1882" y="1615"/>
                </a:cubicBezTo>
                <a:cubicBezTo>
                  <a:pt x="1882" y="1615"/>
                  <a:pt x="1876" y="1620"/>
                  <a:pt x="1875" y="1622"/>
                </a:cubicBezTo>
                <a:cubicBezTo>
                  <a:pt x="1874" y="1624"/>
                  <a:pt x="1870" y="1629"/>
                  <a:pt x="1870" y="1629"/>
                </a:cubicBezTo>
                <a:cubicBezTo>
                  <a:pt x="1863" y="1645"/>
                  <a:pt x="1863" y="1645"/>
                  <a:pt x="1863" y="1645"/>
                </a:cubicBezTo>
                <a:cubicBezTo>
                  <a:pt x="1851" y="1655"/>
                  <a:pt x="1851" y="1655"/>
                  <a:pt x="1851" y="1655"/>
                </a:cubicBezTo>
                <a:cubicBezTo>
                  <a:pt x="1836" y="1662"/>
                  <a:pt x="1836" y="1662"/>
                  <a:pt x="1836" y="1662"/>
                </a:cubicBezTo>
                <a:cubicBezTo>
                  <a:pt x="1818" y="1669"/>
                  <a:pt x="1818" y="1669"/>
                  <a:pt x="1818" y="1669"/>
                </a:cubicBezTo>
                <a:cubicBezTo>
                  <a:pt x="1793" y="1675"/>
                  <a:pt x="1793" y="1675"/>
                  <a:pt x="1793" y="1675"/>
                </a:cubicBezTo>
                <a:cubicBezTo>
                  <a:pt x="1777" y="1675"/>
                  <a:pt x="1777" y="1675"/>
                  <a:pt x="1777" y="1675"/>
                </a:cubicBezTo>
                <a:cubicBezTo>
                  <a:pt x="1762" y="1675"/>
                  <a:pt x="1762" y="1675"/>
                  <a:pt x="1762" y="1675"/>
                </a:cubicBezTo>
                <a:cubicBezTo>
                  <a:pt x="1744" y="1670"/>
                  <a:pt x="1744" y="1670"/>
                  <a:pt x="1744" y="1670"/>
                </a:cubicBezTo>
                <a:cubicBezTo>
                  <a:pt x="1717" y="1670"/>
                  <a:pt x="1717" y="1670"/>
                  <a:pt x="1717" y="1670"/>
                </a:cubicBezTo>
                <a:cubicBezTo>
                  <a:pt x="1708" y="1675"/>
                  <a:pt x="1708" y="1675"/>
                  <a:pt x="1708" y="1675"/>
                </a:cubicBezTo>
                <a:cubicBezTo>
                  <a:pt x="1701" y="1681"/>
                  <a:pt x="1701" y="1681"/>
                  <a:pt x="1701" y="1681"/>
                </a:cubicBezTo>
                <a:cubicBezTo>
                  <a:pt x="1701" y="1681"/>
                  <a:pt x="1693" y="1681"/>
                  <a:pt x="1683" y="1681"/>
                </a:cubicBezTo>
                <a:cubicBezTo>
                  <a:pt x="1674" y="1681"/>
                  <a:pt x="1640" y="1689"/>
                  <a:pt x="1640" y="1689"/>
                </a:cubicBezTo>
                <a:cubicBezTo>
                  <a:pt x="1601" y="1696"/>
                  <a:pt x="1601" y="1696"/>
                  <a:pt x="1601" y="1696"/>
                </a:cubicBezTo>
                <a:cubicBezTo>
                  <a:pt x="1601" y="1696"/>
                  <a:pt x="1578" y="1698"/>
                  <a:pt x="1577" y="1701"/>
                </a:cubicBezTo>
                <a:cubicBezTo>
                  <a:pt x="1575" y="1704"/>
                  <a:pt x="1558" y="1713"/>
                  <a:pt x="1558" y="1713"/>
                </a:cubicBezTo>
                <a:cubicBezTo>
                  <a:pt x="1553" y="1722"/>
                  <a:pt x="1553" y="1722"/>
                  <a:pt x="1553" y="1722"/>
                </a:cubicBezTo>
                <a:cubicBezTo>
                  <a:pt x="1537" y="1734"/>
                  <a:pt x="1537" y="1734"/>
                  <a:pt x="1537" y="1734"/>
                </a:cubicBezTo>
                <a:cubicBezTo>
                  <a:pt x="1524" y="1739"/>
                  <a:pt x="1524" y="1739"/>
                  <a:pt x="1524" y="1739"/>
                </a:cubicBezTo>
                <a:cubicBezTo>
                  <a:pt x="1507" y="1733"/>
                  <a:pt x="1507" y="1733"/>
                  <a:pt x="1507" y="1733"/>
                </a:cubicBezTo>
                <a:cubicBezTo>
                  <a:pt x="1484" y="1731"/>
                  <a:pt x="1484" y="1731"/>
                  <a:pt x="1484" y="1731"/>
                </a:cubicBezTo>
                <a:cubicBezTo>
                  <a:pt x="1461" y="1731"/>
                  <a:pt x="1461" y="1731"/>
                  <a:pt x="1461" y="1731"/>
                </a:cubicBezTo>
                <a:cubicBezTo>
                  <a:pt x="1446" y="1724"/>
                  <a:pt x="1446" y="1724"/>
                  <a:pt x="1446" y="1724"/>
                </a:cubicBezTo>
                <a:cubicBezTo>
                  <a:pt x="1415" y="1724"/>
                  <a:pt x="1415" y="1724"/>
                  <a:pt x="1415" y="1724"/>
                </a:cubicBezTo>
                <a:cubicBezTo>
                  <a:pt x="1398" y="1722"/>
                  <a:pt x="1398" y="1722"/>
                  <a:pt x="1398" y="1722"/>
                </a:cubicBezTo>
                <a:cubicBezTo>
                  <a:pt x="1383" y="1714"/>
                  <a:pt x="1383" y="1714"/>
                  <a:pt x="1383" y="1714"/>
                </a:cubicBezTo>
                <a:cubicBezTo>
                  <a:pt x="1376" y="1708"/>
                  <a:pt x="1376" y="1708"/>
                  <a:pt x="1376" y="1708"/>
                </a:cubicBezTo>
                <a:cubicBezTo>
                  <a:pt x="1355" y="1700"/>
                  <a:pt x="1355" y="1700"/>
                  <a:pt x="1355" y="1700"/>
                </a:cubicBezTo>
                <a:cubicBezTo>
                  <a:pt x="1341" y="1702"/>
                  <a:pt x="1341" y="1702"/>
                  <a:pt x="1341" y="1702"/>
                </a:cubicBezTo>
                <a:cubicBezTo>
                  <a:pt x="1335" y="1712"/>
                  <a:pt x="1335" y="1712"/>
                  <a:pt x="1335" y="1712"/>
                </a:cubicBezTo>
                <a:cubicBezTo>
                  <a:pt x="1322" y="1725"/>
                  <a:pt x="1322" y="1725"/>
                  <a:pt x="1322" y="1725"/>
                </a:cubicBezTo>
                <a:cubicBezTo>
                  <a:pt x="1313" y="1728"/>
                  <a:pt x="1313" y="1728"/>
                  <a:pt x="1313" y="1728"/>
                </a:cubicBezTo>
                <a:cubicBezTo>
                  <a:pt x="1303" y="1725"/>
                  <a:pt x="1303" y="1725"/>
                  <a:pt x="1303" y="1725"/>
                </a:cubicBezTo>
                <a:cubicBezTo>
                  <a:pt x="1278" y="1729"/>
                  <a:pt x="1278" y="1729"/>
                  <a:pt x="1278" y="1729"/>
                </a:cubicBezTo>
                <a:cubicBezTo>
                  <a:pt x="1241" y="1729"/>
                  <a:pt x="1241" y="1729"/>
                  <a:pt x="1241" y="1729"/>
                </a:cubicBezTo>
                <a:cubicBezTo>
                  <a:pt x="1241" y="1729"/>
                  <a:pt x="1225" y="1736"/>
                  <a:pt x="1222" y="1736"/>
                </a:cubicBezTo>
                <a:cubicBezTo>
                  <a:pt x="1219" y="1736"/>
                  <a:pt x="1201" y="1734"/>
                  <a:pt x="1201" y="1734"/>
                </a:cubicBezTo>
                <a:cubicBezTo>
                  <a:pt x="1186" y="1729"/>
                  <a:pt x="1186" y="1729"/>
                  <a:pt x="1186" y="1729"/>
                </a:cubicBezTo>
                <a:cubicBezTo>
                  <a:pt x="1180" y="1721"/>
                  <a:pt x="1180" y="1721"/>
                  <a:pt x="1180" y="1721"/>
                </a:cubicBezTo>
                <a:cubicBezTo>
                  <a:pt x="1159" y="1710"/>
                  <a:pt x="1159" y="1710"/>
                  <a:pt x="1159" y="1710"/>
                </a:cubicBezTo>
                <a:cubicBezTo>
                  <a:pt x="1127" y="1709"/>
                  <a:pt x="1127" y="1709"/>
                  <a:pt x="1127" y="1709"/>
                </a:cubicBezTo>
                <a:cubicBezTo>
                  <a:pt x="1115" y="1709"/>
                  <a:pt x="1115" y="1709"/>
                  <a:pt x="1115" y="1709"/>
                </a:cubicBezTo>
                <a:cubicBezTo>
                  <a:pt x="1084" y="1709"/>
                  <a:pt x="1084" y="1709"/>
                  <a:pt x="1084" y="1709"/>
                </a:cubicBezTo>
                <a:cubicBezTo>
                  <a:pt x="1062" y="1703"/>
                  <a:pt x="1062" y="1703"/>
                  <a:pt x="1062" y="1703"/>
                </a:cubicBezTo>
                <a:cubicBezTo>
                  <a:pt x="1037" y="1702"/>
                  <a:pt x="1037" y="1702"/>
                  <a:pt x="1037" y="1702"/>
                </a:cubicBezTo>
                <a:cubicBezTo>
                  <a:pt x="1004" y="1706"/>
                  <a:pt x="1004" y="1706"/>
                  <a:pt x="1004" y="1706"/>
                </a:cubicBezTo>
                <a:cubicBezTo>
                  <a:pt x="969" y="1706"/>
                  <a:pt x="969" y="1706"/>
                  <a:pt x="969" y="1706"/>
                </a:cubicBezTo>
                <a:cubicBezTo>
                  <a:pt x="946" y="1714"/>
                  <a:pt x="946" y="1714"/>
                  <a:pt x="946" y="1714"/>
                </a:cubicBezTo>
                <a:cubicBezTo>
                  <a:pt x="928" y="1714"/>
                  <a:pt x="928" y="1714"/>
                  <a:pt x="928" y="1714"/>
                </a:cubicBezTo>
                <a:cubicBezTo>
                  <a:pt x="928" y="1714"/>
                  <a:pt x="916" y="1712"/>
                  <a:pt x="913" y="1712"/>
                </a:cubicBezTo>
                <a:cubicBezTo>
                  <a:pt x="909" y="1712"/>
                  <a:pt x="890" y="1714"/>
                  <a:pt x="890" y="1714"/>
                </a:cubicBezTo>
                <a:cubicBezTo>
                  <a:pt x="862" y="1714"/>
                  <a:pt x="862" y="1714"/>
                  <a:pt x="862" y="1714"/>
                </a:cubicBezTo>
                <a:cubicBezTo>
                  <a:pt x="846" y="1706"/>
                  <a:pt x="846" y="1706"/>
                  <a:pt x="846" y="1706"/>
                </a:cubicBezTo>
                <a:cubicBezTo>
                  <a:pt x="822" y="1691"/>
                  <a:pt x="822" y="1691"/>
                  <a:pt x="822" y="1691"/>
                </a:cubicBezTo>
                <a:cubicBezTo>
                  <a:pt x="808" y="1689"/>
                  <a:pt x="808" y="1689"/>
                  <a:pt x="808" y="1689"/>
                </a:cubicBezTo>
                <a:cubicBezTo>
                  <a:pt x="798" y="1686"/>
                  <a:pt x="798" y="1686"/>
                  <a:pt x="798" y="1686"/>
                </a:cubicBezTo>
                <a:cubicBezTo>
                  <a:pt x="775" y="1684"/>
                  <a:pt x="775" y="1684"/>
                  <a:pt x="775" y="1684"/>
                </a:cubicBezTo>
                <a:cubicBezTo>
                  <a:pt x="765" y="1681"/>
                  <a:pt x="765" y="1681"/>
                  <a:pt x="765" y="1681"/>
                </a:cubicBezTo>
                <a:cubicBezTo>
                  <a:pt x="746" y="1675"/>
                  <a:pt x="746" y="1675"/>
                  <a:pt x="746" y="1675"/>
                </a:cubicBezTo>
                <a:cubicBezTo>
                  <a:pt x="746" y="1675"/>
                  <a:pt x="741" y="1673"/>
                  <a:pt x="736" y="1675"/>
                </a:cubicBezTo>
                <a:cubicBezTo>
                  <a:pt x="731" y="1677"/>
                  <a:pt x="720" y="1678"/>
                  <a:pt x="720" y="1678"/>
                </a:cubicBezTo>
                <a:cubicBezTo>
                  <a:pt x="710" y="1679"/>
                  <a:pt x="710" y="1679"/>
                  <a:pt x="710" y="1679"/>
                </a:cubicBezTo>
                <a:cubicBezTo>
                  <a:pt x="681" y="1679"/>
                  <a:pt x="681" y="1679"/>
                  <a:pt x="681" y="1679"/>
                </a:cubicBezTo>
                <a:cubicBezTo>
                  <a:pt x="658" y="1679"/>
                  <a:pt x="658" y="1679"/>
                  <a:pt x="658" y="1679"/>
                </a:cubicBezTo>
                <a:cubicBezTo>
                  <a:pt x="639" y="1679"/>
                  <a:pt x="639" y="1679"/>
                  <a:pt x="639" y="1679"/>
                </a:cubicBezTo>
                <a:cubicBezTo>
                  <a:pt x="619" y="1684"/>
                  <a:pt x="619" y="1684"/>
                  <a:pt x="619" y="1684"/>
                </a:cubicBezTo>
                <a:cubicBezTo>
                  <a:pt x="599" y="1690"/>
                  <a:pt x="599" y="1690"/>
                  <a:pt x="599" y="1690"/>
                </a:cubicBezTo>
                <a:cubicBezTo>
                  <a:pt x="586" y="1687"/>
                  <a:pt x="586" y="1687"/>
                  <a:pt x="586" y="1687"/>
                </a:cubicBezTo>
                <a:cubicBezTo>
                  <a:pt x="586" y="1687"/>
                  <a:pt x="584" y="1684"/>
                  <a:pt x="580" y="1683"/>
                </a:cubicBezTo>
                <a:cubicBezTo>
                  <a:pt x="577" y="1682"/>
                  <a:pt x="565" y="1682"/>
                  <a:pt x="562" y="1682"/>
                </a:cubicBezTo>
                <a:cubicBezTo>
                  <a:pt x="560" y="1682"/>
                  <a:pt x="537" y="1691"/>
                  <a:pt x="537" y="1691"/>
                </a:cubicBezTo>
                <a:cubicBezTo>
                  <a:pt x="527" y="1691"/>
                  <a:pt x="527" y="1691"/>
                  <a:pt x="527" y="1691"/>
                </a:cubicBezTo>
                <a:cubicBezTo>
                  <a:pt x="503" y="1682"/>
                  <a:pt x="503" y="1682"/>
                  <a:pt x="503" y="1682"/>
                </a:cubicBezTo>
                <a:cubicBezTo>
                  <a:pt x="483" y="1681"/>
                  <a:pt x="483" y="1681"/>
                  <a:pt x="483" y="1681"/>
                </a:cubicBezTo>
                <a:cubicBezTo>
                  <a:pt x="459" y="1678"/>
                  <a:pt x="459" y="1678"/>
                  <a:pt x="459" y="1678"/>
                </a:cubicBezTo>
                <a:cubicBezTo>
                  <a:pt x="425" y="1677"/>
                  <a:pt x="425" y="1677"/>
                  <a:pt x="425" y="1677"/>
                </a:cubicBezTo>
                <a:cubicBezTo>
                  <a:pt x="417" y="1675"/>
                  <a:pt x="417" y="1675"/>
                  <a:pt x="417" y="1675"/>
                </a:cubicBezTo>
                <a:cubicBezTo>
                  <a:pt x="412" y="1671"/>
                  <a:pt x="412" y="1671"/>
                  <a:pt x="412" y="1671"/>
                </a:cubicBezTo>
                <a:cubicBezTo>
                  <a:pt x="393" y="1667"/>
                  <a:pt x="393" y="1667"/>
                  <a:pt x="393" y="1667"/>
                </a:cubicBezTo>
                <a:cubicBezTo>
                  <a:pt x="381" y="1667"/>
                  <a:pt x="381" y="1667"/>
                  <a:pt x="381" y="1667"/>
                </a:cubicBezTo>
                <a:cubicBezTo>
                  <a:pt x="364" y="1663"/>
                  <a:pt x="364" y="1663"/>
                  <a:pt x="364" y="1663"/>
                </a:cubicBezTo>
                <a:cubicBezTo>
                  <a:pt x="352" y="1668"/>
                  <a:pt x="352" y="1668"/>
                  <a:pt x="352" y="1668"/>
                </a:cubicBezTo>
                <a:cubicBezTo>
                  <a:pt x="347" y="1672"/>
                  <a:pt x="347" y="1672"/>
                  <a:pt x="347" y="1672"/>
                </a:cubicBezTo>
                <a:cubicBezTo>
                  <a:pt x="329" y="1667"/>
                  <a:pt x="329" y="1667"/>
                  <a:pt x="329" y="1667"/>
                </a:cubicBezTo>
                <a:cubicBezTo>
                  <a:pt x="309" y="1665"/>
                  <a:pt x="309" y="1665"/>
                  <a:pt x="309" y="1665"/>
                </a:cubicBezTo>
                <a:cubicBezTo>
                  <a:pt x="286" y="1665"/>
                  <a:pt x="286" y="1665"/>
                  <a:pt x="286" y="1665"/>
                </a:cubicBezTo>
                <a:cubicBezTo>
                  <a:pt x="276" y="1665"/>
                  <a:pt x="276" y="1665"/>
                  <a:pt x="276" y="1665"/>
                </a:cubicBezTo>
                <a:cubicBezTo>
                  <a:pt x="252" y="1658"/>
                  <a:pt x="252" y="1658"/>
                  <a:pt x="252" y="1658"/>
                </a:cubicBezTo>
                <a:cubicBezTo>
                  <a:pt x="235" y="1662"/>
                  <a:pt x="235" y="1662"/>
                  <a:pt x="235" y="1662"/>
                </a:cubicBezTo>
                <a:cubicBezTo>
                  <a:pt x="210" y="1662"/>
                  <a:pt x="210" y="1662"/>
                  <a:pt x="210" y="1662"/>
                </a:cubicBezTo>
                <a:cubicBezTo>
                  <a:pt x="196" y="1660"/>
                  <a:pt x="196" y="1660"/>
                  <a:pt x="196" y="1660"/>
                </a:cubicBezTo>
                <a:cubicBezTo>
                  <a:pt x="183" y="1657"/>
                  <a:pt x="183" y="1657"/>
                  <a:pt x="183" y="1657"/>
                </a:cubicBezTo>
                <a:cubicBezTo>
                  <a:pt x="162" y="1658"/>
                  <a:pt x="162" y="1658"/>
                  <a:pt x="162" y="1658"/>
                </a:cubicBezTo>
                <a:lnTo>
                  <a:pt x="136" y="165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5200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Quote[1][0] = "Code is like humour. When you have to explain it, it’s bad."</a:t>
            </a:r>
          </a:p>
          <a:p>
            <a:r>
              <a:rPr lang="en-GB" sz="1100" dirty="0">
                <a:solidFill>
                  <a:schemeClr val="accent1"/>
                </a:solidFill>
                <a:latin typeface="Consolas" panose="020B0609020204030204" pitchFamily="49" charset="0"/>
              </a:rPr>
              <a:t>	Quote[1][1] = "Cory House"</a:t>
            </a:r>
          </a:p>
        </p:txBody>
      </p:sp>
      <p:sp>
        <p:nvSpPr>
          <p:cNvPr id="19" name="Freeform 46">
            <a:extLst>
              <a:ext uri="{FF2B5EF4-FFF2-40B4-BE49-F238E27FC236}">
                <a16:creationId xmlns:a16="http://schemas.microsoft.com/office/drawing/2014/main" id="{6A6163F4-7984-4079-B870-CDC2C1D1DEA6}"/>
              </a:ext>
            </a:extLst>
          </p:cNvPr>
          <p:cNvSpPr>
            <a:spLocks noEditPoints="1"/>
          </p:cNvSpPr>
          <p:nvPr/>
        </p:nvSpPr>
        <p:spPr bwMode="auto">
          <a:xfrm>
            <a:off x="3051958" y="3668815"/>
            <a:ext cx="5343896" cy="440882"/>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Quote[2][0] = "Simplicity is the soul of efficiency."</a:t>
            </a:r>
          </a:p>
          <a:p>
            <a:r>
              <a:rPr lang="en-GB" sz="1100" dirty="0">
                <a:solidFill>
                  <a:schemeClr val="accent1"/>
                </a:solidFill>
                <a:latin typeface="Consolas" panose="020B0609020204030204" pitchFamily="49" charset="0"/>
              </a:rPr>
              <a:t>	Quote[2][1] = "Austin Freeman"</a:t>
            </a:r>
          </a:p>
        </p:txBody>
      </p:sp>
      <p:sp>
        <p:nvSpPr>
          <p:cNvPr id="21" name="Freeform 46">
            <a:extLst>
              <a:ext uri="{FF2B5EF4-FFF2-40B4-BE49-F238E27FC236}">
                <a16:creationId xmlns:a16="http://schemas.microsoft.com/office/drawing/2014/main" id="{00BE8E57-8213-49E4-889F-096047FAB11F}"/>
              </a:ext>
            </a:extLst>
          </p:cNvPr>
          <p:cNvSpPr>
            <a:spLocks noEditPoints="1"/>
          </p:cNvSpPr>
          <p:nvPr/>
        </p:nvSpPr>
        <p:spPr bwMode="auto">
          <a:xfrm>
            <a:off x="3051958" y="5493389"/>
            <a:ext cx="4707465"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Pick a random quote</a:t>
            </a:r>
          </a:p>
          <a:p>
            <a:r>
              <a:rPr lang="en-GB" sz="1100" dirty="0">
                <a:solidFill>
                  <a:schemeClr val="accent1"/>
                </a:solidFill>
                <a:latin typeface="Consolas" panose="020B0609020204030204" pitchFamily="49" charset="0"/>
              </a:rPr>
              <a:t>	Index = </a:t>
            </a:r>
            <a:r>
              <a:rPr lang="en-GB" sz="1100" dirty="0" err="1">
                <a:solidFill>
                  <a:schemeClr val="accent1"/>
                </a:solidFill>
                <a:latin typeface="Consolas" panose="020B0609020204030204" pitchFamily="49" charset="0"/>
              </a:rPr>
              <a:t>random.randint</a:t>
            </a:r>
            <a:r>
              <a:rPr lang="en-GB" sz="1100" dirty="0">
                <a:solidFill>
                  <a:schemeClr val="accent1"/>
                </a:solidFill>
                <a:latin typeface="Consolas" panose="020B0609020204030204" pitchFamily="49" charset="0"/>
              </a:rPr>
              <a:t>(0,2)</a:t>
            </a:r>
          </a:p>
        </p:txBody>
      </p:sp>
      <p:sp>
        <p:nvSpPr>
          <p:cNvPr id="23" name="Freeform 20">
            <a:extLst>
              <a:ext uri="{FF2B5EF4-FFF2-40B4-BE49-F238E27FC236}">
                <a16:creationId xmlns:a16="http://schemas.microsoft.com/office/drawing/2014/main" id="{16F45425-46C7-4D96-9908-86782F00C8AA}"/>
              </a:ext>
            </a:extLst>
          </p:cNvPr>
          <p:cNvSpPr>
            <a:spLocks/>
          </p:cNvSpPr>
          <p:nvPr/>
        </p:nvSpPr>
        <p:spPr bwMode="auto">
          <a:xfrm>
            <a:off x="3051958" y="4675918"/>
            <a:ext cx="4122069" cy="440882"/>
          </a:xfrm>
          <a:custGeom>
            <a:avLst/>
            <a:gdLst>
              <a:gd name="T0" fmla="*/ 3513 w 3599"/>
              <a:gd name="T1" fmla="*/ 164 h 1910"/>
              <a:gd name="T2" fmla="*/ 3543 w 3599"/>
              <a:gd name="T3" fmla="*/ 313 h 1910"/>
              <a:gd name="T4" fmla="*/ 3520 w 3599"/>
              <a:gd name="T5" fmla="*/ 453 h 1910"/>
              <a:gd name="T6" fmla="*/ 3541 w 3599"/>
              <a:gd name="T7" fmla="*/ 593 h 1910"/>
              <a:gd name="T8" fmla="*/ 3547 w 3599"/>
              <a:gd name="T9" fmla="*/ 756 h 1910"/>
              <a:gd name="T10" fmla="*/ 3571 w 3599"/>
              <a:gd name="T11" fmla="*/ 917 h 1910"/>
              <a:gd name="T12" fmla="*/ 3557 w 3599"/>
              <a:gd name="T13" fmla="*/ 1081 h 1910"/>
              <a:gd name="T14" fmla="*/ 3552 w 3599"/>
              <a:gd name="T15" fmla="*/ 1194 h 1910"/>
              <a:gd name="T16" fmla="*/ 3544 w 3599"/>
              <a:gd name="T17" fmla="*/ 1336 h 1910"/>
              <a:gd name="T18" fmla="*/ 3539 w 3599"/>
              <a:gd name="T19" fmla="*/ 1491 h 1910"/>
              <a:gd name="T20" fmla="*/ 3547 w 3599"/>
              <a:gd name="T21" fmla="*/ 1677 h 1910"/>
              <a:gd name="T22" fmla="*/ 3485 w 3599"/>
              <a:gd name="T23" fmla="*/ 1751 h 1910"/>
              <a:gd name="T24" fmla="*/ 3368 w 3599"/>
              <a:gd name="T25" fmla="*/ 1834 h 1910"/>
              <a:gd name="T26" fmla="*/ 3246 w 3599"/>
              <a:gd name="T27" fmla="*/ 1774 h 1910"/>
              <a:gd name="T28" fmla="*/ 3068 w 3599"/>
              <a:gd name="T29" fmla="*/ 1735 h 1910"/>
              <a:gd name="T30" fmla="*/ 2920 w 3599"/>
              <a:gd name="T31" fmla="*/ 1736 h 1910"/>
              <a:gd name="T32" fmla="*/ 2765 w 3599"/>
              <a:gd name="T33" fmla="*/ 1744 h 1910"/>
              <a:gd name="T34" fmla="*/ 2606 w 3599"/>
              <a:gd name="T35" fmla="*/ 1756 h 1910"/>
              <a:gd name="T36" fmla="*/ 2437 w 3599"/>
              <a:gd name="T37" fmla="*/ 1743 h 1910"/>
              <a:gd name="T38" fmla="*/ 2310 w 3599"/>
              <a:gd name="T39" fmla="*/ 1754 h 1910"/>
              <a:gd name="T40" fmla="*/ 2129 w 3599"/>
              <a:gd name="T41" fmla="*/ 1790 h 1910"/>
              <a:gd name="T42" fmla="*/ 1946 w 3599"/>
              <a:gd name="T43" fmla="*/ 1859 h 1910"/>
              <a:gd name="T44" fmla="*/ 1819 w 3599"/>
              <a:gd name="T45" fmla="*/ 1824 h 1910"/>
              <a:gd name="T46" fmla="*/ 1642 w 3599"/>
              <a:gd name="T47" fmla="*/ 1769 h 1910"/>
              <a:gd name="T48" fmla="*/ 1495 w 3599"/>
              <a:gd name="T49" fmla="*/ 1808 h 1910"/>
              <a:gd name="T50" fmla="*/ 1344 w 3599"/>
              <a:gd name="T51" fmla="*/ 1844 h 1910"/>
              <a:gd name="T52" fmla="*/ 1178 w 3599"/>
              <a:gd name="T53" fmla="*/ 1847 h 1910"/>
              <a:gd name="T54" fmla="*/ 1015 w 3599"/>
              <a:gd name="T55" fmla="*/ 1845 h 1910"/>
              <a:gd name="T56" fmla="*/ 807 w 3599"/>
              <a:gd name="T57" fmla="*/ 1846 h 1910"/>
              <a:gd name="T58" fmla="*/ 631 w 3599"/>
              <a:gd name="T59" fmla="*/ 1910 h 1910"/>
              <a:gd name="T60" fmla="*/ 491 w 3599"/>
              <a:gd name="T61" fmla="*/ 1882 h 1910"/>
              <a:gd name="T62" fmla="*/ 362 w 3599"/>
              <a:gd name="T63" fmla="*/ 1859 h 1910"/>
              <a:gd name="T64" fmla="*/ 227 w 3599"/>
              <a:gd name="T65" fmla="*/ 1794 h 1910"/>
              <a:gd name="T66" fmla="*/ 169 w 3599"/>
              <a:gd name="T67" fmla="*/ 1582 h 1910"/>
              <a:gd name="T68" fmla="*/ 169 w 3599"/>
              <a:gd name="T69" fmla="*/ 1413 h 1910"/>
              <a:gd name="T70" fmla="*/ 155 w 3599"/>
              <a:gd name="T71" fmla="*/ 1161 h 1910"/>
              <a:gd name="T72" fmla="*/ 112 w 3599"/>
              <a:gd name="T73" fmla="*/ 989 h 1910"/>
              <a:gd name="T74" fmla="*/ 91 w 3599"/>
              <a:gd name="T75" fmla="*/ 853 h 1910"/>
              <a:gd name="T76" fmla="*/ 52 w 3599"/>
              <a:gd name="T77" fmla="*/ 635 h 1910"/>
              <a:gd name="T78" fmla="*/ 33 w 3599"/>
              <a:gd name="T79" fmla="*/ 428 h 1910"/>
              <a:gd name="T80" fmla="*/ 45 w 3599"/>
              <a:gd name="T81" fmla="*/ 244 h 1910"/>
              <a:gd name="T82" fmla="*/ 219 w 3599"/>
              <a:gd name="T83" fmla="*/ 191 h 1910"/>
              <a:gd name="T84" fmla="*/ 457 w 3599"/>
              <a:gd name="T85" fmla="*/ 126 h 1910"/>
              <a:gd name="T86" fmla="*/ 659 w 3599"/>
              <a:gd name="T87" fmla="*/ 48 h 1910"/>
              <a:gd name="T88" fmla="*/ 903 w 3599"/>
              <a:gd name="T89" fmla="*/ 70 h 1910"/>
              <a:gd name="T90" fmla="*/ 1143 w 3599"/>
              <a:gd name="T91" fmla="*/ 76 h 1910"/>
              <a:gd name="T92" fmla="*/ 1344 w 3599"/>
              <a:gd name="T93" fmla="*/ 87 h 1910"/>
              <a:gd name="T94" fmla="*/ 1585 w 3599"/>
              <a:gd name="T95" fmla="*/ 54 h 1910"/>
              <a:gd name="T96" fmla="*/ 1809 w 3599"/>
              <a:gd name="T97" fmla="*/ 139 h 1910"/>
              <a:gd name="T98" fmla="*/ 1959 w 3599"/>
              <a:gd name="T99" fmla="*/ 164 h 1910"/>
              <a:gd name="T100" fmla="*/ 2188 w 3599"/>
              <a:gd name="T101" fmla="*/ 99 h 1910"/>
              <a:gd name="T102" fmla="*/ 2411 w 3599"/>
              <a:gd name="T103" fmla="*/ 52 h 1910"/>
              <a:gd name="T104" fmla="*/ 2543 w 3599"/>
              <a:gd name="T105" fmla="*/ 117 h 1910"/>
              <a:gd name="T106" fmla="*/ 2719 w 3599"/>
              <a:gd name="T107" fmla="*/ 70 h 1910"/>
              <a:gd name="T108" fmla="*/ 2994 w 3599"/>
              <a:gd name="T109" fmla="*/ 51 h 1910"/>
              <a:gd name="T110" fmla="*/ 3142 w 3599"/>
              <a:gd name="T111" fmla="*/ 27 h 1910"/>
              <a:gd name="T112" fmla="*/ 3270 w 3599"/>
              <a:gd name="T113" fmla="*/ 43 h 1910"/>
              <a:gd name="T114" fmla="*/ 3438 w 3599"/>
              <a:gd name="T115" fmla="*/ 16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9" h="1910">
                <a:moveTo>
                  <a:pt x="3514" y="8"/>
                </a:moveTo>
                <a:cubicBezTo>
                  <a:pt x="3532" y="22"/>
                  <a:pt x="3532" y="22"/>
                  <a:pt x="3532" y="22"/>
                </a:cubicBezTo>
                <a:cubicBezTo>
                  <a:pt x="3532" y="42"/>
                  <a:pt x="3532" y="42"/>
                  <a:pt x="3532" y="42"/>
                </a:cubicBezTo>
                <a:cubicBezTo>
                  <a:pt x="3523" y="61"/>
                  <a:pt x="3523" y="61"/>
                  <a:pt x="3523" y="61"/>
                </a:cubicBezTo>
                <a:cubicBezTo>
                  <a:pt x="3523" y="77"/>
                  <a:pt x="3523" y="77"/>
                  <a:pt x="3523" y="77"/>
                </a:cubicBezTo>
                <a:cubicBezTo>
                  <a:pt x="3506" y="97"/>
                  <a:pt x="3506" y="97"/>
                  <a:pt x="3506" y="97"/>
                </a:cubicBezTo>
                <a:cubicBezTo>
                  <a:pt x="3506" y="122"/>
                  <a:pt x="3506" y="122"/>
                  <a:pt x="3506" y="122"/>
                </a:cubicBezTo>
                <a:cubicBezTo>
                  <a:pt x="3514" y="143"/>
                  <a:pt x="3514" y="143"/>
                  <a:pt x="3514" y="143"/>
                </a:cubicBezTo>
                <a:cubicBezTo>
                  <a:pt x="3513" y="164"/>
                  <a:pt x="3513" y="164"/>
                  <a:pt x="3513" y="164"/>
                </a:cubicBezTo>
                <a:cubicBezTo>
                  <a:pt x="3506" y="178"/>
                  <a:pt x="3506" y="178"/>
                  <a:pt x="3506" y="178"/>
                </a:cubicBezTo>
                <a:cubicBezTo>
                  <a:pt x="3519" y="191"/>
                  <a:pt x="3519" y="191"/>
                  <a:pt x="3519" y="191"/>
                </a:cubicBezTo>
                <a:cubicBezTo>
                  <a:pt x="3532" y="191"/>
                  <a:pt x="3532" y="191"/>
                  <a:pt x="3532" y="191"/>
                </a:cubicBezTo>
                <a:cubicBezTo>
                  <a:pt x="3532" y="217"/>
                  <a:pt x="3532" y="217"/>
                  <a:pt x="3532" y="217"/>
                </a:cubicBezTo>
                <a:cubicBezTo>
                  <a:pt x="3543" y="240"/>
                  <a:pt x="3543" y="240"/>
                  <a:pt x="3543" y="240"/>
                </a:cubicBezTo>
                <a:cubicBezTo>
                  <a:pt x="3553" y="260"/>
                  <a:pt x="3553" y="260"/>
                  <a:pt x="3553" y="260"/>
                </a:cubicBezTo>
                <a:cubicBezTo>
                  <a:pt x="3553" y="274"/>
                  <a:pt x="3553" y="274"/>
                  <a:pt x="3553" y="274"/>
                </a:cubicBezTo>
                <a:cubicBezTo>
                  <a:pt x="3547" y="292"/>
                  <a:pt x="3547" y="292"/>
                  <a:pt x="3547" y="292"/>
                </a:cubicBezTo>
                <a:cubicBezTo>
                  <a:pt x="3547" y="292"/>
                  <a:pt x="3543" y="309"/>
                  <a:pt x="3543" y="313"/>
                </a:cubicBezTo>
                <a:cubicBezTo>
                  <a:pt x="3543" y="316"/>
                  <a:pt x="3543" y="333"/>
                  <a:pt x="3543" y="333"/>
                </a:cubicBezTo>
                <a:cubicBezTo>
                  <a:pt x="3543" y="333"/>
                  <a:pt x="3541" y="342"/>
                  <a:pt x="3540" y="345"/>
                </a:cubicBezTo>
                <a:cubicBezTo>
                  <a:pt x="3539" y="349"/>
                  <a:pt x="3539" y="362"/>
                  <a:pt x="3539" y="362"/>
                </a:cubicBezTo>
                <a:cubicBezTo>
                  <a:pt x="3535" y="383"/>
                  <a:pt x="3535" y="383"/>
                  <a:pt x="3535" y="383"/>
                </a:cubicBezTo>
                <a:cubicBezTo>
                  <a:pt x="3540" y="400"/>
                  <a:pt x="3540" y="400"/>
                  <a:pt x="3540" y="400"/>
                </a:cubicBezTo>
                <a:cubicBezTo>
                  <a:pt x="3540" y="400"/>
                  <a:pt x="3536" y="420"/>
                  <a:pt x="3535" y="424"/>
                </a:cubicBezTo>
                <a:cubicBezTo>
                  <a:pt x="3534" y="427"/>
                  <a:pt x="3529" y="438"/>
                  <a:pt x="3529" y="438"/>
                </a:cubicBezTo>
                <a:cubicBezTo>
                  <a:pt x="3523" y="446"/>
                  <a:pt x="3523" y="446"/>
                  <a:pt x="3523" y="446"/>
                </a:cubicBezTo>
                <a:cubicBezTo>
                  <a:pt x="3523" y="446"/>
                  <a:pt x="3519" y="448"/>
                  <a:pt x="3520" y="453"/>
                </a:cubicBezTo>
                <a:cubicBezTo>
                  <a:pt x="3521" y="457"/>
                  <a:pt x="3529" y="464"/>
                  <a:pt x="3529" y="464"/>
                </a:cubicBezTo>
                <a:cubicBezTo>
                  <a:pt x="3529" y="482"/>
                  <a:pt x="3529" y="482"/>
                  <a:pt x="3529" y="482"/>
                </a:cubicBezTo>
                <a:cubicBezTo>
                  <a:pt x="3521" y="501"/>
                  <a:pt x="3521" y="501"/>
                  <a:pt x="3521" y="501"/>
                </a:cubicBezTo>
                <a:cubicBezTo>
                  <a:pt x="3520" y="506"/>
                  <a:pt x="3520" y="506"/>
                  <a:pt x="3520" y="506"/>
                </a:cubicBezTo>
                <a:cubicBezTo>
                  <a:pt x="3520" y="506"/>
                  <a:pt x="3519" y="518"/>
                  <a:pt x="3520" y="522"/>
                </a:cubicBezTo>
                <a:cubicBezTo>
                  <a:pt x="3521" y="525"/>
                  <a:pt x="3529" y="540"/>
                  <a:pt x="3529" y="540"/>
                </a:cubicBezTo>
                <a:cubicBezTo>
                  <a:pt x="3540" y="547"/>
                  <a:pt x="3540" y="547"/>
                  <a:pt x="3540" y="547"/>
                </a:cubicBezTo>
                <a:cubicBezTo>
                  <a:pt x="3547" y="547"/>
                  <a:pt x="3539" y="572"/>
                  <a:pt x="3539" y="572"/>
                </a:cubicBezTo>
                <a:cubicBezTo>
                  <a:pt x="3541" y="593"/>
                  <a:pt x="3541" y="593"/>
                  <a:pt x="3541" y="593"/>
                </a:cubicBezTo>
                <a:cubicBezTo>
                  <a:pt x="3541" y="604"/>
                  <a:pt x="3541" y="604"/>
                  <a:pt x="3541" y="604"/>
                </a:cubicBezTo>
                <a:cubicBezTo>
                  <a:pt x="3539" y="624"/>
                  <a:pt x="3539" y="624"/>
                  <a:pt x="3539" y="624"/>
                </a:cubicBezTo>
                <a:cubicBezTo>
                  <a:pt x="3539" y="624"/>
                  <a:pt x="3537" y="634"/>
                  <a:pt x="3537" y="637"/>
                </a:cubicBezTo>
                <a:cubicBezTo>
                  <a:pt x="3537" y="641"/>
                  <a:pt x="3529" y="659"/>
                  <a:pt x="3529" y="659"/>
                </a:cubicBezTo>
                <a:cubicBezTo>
                  <a:pt x="3529" y="659"/>
                  <a:pt x="3535" y="673"/>
                  <a:pt x="3539" y="674"/>
                </a:cubicBezTo>
                <a:cubicBezTo>
                  <a:pt x="3542" y="676"/>
                  <a:pt x="3544" y="681"/>
                  <a:pt x="3544" y="681"/>
                </a:cubicBezTo>
                <a:cubicBezTo>
                  <a:pt x="3547" y="709"/>
                  <a:pt x="3547" y="709"/>
                  <a:pt x="3547" y="709"/>
                </a:cubicBezTo>
                <a:cubicBezTo>
                  <a:pt x="3547" y="709"/>
                  <a:pt x="3556" y="727"/>
                  <a:pt x="3553" y="733"/>
                </a:cubicBezTo>
                <a:cubicBezTo>
                  <a:pt x="3549" y="739"/>
                  <a:pt x="3547" y="756"/>
                  <a:pt x="3547" y="756"/>
                </a:cubicBezTo>
                <a:cubicBezTo>
                  <a:pt x="3547" y="756"/>
                  <a:pt x="3545" y="777"/>
                  <a:pt x="3553" y="778"/>
                </a:cubicBezTo>
                <a:cubicBezTo>
                  <a:pt x="3562" y="779"/>
                  <a:pt x="3569" y="788"/>
                  <a:pt x="3569" y="788"/>
                </a:cubicBezTo>
                <a:cubicBezTo>
                  <a:pt x="3583" y="814"/>
                  <a:pt x="3583" y="814"/>
                  <a:pt x="3583" y="814"/>
                </a:cubicBezTo>
                <a:cubicBezTo>
                  <a:pt x="3583" y="814"/>
                  <a:pt x="3595" y="823"/>
                  <a:pt x="3595" y="828"/>
                </a:cubicBezTo>
                <a:cubicBezTo>
                  <a:pt x="3595" y="834"/>
                  <a:pt x="3595" y="842"/>
                  <a:pt x="3595" y="846"/>
                </a:cubicBezTo>
                <a:cubicBezTo>
                  <a:pt x="3595" y="849"/>
                  <a:pt x="3592" y="858"/>
                  <a:pt x="3595" y="866"/>
                </a:cubicBezTo>
                <a:cubicBezTo>
                  <a:pt x="3597" y="874"/>
                  <a:pt x="3599" y="883"/>
                  <a:pt x="3595" y="888"/>
                </a:cubicBezTo>
                <a:cubicBezTo>
                  <a:pt x="3590" y="893"/>
                  <a:pt x="3585" y="901"/>
                  <a:pt x="3582" y="904"/>
                </a:cubicBezTo>
                <a:cubicBezTo>
                  <a:pt x="3578" y="908"/>
                  <a:pt x="3571" y="917"/>
                  <a:pt x="3571" y="917"/>
                </a:cubicBezTo>
                <a:cubicBezTo>
                  <a:pt x="3567" y="930"/>
                  <a:pt x="3567" y="930"/>
                  <a:pt x="3567" y="930"/>
                </a:cubicBezTo>
                <a:cubicBezTo>
                  <a:pt x="3565" y="954"/>
                  <a:pt x="3565" y="954"/>
                  <a:pt x="3565" y="954"/>
                </a:cubicBezTo>
                <a:cubicBezTo>
                  <a:pt x="3558" y="975"/>
                  <a:pt x="3558" y="975"/>
                  <a:pt x="3558" y="975"/>
                </a:cubicBezTo>
                <a:cubicBezTo>
                  <a:pt x="3558" y="975"/>
                  <a:pt x="3557" y="981"/>
                  <a:pt x="3557" y="985"/>
                </a:cubicBezTo>
                <a:cubicBezTo>
                  <a:pt x="3557" y="988"/>
                  <a:pt x="3549" y="999"/>
                  <a:pt x="3552" y="1006"/>
                </a:cubicBezTo>
                <a:cubicBezTo>
                  <a:pt x="3554" y="1013"/>
                  <a:pt x="3552" y="1023"/>
                  <a:pt x="3552" y="1023"/>
                </a:cubicBezTo>
                <a:cubicBezTo>
                  <a:pt x="3552" y="1043"/>
                  <a:pt x="3552" y="1043"/>
                  <a:pt x="3552" y="1043"/>
                </a:cubicBezTo>
                <a:cubicBezTo>
                  <a:pt x="3558" y="1065"/>
                  <a:pt x="3558" y="1065"/>
                  <a:pt x="3558" y="1065"/>
                </a:cubicBezTo>
                <a:cubicBezTo>
                  <a:pt x="3557" y="1081"/>
                  <a:pt x="3557" y="1081"/>
                  <a:pt x="3557" y="1081"/>
                </a:cubicBezTo>
                <a:cubicBezTo>
                  <a:pt x="3552" y="1086"/>
                  <a:pt x="3552" y="1086"/>
                  <a:pt x="3552" y="1086"/>
                </a:cubicBezTo>
                <a:cubicBezTo>
                  <a:pt x="3557" y="1096"/>
                  <a:pt x="3557" y="1096"/>
                  <a:pt x="3557" y="1096"/>
                </a:cubicBezTo>
                <a:cubicBezTo>
                  <a:pt x="3557" y="1112"/>
                  <a:pt x="3557" y="1112"/>
                  <a:pt x="3557" y="1112"/>
                </a:cubicBezTo>
                <a:cubicBezTo>
                  <a:pt x="3552" y="1123"/>
                  <a:pt x="3552" y="1123"/>
                  <a:pt x="3552" y="1123"/>
                </a:cubicBezTo>
                <a:cubicBezTo>
                  <a:pt x="3552" y="1134"/>
                  <a:pt x="3552" y="1134"/>
                  <a:pt x="3552" y="1134"/>
                </a:cubicBezTo>
                <a:cubicBezTo>
                  <a:pt x="3552" y="1153"/>
                  <a:pt x="3552" y="1153"/>
                  <a:pt x="3552" y="1153"/>
                </a:cubicBezTo>
                <a:cubicBezTo>
                  <a:pt x="3540" y="1159"/>
                  <a:pt x="3540" y="1159"/>
                  <a:pt x="3540" y="1159"/>
                </a:cubicBezTo>
                <a:cubicBezTo>
                  <a:pt x="3543" y="1175"/>
                  <a:pt x="3543" y="1175"/>
                  <a:pt x="3543" y="1175"/>
                </a:cubicBezTo>
                <a:cubicBezTo>
                  <a:pt x="3552" y="1194"/>
                  <a:pt x="3552" y="1194"/>
                  <a:pt x="3552" y="1194"/>
                </a:cubicBezTo>
                <a:cubicBezTo>
                  <a:pt x="3552" y="1207"/>
                  <a:pt x="3552" y="1207"/>
                  <a:pt x="3552" y="1207"/>
                </a:cubicBezTo>
                <a:cubicBezTo>
                  <a:pt x="3552" y="1221"/>
                  <a:pt x="3552" y="1221"/>
                  <a:pt x="3552" y="1221"/>
                </a:cubicBezTo>
                <a:cubicBezTo>
                  <a:pt x="3537" y="1231"/>
                  <a:pt x="3537" y="1231"/>
                  <a:pt x="3537" y="1231"/>
                </a:cubicBezTo>
                <a:cubicBezTo>
                  <a:pt x="3539" y="1259"/>
                  <a:pt x="3539" y="1259"/>
                  <a:pt x="3539" y="1259"/>
                </a:cubicBezTo>
                <a:cubicBezTo>
                  <a:pt x="3540" y="1274"/>
                  <a:pt x="3540" y="1274"/>
                  <a:pt x="3540" y="1274"/>
                </a:cubicBezTo>
                <a:cubicBezTo>
                  <a:pt x="3542" y="1286"/>
                  <a:pt x="3542" y="1286"/>
                  <a:pt x="3542" y="1286"/>
                </a:cubicBezTo>
                <a:cubicBezTo>
                  <a:pt x="3542" y="1286"/>
                  <a:pt x="3542" y="1299"/>
                  <a:pt x="3542" y="1302"/>
                </a:cubicBezTo>
                <a:cubicBezTo>
                  <a:pt x="3542" y="1306"/>
                  <a:pt x="3540" y="1319"/>
                  <a:pt x="3540" y="1319"/>
                </a:cubicBezTo>
                <a:cubicBezTo>
                  <a:pt x="3544" y="1336"/>
                  <a:pt x="3544" y="1336"/>
                  <a:pt x="3544" y="1336"/>
                </a:cubicBezTo>
                <a:cubicBezTo>
                  <a:pt x="3552" y="1349"/>
                  <a:pt x="3552" y="1349"/>
                  <a:pt x="3552" y="1349"/>
                </a:cubicBezTo>
                <a:cubicBezTo>
                  <a:pt x="3552" y="1377"/>
                  <a:pt x="3552" y="1377"/>
                  <a:pt x="3552" y="1377"/>
                </a:cubicBezTo>
                <a:cubicBezTo>
                  <a:pt x="3552" y="1377"/>
                  <a:pt x="3548" y="1382"/>
                  <a:pt x="3552" y="1386"/>
                </a:cubicBezTo>
                <a:cubicBezTo>
                  <a:pt x="3555" y="1391"/>
                  <a:pt x="3552" y="1418"/>
                  <a:pt x="3552" y="1418"/>
                </a:cubicBezTo>
                <a:cubicBezTo>
                  <a:pt x="3552" y="1428"/>
                  <a:pt x="3552" y="1428"/>
                  <a:pt x="3552" y="1428"/>
                </a:cubicBezTo>
                <a:cubicBezTo>
                  <a:pt x="3552" y="1438"/>
                  <a:pt x="3552" y="1438"/>
                  <a:pt x="3552" y="1438"/>
                </a:cubicBezTo>
                <a:cubicBezTo>
                  <a:pt x="3547" y="1450"/>
                  <a:pt x="3547" y="1450"/>
                  <a:pt x="3547" y="1450"/>
                </a:cubicBezTo>
                <a:cubicBezTo>
                  <a:pt x="3547" y="1450"/>
                  <a:pt x="3542" y="1457"/>
                  <a:pt x="3542" y="1463"/>
                </a:cubicBezTo>
                <a:cubicBezTo>
                  <a:pt x="3542" y="1469"/>
                  <a:pt x="3539" y="1491"/>
                  <a:pt x="3539" y="1491"/>
                </a:cubicBezTo>
                <a:cubicBezTo>
                  <a:pt x="3542" y="1510"/>
                  <a:pt x="3542" y="1510"/>
                  <a:pt x="3542" y="1510"/>
                </a:cubicBezTo>
                <a:cubicBezTo>
                  <a:pt x="3543" y="1536"/>
                  <a:pt x="3543" y="1536"/>
                  <a:pt x="3543" y="1536"/>
                </a:cubicBezTo>
                <a:cubicBezTo>
                  <a:pt x="3543" y="1536"/>
                  <a:pt x="3541" y="1547"/>
                  <a:pt x="3540" y="1551"/>
                </a:cubicBezTo>
                <a:cubicBezTo>
                  <a:pt x="3539" y="1554"/>
                  <a:pt x="3533" y="1567"/>
                  <a:pt x="3533" y="1567"/>
                </a:cubicBezTo>
                <a:cubicBezTo>
                  <a:pt x="3528" y="1583"/>
                  <a:pt x="3528" y="1583"/>
                  <a:pt x="3528" y="1583"/>
                </a:cubicBezTo>
                <a:cubicBezTo>
                  <a:pt x="3541" y="1621"/>
                  <a:pt x="3541" y="1621"/>
                  <a:pt x="3541" y="1621"/>
                </a:cubicBezTo>
                <a:cubicBezTo>
                  <a:pt x="3546" y="1636"/>
                  <a:pt x="3546" y="1636"/>
                  <a:pt x="3546" y="1636"/>
                </a:cubicBezTo>
                <a:cubicBezTo>
                  <a:pt x="3547" y="1659"/>
                  <a:pt x="3547" y="1659"/>
                  <a:pt x="3547" y="1659"/>
                </a:cubicBezTo>
                <a:cubicBezTo>
                  <a:pt x="3547" y="1677"/>
                  <a:pt x="3547" y="1677"/>
                  <a:pt x="3547" y="1677"/>
                </a:cubicBezTo>
                <a:cubicBezTo>
                  <a:pt x="3547" y="1688"/>
                  <a:pt x="3547" y="1688"/>
                  <a:pt x="3547" y="1688"/>
                </a:cubicBezTo>
                <a:cubicBezTo>
                  <a:pt x="3543" y="1700"/>
                  <a:pt x="3543" y="1700"/>
                  <a:pt x="3543" y="1700"/>
                </a:cubicBezTo>
                <a:cubicBezTo>
                  <a:pt x="3535" y="1714"/>
                  <a:pt x="3535" y="1714"/>
                  <a:pt x="3535" y="1714"/>
                </a:cubicBezTo>
                <a:cubicBezTo>
                  <a:pt x="3532" y="1726"/>
                  <a:pt x="3532" y="1726"/>
                  <a:pt x="3532" y="1726"/>
                </a:cubicBezTo>
                <a:cubicBezTo>
                  <a:pt x="3521" y="1726"/>
                  <a:pt x="3521" y="1726"/>
                  <a:pt x="3521" y="1726"/>
                </a:cubicBezTo>
                <a:cubicBezTo>
                  <a:pt x="3512" y="1726"/>
                  <a:pt x="3512" y="1726"/>
                  <a:pt x="3512" y="1726"/>
                </a:cubicBezTo>
                <a:cubicBezTo>
                  <a:pt x="3506" y="1732"/>
                  <a:pt x="3506" y="1732"/>
                  <a:pt x="3506" y="1732"/>
                </a:cubicBezTo>
                <a:cubicBezTo>
                  <a:pt x="3491" y="1740"/>
                  <a:pt x="3491" y="1740"/>
                  <a:pt x="3491" y="1740"/>
                </a:cubicBezTo>
                <a:cubicBezTo>
                  <a:pt x="3491" y="1740"/>
                  <a:pt x="3487" y="1747"/>
                  <a:pt x="3485" y="1751"/>
                </a:cubicBezTo>
                <a:cubicBezTo>
                  <a:pt x="3483" y="1756"/>
                  <a:pt x="3474" y="1766"/>
                  <a:pt x="3474" y="1766"/>
                </a:cubicBezTo>
                <a:cubicBezTo>
                  <a:pt x="3466" y="1774"/>
                  <a:pt x="3466" y="1774"/>
                  <a:pt x="3466" y="1774"/>
                </a:cubicBezTo>
                <a:cubicBezTo>
                  <a:pt x="3445" y="1787"/>
                  <a:pt x="3445" y="1787"/>
                  <a:pt x="3445" y="1787"/>
                </a:cubicBezTo>
                <a:cubicBezTo>
                  <a:pt x="3437" y="1791"/>
                  <a:pt x="3437" y="1791"/>
                  <a:pt x="3437" y="1791"/>
                </a:cubicBezTo>
                <a:cubicBezTo>
                  <a:pt x="3429" y="1797"/>
                  <a:pt x="3429" y="1797"/>
                  <a:pt x="3429" y="1797"/>
                </a:cubicBezTo>
                <a:cubicBezTo>
                  <a:pt x="3418" y="1810"/>
                  <a:pt x="3418" y="1810"/>
                  <a:pt x="3418" y="1810"/>
                </a:cubicBezTo>
                <a:cubicBezTo>
                  <a:pt x="3410" y="1819"/>
                  <a:pt x="3410" y="1819"/>
                  <a:pt x="3410" y="1819"/>
                </a:cubicBezTo>
                <a:cubicBezTo>
                  <a:pt x="3397" y="1826"/>
                  <a:pt x="3397" y="1826"/>
                  <a:pt x="3397" y="1826"/>
                </a:cubicBezTo>
                <a:cubicBezTo>
                  <a:pt x="3368" y="1834"/>
                  <a:pt x="3368" y="1834"/>
                  <a:pt x="3368" y="1834"/>
                </a:cubicBezTo>
                <a:cubicBezTo>
                  <a:pt x="3352" y="1834"/>
                  <a:pt x="3352" y="1834"/>
                  <a:pt x="3352" y="1834"/>
                </a:cubicBezTo>
                <a:cubicBezTo>
                  <a:pt x="3333" y="1834"/>
                  <a:pt x="3333" y="1834"/>
                  <a:pt x="3333" y="1834"/>
                </a:cubicBezTo>
                <a:cubicBezTo>
                  <a:pt x="3318" y="1818"/>
                  <a:pt x="3318" y="1818"/>
                  <a:pt x="3318" y="1818"/>
                </a:cubicBezTo>
                <a:cubicBezTo>
                  <a:pt x="3305" y="1809"/>
                  <a:pt x="3305" y="1809"/>
                  <a:pt x="3305" y="1809"/>
                </a:cubicBezTo>
                <a:cubicBezTo>
                  <a:pt x="3280" y="1804"/>
                  <a:pt x="3280" y="1804"/>
                  <a:pt x="3280" y="1804"/>
                </a:cubicBezTo>
                <a:cubicBezTo>
                  <a:pt x="3274" y="1789"/>
                  <a:pt x="3274" y="1789"/>
                  <a:pt x="3274" y="1789"/>
                </a:cubicBezTo>
                <a:cubicBezTo>
                  <a:pt x="3268" y="1781"/>
                  <a:pt x="3268" y="1781"/>
                  <a:pt x="3268" y="1781"/>
                </a:cubicBezTo>
                <a:cubicBezTo>
                  <a:pt x="3257" y="1773"/>
                  <a:pt x="3257" y="1773"/>
                  <a:pt x="3257" y="1773"/>
                </a:cubicBezTo>
                <a:cubicBezTo>
                  <a:pt x="3246" y="1774"/>
                  <a:pt x="3246" y="1774"/>
                  <a:pt x="3246" y="1774"/>
                </a:cubicBezTo>
                <a:cubicBezTo>
                  <a:pt x="3229" y="1763"/>
                  <a:pt x="3229" y="1763"/>
                  <a:pt x="3229" y="1763"/>
                </a:cubicBezTo>
                <a:cubicBezTo>
                  <a:pt x="3229" y="1763"/>
                  <a:pt x="3236" y="1759"/>
                  <a:pt x="3229" y="1757"/>
                </a:cubicBezTo>
                <a:cubicBezTo>
                  <a:pt x="3222" y="1756"/>
                  <a:pt x="3206" y="1756"/>
                  <a:pt x="3206" y="1756"/>
                </a:cubicBezTo>
                <a:cubicBezTo>
                  <a:pt x="3186" y="1750"/>
                  <a:pt x="3186" y="1750"/>
                  <a:pt x="3186" y="1750"/>
                </a:cubicBezTo>
                <a:cubicBezTo>
                  <a:pt x="3151" y="1746"/>
                  <a:pt x="3151" y="1746"/>
                  <a:pt x="3151" y="1746"/>
                </a:cubicBezTo>
                <a:cubicBezTo>
                  <a:pt x="3140" y="1753"/>
                  <a:pt x="3140" y="1753"/>
                  <a:pt x="3140" y="1753"/>
                </a:cubicBezTo>
                <a:cubicBezTo>
                  <a:pt x="3140" y="1753"/>
                  <a:pt x="3113" y="1742"/>
                  <a:pt x="3107" y="1741"/>
                </a:cubicBezTo>
                <a:cubicBezTo>
                  <a:pt x="3101" y="1740"/>
                  <a:pt x="3079" y="1735"/>
                  <a:pt x="3079" y="1735"/>
                </a:cubicBezTo>
                <a:cubicBezTo>
                  <a:pt x="3068" y="1735"/>
                  <a:pt x="3068" y="1735"/>
                  <a:pt x="3068" y="1735"/>
                </a:cubicBezTo>
                <a:cubicBezTo>
                  <a:pt x="3051" y="1740"/>
                  <a:pt x="3051" y="1740"/>
                  <a:pt x="3051" y="1740"/>
                </a:cubicBezTo>
                <a:cubicBezTo>
                  <a:pt x="3039" y="1743"/>
                  <a:pt x="3039" y="1743"/>
                  <a:pt x="3039" y="1743"/>
                </a:cubicBezTo>
                <a:cubicBezTo>
                  <a:pt x="3020" y="1741"/>
                  <a:pt x="3020" y="1741"/>
                  <a:pt x="3020" y="1741"/>
                </a:cubicBezTo>
                <a:cubicBezTo>
                  <a:pt x="2998" y="1736"/>
                  <a:pt x="2998" y="1736"/>
                  <a:pt x="2998" y="1736"/>
                </a:cubicBezTo>
                <a:cubicBezTo>
                  <a:pt x="2973" y="1743"/>
                  <a:pt x="2973" y="1743"/>
                  <a:pt x="2973" y="1743"/>
                </a:cubicBezTo>
                <a:cubicBezTo>
                  <a:pt x="2960" y="1748"/>
                  <a:pt x="2960" y="1748"/>
                  <a:pt x="2960" y="1748"/>
                </a:cubicBezTo>
                <a:cubicBezTo>
                  <a:pt x="2939" y="1736"/>
                  <a:pt x="2939" y="1736"/>
                  <a:pt x="2939" y="1736"/>
                </a:cubicBezTo>
                <a:cubicBezTo>
                  <a:pt x="2939" y="1736"/>
                  <a:pt x="2938" y="1736"/>
                  <a:pt x="2932" y="1736"/>
                </a:cubicBezTo>
                <a:cubicBezTo>
                  <a:pt x="2926" y="1736"/>
                  <a:pt x="2920" y="1736"/>
                  <a:pt x="2920" y="1736"/>
                </a:cubicBezTo>
                <a:cubicBezTo>
                  <a:pt x="2912" y="1735"/>
                  <a:pt x="2912" y="1735"/>
                  <a:pt x="2912" y="1735"/>
                </a:cubicBezTo>
                <a:cubicBezTo>
                  <a:pt x="2912" y="1735"/>
                  <a:pt x="2899" y="1730"/>
                  <a:pt x="2896" y="1730"/>
                </a:cubicBezTo>
                <a:cubicBezTo>
                  <a:pt x="2892" y="1730"/>
                  <a:pt x="2863" y="1728"/>
                  <a:pt x="2863" y="1728"/>
                </a:cubicBezTo>
                <a:cubicBezTo>
                  <a:pt x="2842" y="1721"/>
                  <a:pt x="2842" y="1721"/>
                  <a:pt x="2842" y="1721"/>
                </a:cubicBezTo>
                <a:cubicBezTo>
                  <a:pt x="2833" y="1727"/>
                  <a:pt x="2833" y="1727"/>
                  <a:pt x="2833" y="1727"/>
                </a:cubicBezTo>
                <a:cubicBezTo>
                  <a:pt x="2819" y="1743"/>
                  <a:pt x="2819" y="1743"/>
                  <a:pt x="2819" y="1743"/>
                </a:cubicBezTo>
                <a:cubicBezTo>
                  <a:pt x="2795" y="1739"/>
                  <a:pt x="2795" y="1739"/>
                  <a:pt x="2795" y="1739"/>
                </a:cubicBezTo>
                <a:cubicBezTo>
                  <a:pt x="2786" y="1739"/>
                  <a:pt x="2786" y="1739"/>
                  <a:pt x="2786" y="1739"/>
                </a:cubicBezTo>
                <a:cubicBezTo>
                  <a:pt x="2786" y="1739"/>
                  <a:pt x="2768" y="1742"/>
                  <a:pt x="2765" y="1744"/>
                </a:cubicBezTo>
                <a:cubicBezTo>
                  <a:pt x="2761" y="1747"/>
                  <a:pt x="2751" y="1750"/>
                  <a:pt x="2751" y="1750"/>
                </a:cubicBezTo>
                <a:cubicBezTo>
                  <a:pt x="2719" y="1750"/>
                  <a:pt x="2719" y="1750"/>
                  <a:pt x="2719" y="1750"/>
                </a:cubicBezTo>
                <a:cubicBezTo>
                  <a:pt x="2712" y="1749"/>
                  <a:pt x="2712" y="1749"/>
                  <a:pt x="2712" y="1749"/>
                </a:cubicBezTo>
                <a:cubicBezTo>
                  <a:pt x="2712" y="1749"/>
                  <a:pt x="2710" y="1749"/>
                  <a:pt x="2707" y="1747"/>
                </a:cubicBezTo>
                <a:cubicBezTo>
                  <a:pt x="2703" y="1744"/>
                  <a:pt x="2711" y="1747"/>
                  <a:pt x="2703" y="1744"/>
                </a:cubicBezTo>
                <a:cubicBezTo>
                  <a:pt x="2695" y="1742"/>
                  <a:pt x="2701" y="1742"/>
                  <a:pt x="2683" y="1742"/>
                </a:cubicBezTo>
                <a:cubicBezTo>
                  <a:pt x="2666" y="1742"/>
                  <a:pt x="2648" y="1743"/>
                  <a:pt x="2648" y="1743"/>
                </a:cubicBezTo>
                <a:cubicBezTo>
                  <a:pt x="2630" y="1753"/>
                  <a:pt x="2630" y="1753"/>
                  <a:pt x="2630" y="1753"/>
                </a:cubicBezTo>
                <a:cubicBezTo>
                  <a:pt x="2606" y="1756"/>
                  <a:pt x="2606" y="1756"/>
                  <a:pt x="2606" y="1756"/>
                </a:cubicBezTo>
                <a:cubicBezTo>
                  <a:pt x="2596" y="1751"/>
                  <a:pt x="2596" y="1751"/>
                  <a:pt x="2596" y="1751"/>
                </a:cubicBezTo>
                <a:cubicBezTo>
                  <a:pt x="2584" y="1748"/>
                  <a:pt x="2584" y="1748"/>
                  <a:pt x="2584" y="1748"/>
                </a:cubicBezTo>
                <a:cubicBezTo>
                  <a:pt x="2571" y="1756"/>
                  <a:pt x="2571" y="1756"/>
                  <a:pt x="2571" y="1756"/>
                </a:cubicBezTo>
                <a:cubicBezTo>
                  <a:pt x="2549" y="1756"/>
                  <a:pt x="2549" y="1756"/>
                  <a:pt x="2549" y="1756"/>
                </a:cubicBezTo>
                <a:cubicBezTo>
                  <a:pt x="2539" y="1756"/>
                  <a:pt x="2539" y="1756"/>
                  <a:pt x="2539" y="1756"/>
                </a:cubicBezTo>
                <a:cubicBezTo>
                  <a:pt x="2516" y="1755"/>
                  <a:pt x="2516" y="1755"/>
                  <a:pt x="2516" y="1755"/>
                </a:cubicBezTo>
                <a:cubicBezTo>
                  <a:pt x="2487" y="1749"/>
                  <a:pt x="2487" y="1749"/>
                  <a:pt x="2487" y="1749"/>
                </a:cubicBezTo>
                <a:cubicBezTo>
                  <a:pt x="2487" y="1749"/>
                  <a:pt x="2473" y="1749"/>
                  <a:pt x="2467" y="1748"/>
                </a:cubicBezTo>
                <a:cubicBezTo>
                  <a:pt x="2462" y="1747"/>
                  <a:pt x="2437" y="1743"/>
                  <a:pt x="2437" y="1743"/>
                </a:cubicBezTo>
                <a:cubicBezTo>
                  <a:pt x="2437" y="1743"/>
                  <a:pt x="2437" y="1742"/>
                  <a:pt x="2430" y="1739"/>
                </a:cubicBezTo>
                <a:cubicBezTo>
                  <a:pt x="2423" y="1735"/>
                  <a:pt x="2418" y="1736"/>
                  <a:pt x="2414" y="1734"/>
                </a:cubicBezTo>
                <a:cubicBezTo>
                  <a:pt x="2409" y="1732"/>
                  <a:pt x="2402" y="1732"/>
                  <a:pt x="2402" y="1732"/>
                </a:cubicBezTo>
                <a:cubicBezTo>
                  <a:pt x="2382" y="1739"/>
                  <a:pt x="2382" y="1739"/>
                  <a:pt x="2382" y="1739"/>
                </a:cubicBezTo>
                <a:cubicBezTo>
                  <a:pt x="2371" y="1753"/>
                  <a:pt x="2371" y="1753"/>
                  <a:pt x="2371" y="1753"/>
                </a:cubicBezTo>
                <a:cubicBezTo>
                  <a:pt x="2360" y="1754"/>
                  <a:pt x="2360" y="1754"/>
                  <a:pt x="2360" y="1754"/>
                </a:cubicBezTo>
                <a:cubicBezTo>
                  <a:pt x="2344" y="1747"/>
                  <a:pt x="2344" y="1747"/>
                  <a:pt x="2344" y="1747"/>
                </a:cubicBezTo>
                <a:cubicBezTo>
                  <a:pt x="2325" y="1754"/>
                  <a:pt x="2325" y="1754"/>
                  <a:pt x="2325" y="1754"/>
                </a:cubicBezTo>
                <a:cubicBezTo>
                  <a:pt x="2325" y="1754"/>
                  <a:pt x="2313" y="1756"/>
                  <a:pt x="2310" y="1754"/>
                </a:cubicBezTo>
                <a:cubicBezTo>
                  <a:pt x="2306" y="1751"/>
                  <a:pt x="2284" y="1760"/>
                  <a:pt x="2284" y="1760"/>
                </a:cubicBezTo>
                <a:cubicBezTo>
                  <a:pt x="2261" y="1759"/>
                  <a:pt x="2261" y="1759"/>
                  <a:pt x="2261" y="1759"/>
                </a:cubicBezTo>
                <a:cubicBezTo>
                  <a:pt x="2242" y="1770"/>
                  <a:pt x="2242" y="1770"/>
                  <a:pt x="2242" y="1770"/>
                </a:cubicBezTo>
                <a:cubicBezTo>
                  <a:pt x="2222" y="1780"/>
                  <a:pt x="2222" y="1780"/>
                  <a:pt x="2222" y="1780"/>
                </a:cubicBezTo>
                <a:cubicBezTo>
                  <a:pt x="2198" y="1778"/>
                  <a:pt x="2198" y="1778"/>
                  <a:pt x="2198" y="1778"/>
                </a:cubicBezTo>
                <a:cubicBezTo>
                  <a:pt x="2190" y="1790"/>
                  <a:pt x="2190" y="1790"/>
                  <a:pt x="2190" y="1790"/>
                </a:cubicBezTo>
                <a:cubicBezTo>
                  <a:pt x="2190" y="1790"/>
                  <a:pt x="2180" y="1795"/>
                  <a:pt x="2177" y="1794"/>
                </a:cubicBezTo>
                <a:cubicBezTo>
                  <a:pt x="2173" y="1792"/>
                  <a:pt x="2146" y="1789"/>
                  <a:pt x="2146" y="1789"/>
                </a:cubicBezTo>
                <a:cubicBezTo>
                  <a:pt x="2129" y="1790"/>
                  <a:pt x="2129" y="1790"/>
                  <a:pt x="2129" y="1790"/>
                </a:cubicBezTo>
                <a:cubicBezTo>
                  <a:pt x="2121" y="1797"/>
                  <a:pt x="2121" y="1797"/>
                  <a:pt x="2121" y="1797"/>
                </a:cubicBezTo>
                <a:cubicBezTo>
                  <a:pt x="2103" y="1803"/>
                  <a:pt x="2103" y="1803"/>
                  <a:pt x="2103" y="1803"/>
                </a:cubicBezTo>
                <a:cubicBezTo>
                  <a:pt x="2085" y="1810"/>
                  <a:pt x="2085" y="1810"/>
                  <a:pt x="2085" y="1810"/>
                </a:cubicBezTo>
                <a:cubicBezTo>
                  <a:pt x="2045" y="1808"/>
                  <a:pt x="2045" y="1808"/>
                  <a:pt x="2045" y="1808"/>
                </a:cubicBezTo>
                <a:cubicBezTo>
                  <a:pt x="2023" y="1813"/>
                  <a:pt x="2023" y="1813"/>
                  <a:pt x="2023" y="1813"/>
                </a:cubicBezTo>
                <a:cubicBezTo>
                  <a:pt x="2003" y="1823"/>
                  <a:pt x="2003" y="1823"/>
                  <a:pt x="2003" y="1823"/>
                </a:cubicBezTo>
                <a:cubicBezTo>
                  <a:pt x="1996" y="1827"/>
                  <a:pt x="1981" y="1834"/>
                  <a:pt x="1981" y="1834"/>
                </a:cubicBezTo>
                <a:cubicBezTo>
                  <a:pt x="1961" y="1843"/>
                  <a:pt x="1961" y="1843"/>
                  <a:pt x="1961" y="1843"/>
                </a:cubicBezTo>
                <a:cubicBezTo>
                  <a:pt x="1946" y="1859"/>
                  <a:pt x="1946" y="1859"/>
                  <a:pt x="1946" y="1859"/>
                </a:cubicBezTo>
                <a:cubicBezTo>
                  <a:pt x="1940" y="1868"/>
                  <a:pt x="1940" y="1868"/>
                  <a:pt x="1940" y="1868"/>
                </a:cubicBezTo>
                <a:cubicBezTo>
                  <a:pt x="1940" y="1868"/>
                  <a:pt x="1934" y="1866"/>
                  <a:pt x="1931" y="1868"/>
                </a:cubicBezTo>
                <a:cubicBezTo>
                  <a:pt x="1927" y="1871"/>
                  <a:pt x="1920" y="1874"/>
                  <a:pt x="1920" y="1874"/>
                </a:cubicBezTo>
                <a:cubicBezTo>
                  <a:pt x="1920" y="1874"/>
                  <a:pt x="1903" y="1879"/>
                  <a:pt x="1899" y="1874"/>
                </a:cubicBezTo>
                <a:cubicBezTo>
                  <a:pt x="1896" y="1869"/>
                  <a:pt x="1894" y="1869"/>
                  <a:pt x="1890" y="1868"/>
                </a:cubicBezTo>
                <a:cubicBezTo>
                  <a:pt x="1885" y="1867"/>
                  <a:pt x="1875" y="1860"/>
                  <a:pt x="1873" y="1857"/>
                </a:cubicBezTo>
                <a:cubicBezTo>
                  <a:pt x="1872" y="1853"/>
                  <a:pt x="1870" y="1846"/>
                  <a:pt x="1863" y="1844"/>
                </a:cubicBezTo>
                <a:cubicBezTo>
                  <a:pt x="1856" y="1841"/>
                  <a:pt x="1837" y="1836"/>
                  <a:pt x="1837" y="1836"/>
                </a:cubicBezTo>
                <a:cubicBezTo>
                  <a:pt x="1819" y="1824"/>
                  <a:pt x="1819" y="1824"/>
                  <a:pt x="1819" y="1824"/>
                </a:cubicBezTo>
                <a:cubicBezTo>
                  <a:pt x="1802" y="1817"/>
                  <a:pt x="1802" y="1817"/>
                  <a:pt x="1802" y="1817"/>
                </a:cubicBezTo>
                <a:cubicBezTo>
                  <a:pt x="1795" y="1810"/>
                  <a:pt x="1795" y="1810"/>
                  <a:pt x="1795" y="1810"/>
                </a:cubicBezTo>
                <a:cubicBezTo>
                  <a:pt x="1773" y="1801"/>
                  <a:pt x="1773" y="1801"/>
                  <a:pt x="1773" y="1801"/>
                </a:cubicBezTo>
                <a:cubicBezTo>
                  <a:pt x="1756" y="1795"/>
                  <a:pt x="1756" y="1795"/>
                  <a:pt x="1756" y="1795"/>
                </a:cubicBezTo>
                <a:cubicBezTo>
                  <a:pt x="1730" y="1789"/>
                  <a:pt x="1730" y="1789"/>
                  <a:pt x="1730" y="1789"/>
                </a:cubicBezTo>
                <a:cubicBezTo>
                  <a:pt x="1714" y="1780"/>
                  <a:pt x="1714" y="1780"/>
                  <a:pt x="1714" y="1780"/>
                </a:cubicBezTo>
                <a:cubicBezTo>
                  <a:pt x="1690" y="1775"/>
                  <a:pt x="1690" y="1775"/>
                  <a:pt x="1690" y="1775"/>
                </a:cubicBezTo>
                <a:cubicBezTo>
                  <a:pt x="1662" y="1776"/>
                  <a:pt x="1662" y="1776"/>
                  <a:pt x="1662" y="1776"/>
                </a:cubicBezTo>
                <a:cubicBezTo>
                  <a:pt x="1642" y="1769"/>
                  <a:pt x="1642" y="1769"/>
                  <a:pt x="1642" y="1769"/>
                </a:cubicBezTo>
                <a:cubicBezTo>
                  <a:pt x="1642" y="1769"/>
                  <a:pt x="1633" y="1764"/>
                  <a:pt x="1626" y="1764"/>
                </a:cubicBezTo>
                <a:cubicBezTo>
                  <a:pt x="1619" y="1764"/>
                  <a:pt x="1606" y="1764"/>
                  <a:pt x="1606" y="1764"/>
                </a:cubicBezTo>
                <a:cubicBezTo>
                  <a:pt x="1590" y="1755"/>
                  <a:pt x="1590" y="1755"/>
                  <a:pt x="1590" y="1755"/>
                </a:cubicBezTo>
                <a:cubicBezTo>
                  <a:pt x="1563" y="1755"/>
                  <a:pt x="1563" y="1755"/>
                  <a:pt x="1563" y="1755"/>
                </a:cubicBezTo>
                <a:cubicBezTo>
                  <a:pt x="1543" y="1761"/>
                  <a:pt x="1543" y="1761"/>
                  <a:pt x="1543" y="1761"/>
                </a:cubicBezTo>
                <a:cubicBezTo>
                  <a:pt x="1526" y="1770"/>
                  <a:pt x="1526" y="1770"/>
                  <a:pt x="1526" y="1770"/>
                </a:cubicBezTo>
                <a:cubicBezTo>
                  <a:pt x="1519" y="1777"/>
                  <a:pt x="1519" y="1777"/>
                  <a:pt x="1519" y="1777"/>
                </a:cubicBezTo>
                <a:cubicBezTo>
                  <a:pt x="1510" y="1788"/>
                  <a:pt x="1510" y="1788"/>
                  <a:pt x="1510" y="1788"/>
                </a:cubicBezTo>
                <a:cubicBezTo>
                  <a:pt x="1495" y="1808"/>
                  <a:pt x="1495" y="1808"/>
                  <a:pt x="1495" y="1808"/>
                </a:cubicBezTo>
                <a:cubicBezTo>
                  <a:pt x="1467" y="1801"/>
                  <a:pt x="1467" y="1801"/>
                  <a:pt x="1467" y="1801"/>
                </a:cubicBezTo>
                <a:cubicBezTo>
                  <a:pt x="1454" y="1799"/>
                  <a:pt x="1454" y="1799"/>
                  <a:pt x="1454" y="1799"/>
                </a:cubicBezTo>
                <a:cubicBezTo>
                  <a:pt x="1435" y="1801"/>
                  <a:pt x="1435" y="1801"/>
                  <a:pt x="1435" y="1801"/>
                </a:cubicBezTo>
                <a:cubicBezTo>
                  <a:pt x="1416" y="1817"/>
                  <a:pt x="1416" y="1817"/>
                  <a:pt x="1416" y="1817"/>
                </a:cubicBezTo>
                <a:cubicBezTo>
                  <a:pt x="1397" y="1823"/>
                  <a:pt x="1397" y="1823"/>
                  <a:pt x="1397" y="1823"/>
                </a:cubicBezTo>
                <a:cubicBezTo>
                  <a:pt x="1387" y="1827"/>
                  <a:pt x="1387" y="1827"/>
                  <a:pt x="1387" y="1827"/>
                </a:cubicBezTo>
                <a:cubicBezTo>
                  <a:pt x="1375" y="1839"/>
                  <a:pt x="1375" y="1839"/>
                  <a:pt x="1375" y="1839"/>
                </a:cubicBezTo>
                <a:cubicBezTo>
                  <a:pt x="1354" y="1840"/>
                  <a:pt x="1354" y="1840"/>
                  <a:pt x="1354" y="1840"/>
                </a:cubicBezTo>
                <a:cubicBezTo>
                  <a:pt x="1354" y="1840"/>
                  <a:pt x="1348" y="1841"/>
                  <a:pt x="1344" y="1844"/>
                </a:cubicBezTo>
                <a:cubicBezTo>
                  <a:pt x="1339" y="1846"/>
                  <a:pt x="1334" y="1850"/>
                  <a:pt x="1334" y="1850"/>
                </a:cubicBezTo>
                <a:cubicBezTo>
                  <a:pt x="1326" y="1862"/>
                  <a:pt x="1326" y="1862"/>
                  <a:pt x="1326" y="1862"/>
                </a:cubicBezTo>
                <a:cubicBezTo>
                  <a:pt x="1306" y="1855"/>
                  <a:pt x="1306" y="1855"/>
                  <a:pt x="1306" y="1855"/>
                </a:cubicBezTo>
                <a:cubicBezTo>
                  <a:pt x="1282" y="1861"/>
                  <a:pt x="1282" y="1861"/>
                  <a:pt x="1282" y="1861"/>
                </a:cubicBezTo>
                <a:cubicBezTo>
                  <a:pt x="1271" y="1861"/>
                  <a:pt x="1271" y="1861"/>
                  <a:pt x="1271" y="1861"/>
                </a:cubicBezTo>
                <a:cubicBezTo>
                  <a:pt x="1241" y="1859"/>
                  <a:pt x="1241" y="1859"/>
                  <a:pt x="1241" y="1859"/>
                </a:cubicBezTo>
                <a:cubicBezTo>
                  <a:pt x="1241" y="1859"/>
                  <a:pt x="1230" y="1860"/>
                  <a:pt x="1227" y="1860"/>
                </a:cubicBezTo>
                <a:cubicBezTo>
                  <a:pt x="1223" y="1860"/>
                  <a:pt x="1193" y="1854"/>
                  <a:pt x="1193" y="1854"/>
                </a:cubicBezTo>
                <a:cubicBezTo>
                  <a:pt x="1193" y="1854"/>
                  <a:pt x="1184" y="1851"/>
                  <a:pt x="1178" y="1847"/>
                </a:cubicBezTo>
                <a:cubicBezTo>
                  <a:pt x="1172" y="1844"/>
                  <a:pt x="1141" y="1838"/>
                  <a:pt x="1141" y="1838"/>
                </a:cubicBezTo>
                <a:cubicBezTo>
                  <a:pt x="1123" y="1824"/>
                  <a:pt x="1123" y="1824"/>
                  <a:pt x="1123" y="1824"/>
                </a:cubicBezTo>
                <a:cubicBezTo>
                  <a:pt x="1108" y="1820"/>
                  <a:pt x="1108" y="1820"/>
                  <a:pt x="1108" y="1820"/>
                </a:cubicBezTo>
                <a:cubicBezTo>
                  <a:pt x="1096" y="1833"/>
                  <a:pt x="1096" y="1833"/>
                  <a:pt x="1096" y="1833"/>
                </a:cubicBezTo>
                <a:cubicBezTo>
                  <a:pt x="1075" y="1832"/>
                  <a:pt x="1075" y="1832"/>
                  <a:pt x="1075" y="1832"/>
                </a:cubicBezTo>
                <a:cubicBezTo>
                  <a:pt x="1059" y="1840"/>
                  <a:pt x="1059" y="1840"/>
                  <a:pt x="1059" y="1840"/>
                </a:cubicBezTo>
                <a:cubicBezTo>
                  <a:pt x="1045" y="1840"/>
                  <a:pt x="1045" y="1840"/>
                  <a:pt x="1045" y="1840"/>
                </a:cubicBezTo>
                <a:cubicBezTo>
                  <a:pt x="1032" y="1840"/>
                  <a:pt x="1032" y="1840"/>
                  <a:pt x="1032" y="1840"/>
                </a:cubicBezTo>
                <a:cubicBezTo>
                  <a:pt x="1015" y="1845"/>
                  <a:pt x="1015" y="1845"/>
                  <a:pt x="1015" y="1845"/>
                </a:cubicBezTo>
                <a:cubicBezTo>
                  <a:pt x="992" y="1845"/>
                  <a:pt x="992" y="1845"/>
                  <a:pt x="992" y="1845"/>
                </a:cubicBezTo>
                <a:cubicBezTo>
                  <a:pt x="977" y="1846"/>
                  <a:pt x="977" y="1846"/>
                  <a:pt x="977" y="1846"/>
                </a:cubicBezTo>
                <a:cubicBezTo>
                  <a:pt x="950" y="1848"/>
                  <a:pt x="950" y="1848"/>
                  <a:pt x="950" y="1848"/>
                </a:cubicBezTo>
                <a:cubicBezTo>
                  <a:pt x="941" y="1850"/>
                  <a:pt x="941" y="1850"/>
                  <a:pt x="941" y="1850"/>
                </a:cubicBezTo>
                <a:cubicBezTo>
                  <a:pt x="918" y="1858"/>
                  <a:pt x="918" y="1858"/>
                  <a:pt x="918" y="1858"/>
                </a:cubicBezTo>
                <a:cubicBezTo>
                  <a:pt x="891" y="1858"/>
                  <a:pt x="891" y="1858"/>
                  <a:pt x="891" y="1858"/>
                </a:cubicBezTo>
                <a:cubicBezTo>
                  <a:pt x="865" y="1852"/>
                  <a:pt x="865" y="1852"/>
                  <a:pt x="865" y="1852"/>
                </a:cubicBezTo>
                <a:cubicBezTo>
                  <a:pt x="823" y="1843"/>
                  <a:pt x="823" y="1843"/>
                  <a:pt x="823" y="1843"/>
                </a:cubicBezTo>
                <a:cubicBezTo>
                  <a:pt x="807" y="1846"/>
                  <a:pt x="807" y="1846"/>
                  <a:pt x="807" y="1846"/>
                </a:cubicBezTo>
                <a:cubicBezTo>
                  <a:pt x="780" y="1851"/>
                  <a:pt x="780" y="1851"/>
                  <a:pt x="780" y="1851"/>
                </a:cubicBezTo>
                <a:cubicBezTo>
                  <a:pt x="780" y="1851"/>
                  <a:pt x="762" y="1860"/>
                  <a:pt x="758" y="1860"/>
                </a:cubicBezTo>
                <a:cubicBezTo>
                  <a:pt x="753" y="1860"/>
                  <a:pt x="734" y="1869"/>
                  <a:pt x="734" y="1869"/>
                </a:cubicBezTo>
                <a:cubicBezTo>
                  <a:pt x="713" y="1885"/>
                  <a:pt x="713" y="1885"/>
                  <a:pt x="713" y="1885"/>
                </a:cubicBezTo>
                <a:cubicBezTo>
                  <a:pt x="704" y="1897"/>
                  <a:pt x="704" y="1897"/>
                  <a:pt x="704" y="1897"/>
                </a:cubicBezTo>
                <a:cubicBezTo>
                  <a:pt x="695" y="1903"/>
                  <a:pt x="695" y="1903"/>
                  <a:pt x="695" y="1903"/>
                </a:cubicBezTo>
                <a:cubicBezTo>
                  <a:pt x="673" y="1910"/>
                  <a:pt x="673" y="1910"/>
                  <a:pt x="673" y="1910"/>
                </a:cubicBezTo>
                <a:cubicBezTo>
                  <a:pt x="656" y="1910"/>
                  <a:pt x="656" y="1910"/>
                  <a:pt x="656" y="1910"/>
                </a:cubicBezTo>
                <a:cubicBezTo>
                  <a:pt x="631" y="1910"/>
                  <a:pt x="631" y="1910"/>
                  <a:pt x="631" y="1910"/>
                </a:cubicBezTo>
                <a:cubicBezTo>
                  <a:pt x="631" y="1910"/>
                  <a:pt x="622" y="1901"/>
                  <a:pt x="620" y="1897"/>
                </a:cubicBezTo>
                <a:cubicBezTo>
                  <a:pt x="618" y="1894"/>
                  <a:pt x="607" y="1890"/>
                  <a:pt x="604" y="1889"/>
                </a:cubicBezTo>
                <a:cubicBezTo>
                  <a:pt x="600" y="1888"/>
                  <a:pt x="587" y="1886"/>
                  <a:pt x="587" y="1886"/>
                </a:cubicBezTo>
                <a:cubicBezTo>
                  <a:pt x="564" y="1896"/>
                  <a:pt x="564" y="1896"/>
                  <a:pt x="564" y="1896"/>
                </a:cubicBezTo>
                <a:cubicBezTo>
                  <a:pt x="550" y="1889"/>
                  <a:pt x="550" y="1889"/>
                  <a:pt x="550" y="1889"/>
                </a:cubicBezTo>
                <a:cubicBezTo>
                  <a:pt x="541" y="1886"/>
                  <a:pt x="541" y="1886"/>
                  <a:pt x="541" y="1886"/>
                </a:cubicBezTo>
                <a:cubicBezTo>
                  <a:pt x="521" y="1885"/>
                  <a:pt x="521" y="1885"/>
                  <a:pt x="521" y="1885"/>
                </a:cubicBezTo>
                <a:cubicBezTo>
                  <a:pt x="521" y="1885"/>
                  <a:pt x="515" y="1882"/>
                  <a:pt x="512" y="1881"/>
                </a:cubicBezTo>
                <a:cubicBezTo>
                  <a:pt x="508" y="1880"/>
                  <a:pt x="491" y="1882"/>
                  <a:pt x="491" y="1882"/>
                </a:cubicBezTo>
                <a:cubicBezTo>
                  <a:pt x="475" y="1878"/>
                  <a:pt x="475" y="1878"/>
                  <a:pt x="475" y="1878"/>
                </a:cubicBezTo>
                <a:cubicBezTo>
                  <a:pt x="465" y="1883"/>
                  <a:pt x="465" y="1883"/>
                  <a:pt x="465" y="1883"/>
                </a:cubicBezTo>
                <a:cubicBezTo>
                  <a:pt x="452" y="1880"/>
                  <a:pt x="452" y="1880"/>
                  <a:pt x="452" y="1880"/>
                </a:cubicBezTo>
                <a:cubicBezTo>
                  <a:pt x="431" y="1873"/>
                  <a:pt x="431" y="1873"/>
                  <a:pt x="431" y="1873"/>
                </a:cubicBezTo>
                <a:cubicBezTo>
                  <a:pt x="419" y="1876"/>
                  <a:pt x="419" y="1876"/>
                  <a:pt x="419" y="1876"/>
                </a:cubicBezTo>
                <a:cubicBezTo>
                  <a:pt x="401" y="1872"/>
                  <a:pt x="401" y="1872"/>
                  <a:pt x="401" y="1872"/>
                </a:cubicBezTo>
                <a:cubicBezTo>
                  <a:pt x="388" y="1862"/>
                  <a:pt x="388" y="1862"/>
                  <a:pt x="388" y="1862"/>
                </a:cubicBezTo>
                <a:cubicBezTo>
                  <a:pt x="376" y="1862"/>
                  <a:pt x="376" y="1862"/>
                  <a:pt x="376" y="1862"/>
                </a:cubicBezTo>
                <a:cubicBezTo>
                  <a:pt x="362" y="1859"/>
                  <a:pt x="362" y="1859"/>
                  <a:pt x="362" y="1859"/>
                </a:cubicBezTo>
                <a:cubicBezTo>
                  <a:pt x="348" y="1851"/>
                  <a:pt x="348" y="1851"/>
                  <a:pt x="348" y="1851"/>
                </a:cubicBezTo>
                <a:cubicBezTo>
                  <a:pt x="333" y="1847"/>
                  <a:pt x="333" y="1847"/>
                  <a:pt x="333" y="1847"/>
                </a:cubicBezTo>
                <a:cubicBezTo>
                  <a:pt x="325" y="1834"/>
                  <a:pt x="325" y="1834"/>
                  <a:pt x="325" y="1834"/>
                </a:cubicBezTo>
                <a:cubicBezTo>
                  <a:pt x="319" y="1833"/>
                  <a:pt x="319" y="1833"/>
                  <a:pt x="319" y="1833"/>
                </a:cubicBezTo>
                <a:cubicBezTo>
                  <a:pt x="300" y="1826"/>
                  <a:pt x="300" y="1826"/>
                  <a:pt x="300" y="1826"/>
                </a:cubicBezTo>
                <a:cubicBezTo>
                  <a:pt x="300" y="1826"/>
                  <a:pt x="289" y="1819"/>
                  <a:pt x="286" y="1816"/>
                </a:cubicBezTo>
                <a:cubicBezTo>
                  <a:pt x="284" y="1812"/>
                  <a:pt x="264" y="1809"/>
                  <a:pt x="264" y="1809"/>
                </a:cubicBezTo>
                <a:cubicBezTo>
                  <a:pt x="264" y="1809"/>
                  <a:pt x="249" y="1801"/>
                  <a:pt x="246" y="1799"/>
                </a:cubicBezTo>
                <a:cubicBezTo>
                  <a:pt x="242" y="1798"/>
                  <a:pt x="227" y="1794"/>
                  <a:pt x="227" y="1794"/>
                </a:cubicBezTo>
                <a:cubicBezTo>
                  <a:pt x="205" y="1783"/>
                  <a:pt x="205" y="1783"/>
                  <a:pt x="205" y="1783"/>
                </a:cubicBezTo>
                <a:cubicBezTo>
                  <a:pt x="205" y="1783"/>
                  <a:pt x="179" y="1771"/>
                  <a:pt x="179" y="1768"/>
                </a:cubicBezTo>
                <a:cubicBezTo>
                  <a:pt x="179" y="1764"/>
                  <a:pt x="169" y="1748"/>
                  <a:pt x="166" y="1744"/>
                </a:cubicBezTo>
                <a:cubicBezTo>
                  <a:pt x="164" y="1741"/>
                  <a:pt x="157" y="1730"/>
                  <a:pt x="156" y="1726"/>
                </a:cubicBezTo>
                <a:cubicBezTo>
                  <a:pt x="155" y="1721"/>
                  <a:pt x="156" y="1691"/>
                  <a:pt x="156" y="1691"/>
                </a:cubicBezTo>
                <a:cubicBezTo>
                  <a:pt x="156" y="1691"/>
                  <a:pt x="155" y="1663"/>
                  <a:pt x="155" y="1658"/>
                </a:cubicBezTo>
                <a:cubicBezTo>
                  <a:pt x="156" y="1653"/>
                  <a:pt x="166" y="1645"/>
                  <a:pt x="166" y="1636"/>
                </a:cubicBezTo>
                <a:cubicBezTo>
                  <a:pt x="166" y="1627"/>
                  <a:pt x="166" y="1618"/>
                  <a:pt x="165" y="1611"/>
                </a:cubicBezTo>
                <a:cubicBezTo>
                  <a:pt x="164" y="1604"/>
                  <a:pt x="169" y="1586"/>
                  <a:pt x="169" y="1582"/>
                </a:cubicBezTo>
                <a:cubicBezTo>
                  <a:pt x="169" y="1579"/>
                  <a:pt x="178" y="1573"/>
                  <a:pt x="178" y="1573"/>
                </a:cubicBezTo>
                <a:cubicBezTo>
                  <a:pt x="178" y="1573"/>
                  <a:pt x="193" y="1564"/>
                  <a:pt x="193" y="1558"/>
                </a:cubicBezTo>
                <a:cubicBezTo>
                  <a:pt x="193" y="1552"/>
                  <a:pt x="193" y="1533"/>
                  <a:pt x="191" y="1529"/>
                </a:cubicBezTo>
                <a:cubicBezTo>
                  <a:pt x="188" y="1524"/>
                  <a:pt x="177" y="1509"/>
                  <a:pt x="177" y="1509"/>
                </a:cubicBezTo>
                <a:cubicBezTo>
                  <a:pt x="177" y="1509"/>
                  <a:pt x="178" y="1490"/>
                  <a:pt x="178" y="1487"/>
                </a:cubicBezTo>
                <a:cubicBezTo>
                  <a:pt x="178" y="1483"/>
                  <a:pt x="174" y="1464"/>
                  <a:pt x="174" y="1464"/>
                </a:cubicBezTo>
                <a:cubicBezTo>
                  <a:pt x="174" y="1464"/>
                  <a:pt x="178" y="1455"/>
                  <a:pt x="178" y="1449"/>
                </a:cubicBezTo>
                <a:cubicBezTo>
                  <a:pt x="178" y="1443"/>
                  <a:pt x="171" y="1424"/>
                  <a:pt x="171" y="1424"/>
                </a:cubicBezTo>
                <a:cubicBezTo>
                  <a:pt x="169" y="1413"/>
                  <a:pt x="169" y="1413"/>
                  <a:pt x="169" y="1413"/>
                </a:cubicBezTo>
                <a:cubicBezTo>
                  <a:pt x="179" y="1383"/>
                  <a:pt x="179" y="1383"/>
                  <a:pt x="179" y="1383"/>
                </a:cubicBezTo>
                <a:cubicBezTo>
                  <a:pt x="186" y="1357"/>
                  <a:pt x="186" y="1357"/>
                  <a:pt x="186" y="1357"/>
                </a:cubicBezTo>
                <a:cubicBezTo>
                  <a:pt x="186" y="1357"/>
                  <a:pt x="186" y="1343"/>
                  <a:pt x="186" y="1340"/>
                </a:cubicBezTo>
                <a:cubicBezTo>
                  <a:pt x="186" y="1336"/>
                  <a:pt x="185" y="1307"/>
                  <a:pt x="185" y="1307"/>
                </a:cubicBezTo>
                <a:cubicBezTo>
                  <a:pt x="185" y="1307"/>
                  <a:pt x="183" y="1282"/>
                  <a:pt x="180" y="1278"/>
                </a:cubicBezTo>
                <a:cubicBezTo>
                  <a:pt x="178" y="1273"/>
                  <a:pt x="172" y="1265"/>
                  <a:pt x="172" y="1261"/>
                </a:cubicBezTo>
                <a:cubicBezTo>
                  <a:pt x="172" y="1258"/>
                  <a:pt x="173" y="1217"/>
                  <a:pt x="172" y="1214"/>
                </a:cubicBezTo>
                <a:cubicBezTo>
                  <a:pt x="171" y="1210"/>
                  <a:pt x="167" y="1187"/>
                  <a:pt x="167" y="1183"/>
                </a:cubicBezTo>
                <a:cubicBezTo>
                  <a:pt x="167" y="1180"/>
                  <a:pt x="155" y="1161"/>
                  <a:pt x="155" y="1161"/>
                </a:cubicBezTo>
                <a:cubicBezTo>
                  <a:pt x="155" y="1137"/>
                  <a:pt x="155" y="1137"/>
                  <a:pt x="155" y="1137"/>
                </a:cubicBezTo>
                <a:cubicBezTo>
                  <a:pt x="149" y="1124"/>
                  <a:pt x="149" y="1124"/>
                  <a:pt x="149" y="1124"/>
                </a:cubicBezTo>
                <a:cubicBezTo>
                  <a:pt x="135" y="1093"/>
                  <a:pt x="135" y="1093"/>
                  <a:pt x="135" y="1093"/>
                </a:cubicBezTo>
                <a:cubicBezTo>
                  <a:pt x="125" y="1074"/>
                  <a:pt x="125" y="1074"/>
                  <a:pt x="125" y="1074"/>
                </a:cubicBezTo>
                <a:cubicBezTo>
                  <a:pt x="125" y="1056"/>
                  <a:pt x="125" y="1056"/>
                  <a:pt x="125" y="1056"/>
                </a:cubicBezTo>
                <a:cubicBezTo>
                  <a:pt x="125" y="1056"/>
                  <a:pt x="124" y="1051"/>
                  <a:pt x="125" y="1047"/>
                </a:cubicBezTo>
                <a:cubicBezTo>
                  <a:pt x="127" y="1042"/>
                  <a:pt x="125" y="1024"/>
                  <a:pt x="125" y="1024"/>
                </a:cubicBezTo>
                <a:cubicBezTo>
                  <a:pt x="112" y="1014"/>
                  <a:pt x="112" y="1014"/>
                  <a:pt x="112" y="1014"/>
                </a:cubicBezTo>
                <a:cubicBezTo>
                  <a:pt x="112" y="989"/>
                  <a:pt x="112" y="989"/>
                  <a:pt x="112" y="989"/>
                </a:cubicBezTo>
                <a:cubicBezTo>
                  <a:pt x="112" y="989"/>
                  <a:pt x="122" y="989"/>
                  <a:pt x="122" y="982"/>
                </a:cubicBezTo>
                <a:cubicBezTo>
                  <a:pt x="122" y="975"/>
                  <a:pt x="127" y="959"/>
                  <a:pt x="127" y="959"/>
                </a:cubicBezTo>
                <a:cubicBezTo>
                  <a:pt x="127" y="959"/>
                  <a:pt x="131" y="947"/>
                  <a:pt x="127" y="943"/>
                </a:cubicBezTo>
                <a:cubicBezTo>
                  <a:pt x="122" y="938"/>
                  <a:pt x="112" y="918"/>
                  <a:pt x="112" y="918"/>
                </a:cubicBezTo>
                <a:cubicBezTo>
                  <a:pt x="112" y="904"/>
                  <a:pt x="112" y="904"/>
                  <a:pt x="112" y="904"/>
                </a:cubicBezTo>
                <a:cubicBezTo>
                  <a:pt x="112" y="889"/>
                  <a:pt x="112" y="889"/>
                  <a:pt x="112" y="889"/>
                </a:cubicBezTo>
                <a:cubicBezTo>
                  <a:pt x="103" y="875"/>
                  <a:pt x="103" y="875"/>
                  <a:pt x="103" y="875"/>
                </a:cubicBezTo>
                <a:cubicBezTo>
                  <a:pt x="98" y="865"/>
                  <a:pt x="98" y="865"/>
                  <a:pt x="98" y="865"/>
                </a:cubicBezTo>
                <a:cubicBezTo>
                  <a:pt x="91" y="853"/>
                  <a:pt x="91" y="853"/>
                  <a:pt x="91" y="853"/>
                </a:cubicBezTo>
                <a:cubicBezTo>
                  <a:pt x="84" y="842"/>
                  <a:pt x="84" y="842"/>
                  <a:pt x="84" y="842"/>
                </a:cubicBezTo>
                <a:cubicBezTo>
                  <a:pt x="73" y="820"/>
                  <a:pt x="73" y="820"/>
                  <a:pt x="73" y="820"/>
                </a:cubicBezTo>
                <a:cubicBezTo>
                  <a:pt x="67" y="796"/>
                  <a:pt x="67" y="796"/>
                  <a:pt x="67" y="796"/>
                </a:cubicBezTo>
                <a:cubicBezTo>
                  <a:pt x="67" y="796"/>
                  <a:pt x="68" y="779"/>
                  <a:pt x="67" y="776"/>
                </a:cubicBezTo>
                <a:cubicBezTo>
                  <a:pt x="66" y="772"/>
                  <a:pt x="69" y="765"/>
                  <a:pt x="67" y="760"/>
                </a:cubicBezTo>
                <a:cubicBezTo>
                  <a:pt x="65" y="754"/>
                  <a:pt x="62" y="732"/>
                  <a:pt x="61" y="728"/>
                </a:cubicBezTo>
                <a:cubicBezTo>
                  <a:pt x="60" y="725"/>
                  <a:pt x="56" y="719"/>
                  <a:pt x="53" y="706"/>
                </a:cubicBezTo>
                <a:cubicBezTo>
                  <a:pt x="49" y="693"/>
                  <a:pt x="41" y="670"/>
                  <a:pt x="41" y="670"/>
                </a:cubicBezTo>
                <a:cubicBezTo>
                  <a:pt x="52" y="635"/>
                  <a:pt x="52" y="635"/>
                  <a:pt x="52" y="635"/>
                </a:cubicBezTo>
                <a:cubicBezTo>
                  <a:pt x="53" y="621"/>
                  <a:pt x="53" y="621"/>
                  <a:pt x="53" y="621"/>
                </a:cubicBezTo>
                <a:cubicBezTo>
                  <a:pt x="41" y="592"/>
                  <a:pt x="41" y="592"/>
                  <a:pt x="41" y="592"/>
                </a:cubicBezTo>
                <a:cubicBezTo>
                  <a:pt x="41" y="592"/>
                  <a:pt x="34" y="565"/>
                  <a:pt x="32" y="561"/>
                </a:cubicBezTo>
                <a:cubicBezTo>
                  <a:pt x="30" y="558"/>
                  <a:pt x="21" y="555"/>
                  <a:pt x="20" y="548"/>
                </a:cubicBezTo>
                <a:cubicBezTo>
                  <a:pt x="19" y="541"/>
                  <a:pt x="20" y="513"/>
                  <a:pt x="20" y="513"/>
                </a:cubicBezTo>
                <a:cubicBezTo>
                  <a:pt x="26" y="492"/>
                  <a:pt x="26" y="492"/>
                  <a:pt x="26" y="492"/>
                </a:cubicBezTo>
                <a:cubicBezTo>
                  <a:pt x="20" y="475"/>
                  <a:pt x="20" y="475"/>
                  <a:pt x="20" y="475"/>
                </a:cubicBezTo>
                <a:cubicBezTo>
                  <a:pt x="20" y="452"/>
                  <a:pt x="20" y="452"/>
                  <a:pt x="20" y="452"/>
                </a:cubicBezTo>
                <a:cubicBezTo>
                  <a:pt x="33" y="428"/>
                  <a:pt x="33" y="428"/>
                  <a:pt x="33" y="428"/>
                </a:cubicBezTo>
                <a:cubicBezTo>
                  <a:pt x="26" y="414"/>
                  <a:pt x="26" y="414"/>
                  <a:pt x="26" y="414"/>
                </a:cubicBezTo>
                <a:cubicBezTo>
                  <a:pt x="26" y="414"/>
                  <a:pt x="24" y="392"/>
                  <a:pt x="20" y="387"/>
                </a:cubicBezTo>
                <a:cubicBezTo>
                  <a:pt x="16" y="383"/>
                  <a:pt x="20" y="362"/>
                  <a:pt x="20" y="357"/>
                </a:cubicBezTo>
                <a:cubicBezTo>
                  <a:pt x="19" y="352"/>
                  <a:pt x="6" y="330"/>
                  <a:pt x="6" y="330"/>
                </a:cubicBezTo>
                <a:cubicBezTo>
                  <a:pt x="0" y="316"/>
                  <a:pt x="0" y="316"/>
                  <a:pt x="0" y="316"/>
                </a:cubicBezTo>
                <a:cubicBezTo>
                  <a:pt x="7" y="301"/>
                  <a:pt x="7" y="301"/>
                  <a:pt x="7" y="301"/>
                </a:cubicBezTo>
                <a:cubicBezTo>
                  <a:pt x="23" y="282"/>
                  <a:pt x="23" y="282"/>
                  <a:pt x="23" y="282"/>
                </a:cubicBezTo>
                <a:cubicBezTo>
                  <a:pt x="27" y="264"/>
                  <a:pt x="27" y="264"/>
                  <a:pt x="27" y="264"/>
                </a:cubicBezTo>
                <a:cubicBezTo>
                  <a:pt x="45" y="244"/>
                  <a:pt x="45" y="244"/>
                  <a:pt x="45" y="244"/>
                </a:cubicBezTo>
                <a:cubicBezTo>
                  <a:pt x="61" y="234"/>
                  <a:pt x="61" y="234"/>
                  <a:pt x="61" y="234"/>
                </a:cubicBezTo>
                <a:cubicBezTo>
                  <a:pt x="84" y="232"/>
                  <a:pt x="84" y="232"/>
                  <a:pt x="84" y="232"/>
                </a:cubicBezTo>
                <a:cubicBezTo>
                  <a:pt x="122" y="233"/>
                  <a:pt x="122" y="233"/>
                  <a:pt x="122" y="233"/>
                </a:cubicBezTo>
                <a:cubicBezTo>
                  <a:pt x="122" y="233"/>
                  <a:pt x="128" y="233"/>
                  <a:pt x="132" y="233"/>
                </a:cubicBezTo>
                <a:cubicBezTo>
                  <a:pt x="137" y="233"/>
                  <a:pt x="160" y="238"/>
                  <a:pt x="160" y="238"/>
                </a:cubicBezTo>
                <a:cubicBezTo>
                  <a:pt x="174" y="234"/>
                  <a:pt x="174" y="234"/>
                  <a:pt x="174" y="234"/>
                </a:cubicBezTo>
                <a:cubicBezTo>
                  <a:pt x="174" y="234"/>
                  <a:pt x="187" y="227"/>
                  <a:pt x="191" y="224"/>
                </a:cubicBezTo>
                <a:cubicBezTo>
                  <a:pt x="194" y="220"/>
                  <a:pt x="208" y="208"/>
                  <a:pt x="208" y="208"/>
                </a:cubicBezTo>
                <a:cubicBezTo>
                  <a:pt x="219" y="191"/>
                  <a:pt x="219" y="191"/>
                  <a:pt x="219" y="191"/>
                </a:cubicBezTo>
                <a:cubicBezTo>
                  <a:pt x="244" y="177"/>
                  <a:pt x="244" y="177"/>
                  <a:pt x="244" y="177"/>
                </a:cubicBezTo>
                <a:cubicBezTo>
                  <a:pt x="244" y="177"/>
                  <a:pt x="272" y="173"/>
                  <a:pt x="274" y="168"/>
                </a:cubicBezTo>
                <a:cubicBezTo>
                  <a:pt x="275" y="163"/>
                  <a:pt x="284" y="162"/>
                  <a:pt x="286" y="157"/>
                </a:cubicBezTo>
                <a:cubicBezTo>
                  <a:pt x="289" y="153"/>
                  <a:pt x="295" y="140"/>
                  <a:pt x="296" y="136"/>
                </a:cubicBezTo>
                <a:cubicBezTo>
                  <a:pt x="297" y="133"/>
                  <a:pt x="320" y="122"/>
                  <a:pt x="325" y="120"/>
                </a:cubicBezTo>
                <a:cubicBezTo>
                  <a:pt x="330" y="118"/>
                  <a:pt x="356" y="106"/>
                  <a:pt x="362" y="105"/>
                </a:cubicBezTo>
                <a:cubicBezTo>
                  <a:pt x="368" y="104"/>
                  <a:pt x="397" y="115"/>
                  <a:pt x="407" y="115"/>
                </a:cubicBezTo>
                <a:cubicBezTo>
                  <a:pt x="416" y="115"/>
                  <a:pt x="418" y="121"/>
                  <a:pt x="428" y="121"/>
                </a:cubicBezTo>
                <a:cubicBezTo>
                  <a:pt x="437" y="121"/>
                  <a:pt x="457" y="126"/>
                  <a:pt x="457" y="126"/>
                </a:cubicBezTo>
                <a:cubicBezTo>
                  <a:pt x="477" y="128"/>
                  <a:pt x="477" y="128"/>
                  <a:pt x="477" y="128"/>
                </a:cubicBezTo>
                <a:cubicBezTo>
                  <a:pt x="498" y="134"/>
                  <a:pt x="498" y="134"/>
                  <a:pt x="498" y="134"/>
                </a:cubicBezTo>
                <a:cubicBezTo>
                  <a:pt x="528" y="135"/>
                  <a:pt x="528" y="135"/>
                  <a:pt x="528" y="135"/>
                </a:cubicBezTo>
                <a:cubicBezTo>
                  <a:pt x="528" y="135"/>
                  <a:pt x="535" y="135"/>
                  <a:pt x="538" y="135"/>
                </a:cubicBezTo>
                <a:cubicBezTo>
                  <a:pt x="542" y="135"/>
                  <a:pt x="561" y="124"/>
                  <a:pt x="564" y="122"/>
                </a:cubicBezTo>
                <a:cubicBezTo>
                  <a:pt x="568" y="121"/>
                  <a:pt x="579" y="115"/>
                  <a:pt x="579" y="115"/>
                </a:cubicBezTo>
                <a:cubicBezTo>
                  <a:pt x="611" y="92"/>
                  <a:pt x="611" y="92"/>
                  <a:pt x="611" y="92"/>
                </a:cubicBezTo>
                <a:cubicBezTo>
                  <a:pt x="622" y="73"/>
                  <a:pt x="622" y="73"/>
                  <a:pt x="622" y="73"/>
                </a:cubicBezTo>
                <a:cubicBezTo>
                  <a:pt x="659" y="48"/>
                  <a:pt x="659" y="48"/>
                  <a:pt x="659" y="48"/>
                </a:cubicBezTo>
                <a:cubicBezTo>
                  <a:pt x="659" y="48"/>
                  <a:pt x="664" y="41"/>
                  <a:pt x="667" y="35"/>
                </a:cubicBezTo>
                <a:cubicBezTo>
                  <a:pt x="669" y="29"/>
                  <a:pt x="706" y="13"/>
                  <a:pt x="706" y="13"/>
                </a:cubicBezTo>
                <a:cubicBezTo>
                  <a:pt x="731" y="8"/>
                  <a:pt x="731" y="8"/>
                  <a:pt x="731" y="8"/>
                </a:cubicBezTo>
                <a:cubicBezTo>
                  <a:pt x="751" y="15"/>
                  <a:pt x="751" y="15"/>
                  <a:pt x="751" y="15"/>
                </a:cubicBezTo>
                <a:cubicBezTo>
                  <a:pt x="795" y="19"/>
                  <a:pt x="795" y="19"/>
                  <a:pt x="795" y="19"/>
                </a:cubicBezTo>
                <a:cubicBezTo>
                  <a:pt x="809" y="30"/>
                  <a:pt x="809" y="30"/>
                  <a:pt x="809" y="30"/>
                </a:cubicBezTo>
                <a:cubicBezTo>
                  <a:pt x="809" y="30"/>
                  <a:pt x="857" y="44"/>
                  <a:pt x="861" y="44"/>
                </a:cubicBezTo>
                <a:cubicBezTo>
                  <a:pt x="864" y="44"/>
                  <a:pt x="880" y="52"/>
                  <a:pt x="885" y="56"/>
                </a:cubicBezTo>
                <a:cubicBezTo>
                  <a:pt x="890" y="59"/>
                  <a:pt x="898" y="68"/>
                  <a:pt x="903" y="70"/>
                </a:cubicBezTo>
                <a:cubicBezTo>
                  <a:pt x="907" y="72"/>
                  <a:pt x="920" y="82"/>
                  <a:pt x="924" y="82"/>
                </a:cubicBezTo>
                <a:cubicBezTo>
                  <a:pt x="927" y="82"/>
                  <a:pt x="952" y="77"/>
                  <a:pt x="952" y="77"/>
                </a:cubicBezTo>
                <a:cubicBezTo>
                  <a:pt x="952" y="77"/>
                  <a:pt x="980" y="89"/>
                  <a:pt x="987" y="92"/>
                </a:cubicBezTo>
                <a:cubicBezTo>
                  <a:pt x="994" y="96"/>
                  <a:pt x="1004" y="103"/>
                  <a:pt x="1004" y="103"/>
                </a:cubicBezTo>
                <a:cubicBezTo>
                  <a:pt x="1033" y="92"/>
                  <a:pt x="1033" y="92"/>
                  <a:pt x="1033" y="92"/>
                </a:cubicBezTo>
                <a:cubicBezTo>
                  <a:pt x="1033" y="92"/>
                  <a:pt x="1045" y="92"/>
                  <a:pt x="1052" y="87"/>
                </a:cubicBezTo>
                <a:cubicBezTo>
                  <a:pt x="1059" y="83"/>
                  <a:pt x="1089" y="82"/>
                  <a:pt x="1089" y="82"/>
                </a:cubicBezTo>
                <a:cubicBezTo>
                  <a:pt x="1117" y="82"/>
                  <a:pt x="1117" y="82"/>
                  <a:pt x="1117" y="82"/>
                </a:cubicBezTo>
                <a:cubicBezTo>
                  <a:pt x="1117" y="82"/>
                  <a:pt x="1139" y="76"/>
                  <a:pt x="1143" y="76"/>
                </a:cubicBezTo>
                <a:cubicBezTo>
                  <a:pt x="1146" y="76"/>
                  <a:pt x="1153" y="80"/>
                  <a:pt x="1160" y="76"/>
                </a:cubicBezTo>
                <a:cubicBezTo>
                  <a:pt x="1167" y="71"/>
                  <a:pt x="1158" y="72"/>
                  <a:pt x="1167" y="71"/>
                </a:cubicBezTo>
                <a:cubicBezTo>
                  <a:pt x="1177" y="70"/>
                  <a:pt x="1209" y="70"/>
                  <a:pt x="1209" y="70"/>
                </a:cubicBezTo>
                <a:cubicBezTo>
                  <a:pt x="1228" y="93"/>
                  <a:pt x="1228" y="93"/>
                  <a:pt x="1228" y="93"/>
                </a:cubicBezTo>
                <a:cubicBezTo>
                  <a:pt x="1248" y="110"/>
                  <a:pt x="1248" y="110"/>
                  <a:pt x="1248" y="110"/>
                </a:cubicBezTo>
                <a:cubicBezTo>
                  <a:pt x="1261" y="110"/>
                  <a:pt x="1261" y="110"/>
                  <a:pt x="1261" y="110"/>
                </a:cubicBezTo>
                <a:cubicBezTo>
                  <a:pt x="1277" y="107"/>
                  <a:pt x="1277" y="107"/>
                  <a:pt x="1277" y="107"/>
                </a:cubicBezTo>
                <a:cubicBezTo>
                  <a:pt x="1307" y="96"/>
                  <a:pt x="1307" y="96"/>
                  <a:pt x="1307" y="96"/>
                </a:cubicBezTo>
                <a:cubicBezTo>
                  <a:pt x="1344" y="87"/>
                  <a:pt x="1344" y="87"/>
                  <a:pt x="1344" y="87"/>
                </a:cubicBezTo>
                <a:cubicBezTo>
                  <a:pt x="1344" y="87"/>
                  <a:pt x="1365" y="89"/>
                  <a:pt x="1369" y="89"/>
                </a:cubicBezTo>
                <a:cubicBezTo>
                  <a:pt x="1374" y="89"/>
                  <a:pt x="1395" y="93"/>
                  <a:pt x="1395" y="93"/>
                </a:cubicBezTo>
                <a:cubicBezTo>
                  <a:pt x="1395" y="93"/>
                  <a:pt x="1402" y="91"/>
                  <a:pt x="1408" y="89"/>
                </a:cubicBezTo>
                <a:cubicBezTo>
                  <a:pt x="1414" y="86"/>
                  <a:pt x="1430" y="82"/>
                  <a:pt x="1440" y="79"/>
                </a:cubicBezTo>
                <a:cubicBezTo>
                  <a:pt x="1451" y="77"/>
                  <a:pt x="1478" y="84"/>
                  <a:pt x="1478" y="84"/>
                </a:cubicBezTo>
                <a:cubicBezTo>
                  <a:pt x="1478" y="84"/>
                  <a:pt x="1500" y="75"/>
                  <a:pt x="1505" y="72"/>
                </a:cubicBezTo>
                <a:cubicBezTo>
                  <a:pt x="1509" y="70"/>
                  <a:pt x="1520" y="71"/>
                  <a:pt x="1524" y="69"/>
                </a:cubicBezTo>
                <a:cubicBezTo>
                  <a:pt x="1529" y="66"/>
                  <a:pt x="1542" y="69"/>
                  <a:pt x="1551" y="69"/>
                </a:cubicBezTo>
                <a:cubicBezTo>
                  <a:pt x="1561" y="69"/>
                  <a:pt x="1578" y="54"/>
                  <a:pt x="1585" y="54"/>
                </a:cubicBezTo>
                <a:cubicBezTo>
                  <a:pt x="1592" y="54"/>
                  <a:pt x="1612" y="52"/>
                  <a:pt x="1612" y="52"/>
                </a:cubicBezTo>
                <a:cubicBezTo>
                  <a:pt x="1612" y="52"/>
                  <a:pt x="1631" y="47"/>
                  <a:pt x="1631" y="51"/>
                </a:cubicBezTo>
                <a:cubicBezTo>
                  <a:pt x="1631" y="56"/>
                  <a:pt x="1641" y="80"/>
                  <a:pt x="1641" y="80"/>
                </a:cubicBezTo>
                <a:cubicBezTo>
                  <a:pt x="1660" y="90"/>
                  <a:pt x="1660" y="90"/>
                  <a:pt x="1660" y="90"/>
                </a:cubicBezTo>
                <a:cubicBezTo>
                  <a:pt x="1711" y="105"/>
                  <a:pt x="1711" y="105"/>
                  <a:pt x="1711" y="105"/>
                </a:cubicBezTo>
                <a:cubicBezTo>
                  <a:pt x="1725" y="112"/>
                  <a:pt x="1725" y="112"/>
                  <a:pt x="1725" y="112"/>
                </a:cubicBezTo>
                <a:cubicBezTo>
                  <a:pt x="1756" y="115"/>
                  <a:pt x="1756" y="115"/>
                  <a:pt x="1756" y="115"/>
                </a:cubicBezTo>
                <a:cubicBezTo>
                  <a:pt x="1780" y="129"/>
                  <a:pt x="1780" y="129"/>
                  <a:pt x="1780" y="129"/>
                </a:cubicBezTo>
                <a:cubicBezTo>
                  <a:pt x="1809" y="139"/>
                  <a:pt x="1809" y="139"/>
                  <a:pt x="1809" y="139"/>
                </a:cubicBezTo>
                <a:cubicBezTo>
                  <a:pt x="1840" y="148"/>
                  <a:pt x="1840" y="148"/>
                  <a:pt x="1840" y="148"/>
                </a:cubicBezTo>
                <a:cubicBezTo>
                  <a:pt x="1852" y="160"/>
                  <a:pt x="1852" y="160"/>
                  <a:pt x="1852" y="160"/>
                </a:cubicBezTo>
                <a:cubicBezTo>
                  <a:pt x="1852" y="160"/>
                  <a:pt x="1863" y="164"/>
                  <a:pt x="1866" y="163"/>
                </a:cubicBezTo>
                <a:cubicBezTo>
                  <a:pt x="1870" y="162"/>
                  <a:pt x="1877" y="153"/>
                  <a:pt x="1877" y="153"/>
                </a:cubicBezTo>
                <a:cubicBezTo>
                  <a:pt x="1877" y="153"/>
                  <a:pt x="1891" y="155"/>
                  <a:pt x="1897" y="160"/>
                </a:cubicBezTo>
                <a:cubicBezTo>
                  <a:pt x="1903" y="164"/>
                  <a:pt x="1913" y="171"/>
                  <a:pt x="1913" y="171"/>
                </a:cubicBezTo>
                <a:cubicBezTo>
                  <a:pt x="1928" y="171"/>
                  <a:pt x="1928" y="171"/>
                  <a:pt x="1928" y="171"/>
                </a:cubicBezTo>
                <a:cubicBezTo>
                  <a:pt x="1940" y="171"/>
                  <a:pt x="1940" y="171"/>
                  <a:pt x="1940" y="171"/>
                </a:cubicBezTo>
                <a:cubicBezTo>
                  <a:pt x="1959" y="164"/>
                  <a:pt x="1959" y="164"/>
                  <a:pt x="1959" y="164"/>
                </a:cubicBezTo>
                <a:cubicBezTo>
                  <a:pt x="1959" y="164"/>
                  <a:pt x="1971" y="155"/>
                  <a:pt x="1976" y="152"/>
                </a:cubicBezTo>
                <a:cubicBezTo>
                  <a:pt x="1981" y="148"/>
                  <a:pt x="1990" y="147"/>
                  <a:pt x="1990" y="147"/>
                </a:cubicBezTo>
                <a:cubicBezTo>
                  <a:pt x="2022" y="136"/>
                  <a:pt x="2022" y="136"/>
                  <a:pt x="2022" y="136"/>
                </a:cubicBezTo>
                <a:cubicBezTo>
                  <a:pt x="2022" y="136"/>
                  <a:pt x="2048" y="140"/>
                  <a:pt x="2058" y="129"/>
                </a:cubicBezTo>
                <a:cubicBezTo>
                  <a:pt x="2067" y="119"/>
                  <a:pt x="2081" y="113"/>
                  <a:pt x="2086" y="111"/>
                </a:cubicBezTo>
                <a:cubicBezTo>
                  <a:pt x="2090" y="108"/>
                  <a:pt x="2110" y="110"/>
                  <a:pt x="2110" y="110"/>
                </a:cubicBezTo>
                <a:cubicBezTo>
                  <a:pt x="2143" y="111"/>
                  <a:pt x="2143" y="111"/>
                  <a:pt x="2143" y="111"/>
                </a:cubicBezTo>
                <a:cubicBezTo>
                  <a:pt x="2143" y="111"/>
                  <a:pt x="2163" y="114"/>
                  <a:pt x="2170" y="110"/>
                </a:cubicBezTo>
                <a:cubicBezTo>
                  <a:pt x="2177" y="105"/>
                  <a:pt x="2185" y="100"/>
                  <a:pt x="2188" y="99"/>
                </a:cubicBezTo>
                <a:cubicBezTo>
                  <a:pt x="2192" y="98"/>
                  <a:pt x="2221" y="85"/>
                  <a:pt x="2221" y="85"/>
                </a:cubicBezTo>
                <a:cubicBezTo>
                  <a:pt x="2261" y="72"/>
                  <a:pt x="2261" y="72"/>
                  <a:pt x="2261" y="72"/>
                </a:cubicBezTo>
                <a:cubicBezTo>
                  <a:pt x="2261" y="72"/>
                  <a:pt x="2262" y="65"/>
                  <a:pt x="2268" y="61"/>
                </a:cubicBezTo>
                <a:cubicBezTo>
                  <a:pt x="2274" y="56"/>
                  <a:pt x="2313" y="55"/>
                  <a:pt x="2315" y="50"/>
                </a:cubicBezTo>
                <a:cubicBezTo>
                  <a:pt x="2316" y="45"/>
                  <a:pt x="2344" y="24"/>
                  <a:pt x="2344" y="24"/>
                </a:cubicBezTo>
                <a:cubicBezTo>
                  <a:pt x="2360" y="24"/>
                  <a:pt x="2360" y="24"/>
                  <a:pt x="2360" y="24"/>
                </a:cubicBezTo>
                <a:cubicBezTo>
                  <a:pt x="2381" y="22"/>
                  <a:pt x="2381" y="22"/>
                  <a:pt x="2381" y="22"/>
                </a:cubicBezTo>
                <a:cubicBezTo>
                  <a:pt x="2389" y="44"/>
                  <a:pt x="2389" y="44"/>
                  <a:pt x="2389" y="44"/>
                </a:cubicBezTo>
                <a:cubicBezTo>
                  <a:pt x="2411" y="52"/>
                  <a:pt x="2411" y="52"/>
                  <a:pt x="2411" y="52"/>
                </a:cubicBezTo>
                <a:cubicBezTo>
                  <a:pt x="2417" y="59"/>
                  <a:pt x="2417" y="59"/>
                  <a:pt x="2417" y="59"/>
                </a:cubicBezTo>
                <a:cubicBezTo>
                  <a:pt x="2441" y="64"/>
                  <a:pt x="2441" y="64"/>
                  <a:pt x="2441" y="64"/>
                </a:cubicBezTo>
                <a:cubicBezTo>
                  <a:pt x="2456" y="83"/>
                  <a:pt x="2456" y="83"/>
                  <a:pt x="2456" y="83"/>
                </a:cubicBezTo>
                <a:cubicBezTo>
                  <a:pt x="2458" y="92"/>
                  <a:pt x="2458" y="92"/>
                  <a:pt x="2458" y="92"/>
                </a:cubicBezTo>
                <a:cubicBezTo>
                  <a:pt x="2469" y="107"/>
                  <a:pt x="2469" y="107"/>
                  <a:pt x="2469" y="107"/>
                </a:cubicBezTo>
                <a:cubicBezTo>
                  <a:pt x="2484" y="114"/>
                  <a:pt x="2484" y="114"/>
                  <a:pt x="2484" y="114"/>
                </a:cubicBezTo>
                <a:cubicBezTo>
                  <a:pt x="2504" y="114"/>
                  <a:pt x="2504" y="114"/>
                  <a:pt x="2504" y="114"/>
                </a:cubicBezTo>
                <a:cubicBezTo>
                  <a:pt x="2528" y="115"/>
                  <a:pt x="2528" y="115"/>
                  <a:pt x="2528" y="115"/>
                </a:cubicBezTo>
                <a:cubicBezTo>
                  <a:pt x="2543" y="117"/>
                  <a:pt x="2543" y="117"/>
                  <a:pt x="2543" y="117"/>
                </a:cubicBezTo>
                <a:cubicBezTo>
                  <a:pt x="2557" y="117"/>
                  <a:pt x="2557" y="117"/>
                  <a:pt x="2557" y="117"/>
                </a:cubicBezTo>
                <a:cubicBezTo>
                  <a:pt x="2557" y="117"/>
                  <a:pt x="2572" y="115"/>
                  <a:pt x="2576" y="115"/>
                </a:cubicBezTo>
                <a:cubicBezTo>
                  <a:pt x="2579" y="115"/>
                  <a:pt x="2603" y="127"/>
                  <a:pt x="2603" y="127"/>
                </a:cubicBezTo>
                <a:cubicBezTo>
                  <a:pt x="2603" y="127"/>
                  <a:pt x="2611" y="132"/>
                  <a:pt x="2616" y="127"/>
                </a:cubicBezTo>
                <a:cubicBezTo>
                  <a:pt x="2620" y="122"/>
                  <a:pt x="2628" y="110"/>
                  <a:pt x="2628" y="110"/>
                </a:cubicBezTo>
                <a:cubicBezTo>
                  <a:pt x="2628" y="110"/>
                  <a:pt x="2658" y="103"/>
                  <a:pt x="2661" y="99"/>
                </a:cubicBezTo>
                <a:cubicBezTo>
                  <a:pt x="2665" y="96"/>
                  <a:pt x="2672" y="86"/>
                  <a:pt x="2675" y="84"/>
                </a:cubicBezTo>
                <a:cubicBezTo>
                  <a:pt x="2679" y="82"/>
                  <a:pt x="2701" y="71"/>
                  <a:pt x="2701" y="71"/>
                </a:cubicBezTo>
                <a:cubicBezTo>
                  <a:pt x="2719" y="70"/>
                  <a:pt x="2719" y="70"/>
                  <a:pt x="2719" y="70"/>
                </a:cubicBezTo>
                <a:cubicBezTo>
                  <a:pt x="2735" y="70"/>
                  <a:pt x="2735" y="70"/>
                  <a:pt x="2735" y="70"/>
                </a:cubicBezTo>
                <a:cubicBezTo>
                  <a:pt x="2763" y="84"/>
                  <a:pt x="2763" y="84"/>
                  <a:pt x="2763" y="84"/>
                </a:cubicBezTo>
                <a:cubicBezTo>
                  <a:pt x="2763" y="84"/>
                  <a:pt x="2788" y="91"/>
                  <a:pt x="2792" y="91"/>
                </a:cubicBezTo>
                <a:cubicBezTo>
                  <a:pt x="2795" y="91"/>
                  <a:pt x="2827" y="98"/>
                  <a:pt x="2827" y="98"/>
                </a:cubicBezTo>
                <a:cubicBezTo>
                  <a:pt x="2878" y="97"/>
                  <a:pt x="2878" y="97"/>
                  <a:pt x="2878" y="97"/>
                </a:cubicBezTo>
                <a:cubicBezTo>
                  <a:pt x="2878" y="97"/>
                  <a:pt x="2886" y="101"/>
                  <a:pt x="2898" y="94"/>
                </a:cubicBezTo>
                <a:cubicBezTo>
                  <a:pt x="2910" y="87"/>
                  <a:pt x="2935" y="84"/>
                  <a:pt x="2935" y="84"/>
                </a:cubicBezTo>
                <a:cubicBezTo>
                  <a:pt x="2964" y="68"/>
                  <a:pt x="2964" y="68"/>
                  <a:pt x="2964" y="68"/>
                </a:cubicBezTo>
                <a:cubicBezTo>
                  <a:pt x="2994" y="51"/>
                  <a:pt x="2994" y="51"/>
                  <a:pt x="2994" y="51"/>
                </a:cubicBezTo>
                <a:cubicBezTo>
                  <a:pt x="3005" y="37"/>
                  <a:pt x="3005" y="37"/>
                  <a:pt x="3005" y="37"/>
                </a:cubicBezTo>
                <a:cubicBezTo>
                  <a:pt x="3025" y="36"/>
                  <a:pt x="3025" y="36"/>
                  <a:pt x="3025" y="36"/>
                </a:cubicBezTo>
                <a:cubicBezTo>
                  <a:pt x="3032" y="49"/>
                  <a:pt x="3032" y="49"/>
                  <a:pt x="3032" y="49"/>
                </a:cubicBezTo>
                <a:cubicBezTo>
                  <a:pt x="3047" y="52"/>
                  <a:pt x="3047" y="52"/>
                  <a:pt x="3047" y="52"/>
                </a:cubicBezTo>
                <a:cubicBezTo>
                  <a:pt x="3072" y="41"/>
                  <a:pt x="3072" y="41"/>
                  <a:pt x="3072" y="41"/>
                </a:cubicBezTo>
                <a:cubicBezTo>
                  <a:pt x="3072" y="41"/>
                  <a:pt x="3084" y="37"/>
                  <a:pt x="3087" y="33"/>
                </a:cubicBezTo>
                <a:cubicBezTo>
                  <a:pt x="3091" y="28"/>
                  <a:pt x="3091" y="28"/>
                  <a:pt x="3091" y="28"/>
                </a:cubicBezTo>
                <a:cubicBezTo>
                  <a:pt x="3123" y="22"/>
                  <a:pt x="3123" y="22"/>
                  <a:pt x="3123" y="22"/>
                </a:cubicBezTo>
                <a:cubicBezTo>
                  <a:pt x="3142" y="27"/>
                  <a:pt x="3142" y="27"/>
                  <a:pt x="3142" y="27"/>
                </a:cubicBezTo>
                <a:cubicBezTo>
                  <a:pt x="3165" y="16"/>
                  <a:pt x="3165" y="16"/>
                  <a:pt x="3165" y="16"/>
                </a:cubicBezTo>
                <a:cubicBezTo>
                  <a:pt x="3182" y="23"/>
                  <a:pt x="3182" y="23"/>
                  <a:pt x="3182" y="23"/>
                </a:cubicBezTo>
                <a:cubicBezTo>
                  <a:pt x="3191" y="33"/>
                  <a:pt x="3191" y="33"/>
                  <a:pt x="3191" y="33"/>
                </a:cubicBezTo>
                <a:cubicBezTo>
                  <a:pt x="3191" y="33"/>
                  <a:pt x="3211" y="41"/>
                  <a:pt x="3222" y="33"/>
                </a:cubicBezTo>
                <a:cubicBezTo>
                  <a:pt x="3234" y="24"/>
                  <a:pt x="3234" y="24"/>
                  <a:pt x="3234" y="24"/>
                </a:cubicBezTo>
                <a:cubicBezTo>
                  <a:pt x="3234" y="24"/>
                  <a:pt x="3257" y="22"/>
                  <a:pt x="3257" y="26"/>
                </a:cubicBezTo>
                <a:cubicBezTo>
                  <a:pt x="3257" y="29"/>
                  <a:pt x="3248" y="42"/>
                  <a:pt x="3248" y="42"/>
                </a:cubicBezTo>
                <a:cubicBezTo>
                  <a:pt x="3254" y="47"/>
                  <a:pt x="3254" y="47"/>
                  <a:pt x="3254" y="47"/>
                </a:cubicBezTo>
                <a:cubicBezTo>
                  <a:pt x="3270" y="43"/>
                  <a:pt x="3270" y="43"/>
                  <a:pt x="3270" y="43"/>
                </a:cubicBezTo>
                <a:cubicBezTo>
                  <a:pt x="3289" y="37"/>
                  <a:pt x="3289" y="37"/>
                  <a:pt x="3289" y="37"/>
                </a:cubicBezTo>
                <a:cubicBezTo>
                  <a:pt x="3308" y="38"/>
                  <a:pt x="3308" y="38"/>
                  <a:pt x="3308" y="38"/>
                </a:cubicBezTo>
                <a:cubicBezTo>
                  <a:pt x="3308" y="38"/>
                  <a:pt x="3312" y="41"/>
                  <a:pt x="3318" y="41"/>
                </a:cubicBezTo>
                <a:cubicBezTo>
                  <a:pt x="3324" y="41"/>
                  <a:pt x="3329" y="33"/>
                  <a:pt x="3329" y="33"/>
                </a:cubicBezTo>
                <a:cubicBezTo>
                  <a:pt x="3362" y="31"/>
                  <a:pt x="3362" y="31"/>
                  <a:pt x="3362" y="31"/>
                </a:cubicBezTo>
                <a:cubicBezTo>
                  <a:pt x="3375" y="26"/>
                  <a:pt x="3375" y="26"/>
                  <a:pt x="3375" y="26"/>
                </a:cubicBezTo>
                <a:cubicBezTo>
                  <a:pt x="3403" y="20"/>
                  <a:pt x="3403" y="20"/>
                  <a:pt x="3403" y="20"/>
                </a:cubicBezTo>
                <a:cubicBezTo>
                  <a:pt x="3420" y="19"/>
                  <a:pt x="3420" y="19"/>
                  <a:pt x="3420" y="19"/>
                </a:cubicBezTo>
                <a:cubicBezTo>
                  <a:pt x="3438" y="16"/>
                  <a:pt x="3438" y="16"/>
                  <a:pt x="3438" y="16"/>
                </a:cubicBezTo>
                <a:cubicBezTo>
                  <a:pt x="3444" y="14"/>
                  <a:pt x="3444" y="14"/>
                  <a:pt x="3444" y="14"/>
                </a:cubicBezTo>
                <a:cubicBezTo>
                  <a:pt x="3463" y="8"/>
                  <a:pt x="3463" y="8"/>
                  <a:pt x="3463" y="8"/>
                </a:cubicBezTo>
                <a:cubicBezTo>
                  <a:pt x="3473" y="0"/>
                  <a:pt x="3473" y="0"/>
                  <a:pt x="3473" y="0"/>
                </a:cubicBezTo>
                <a:cubicBezTo>
                  <a:pt x="3492" y="0"/>
                  <a:pt x="3492" y="0"/>
                  <a:pt x="3492" y="0"/>
                </a:cubicBezTo>
                <a:lnTo>
                  <a:pt x="3514"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return Quote[Index][0], Quote[Index][1]</a:t>
            </a:r>
          </a:p>
        </p:txBody>
      </p:sp>
      <p:sp>
        <p:nvSpPr>
          <p:cNvPr id="25" name="Freeform 46">
            <a:extLst>
              <a:ext uri="{FF2B5EF4-FFF2-40B4-BE49-F238E27FC236}">
                <a16:creationId xmlns:a16="http://schemas.microsoft.com/office/drawing/2014/main" id="{6D4F16E6-FC33-49F4-90F8-2A91886CDC3F}"/>
              </a:ext>
            </a:extLst>
          </p:cNvPr>
          <p:cNvSpPr>
            <a:spLocks noEditPoints="1"/>
          </p:cNvSpPr>
          <p:nvPr/>
        </p:nvSpPr>
        <p:spPr bwMode="auto">
          <a:xfrm>
            <a:off x="3051959" y="5933227"/>
            <a:ext cx="3420094"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Main program</a:t>
            </a:r>
          </a:p>
          <a:p>
            <a:r>
              <a:rPr lang="en-GB" sz="1100" dirty="0" err="1">
                <a:solidFill>
                  <a:schemeClr val="accent1"/>
                </a:solidFill>
                <a:latin typeface="Consolas" panose="020B0609020204030204" pitchFamily="49" charset="0"/>
              </a:rPr>
              <a:t>random.seed</a:t>
            </a:r>
            <a:r>
              <a:rPr lang="en-GB" sz="1100" dirty="0">
                <a:solidFill>
                  <a:schemeClr val="accent1"/>
                </a:solidFill>
                <a:latin typeface="Consolas" panose="020B0609020204030204" pitchFamily="49" charset="0"/>
              </a:rPr>
              <a:t>()</a:t>
            </a:r>
          </a:p>
        </p:txBody>
      </p:sp>
      <p:sp>
        <p:nvSpPr>
          <p:cNvPr id="27" name="Freeform 46">
            <a:extLst>
              <a:ext uri="{FF2B5EF4-FFF2-40B4-BE49-F238E27FC236}">
                <a16:creationId xmlns:a16="http://schemas.microsoft.com/office/drawing/2014/main" id="{67FEE055-0E34-4A2C-BD30-D186D25FB8CD}"/>
              </a:ext>
            </a:extLst>
          </p:cNvPr>
          <p:cNvSpPr>
            <a:spLocks noEditPoints="1"/>
          </p:cNvSpPr>
          <p:nvPr/>
        </p:nvSpPr>
        <p:spPr bwMode="auto">
          <a:xfrm>
            <a:off x="3051958" y="5176403"/>
            <a:ext cx="4707465" cy="256566"/>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Quote, Author = </a:t>
            </a:r>
            <a:r>
              <a:rPr lang="en-GB" sz="1100" dirty="0" err="1">
                <a:solidFill>
                  <a:schemeClr val="accent1"/>
                </a:solidFill>
                <a:latin typeface="Consolas" panose="020B0609020204030204" pitchFamily="49" charset="0"/>
              </a:rPr>
              <a:t>RandomQuote</a:t>
            </a:r>
            <a:r>
              <a:rPr lang="en-GB" sz="1100" dirty="0">
                <a:solidFill>
                  <a:schemeClr val="accent1"/>
                </a:solidFill>
                <a:latin typeface="Consolas" panose="020B0609020204030204" pitchFamily="49" charset="0"/>
              </a:rPr>
              <a:t>()</a:t>
            </a:r>
          </a:p>
        </p:txBody>
      </p:sp>
      <p:grpSp>
        <p:nvGrpSpPr>
          <p:cNvPr id="31" name="Group 30">
            <a:extLst>
              <a:ext uri="{FF2B5EF4-FFF2-40B4-BE49-F238E27FC236}">
                <a16:creationId xmlns:a16="http://schemas.microsoft.com/office/drawing/2014/main" id="{95A379B1-7100-4CE6-BCF9-AAA9C0622635}"/>
              </a:ext>
            </a:extLst>
          </p:cNvPr>
          <p:cNvGrpSpPr/>
          <p:nvPr/>
        </p:nvGrpSpPr>
        <p:grpSpPr>
          <a:xfrm>
            <a:off x="3051958" y="6314895"/>
            <a:ext cx="3420094" cy="339432"/>
            <a:chOff x="6776151" y="5669482"/>
            <a:chExt cx="2359932" cy="558800"/>
          </a:xfrm>
        </p:grpSpPr>
        <p:sp>
          <p:nvSpPr>
            <p:cNvPr id="32" name="Freeform 63">
              <a:extLst>
                <a:ext uri="{FF2B5EF4-FFF2-40B4-BE49-F238E27FC236}">
                  <a16:creationId xmlns:a16="http://schemas.microsoft.com/office/drawing/2014/main" id="{A6C993AC-094F-4D69-B012-00495E91670B}"/>
                </a:ext>
              </a:extLst>
            </p:cNvPr>
            <p:cNvSpPr>
              <a:spLocks noEditPoints="1"/>
            </p:cNvSpPr>
            <p:nvPr/>
          </p:nvSpPr>
          <p:spPr bwMode="auto">
            <a:xfrm flipV="1">
              <a:off x="6776151" y="5669482"/>
              <a:ext cx="2359932" cy="55880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08000" rIns="91440" bIns="45720" numCol="1" anchor="t" anchorCtr="0" compatLnSpc="1">
              <a:prstTxWarp prst="textNoShape">
                <a:avLst/>
              </a:prstTxWarp>
            </a:bodyPr>
            <a:lstStyle/>
            <a:p>
              <a:endParaRPr lang="en-GB" sz="1100" dirty="0">
                <a:solidFill>
                  <a:schemeClr val="accent1"/>
                </a:solidFill>
                <a:latin typeface="Consolas" panose="020B0609020204030204" pitchFamily="49" charset="0"/>
              </a:endParaRPr>
            </a:p>
          </p:txBody>
        </p:sp>
        <p:sp>
          <p:nvSpPr>
            <p:cNvPr id="33" name="TextBox 32">
              <a:extLst>
                <a:ext uri="{FF2B5EF4-FFF2-40B4-BE49-F238E27FC236}">
                  <a16:creationId xmlns:a16="http://schemas.microsoft.com/office/drawing/2014/main" id="{867DA73E-C818-4834-95BC-BCBD9D13C2AD}"/>
                </a:ext>
              </a:extLst>
            </p:cNvPr>
            <p:cNvSpPr txBox="1"/>
            <p:nvPr/>
          </p:nvSpPr>
          <p:spPr>
            <a:xfrm>
              <a:off x="6827137" y="5915357"/>
              <a:ext cx="2246444" cy="261610"/>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a:t>print("{} - {}".format(Quote, Author))</a:t>
              </a:r>
            </a:p>
          </p:txBody>
        </p:sp>
      </p:grpSp>
      <p:sp>
        <p:nvSpPr>
          <p:cNvPr id="35" name="Speech Bubble: Oval 34">
            <a:extLst>
              <a:ext uri="{FF2B5EF4-FFF2-40B4-BE49-F238E27FC236}">
                <a16:creationId xmlns:a16="http://schemas.microsoft.com/office/drawing/2014/main" id="{14544C91-0DFB-4FC0-9D6C-8580BA8623AC}"/>
              </a:ext>
            </a:extLst>
          </p:cNvPr>
          <p:cNvSpPr/>
          <p:nvPr/>
        </p:nvSpPr>
        <p:spPr>
          <a:xfrm>
            <a:off x="685755" y="5682923"/>
            <a:ext cx="2219743" cy="1024006"/>
          </a:xfrm>
          <a:prstGeom prst="wedgeEllipseCallout">
            <a:avLst>
              <a:gd name="adj1" fmla="val 50120"/>
              <a:gd name="adj2" fmla="val -553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To help you get started, here is all the code you need with the statements jumbled up.</a:t>
            </a:r>
          </a:p>
        </p:txBody>
      </p:sp>
    </p:spTree>
    <p:extLst>
      <p:ext uri="{BB962C8B-B14F-4D97-AF65-F5344CB8AC3E}">
        <p14:creationId xmlns:p14="http://schemas.microsoft.com/office/powerpoint/2010/main" val="271451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391535-82CB-4581-885A-A9BC801567CF}"/>
              </a:ext>
            </a:extLst>
          </p:cNvPr>
          <p:cNvSpPr>
            <a:spLocks noGrp="1"/>
          </p:cNvSpPr>
          <p:nvPr>
            <p:ph type="body" sz="quarter" idx="10"/>
          </p:nvPr>
        </p:nvSpPr>
        <p:spPr>
          <a:xfrm>
            <a:off x="216694" y="1388917"/>
            <a:ext cx="8012906" cy="4758506"/>
          </a:xfrm>
        </p:spPr>
        <p:txBody>
          <a:bodyPr/>
          <a:lstStyle/>
          <a:p>
            <a:r>
              <a:rPr lang="en-GB" sz="1800" dirty="0">
                <a:solidFill>
                  <a:schemeClr val="accent3"/>
                </a:solidFill>
              </a:rPr>
              <a:t>RPG inventory problem:</a:t>
            </a:r>
          </a:p>
          <a:p>
            <a:r>
              <a:rPr lang="en-GB" dirty="0"/>
              <a:t>1 point.</a:t>
            </a:r>
          </a:p>
          <a:p>
            <a:r>
              <a:rPr lang="en-GB" dirty="0"/>
              <a:t>Write a program that will hold the inventory a player has in an RPG game. The player has the following actions: pick (adds an item to the inventory), drop (removes an item from the inventory), pull (outputs a random item from the inventory) and search (outputs all the items in the inventory).</a:t>
            </a:r>
            <a:endParaRPr lang="pt-BR" dirty="0">
              <a:latin typeface="Consolas" panose="020B0609020204030204" pitchFamily="49" charset="0"/>
            </a:endParaRPr>
          </a:p>
          <a:p>
            <a:endParaRPr lang="en-GB" dirty="0"/>
          </a:p>
          <a:p>
            <a:r>
              <a:rPr lang="en-GB" sz="1800" dirty="0">
                <a:solidFill>
                  <a:schemeClr val="accent3"/>
                </a:solidFill>
              </a:rPr>
              <a:t>Notebook problem:</a:t>
            </a:r>
          </a:p>
          <a:p>
            <a:r>
              <a:rPr lang="en-GB" dirty="0">
                <a:latin typeface="Calibri" panose="020F0502020204030204" pitchFamily="34" charset="0"/>
                <a:cs typeface="Calibri" panose="020F0502020204030204" pitchFamily="34" charset="0"/>
              </a:rPr>
              <a:t>1 point.</a:t>
            </a:r>
          </a:p>
          <a:p>
            <a:r>
              <a:rPr lang="en-GB" dirty="0">
                <a:latin typeface="Calibri" panose="020F0502020204030204" pitchFamily="34" charset="0"/>
                <a:cs typeface="Calibri" panose="020F0502020204030204" pitchFamily="34" charset="0"/>
              </a:rPr>
              <a:t>Write a program that allows the user to store up to 10 notes.  The program should have this functionality on an infinite loop:</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Output all the notes stored, numbered 0-9.</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Ask the user to enter a number for a note to change.</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Ask the user to enter the new note.</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Over-write any existing note stored at that position.</a:t>
            </a:r>
          </a:p>
        </p:txBody>
      </p:sp>
      <p:pic>
        <p:nvPicPr>
          <p:cNvPr id="8" name="Graphic 7">
            <a:extLst>
              <a:ext uri="{FF2B5EF4-FFF2-40B4-BE49-F238E27FC236}">
                <a16:creationId xmlns:a16="http://schemas.microsoft.com/office/drawing/2014/main" id="{7693ED47-C3D3-4A26-B794-808ABE6520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685695"/>
            <a:ext cx="1080000" cy="1080000"/>
          </a:xfrm>
          <a:prstGeom prst="rect">
            <a:avLst/>
          </a:prstGeom>
        </p:spPr>
      </p:pic>
      <p:pic>
        <p:nvPicPr>
          <p:cNvPr id="10" name="Graphic 9">
            <a:extLst>
              <a:ext uri="{FF2B5EF4-FFF2-40B4-BE49-F238E27FC236}">
                <a16:creationId xmlns:a16="http://schemas.microsoft.com/office/drawing/2014/main" id="{77BAC185-FE7B-4121-B0D2-68E56027D7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150598"/>
            <a:ext cx="1080000" cy="1080000"/>
          </a:xfrm>
          <a:prstGeom prst="rect">
            <a:avLst/>
          </a:prstGeom>
        </p:spPr>
      </p:pic>
    </p:spTree>
    <p:extLst>
      <p:ext uri="{BB962C8B-B14F-4D97-AF65-F5344CB8AC3E}">
        <p14:creationId xmlns:p14="http://schemas.microsoft.com/office/powerpoint/2010/main" val="139438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Index = 0</a:t>
            </a:r>
          </a:p>
          <a:p>
            <a:pPr>
              <a:lnSpc>
                <a:spcPct val="100000"/>
              </a:lnSpc>
              <a:spcBef>
                <a:spcPts val="0"/>
              </a:spcBef>
            </a:pPr>
            <a:r>
              <a:rPr lang="en-GB" dirty="0">
                <a:solidFill>
                  <a:schemeClr val="accent1"/>
                </a:solidFill>
                <a:latin typeface="Consolas" panose="020B0609020204030204" pitchFamily="49" charset="0"/>
              </a:rPr>
              <a:t>    for Word in Sentence:</a:t>
            </a:r>
          </a:p>
          <a:p>
            <a:pPr>
              <a:lnSpc>
                <a:spcPct val="100000"/>
              </a:lnSpc>
              <a:spcBef>
                <a:spcPts val="0"/>
              </a:spcBef>
            </a:pPr>
            <a:r>
              <a:rPr lang="en-GB" dirty="0">
                <a:solidFill>
                  <a:schemeClr val="accent1"/>
                </a:solidFill>
                <a:latin typeface="Consolas" panose="020B0609020204030204" pitchFamily="49" charset="0"/>
              </a:rPr>
              <a:t>        print("Word {} is {}.".format(Index, Word))</a:t>
            </a:r>
          </a:p>
          <a:p>
            <a:pPr>
              <a:lnSpc>
                <a:spcPct val="100000"/>
              </a:lnSpc>
              <a:spcBef>
                <a:spcPts val="0"/>
              </a:spcBef>
            </a:pPr>
            <a:r>
              <a:rPr lang="en-GB" dirty="0">
                <a:solidFill>
                  <a:schemeClr val="accent1"/>
                </a:solidFill>
                <a:latin typeface="Consolas" panose="020B0609020204030204" pitchFamily="49" charset="0"/>
              </a:rPr>
              <a:t>        Index = Index + 1</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["The", "quick", "brown", "fox", "jumps"]</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p:txBody>
      </p:sp>
      <p:sp>
        <p:nvSpPr>
          <p:cNvPr id="5" name="Rectangle: Rounded Corners 4">
            <a:extLst>
              <a:ext uri="{FF2B5EF4-FFF2-40B4-BE49-F238E27FC236}">
                <a16:creationId xmlns:a16="http://schemas.microsoft.com/office/drawing/2014/main" id="{109E1E43-069E-4DBD-9CBD-E707710EBA2C}"/>
              </a:ext>
            </a:extLst>
          </p:cNvPr>
          <p:cNvSpPr/>
          <p:nvPr/>
        </p:nvSpPr>
        <p:spPr>
          <a:xfrm>
            <a:off x="4171947" y="1724185"/>
            <a:ext cx="5481700" cy="781051"/>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Variables can only contain one value. Sometimes it would be useful if a single identifier could hold multiple items. E.g. names of students in a class, or in this example, words in a sentence. A list is an alternative to a variable that does this.</a:t>
            </a:r>
          </a:p>
        </p:txBody>
      </p:sp>
      <p:sp>
        <p:nvSpPr>
          <p:cNvPr id="7" name="Rectangle: Rounded Corners 6">
            <a:extLst>
              <a:ext uri="{FF2B5EF4-FFF2-40B4-BE49-F238E27FC236}">
                <a16:creationId xmlns:a16="http://schemas.microsoft.com/office/drawing/2014/main" id="{820D816C-3A54-43F0-8FC9-937D5233FADD}"/>
              </a:ext>
            </a:extLst>
          </p:cNvPr>
          <p:cNvSpPr/>
          <p:nvPr/>
        </p:nvSpPr>
        <p:spPr>
          <a:xfrm>
            <a:off x="6847114" y="954701"/>
            <a:ext cx="2806532"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the contents of a list.</a:t>
            </a:r>
          </a:p>
        </p:txBody>
      </p:sp>
      <p:sp>
        <p:nvSpPr>
          <p:cNvPr id="13" name="Speech Bubble: Rectangle with Corners Rounded 12">
            <a:extLst>
              <a:ext uri="{FF2B5EF4-FFF2-40B4-BE49-F238E27FC236}">
                <a16:creationId xmlns:a16="http://schemas.microsoft.com/office/drawing/2014/main" id="{E3951389-96E7-4F7F-A6FE-99D5D976C786}"/>
              </a:ext>
            </a:extLst>
          </p:cNvPr>
          <p:cNvSpPr/>
          <p:nvPr/>
        </p:nvSpPr>
        <p:spPr>
          <a:xfrm>
            <a:off x="4725860" y="2660334"/>
            <a:ext cx="3668855" cy="430182"/>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One advantage of using a list is that you can use a loop to iterate through all the items held in it.</a:t>
            </a:r>
          </a:p>
        </p:txBody>
      </p:sp>
      <p:sp>
        <p:nvSpPr>
          <p:cNvPr id="15" name="Speech Bubble: Rectangle with Corners Rounded 14">
            <a:extLst>
              <a:ext uri="{FF2B5EF4-FFF2-40B4-BE49-F238E27FC236}">
                <a16:creationId xmlns:a16="http://schemas.microsoft.com/office/drawing/2014/main" id="{510F4115-890A-4414-98FF-DFCD82A65E35}"/>
              </a:ext>
            </a:extLst>
          </p:cNvPr>
          <p:cNvSpPr/>
          <p:nvPr/>
        </p:nvSpPr>
        <p:spPr>
          <a:xfrm>
            <a:off x="4726228" y="3163877"/>
            <a:ext cx="3668855" cy="827528"/>
          </a:xfrm>
          <a:prstGeom prst="wedgeRoundRectCallout">
            <a:avLst>
              <a:gd name="adj1" fmla="val -56319"/>
              <a:gd name="adj2" fmla="val -3544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A counting variable called Index is used in this program to illustrate how each element of a list also has an index, just like the characters in a string.</a:t>
            </a:r>
          </a:p>
          <a:p>
            <a:pPr marL="171450" indent="-171450">
              <a:buFont typeface="Arial" panose="020B0604020202020204" pitchFamily="34" charset="0"/>
              <a:buChar char="•"/>
            </a:pPr>
            <a:r>
              <a:rPr lang="en-GB" sz="1100" dirty="0">
                <a:solidFill>
                  <a:srgbClr val="595959"/>
                </a:solidFill>
              </a:rPr>
              <a:t>In fact, a string is just a list of characters!</a:t>
            </a:r>
          </a:p>
        </p:txBody>
      </p:sp>
      <p:sp>
        <p:nvSpPr>
          <p:cNvPr id="17" name="Speech Bubble: Rectangle with Corners Rounded 16">
            <a:extLst>
              <a:ext uri="{FF2B5EF4-FFF2-40B4-BE49-F238E27FC236}">
                <a16:creationId xmlns:a16="http://schemas.microsoft.com/office/drawing/2014/main" id="{49703129-5D2D-4157-8CB7-212006900FFB}"/>
              </a:ext>
            </a:extLst>
          </p:cNvPr>
          <p:cNvSpPr/>
          <p:nvPr/>
        </p:nvSpPr>
        <p:spPr>
          <a:xfrm>
            <a:off x="4725860" y="4064766"/>
            <a:ext cx="3668855" cy="827528"/>
          </a:xfrm>
          <a:prstGeom prst="wedgeRoundRectCallout">
            <a:avLst>
              <a:gd name="adj1" fmla="val -70169"/>
              <a:gd name="adj2" fmla="val -6701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Sentence is declared as a list of strings and enumerated to contain the five words, “The”, “quick”, “brown”, “fox”, “jumps”.</a:t>
            </a:r>
          </a:p>
        </p:txBody>
      </p:sp>
      <p:sp>
        <p:nvSpPr>
          <p:cNvPr id="19" name="Speech Bubble: Rectangle with Corners Rounded 18">
            <a:extLst>
              <a:ext uri="{FF2B5EF4-FFF2-40B4-BE49-F238E27FC236}">
                <a16:creationId xmlns:a16="http://schemas.microsoft.com/office/drawing/2014/main" id="{859CCF72-CE32-450D-AB68-BAD5CE02C33C}"/>
              </a:ext>
            </a:extLst>
          </p:cNvPr>
          <p:cNvSpPr/>
          <p:nvPr/>
        </p:nvSpPr>
        <p:spPr>
          <a:xfrm>
            <a:off x="429351" y="4176315"/>
            <a:ext cx="3559701" cy="430182"/>
          </a:xfrm>
          <a:prstGeom prst="wedgeRoundRectCallout">
            <a:avLst>
              <a:gd name="adj1" fmla="val -22268"/>
              <a:gd name="adj2" fmla="val -84083"/>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You can pass lists as parameters just like variables.</a:t>
            </a:r>
          </a:p>
        </p:txBody>
      </p:sp>
      <p:sp>
        <p:nvSpPr>
          <p:cNvPr id="21" name="Rectangle: Rounded Corners 20">
            <a:extLst>
              <a:ext uri="{FF2B5EF4-FFF2-40B4-BE49-F238E27FC236}">
                <a16:creationId xmlns:a16="http://schemas.microsoft.com/office/drawing/2014/main" id="{35628914-91C7-46D4-AE70-EDAB77952A7A}"/>
              </a:ext>
            </a:extLst>
          </p:cNvPr>
          <p:cNvSpPr/>
          <p:nvPr/>
        </p:nvSpPr>
        <p:spPr>
          <a:xfrm>
            <a:off x="429351" y="5020086"/>
            <a:ext cx="7965364" cy="1181768"/>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Did you know that Python is widely reported as supporting only lists and not arrays. However, this isn’t true! A list in Python is an array, it just behaves more like a list and therefore people mistakenly refer to the data structure as a list with Python. The “list” replicates the functionality of both arrays and lists and therefore only one structure of this type is needed in Python.</a:t>
            </a:r>
          </a:p>
          <a:p>
            <a:r>
              <a:rPr lang="en-GB" sz="1100" dirty="0">
                <a:solidFill>
                  <a:srgbClr val="595959"/>
                </a:solidFill>
              </a:rPr>
              <a:t>We know this because Python keeps all elements of a list in contiguous memory and moves the entire data structure in memory when it needs to without the programmer or user knowing. That’s an example of abstraction.</a:t>
            </a:r>
          </a:p>
        </p:txBody>
      </p:sp>
    </p:spTree>
    <p:extLst>
      <p:ext uri="{BB962C8B-B14F-4D97-AF65-F5344CB8AC3E}">
        <p14:creationId xmlns:p14="http://schemas.microsoft.com/office/powerpoint/2010/main" val="28193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3C8892E-88BC-4C98-B993-14DC26389A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35162"/>
            <a:ext cx="1080000" cy="1080000"/>
          </a:xfrm>
          <a:prstGeom prst="rect">
            <a:avLst/>
          </a:prstGeom>
        </p:spPr>
      </p:pic>
      <p:sp>
        <p:nvSpPr>
          <p:cNvPr id="26" name="Text Placeholder 2">
            <a:extLst>
              <a:ext uri="{FF2B5EF4-FFF2-40B4-BE49-F238E27FC236}">
                <a16:creationId xmlns:a16="http://schemas.microsoft.com/office/drawing/2014/main" id="{E2E256A2-BD2A-45F6-AF16-F9CCFC6B3E27}"/>
              </a:ext>
            </a:extLst>
          </p:cNvPr>
          <p:cNvSpPr>
            <a:spLocks noGrp="1"/>
          </p:cNvSpPr>
          <p:nvPr>
            <p:ph type="body" sz="quarter" idx="10"/>
          </p:nvPr>
        </p:nvSpPr>
        <p:spPr>
          <a:xfrm>
            <a:off x="216694" y="1388916"/>
            <a:ext cx="8012906" cy="5277697"/>
          </a:xfrm>
        </p:spPr>
        <p:txBody>
          <a:bodyPr/>
          <a:lstStyle/>
          <a:p>
            <a:r>
              <a:rPr lang="en-GB" sz="1800" dirty="0">
                <a:solidFill>
                  <a:schemeClr val="accent3"/>
                </a:solidFill>
              </a:rPr>
              <a:t>Proc gen problem:</a:t>
            </a:r>
          </a:p>
          <a:p>
            <a:r>
              <a:rPr lang="en-GB" dirty="0"/>
              <a:t>2 points.</a:t>
            </a:r>
          </a:p>
          <a:p>
            <a:r>
              <a:rPr lang="en-GB" dirty="0"/>
              <a:t>Procedural generation is a popular technique in games design made famous by the 1984 game Elite, where planets in a galaxy and creatures inhabiting those planets were generated using a deterministic algorithm.</a:t>
            </a:r>
          </a:p>
          <a:p>
            <a:r>
              <a:rPr lang="en-GB" dirty="0"/>
              <a:t>Write a function that outputs a description of fictional animals that live on a planet. The function takes the number of the planet as an integer parameter and uses this as a seed for a random number generator so that the same creatures always live on the same planet!</a:t>
            </a:r>
          </a:p>
          <a:p>
            <a:r>
              <a:rPr lang="en-GB" dirty="0"/>
              <a:t>Data might include, but is not limited to:</a:t>
            </a:r>
          </a:p>
          <a:p>
            <a:r>
              <a:rPr lang="en-GB" dirty="0"/>
              <a:t>Creatures: lizards, humanoids, insects</a:t>
            </a:r>
          </a:p>
          <a:p>
            <a:r>
              <a:rPr lang="en-GB" dirty="0"/>
              <a:t>Colours: red, green, blue</a:t>
            </a:r>
          </a:p>
          <a:p>
            <a:r>
              <a:rPr lang="en-GB" dirty="0"/>
              <a:t>Characteristics: shy, angry, docile</a:t>
            </a:r>
          </a:p>
          <a:p>
            <a:r>
              <a:rPr lang="en-GB" dirty="0"/>
              <a:t>An example of an output for a planet might be: “Angry blue humanoids”.</a:t>
            </a:r>
            <a:endParaRPr lang="pt-BR" dirty="0"/>
          </a:p>
          <a:p>
            <a:r>
              <a:rPr lang="en-GB" dirty="0"/>
              <a:t>It is important that the outcome is not truly random so that if planet 1652 contains angry blue humanoids, next time it is checked they are still living there and haven’t been replaced by docile red lizards!</a:t>
            </a:r>
          </a:p>
        </p:txBody>
      </p:sp>
    </p:spTree>
    <p:extLst>
      <p:ext uri="{BB962C8B-B14F-4D97-AF65-F5344CB8AC3E}">
        <p14:creationId xmlns:p14="http://schemas.microsoft.com/office/powerpoint/2010/main" val="296809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0E18A3F-1717-4D84-8AE0-B95BE225E54A}"/>
              </a:ext>
            </a:extLst>
          </p:cNvPr>
          <p:cNvSpPr>
            <a:spLocks noGrp="1"/>
          </p:cNvSpPr>
          <p:nvPr>
            <p:ph type="body" sz="quarter" idx="10"/>
          </p:nvPr>
        </p:nvSpPr>
        <p:spPr>
          <a:xfrm>
            <a:off x="216693" y="1388916"/>
            <a:ext cx="8110095" cy="5277697"/>
          </a:xfrm>
        </p:spPr>
        <p:txBody>
          <a:bodyPr/>
          <a:lstStyle/>
          <a:p>
            <a:r>
              <a:rPr lang="en-GB" sz="1800" dirty="0">
                <a:solidFill>
                  <a:schemeClr val="accent3"/>
                </a:solidFill>
              </a:rPr>
              <a:t>Underground problem:</a:t>
            </a:r>
          </a:p>
          <a:p>
            <a:r>
              <a:rPr lang="en-GB" dirty="0"/>
              <a:t>2 points.</a:t>
            </a:r>
          </a:p>
          <a:p>
            <a:r>
              <a:rPr lang="en-GB" dirty="0"/>
              <a:t>Each line on the London underground has several stations. The Victoria line has these stations in the following order: Brixton, Stockwell, Vauxhall, Pimlico, Victoria, Green Park, Oxford Circus, Warren Street, Euston, King's Cross, Highbury &amp; Islington, Finsbury Park, Seven Sisters, Tottenham Hale, Blackhorse Road and Walthamstow Central.</a:t>
            </a:r>
          </a:p>
          <a:p>
            <a:r>
              <a:rPr lang="en-GB" dirty="0"/>
              <a:t>Write a program that allows the user to input two stations. A function should return the number of stops between the two stations. The station names can be input in any order, but you can make the problem easier by only inputting stations in the correct order if you need to.</a:t>
            </a:r>
          </a:p>
          <a:p>
            <a:endParaRPr lang="en-GB" dirty="0"/>
          </a:p>
          <a:p>
            <a:r>
              <a:rPr lang="en-GB" sz="1800" dirty="0">
                <a:solidFill>
                  <a:schemeClr val="accent3"/>
                </a:solidFill>
              </a:rPr>
              <a:t>Days of Christmas problem:</a:t>
            </a:r>
          </a:p>
          <a:p>
            <a:r>
              <a:rPr lang="en-GB" dirty="0"/>
              <a:t>2 points.</a:t>
            </a:r>
          </a:p>
          <a:p>
            <a:r>
              <a:rPr lang="en-GB" dirty="0"/>
              <a:t>Write a program that outputs the lyrics from the song, “Twelve days of Christmas” using a nested iteration and arrays for storing the name of the day i.e. “first”, “second” and the item. E.g. “</a:t>
            </a:r>
            <a:r>
              <a:rPr lang="en-GB" dirty="0">
                <a:latin typeface="Calibri" panose="020F0502020204030204" pitchFamily="34" charset="0"/>
                <a:cs typeface="Calibri" panose="020F0502020204030204" pitchFamily="34" charset="0"/>
              </a:rPr>
              <a:t>Two turtle doves”.</a:t>
            </a:r>
            <a:endParaRPr lang="en-GB" dirty="0"/>
          </a:p>
          <a:p>
            <a:r>
              <a:rPr lang="en-GB" dirty="0">
                <a:latin typeface="Calibri" panose="020F0502020204030204" pitchFamily="34" charset="0"/>
                <a:cs typeface="Calibri" panose="020F0502020204030204" pitchFamily="34" charset="0"/>
              </a:rPr>
              <a:t>On the first day of Christmas</a:t>
            </a:r>
          </a:p>
          <a:p>
            <a:pPr>
              <a:lnSpc>
                <a:spcPct val="100000"/>
              </a:lnSpc>
              <a:spcBef>
                <a:spcPts val="0"/>
              </a:spcBef>
            </a:pPr>
            <a:r>
              <a:rPr lang="en-GB" dirty="0">
                <a:latin typeface="Calibri" panose="020F0502020204030204" pitchFamily="34" charset="0"/>
                <a:cs typeface="Calibri" panose="020F0502020204030204" pitchFamily="34" charset="0"/>
              </a:rPr>
              <a:t>My true love gave to me</a:t>
            </a:r>
          </a:p>
          <a:p>
            <a:pPr>
              <a:lnSpc>
                <a:spcPct val="100000"/>
              </a:lnSpc>
              <a:spcBef>
                <a:spcPts val="0"/>
              </a:spcBef>
            </a:pPr>
            <a:r>
              <a:rPr lang="en-GB" dirty="0">
                <a:latin typeface="Calibri" panose="020F0502020204030204" pitchFamily="34" charset="0"/>
                <a:cs typeface="Calibri" panose="020F0502020204030204" pitchFamily="34" charset="0"/>
              </a:rPr>
              <a:t>A partridge in a pear tree</a:t>
            </a:r>
          </a:p>
          <a:p>
            <a:pPr>
              <a:lnSpc>
                <a:spcPct val="100000"/>
              </a:lnSpc>
              <a:spcBef>
                <a:spcPts val="0"/>
              </a:spcBef>
            </a:pPr>
            <a:endParaRPr lang="en-GB" dirty="0">
              <a:latin typeface="Calibri" panose="020F0502020204030204" pitchFamily="34" charset="0"/>
              <a:cs typeface="Calibri" panose="020F0502020204030204" pitchFamily="34" charset="0"/>
            </a:endParaRPr>
          </a:p>
          <a:p>
            <a:pPr>
              <a:lnSpc>
                <a:spcPct val="100000"/>
              </a:lnSpc>
              <a:spcBef>
                <a:spcPts val="0"/>
              </a:spcBef>
            </a:pPr>
            <a:r>
              <a:rPr lang="en-GB" dirty="0">
                <a:latin typeface="Calibri" panose="020F0502020204030204" pitchFamily="34" charset="0"/>
                <a:cs typeface="Calibri" panose="020F0502020204030204" pitchFamily="34" charset="0"/>
              </a:rPr>
              <a:t>On the second day of Christmas</a:t>
            </a:r>
          </a:p>
          <a:p>
            <a:pPr>
              <a:lnSpc>
                <a:spcPct val="100000"/>
              </a:lnSpc>
              <a:spcBef>
                <a:spcPts val="0"/>
              </a:spcBef>
            </a:pPr>
            <a:r>
              <a:rPr lang="en-GB" dirty="0">
                <a:latin typeface="Calibri" panose="020F0502020204030204" pitchFamily="34" charset="0"/>
                <a:cs typeface="Calibri" panose="020F0502020204030204" pitchFamily="34" charset="0"/>
              </a:rPr>
              <a:t>My true love gave to me</a:t>
            </a:r>
          </a:p>
          <a:p>
            <a:pPr>
              <a:lnSpc>
                <a:spcPct val="100000"/>
              </a:lnSpc>
              <a:spcBef>
                <a:spcPts val="0"/>
              </a:spcBef>
            </a:pPr>
            <a:r>
              <a:rPr lang="en-GB" dirty="0">
                <a:latin typeface="Calibri" panose="020F0502020204030204" pitchFamily="34" charset="0"/>
                <a:cs typeface="Calibri" panose="020F0502020204030204" pitchFamily="34" charset="0"/>
              </a:rPr>
              <a:t>Two turtle doves</a:t>
            </a:r>
          </a:p>
          <a:p>
            <a:pPr>
              <a:lnSpc>
                <a:spcPct val="100000"/>
              </a:lnSpc>
              <a:spcBef>
                <a:spcPts val="0"/>
              </a:spcBef>
            </a:pPr>
            <a:r>
              <a:rPr lang="en-GB" dirty="0">
                <a:latin typeface="Calibri" panose="020F0502020204030204" pitchFamily="34" charset="0"/>
                <a:cs typeface="Calibri" panose="020F0502020204030204" pitchFamily="34" charset="0"/>
              </a:rPr>
              <a:t>And a partridge in a pear tree</a:t>
            </a:r>
          </a:p>
          <a:p>
            <a:pPr>
              <a:lnSpc>
                <a:spcPct val="100000"/>
              </a:lnSpc>
              <a:spcBef>
                <a:spcPts val="0"/>
              </a:spcBef>
            </a:pPr>
            <a:endParaRPr lang="en-GB" dirty="0">
              <a:latin typeface="Calibri" panose="020F0502020204030204" pitchFamily="34" charset="0"/>
              <a:cs typeface="Calibri" panose="020F0502020204030204" pitchFamily="34" charset="0"/>
            </a:endParaRPr>
          </a:p>
          <a:p>
            <a:pPr>
              <a:lnSpc>
                <a:spcPct val="100000"/>
              </a:lnSpc>
              <a:spcBef>
                <a:spcPts val="0"/>
              </a:spcBef>
            </a:pPr>
            <a:r>
              <a:rPr lang="en-GB" dirty="0">
                <a:latin typeface="Calibri" panose="020F0502020204030204" pitchFamily="34" charset="0"/>
                <a:cs typeface="Calibri" panose="020F0502020204030204" pitchFamily="34" charset="0"/>
              </a:rPr>
              <a:t>On the third day of Christmas</a:t>
            </a:r>
          </a:p>
          <a:p>
            <a:pPr>
              <a:lnSpc>
                <a:spcPct val="100000"/>
              </a:lnSpc>
              <a:spcBef>
                <a:spcPts val="0"/>
              </a:spcBef>
            </a:pPr>
            <a:r>
              <a:rPr lang="en-GB" dirty="0">
                <a:latin typeface="Calibri" panose="020F0502020204030204" pitchFamily="34" charset="0"/>
                <a:cs typeface="Calibri" panose="020F0502020204030204" pitchFamily="34" charset="0"/>
              </a:rPr>
              <a:t>My true love gave to me</a:t>
            </a:r>
          </a:p>
          <a:p>
            <a:pPr>
              <a:lnSpc>
                <a:spcPct val="100000"/>
              </a:lnSpc>
              <a:spcBef>
                <a:spcPts val="0"/>
              </a:spcBef>
            </a:pPr>
            <a:r>
              <a:rPr lang="en-GB" dirty="0">
                <a:latin typeface="Calibri" panose="020F0502020204030204" pitchFamily="34" charset="0"/>
                <a:cs typeface="Calibri" panose="020F0502020204030204" pitchFamily="34" charset="0"/>
              </a:rPr>
              <a:t>Three French hens</a:t>
            </a:r>
          </a:p>
          <a:p>
            <a:pPr>
              <a:lnSpc>
                <a:spcPct val="100000"/>
              </a:lnSpc>
              <a:spcBef>
                <a:spcPts val="0"/>
              </a:spcBef>
            </a:pPr>
            <a:r>
              <a:rPr lang="en-GB" dirty="0">
                <a:latin typeface="Calibri" panose="020F0502020204030204" pitchFamily="34" charset="0"/>
                <a:cs typeface="Calibri" panose="020F0502020204030204" pitchFamily="34" charset="0"/>
              </a:rPr>
              <a:t>Two turtle doves</a:t>
            </a:r>
          </a:p>
          <a:p>
            <a:pPr>
              <a:lnSpc>
                <a:spcPct val="100000"/>
              </a:lnSpc>
              <a:spcBef>
                <a:spcPts val="0"/>
              </a:spcBef>
            </a:pPr>
            <a:r>
              <a:rPr lang="en-GB" dirty="0">
                <a:latin typeface="Calibri" panose="020F0502020204030204" pitchFamily="34" charset="0"/>
                <a:cs typeface="Calibri" panose="020F0502020204030204" pitchFamily="34" charset="0"/>
              </a:rPr>
              <a:t>And a partridge in a pear tree</a:t>
            </a:r>
          </a:p>
        </p:txBody>
      </p:sp>
      <p:pic>
        <p:nvPicPr>
          <p:cNvPr id="11" name="Graphic 10">
            <a:extLst>
              <a:ext uri="{FF2B5EF4-FFF2-40B4-BE49-F238E27FC236}">
                <a16:creationId xmlns:a16="http://schemas.microsoft.com/office/drawing/2014/main" id="{EC21014D-ED5E-49A2-8299-726E295E9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35162"/>
            <a:ext cx="1080000" cy="1080000"/>
          </a:xfrm>
          <a:prstGeom prst="rect">
            <a:avLst/>
          </a:prstGeom>
        </p:spPr>
      </p:pic>
      <p:grpSp>
        <p:nvGrpSpPr>
          <p:cNvPr id="12" name="Group 11">
            <a:extLst>
              <a:ext uri="{FF2B5EF4-FFF2-40B4-BE49-F238E27FC236}">
                <a16:creationId xmlns:a16="http://schemas.microsoft.com/office/drawing/2014/main" id="{49B2DEE6-818F-41C8-8597-BB4494D92784}"/>
              </a:ext>
            </a:extLst>
          </p:cNvPr>
          <p:cNvGrpSpPr/>
          <p:nvPr/>
        </p:nvGrpSpPr>
        <p:grpSpPr>
          <a:xfrm>
            <a:off x="8640000" y="3258991"/>
            <a:ext cx="1080000" cy="1080000"/>
            <a:chOff x="8640000" y="3258991"/>
            <a:chExt cx="1080000" cy="1080000"/>
          </a:xfrm>
        </p:grpSpPr>
        <p:pic>
          <p:nvPicPr>
            <p:cNvPr id="13" name="Graphic 12">
              <a:extLst>
                <a:ext uri="{FF2B5EF4-FFF2-40B4-BE49-F238E27FC236}">
                  <a16:creationId xmlns:a16="http://schemas.microsoft.com/office/drawing/2014/main" id="{2AF892EE-3C5B-4D61-9B0F-76B975DBBB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258991"/>
              <a:ext cx="1080000" cy="1080000"/>
            </a:xfrm>
            <a:prstGeom prst="rect">
              <a:avLst/>
            </a:prstGeom>
          </p:spPr>
        </p:pic>
        <p:pic>
          <p:nvPicPr>
            <p:cNvPr id="14" name="Graphic 13">
              <a:extLst>
                <a:ext uri="{FF2B5EF4-FFF2-40B4-BE49-F238E27FC236}">
                  <a16:creationId xmlns:a16="http://schemas.microsoft.com/office/drawing/2014/main" id="{4B5663FD-6645-46BF-A778-8C9A218DCF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28856" y="3895310"/>
              <a:ext cx="186619" cy="186619"/>
            </a:xfrm>
            <a:prstGeom prst="rect">
              <a:avLst/>
            </a:prstGeom>
          </p:spPr>
        </p:pic>
        <p:pic>
          <p:nvPicPr>
            <p:cNvPr id="15" name="Graphic 14">
              <a:extLst>
                <a:ext uri="{FF2B5EF4-FFF2-40B4-BE49-F238E27FC236}">
                  <a16:creationId xmlns:a16="http://schemas.microsoft.com/office/drawing/2014/main" id="{7F4FD4B2-F158-4EB6-87FE-E5872DF252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71913" y="3534483"/>
              <a:ext cx="234876" cy="234876"/>
            </a:xfrm>
            <a:prstGeom prst="rect">
              <a:avLst/>
            </a:prstGeom>
          </p:spPr>
        </p:pic>
        <p:pic>
          <p:nvPicPr>
            <p:cNvPr id="16" name="Graphic 15">
              <a:extLst>
                <a:ext uri="{FF2B5EF4-FFF2-40B4-BE49-F238E27FC236}">
                  <a16:creationId xmlns:a16="http://schemas.microsoft.com/office/drawing/2014/main" id="{6EA9B93A-8622-4010-9218-4F43CBB01E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5100" y="3881340"/>
              <a:ext cx="186619" cy="186619"/>
            </a:xfrm>
            <a:prstGeom prst="rect">
              <a:avLst/>
            </a:prstGeom>
          </p:spPr>
        </p:pic>
        <p:pic>
          <p:nvPicPr>
            <p:cNvPr id="17" name="Graphic 16">
              <a:extLst>
                <a:ext uri="{FF2B5EF4-FFF2-40B4-BE49-F238E27FC236}">
                  <a16:creationId xmlns:a16="http://schemas.microsoft.com/office/drawing/2014/main" id="{AD2EC4F4-98E7-4A91-A51B-1DDFD343F4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86176" y="3791545"/>
              <a:ext cx="186619" cy="186619"/>
            </a:xfrm>
            <a:prstGeom prst="rect">
              <a:avLst/>
            </a:prstGeom>
          </p:spPr>
        </p:pic>
      </p:grpSp>
    </p:spTree>
    <p:extLst>
      <p:ext uri="{BB962C8B-B14F-4D97-AF65-F5344CB8AC3E}">
        <p14:creationId xmlns:p14="http://schemas.microsoft.com/office/powerpoint/2010/main" val="418900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D7187B1-53B9-4AEA-A754-2F5A577811B3}"/>
              </a:ext>
            </a:extLst>
          </p:cNvPr>
          <p:cNvSpPr>
            <a:spLocks noGrp="1"/>
          </p:cNvSpPr>
          <p:nvPr>
            <p:ph type="body" sz="quarter" idx="10"/>
          </p:nvPr>
        </p:nvSpPr>
        <p:spPr>
          <a:xfrm>
            <a:off x="216694" y="1388917"/>
            <a:ext cx="8002273" cy="5213902"/>
          </a:xfrm>
        </p:spPr>
        <p:txBody>
          <a:bodyPr/>
          <a:lstStyle/>
          <a:p>
            <a:r>
              <a:rPr lang="en-GB" sz="1800" dirty="0">
                <a:solidFill>
                  <a:schemeClr val="accent3"/>
                </a:solidFill>
              </a:rPr>
              <a:t>Maths test problem:</a:t>
            </a:r>
          </a:p>
          <a:p>
            <a:r>
              <a:rPr lang="en-GB" dirty="0"/>
              <a:t>3 points.</a:t>
            </a:r>
          </a:p>
          <a:p>
            <a:r>
              <a:rPr lang="en-GB" dirty="0"/>
              <a:t>Write a program that generates a short test of the addition of two-digit numbers. The test contains five questions. The child taking the test enters their name at the start of the test. The program stores the name of the child and their score out of five. It resets the test at the end, ready for the next child who will see the same questions.</a:t>
            </a:r>
          </a:p>
          <a:p>
            <a:r>
              <a:rPr lang="en-GB" dirty="0"/>
              <a:t>The names and scores are output before the next test starts.</a:t>
            </a:r>
            <a:endParaRPr lang="pt-BR" dirty="0"/>
          </a:p>
          <a:p>
            <a:endParaRPr lang="en-GB" dirty="0"/>
          </a:p>
          <a:p>
            <a:r>
              <a:rPr lang="en-GB" sz="1800" dirty="0">
                <a:solidFill>
                  <a:schemeClr val="accent3"/>
                </a:solidFill>
              </a:rPr>
              <a:t>Tanks problem:</a:t>
            </a:r>
          </a:p>
          <a:p>
            <a:r>
              <a:rPr lang="en-GB" dirty="0"/>
              <a:t>3 points.</a:t>
            </a:r>
          </a:p>
          <a:p>
            <a:r>
              <a:rPr lang="en-GB" dirty="0"/>
              <a:t>Tanks is a game for one player.  At the start of the game, the computer places 10 tanks on an 8x8 board but does not reveal their locations to the player.  Each tank occupies one square on the board.  The player enters a grid reference, e.g. 1,5 on each turn.  The player destroys the tank if the square is occupied by a tank.  The player wins if they destroy all the tanks within 50 turns.</a:t>
            </a:r>
          </a:p>
          <a:p>
            <a:r>
              <a:rPr lang="en-GB" dirty="0"/>
              <a:t>A visualisation of the tanks on the board for one player:</a:t>
            </a:r>
          </a:p>
          <a:p>
            <a:r>
              <a:rPr lang="en-GB" dirty="0"/>
              <a:t>Write a program to play the game.</a:t>
            </a:r>
          </a:p>
        </p:txBody>
      </p:sp>
      <p:pic>
        <p:nvPicPr>
          <p:cNvPr id="3" name="Graphic 2">
            <a:extLst>
              <a:ext uri="{FF2B5EF4-FFF2-40B4-BE49-F238E27FC236}">
                <a16:creationId xmlns:a16="http://schemas.microsoft.com/office/drawing/2014/main" id="{82C6317B-C9D7-42C4-B56F-0E99BB9A3B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47805"/>
            <a:ext cx="1080000" cy="1080000"/>
          </a:xfrm>
          <a:prstGeom prst="rect">
            <a:avLst/>
          </a:prstGeom>
        </p:spPr>
      </p:pic>
      <p:pic>
        <p:nvPicPr>
          <p:cNvPr id="4" name="Graphic 3">
            <a:extLst>
              <a:ext uri="{FF2B5EF4-FFF2-40B4-BE49-F238E27FC236}">
                <a16:creationId xmlns:a16="http://schemas.microsoft.com/office/drawing/2014/main" id="{7608F96E-4CB7-4BB0-B14B-4141FE6EE0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010790"/>
            <a:ext cx="1080000" cy="1080000"/>
          </a:xfrm>
          <a:prstGeom prst="rect">
            <a:avLst/>
          </a:prstGeom>
        </p:spPr>
      </p:pic>
      <p:graphicFrame>
        <p:nvGraphicFramePr>
          <p:cNvPr id="5" name="Table 12">
            <a:extLst>
              <a:ext uri="{FF2B5EF4-FFF2-40B4-BE49-F238E27FC236}">
                <a16:creationId xmlns:a16="http://schemas.microsoft.com/office/drawing/2014/main" id="{E5EE47E6-9ED0-42CD-BBFE-06A25618D7B2}"/>
              </a:ext>
            </a:extLst>
          </p:cNvPr>
          <p:cNvGraphicFramePr>
            <a:graphicFrameLocks noGrp="1"/>
          </p:cNvGraphicFramePr>
          <p:nvPr>
            <p:extLst>
              <p:ext uri="{D42A27DB-BD31-4B8C-83A1-F6EECF244321}">
                <p14:modId xmlns:p14="http://schemas.microsoft.com/office/powerpoint/2010/main" val="883854422"/>
              </p:ext>
            </p:extLst>
          </p:nvPr>
        </p:nvGraphicFramePr>
        <p:xfrm>
          <a:off x="3825966" y="4371803"/>
          <a:ext cx="2254068" cy="2194560"/>
        </p:xfrm>
        <a:graphic>
          <a:graphicData uri="http://schemas.openxmlformats.org/drawingml/2006/table">
            <a:tbl>
              <a:tblPr firstRow="1" firstCol="1" bandRow="1">
                <a:tableStyleId>{22838BEF-8BB2-4498-84A7-C5851F593DF1}</a:tableStyleId>
              </a:tblPr>
              <a:tblGrid>
                <a:gridCol w="250452">
                  <a:extLst>
                    <a:ext uri="{9D8B030D-6E8A-4147-A177-3AD203B41FA5}">
                      <a16:colId xmlns:a16="http://schemas.microsoft.com/office/drawing/2014/main" val="411781417"/>
                    </a:ext>
                  </a:extLst>
                </a:gridCol>
                <a:gridCol w="250452">
                  <a:extLst>
                    <a:ext uri="{9D8B030D-6E8A-4147-A177-3AD203B41FA5}">
                      <a16:colId xmlns:a16="http://schemas.microsoft.com/office/drawing/2014/main" val="2473290210"/>
                    </a:ext>
                  </a:extLst>
                </a:gridCol>
                <a:gridCol w="250452">
                  <a:extLst>
                    <a:ext uri="{9D8B030D-6E8A-4147-A177-3AD203B41FA5}">
                      <a16:colId xmlns:a16="http://schemas.microsoft.com/office/drawing/2014/main" val="1835808299"/>
                    </a:ext>
                  </a:extLst>
                </a:gridCol>
                <a:gridCol w="250452">
                  <a:extLst>
                    <a:ext uri="{9D8B030D-6E8A-4147-A177-3AD203B41FA5}">
                      <a16:colId xmlns:a16="http://schemas.microsoft.com/office/drawing/2014/main" val="3918809701"/>
                    </a:ext>
                  </a:extLst>
                </a:gridCol>
                <a:gridCol w="250452">
                  <a:extLst>
                    <a:ext uri="{9D8B030D-6E8A-4147-A177-3AD203B41FA5}">
                      <a16:colId xmlns:a16="http://schemas.microsoft.com/office/drawing/2014/main" val="3236729766"/>
                    </a:ext>
                  </a:extLst>
                </a:gridCol>
                <a:gridCol w="250452">
                  <a:extLst>
                    <a:ext uri="{9D8B030D-6E8A-4147-A177-3AD203B41FA5}">
                      <a16:colId xmlns:a16="http://schemas.microsoft.com/office/drawing/2014/main" val="3668120260"/>
                    </a:ext>
                  </a:extLst>
                </a:gridCol>
                <a:gridCol w="250452">
                  <a:extLst>
                    <a:ext uri="{9D8B030D-6E8A-4147-A177-3AD203B41FA5}">
                      <a16:colId xmlns:a16="http://schemas.microsoft.com/office/drawing/2014/main" val="3821432261"/>
                    </a:ext>
                  </a:extLst>
                </a:gridCol>
                <a:gridCol w="250452">
                  <a:extLst>
                    <a:ext uri="{9D8B030D-6E8A-4147-A177-3AD203B41FA5}">
                      <a16:colId xmlns:a16="http://schemas.microsoft.com/office/drawing/2014/main" val="3952822850"/>
                    </a:ext>
                  </a:extLst>
                </a:gridCol>
                <a:gridCol w="250452">
                  <a:extLst>
                    <a:ext uri="{9D8B030D-6E8A-4147-A177-3AD203B41FA5}">
                      <a16:colId xmlns:a16="http://schemas.microsoft.com/office/drawing/2014/main" val="3193177996"/>
                    </a:ext>
                  </a:extLst>
                </a:gridCol>
              </a:tblGrid>
              <a:tr h="163691">
                <a:tc>
                  <a:txBody>
                    <a:bodyPr/>
                    <a:lstStyle/>
                    <a:p>
                      <a:pPr algn="ctr"/>
                      <a:endParaRPr lang="en-GB" sz="1000" dirty="0">
                        <a:solidFill>
                          <a:srgbClr val="595959"/>
                        </a:solidFill>
                      </a:endParaRPr>
                    </a:p>
                  </a:txBody>
                  <a:tcPr anchor="ctr">
                    <a:solidFill>
                      <a:schemeClr val="accent5"/>
                    </a:solidFill>
                  </a:tcPr>
                </a:tc>
                <a:tc>
                  <a:txBody>
                    <a:bodyPr/>
                    <a:lstStyle/>
                    <a:p>
                      <a:pPr algn="ctr"/>
                      <a:r>
                        <a:rPr lang="en-GB" sz="1000" dirty="0">
                          <a:solidFill>
                            <a:srgbClr val="595959"/>
                          </a:solidFill>
                        </a:rPr>
                        <a:t>0</a:t>
                      </a:r>
                    </a:p>
                  </a:txBody>
                  <a:tcPr anchor="ctr">
                    <a:solidFill>
                      <a:schemeClr val="accent5"/>
                    </a:solidFill>
                  </a:tcPr>
                </a:tc>
                <a:tc>
                  <a:txBody>
                    <a:bodyPr/>
                    <a:lstStyle/>
                    <a:p>
                      <a:pPr algn="ctr"/>
                      <a:r>
                        <a:rPr lang="en-GB" sz="1000" dirty="0">
                          <a:solidFill>
                            <a:srgbClr val="595959"/>
                          </a:solidFill>
                        </a:rPr>
                        <a:t>1</a:t>
                      </a:r>
                    </a:p>
                  </a:txBody>
                  <a:tcPr anchor="ctr">
                    <a:solidFill>
                      <a:schemeClr val="accent5"/>
                    </a:solidFill>
                  </a:tcPr>
                </a:tc>
                <a:tc>
                  <a:txBody>
                    <a:bodyPr/>
                    <a:lstStyle/>
                    <a:p>
                      <a:pPr algn="ctr"/>
                      <a:r>
                        <a:rPr lang="en-GB" sz="1000" dirty="0">
                          <a:solidFill>
                            <a:srgbClr val="595959"/>
                          </a:solidFill>
                        </a:rPr>
                        <a:t>2</a:t>
                      </a:r>
                    </a:p>
                  </a:txBody>
                  <a:tcPr anchor="ctr">
                    <a:solidFill>
                      <a:schemeClr val="accent5"/>
                    </a:solidFill>
                  </a:tcPr>
                </a:tc>
                <a:tc>
                  <a:txBody>
                    <a:bodyPr/>
                    <a:lstStyle/>
                    <a:p>
                      <a:pPr algn="ctr"/>
                      <a:r>
                        <a:rPr lang="en-GB" sz="1000" dirty="0">
                          <a:solidFill>
                            <a:srgbClr val="595959"/>
                          </a:solidFill>
                        </a:rPr>
                        <a:t>3</a:t>
                      </a:r>
                    </a:p>
                  </a:txBody>
                  <a:tcPr anchor="ctr">
                    <a:solidFill>
                      <a:schemeClr val="accent5"/>
                    </a:solidFill>
                  </a:tcPr>
                </a:tc>
                <a:tc>
                  <a:txBody>
                    <a:bodyPr/>
                    <a:lstStyle/>
                    <a:p>
                      <a:pPr algn="ctr"/>
                      <a:r>
                        <a:rPr lang="en-GB" sz="1000" dirty="0">
                          <a:solidFill>
                            <a:srgbClr val="595959"/>
                          </a:solidFill>
                        </a:rPr>
                        <a:t>4</a:t>
                      </a:r>
                    </a:p>
                  </a:txBody>
                  <a:tcPr anchor="ctr">
                    <a:solidFill>
                      <a:schemeClr val="accent5"/>
                    </a:solidFill>
                  </a:tcPr>
                </a:tc>
                <a:tc>
                  <a:txBody>
                    <a:bodyPr/>
                    <a:lstStyle/>
                    <a:p>
                      <a:pPr algn="ctr"/>
                      <a:r>
                        <a:rPr lang="en-GB" sz="1000" dirty="0">
                          <a:solidFill>
                            <a:srgbClr val="595959"/>
                          </a:solidFill>
                        </a:rPr>
                        <a:t>5</a:t>
                      </a:r>
                    </a:p>
                  </a:txBody>
                  <a:tcPr anchor="ctr">
                    <a:solidFill>
                      <a:schemeClr val="accent5"/>
                    </a:solidFill>
                  </a:tcPr>
                </a:tc>
                <a:tc>
                  <a:txBody>
                    <a:bodyPr/>
                    <a:lstStyle/>
                    <a:p>
                      <a:pPr algn="ctr"/>
                      <a:r>
                        <a:rPr lang="en-GB" sz="1000" dirty="0">
                          <a:solidFill>
                            <a:srgbClr val="595959"/>
                          </a:solidFill>
                        </a:rPr>
                        <a:t>6</a:t>
                      </a:r>
                    </a:p>
                  </a:txBody>
                  <a:tcPr anchor="ctr">
                    <a:solidFill>
                      <a:schemeClr val="accent5"/>
                    </a:solidFill>
                  </a:tcPr>
                </a:tc>
                <a:tc>
                  <a:txBody>
                    <a:bodyPr/>
                    <a:lstStyle/>
                    <a:p>
                      <a:pPr algn="ctr"/>
                      <a:r>
                        <a:rPr lang="en-GB" sz="1000" dirty="0">
                          <a:solidFill>
                            <a:srgbClr val="595959"/>
                          </a:solidFill>
                        </a:rPr>
                        <a:t>7</a:t>
                      </a:r>
                    </a:p>
                  </a:txBody>
                  <a:tcPr anchor="ctr">
                    <a:solidFill>
                      <a:schemeClr val="accent5"/>
                    </a:solidFill>
                  </a:tcPr>
                </a:tc>
                <a:extLst>
                  <a:ext uri="{0D108BD9-81ED-4DB2-BD59-A6C34878D82A}">
                    <a16:rowId xmlns:a16="http://schemas.microsoft.com/office/drawing/2014/main" val="1385837522"/>
                  </a:ext>
                </a:extLst>
              </a:tr>
              <a:tr h="163691">
                <a:tc>
                  <a:txBody>
                    <a:bodyPr/>
                    <a:lstStyle/>
                    <a:p>
                      <a:pPr algn="ctr"/>
                      <a:r>
                        <a:rPr lang="en-GB" sz="1000" dirty="0">
                          <a:solidFill>
                            <a:srgbClr val="595959"/>
                          </a:solidFill>
                        </a:rPr>
                        <a:t>0</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extLst>
                  <a:ext uri="{0D108BD9-81ED-4DB2-BD59-A6C34878D82A}">
                    <a16:rowId xmlns:a16="http://schemas.microsoft.com/office/drawing/2014/main" val="3213799122"/>
                  </a:ext>
                </a:extLst>
              </a:tr>
              <a:tr h="163691">
                <a:tc>
                  <a:txBody>
                    <a:bodyPr/>
                    <a:lstStyle/>
                    <a:p>
                      <a:pPr algn="ctr"/>
                      <a:r>
                        <a:rPr lang="en-GB" sz="1000" dirty="0">
                          <a:solidFill>
                            <a:srgbClr val="595959"/>
                          </a:solidFill>
                        </a:rPr>
                        <a:t>1</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r>
                        <a:rPr lang="en-GB" sz="1000" dirty="0">
                          <a:solidFill>
                            <a:srgbClr val="595959"/>
                          </a:solidFill>
                        </a:rPr>
                        <a:t>T</a:t>
                      </a:r>
                    </a:p>
                  </a:txBody>
                  <a:tcPr anchor="ctr"/>
                </a:tc>
                <a:tc>
                  <a:txBody>
                    <a:bodyPr/>
                    <a:lstStyle/>
                    <a:p>
                      <a:pPr algn="ctr"/>
                      <a:endParaRPr lang="en-GB" sz="1000" dirty="0">
                        <a:solidFill>
                          <a:srgbClr val="595959"/>
                        </a:solidFill>
                      </a:endParaRPr>
                    </a:p>
                  </a:txBody>
                  <a:tcPr anchor="ctr"/>
                </a:tc>
                <a:extLst>
                  <a:ext uri="{0D108BD9-81ED-4DB2-BD59-A6C34878D82A}">
                    <a16:rowId xmlns:a16="http://schemas.microsoft.com/office/drawing/2014/main" val="3809466828"/>
                  </a:ext>
                </a:extLst>
              </a:tr>
              <a:tr h="163691">
                <a:tc>
                  <a:txBody>
                    <a:bodyPr/>
                    <a:lstStyle/>
                    <a:p>
                      <a:pPr algn="ctr"/>
                      <a:r>
                        <a:rPr lang="en-GB" sz="1000" dirty="0">
                          <a:solidFill>
                            <a:srgbClr val="595959"/>
                          </a:solidFill>
                        </a:rPr>
                        <a:t>2</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a:solidFill>
                          <a:srgbClr val="595959"/>
                        </a:solidFill>
                      </a:endParaRPr>
                    </a:p>
                  </a:txBody>
                  <a:tcPr anchor="ctr"/>
                </a:tc>
                <a:extLst>
                  <a:ext uri="{0D108BD9-81ED-4DB2-BD59-A6C34878D82A}">
                    <a16:rowId xmlns:a16="http://schemas.microsoft.com/office/drawing/2014/main" val="3076987725"/>
                  </a:ext>
                </a:extLst>
              </a:tr>
              <a:tr h="163691">
                <a:tc>
                  <a:txBody>
                    <a:bodyPr/>
                    <a:lstStyle/>
                    <a:p>
                      <a:pPr algn="ctr"/>
                      <a:r>
                        <a:rPr lang="en-GB" sz="1000" dirty="0">
                          <a:solidFill>
                            <a:srgbClr val="595959"/>
                          </a:solidFill>
                        </a:rPr>
                        <a:t>3</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dirty="0">
                        <a:solidFill>
                          <a:srgbClr val="595959"/>
                        </a:solidFill>
                      </a:endParaRPr>
                    </a:p>
                  </a:txBody>
                  <a:tcPr anchor="ctr"/>
                </a:tc>
                <a:tc>
                  <a:txBody>
                    <a:bodyPr/>
                    <a:lstStyle/>
                    <a:p>
                      <a:pPr algn="ctr"/>
                      <a:endParaRPr lang="en-GB" sz="1000">
                        <a:solidFill>
                          <a:srgbClr val="595959"/>
                        </a:solidFill>
                      </a:endParaRPr>
                    </a:p>
                  </a:txBody>
                  <a:tcPr anchor="ctr"/>
                </a:tc>
                <a:extLst>
                  <a:ext uri="{0D108BD9-81ED-4DB2-BD59-A6C34878D82A}">
                    <a16:rowId xmlns:a16="http://schemas.microsoft.com/office/drawing/2014/main" val="1536071553"/>
                  </a:ext>
                </a:extLst>
              </a:tr>
              <a:tr h="163691">
                <a:tc>
                  <a:txBody>
                    <a:bodyPr/>
                    <a:lstStyle/>
                    <a:p>
                      <a:pPr algn="ctr"/>
                      <a:r>
                        <a:rPr lang="en-GB" sz="1000" dirty="0">
                          <a:solidFill>
                            <a:srgbClr val="595959"/>
                          </a:solidFill>
                        </a:rPr>
                        <a:t>4</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extLst>
                  <a:ext uri="{0D108BD9-81ED-4DB2-BD59-A6C34878D82A}">
                    <a16:rowId xmlns:a16="http://schemas.microsoft.com/office/drawing/2014/main" val="1118023258"/>
                  </a:ext>
                </a:extLst>
              </a:tr>
              <a:tr h="163691">
                <a:tc>
                  <a:txBody>
                    <a:bodyPr/>
                    <a:lstStyle/>
                    <a:p>
                      <a:pPr algn="ctr"/>
                      <a:r>
                        <a:rPr lang="en-GB" sz="1000" dirty="0">
                          <a:solidFill>
                            <a:srgbClr val="595959"/>
                          </a:solidFill>
                        </a:rPr>
                        <a:t>5</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extLst>
                  <a:ext uri="{0D108BD9-81ED-4DB2-BD59-A6C34878D82A}">
                    <a16:rowId xmlns:a16="http://schemas.microsoft.com/office/drawing/2014/main" val="2899937040"/>
                  </a:ext>
                </a:extLst>
              </a:tr>
              <a:tr h="163691">
                <a:tc>
                  <a:txBody>
                    <a:bodyPr/>
                    <a:lstStyle/>
                    <a:p>
                      <a:pPr algn="ctr"/>
                      <a:r>
                        <a:rPr lang="en-GB" sz="1000" dirty="0">
                          <a:solidFill>
                            <a:srgbClr val="595959"/>
                          </a:solidFill>
                        </a:rPr>
                        <a:t>6</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extLst>
                  <a:ext uri="{0D108BD9-81ED-4DB2-BD59-A6C34878D82A}">
                    <a16:rowId xmlns:a16="http://schemas.microsoft.com/office/drawing/2014/main" val="258010066"/>
                  </a:ext>
                </a:extLst>
              </a:tr>
              <a:tr h="163691">
                <a:tc>
                  <a:txBody>
                    <a:bodyPr/>
                    <a:lstStyle/>
                    <a:p>
                      <a:pPr algn="ctr"/>
                      <a:r>
                        <a:rPr lang="en-GB" sz="1000" dirty="0">
                          <a:solidFill>
                            <a:srgbClr val="595959"/>
                          </a:solidFill>
                        </a:rPr>
                        <a:t>7</a:t>
                      </a:r>
                    </a:p>
                  </a:txBody>
                  <a:tcPr anchor="ctr">
                    <a:solidFill>
                      <a:schemeClr val="accent5"/>
                    </a:solidFill>
                  </a:tcPr>
                </a:tc>
                <a:tc>
                  <a:txBody>
                    <a:bodyPr/>
                    <a:lstStyle/>
                    <a:p>
                      <a:pPr algn="ctr"/>
                      <a:endParaRPr lang="en-GB" sz="100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dirty="0">
                        <a:solidFill>
                          <a:srgbClr val="595959"/>
                        </a:solidFill>
                      </a:endParaRPr>
                    </a:p>
                  </a:txBody>
                  <a:tcPr anchor="ctr"/>
                </a:tc>
                <a:tc>
                  <a:txBody>
                    <a:bodyPr/>
                    <a:lstStyle/>
                    <a:p>
                      <a:pPr algn="ctr"/>
                      <a:r>
                        <a:rPr lang="en-GB" sz="1000" dirty="0">
                          <a:solidFill>
                            <a:srgbClr val="595959"/>
                          </a:solidFill>
                        </a:rPr>
                        <a:t>T</a:t>
                      </a:r>
                    </a:p>
                  </a:txBody>
                  <a:tcPr anchor="ctr"/>
                </a:tc>
                <a:tc>
                  <a:txBody>
                    <a:bodyPr/>
                    <a:lstStyle/>
                    <a:p>
                      <a:pPr algn="ctr"/>
                      <a:endParaRPr lang="en-GB" sz="1000">
                        <a:solidFill>
                          <a:srgbClr val="595959"/>
                        </a:solidFill>
                      </a:endParaRPr>
                    </a:p>
                  </a:txBody>
                  <a:tcPr anchor="ctr"/>
                </a:tc>
                <a:tc>
                  <a:txBody>
                    <a:bodyPr/>
                    <a:lstStyle/>
                    <a:p>
                      <a:pPr algn="ctr"/>
                      <a:endParaRPr lang="en-GB" sz="1000" dirty="0">
                        <a:solidFill>
                          <a:srgbClr val="595959"/>
                        </a:solidFill>
                      </a:endParaRPr>
                    </a:p>
                  </a:txBody>
                  <a:tcPr anchor="ctr"/>
                </a:tc>
                <a:tc>
                  <a:txBody>
                    <a:bodyPr/>
                    <a:lstStyle/>
                    <a:p>
                      <a:pPr algn="ctr"/>
                      <a:endParaRPr lang="en-GB" sz="1000" dirty="0">
                        <a:solidFill>
                          <a:srgbClr val="595959"/>
                        </a:solidFill>
                      </a:endParaRPr>
                    </a:p>
                  </a:txBody>
                  <a:tcPr anchor="ctr"/>
                </a:tc>
                <a:extLst>
                  <a:ext uri="{0D108BD9-81ED-4DB2-BD59-A6C34878D82A}">
                    <a16:rowId xmlns:a16="http://schemas.microsoft.com/office/drawing/2014/main" val="3390134704"/>
                  </a:ext>
                </a:extLst>
              </a:tr>
            </a:tbl>
          </a:graphicData>
        </a:graphic>
      </p:graphicFrame>
    </p:spTree>
    <p:extLst>
      <p:ext uri="{BB962C8B-B14F-4D97-AF65-F5344CB8AC3E}">
        <p14:creationId xmlns:p14="http://schemas.microsoft.com/office/powerpoint/2010/main" val="216717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F13DCB4-24EC-4504-9C6B-366C14F8D206}"/>
              </a:ext>
            </a:extLst>
          </p:cNvPr>
          <p:cNvSpPr>
            <a:spLocks noGrp="1"/>
          </p:cNvSpPr>
          <p:nvPr>
            <p:ph type="body" sz="quarter" idx="10"/>
          </p:nvPr>
        </p:nvSpPr>
        <p:spPr>
          <a:xfrm>
            <a:off x="216694" y="1388917"/>
            <a:ext cx="8002273" cy="5213902"/>
          </a:xfrm>
        </p:spPr>
        <p:txBody>
          <a:bodyPr/>
          <a:lstStyle/>
          <a:p>
            <a:r>
              <a:rPr lang="en-GB" sz="1800" dirty="0">
                <a:solidFill>
                  <a:schemeClr val="accent3"/>
                </a:solidFill>
              </a:rPr>
              <a:t>Strong numbers problem:</a:t>
            </a:r>
          </a:p>
          <a:p>
            <a:r>
              <a:rPr lang="en-GB" dirty="0"/>
              <a:t>3 points.</a:t>
            </a:r>
          </a:p>
          <a:p>
            <a:r>
              <a:rPr lang="en-GB" dirty="0"/>
              <a:t>A strong number is a number whose sum of the factorial of digits is equal to the original number.</a:t>
            </a:r>
            <a:br>
              <a:rPr lang="en-GB" dirty="0"/>
            </a:br>
            <a:r>
              <a:rPr lang="en-GB" dirty="0"/>
              <a:t>E.g. 145 is strong number because 1! + 4! + 5! = 145. </a:t>
            </a:r>
          </a:p>
          <a:p>
            <a:r>
              <a:rPr lang="en-GB" dirty="0"/>
              <a:t>That is: (1*1) + (4*3*2*1) + (5*4*3*2*1) = 145</a:t>
            </a:r>
          </a:p>
          <a:p>
            <a:r>
              <a:rPr lang="en-GB" dirty="0"/>
              <a:t>Write a program that allows the user to enter an integer. The program outputs whether the number is strong or not and ensures that an arithmetic overflow cannot crash the program.</a:t>
            </a:r>
            <a:endParaRPr lang="pt-BR" dirty="0"/>
          </a:p>
        </p:txBody>
      </p:sp>
      <p:grpSp>
        <p:nvGrpSpPr>
          <p:cNvPr id="3" name="Group 2">
            <a:extLst>
              <a:ext uri="{FF2B5EF4-FFF2-40B4-BE49-F238E27FC236}">
                <a16:creationId xmlns:a16="http://schemas.microsoft.com/office/drawing/2014/main" id="{120E1F09-1031-4684-908C-04D8ABAC0873}"/>
              </a:ext>
            </a:extLst>
          </p:cNvPr>
          <p:cNvGrpSpPr/>
          <p:nvPr/>
        </p:nvGrpSpPr>
        <p:grpSpPr>
          <a:xfrm>
            <a:off x="8640000" y="1447805"/>
            <a:ext cx="1080000" cy="1080000"/>
            <a:chOff x="8640000" y="1447805"/>
            <a:chExt cx="1080000" cy="1080000"/>
          </a:xfrm>
        </p:grpSpPr>
        <p:pic>
          <p:nvPicPr>
            <p:cNvPr id="4" name="Graphic 3">
              <a:extLst>
                <a:ext uri="{FF2B5EF4-FFF2-40B4-BE49-F238E27FC236}">
                  <a16:creationId xmlns:a16="http://schemas.microsoft.com/office/drawing/2014/main" id="{300CC5F5-22AA-4AB0-B9FC-B155DD761E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47805"/>
              <a:ext cx="1080000" cy="1080000"/>
            </a:xfrm>
            <a:prstGeom prst="rect">
              <a:avLst/>
            </a:prstGeom>
          </p:spPr>
        </p:pic>
        <p:grpSp>
          <p:nvGrpSpPr>
            <p:cNvPr id="5" name="Group 4">
              <a:extLst>
                <a:ext uri="{FF2B5EF4-FFF2-40B4-BE49-F238E27FC236}">
                  <a16:creationId xmlns:a16="http://schemas.microsoft.com/office/drawing/2014/main" id="{6D7EA686-2C9B-41A0-B60A-FB34D4A32543}"/>
                </a:ext>
              </a:extLst>
            </p:cNvPr>
            <p:cNvGrpSpPr/>
            <p:nvPr/>
          </p:nvGrpSpPr>
          <p:grpSpPr>
            <a:xfrm>
              <a:off x="8807450" y="1932855"/>
              <a:ext cx="708065" cy="428440"/>
              <a:chOff x="8784248" y="1810887"/>
              <a:chExt cx="851917" cy="515483"/>
            </a:xfrm>
          </p:grpSpPr>
          <p:pic>
            <p:nvPicPr>
              <p:cNvPr id="6" name="Graphic 5">
                <a:extLst>
                  <a:ext uri="{FF2B5EF4-FFF2-40B4-BE49-F238E27FC236}">
                    <a16:creationId xmlns:a16="http://schemas.microsoft.com/office/drawing/2014/main" id="{2A494945-206F-4B83-A9D1-B993844AF2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4248" y="1810887"/>
                <a:ext cx="353835" cy="353835"/>
              </a:xfrm>
              <a:prstGeom prst="rect">
                <a:avLst/>
              </a:prstGeom>
            </p:spPr>
          </p:pic>
          <p:pic>
            <p:nvPicPr>
              <p:cNvPr id="7" name="Graphic 6">
                <a:extLst>
                  <a:ext uri="{FF2B5EF4-FFF2-40B4-BE49-F238E27FC236}">
                    <a16:creationId xmlns:a16="http://schemas.microsoft.com/office/drawing/2014/main" id="{4BF83B48-189A-4E59-9D02-67F2A2A6B8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12330" y="1972535"/>
                <a:ext cx="353835" cy="353835"/>
              </a:xfrm>
              <a:prstGeom prst="rect">
                <a:avLst/>
              </a:prstGeom>
            </p:spPr>
          </p:pic>
          <p:pic>
            <p:nvPicPr>
              <p:cNvPr id="8" name="Graphic 7">
                <a:extLst>
                  <a:ext uri="{FF2B5EF4-FFF2-40B4-BE49-F238E27FC236}">
                    <a16:creationId xmlns:a16="http://schemas.microsoft.com/office/drawing/2014/main" id="{E2F5567A-DA1A-41FD-820F-D4CEF54916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82330" y="1810887"/>
                <a:ext cx="353835" cy="353835"/>
              </a:xfrm>
              <a:prstGeom prst="rect">
                <a:avLst/>
              </a:prstGeom>
            </p:spPr>
          </p:pic>
        </p:grpSp>
      </p:grpSp>
    </p:spTree>
    <p:extLst>
      <p:ext uri="{BB962C8B-B14F-4D97-AF65-F5344CB8AC3E}">
        <p14:creationId xmlns:p14="http://schemas.microsoft.com/office/powerpoint/2010/main" val="50545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A3DCD6-EA57-44AA-A10A-169977277CBF}"/>
              </a:ext>
            </a:extLst>
          </p:cNvPr>
          <p:cNvGraphicFramePr>
            <a:graphicFrameLocks noGrp="1"/>
          </p:cNvGraphicFramePr>
          <p:nvPr/>
        </p:nvGraphicFramePr>
        <p:xfrm>
          <a:off x="311299" y="2248707"/>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Input 1</a:t>
                      </a:r>
                    </a:p>
                  </a:txBody>
                  <a:tcPr anchor="ctr"/>
                </a:tc>
                <a:tc>
                  <a:txBody>
                    <a:bodyPr/>
                    <a:lstStyle/>
                    <a:p>
                      <a:pPr algn="ctr"/>
                      <a:r>
                        <a:rPr lang="en-GB" sz="1100" dirty="0"/>
                        <a:t>Input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8" name="Text Placeholder 2">
            <a:extLst>
              <a:ext uri="{FF2B5EF4-FFF2-40B4-BE49-F238E27FC236}">
                <a16:creationId xmlns:a16="http://schemas.microsoft.com/office/drawing/2014/main" id="{CEF4051C-04FE-42EE-9620-42B5BAE4522C}"/>
              </a:ext>
            </a:extLst>
          </p:cNvPr>
          <p:cNvSpPr>
            <a:spLocks noGrp="1"/>
          </p:cNvSpPr>
          <p:nvPr>
            <p:ph type="body" sz="quarter" idx="10"/>
          </p:nvPr>
        </p:nvSpPr>
        <p:spPr>
          <a:xfrm>
            <a:off x="216694" y="1388917"/>
            <a:ext cx="8002273" cy="380506"/>
          </a:xfrm>
        </p:spPr>
        <p:txBody>
          <a:bodyPr/>
          <a:lstStyle/>
          <a:p>
            <a:r>
              <a:rPr lang="en-GB" sz="1800" dirty="0">
                <a:solidFill>
                  <a:schemeClr val="accent3"/>
                </a:solidFill>
              </a:rPr>
              <a:t>Test tables:</a:t>
            </a:r>
          </a:p>
        </p:txBody>
      </p:sp>
      <p:sp>
        <p:nvSpPr>
          <p:cNvPr id="10" name="TextBox 9">
            <a:extLst>
              <a:ext uri="{FF2B5EF4-FFF2-40B4-BE49-F238E27FC236}">
                <a16:creationId xmlns:a16="http://schemas.microsoft.com/office/drawing/2014/main" id="{9B9498B9-38E9-4948-B080-83DF6ACDE5F7}"/>
              </a:ext>
            </a:extLst>
          </p:cNvPr>
          <p:cNvSpPr txBox="1"/>
          <p:nvPr/>
        </p:nvSpPr>
        <p:spPr>
          <a:xfrm>
            <a:off x="216694" y="1828798"/>
            <a:ext cx="1015206" cy="261610"/>
          </a:xfrm>
          <a:prstGeom prst="rect">
            <a:avLst/>
          </a:prstGeom>
          <a:noFill/>
        </p:spPr>
        <p:txBody>
          <a:bodyPr wrap="square">
            <a:spAutoFit/>
          </a:bodyPr>
          <a:lstStyle/>
          <a:p>
            <a:r>
              <a:rPr lang="en-GB" sz="1100" dirty="0">
                <a:solidFill>
                  <a:srgbClr val="595959"/>
                </a:solidFill>
              </a:rPr>
              <a:t>Problem:</a:t>
            </a:r>
          </a:p>
        </p:txBody>
      </p:sp>
      <p:sp>
        <p:nvSpPr>
          <p:cNvPr id="15" name="Rectangle 14">
            <a:extLst>
              <a:ext uri="{FF2B5EF4-FFF2-40B4-BE49-F238E27FC236}">
                <a16:creationId xmlns:a16="http://schemas.microsoft.com/office/drawing/2014/main" id="{56955228-9709-45E5-8F9F-7D5A30610166}"/>
              </a:ext>
            </a:extLst>
          </p:cNvPr>
          <p:cNvSpPr/>
          <p:nvPr/>
        </p:nvSpPr>
        <p:spPr>
          <a:xfrm>
            <a:off x="1231900" y="1755327"/>
            <a:ext cx="5424081" cy="3805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Underground</a:t>
            </a:r>
          </a:p>
        </p:txBody>
      </p:sp>
      <p:graphicFrame>
        <p:nvGraphicFramePr>
          <p:cNvPr id="2" name="Table 1">
            <a:extLst>
              <a:ext uri="{FF2B5EF4-FFF2-40B4-BE49-F238E27FC236}">
                <a16:creationId xmlns:a16="http://schemas.microsoft.com/office/drawing/2014/main" id="{3E967A83-151D-4DBF-B096-136DD1C1DDA8}"/>
              </a:ext>
            </a:extLst>
          </p:cNvPr>
          <p:cNvGraphicFramePr>
            <a:graphicFrameLocks noGrp="1"/>
          </p:cNvGraphicFramePr>
          <p:nvPr>
            <p:extLst>
              <p:ext uri="{D42A27DB-BD31-4B8C-83A1-F6EECF244321}">
                <p14:modId xmlns:p14="http://schemas.microsoft.com/office/powerpoint/2010/main" val="2765697312"/>
              </p:ext>
            </p:extLst>
          </p:nvPr>
        </p:nvGraphicFramePr>
        <p:xfrm>
          <a:off x="311299" y="4454866"/>
          <a:ext cx="5414089"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Input 1</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3" name="TextBox 2">
            <a:extLst>
              <a:ext uri="{FF2B5EF4-FFF2-40B4-BE49-F238E27FC236}">
                <a16:creationId xmlns:a16="http://schemas.microsoft.com/office/drawing/2014/main" id="{30B9B4E3-9C13-4515-881B-2B212A395191}"/>
              </a:ext>
            </a:extLst>
          </p:cNvPr>
          <p:cNvSpPr txBox="1"/>
          <p:nvPr/>
        </p:nvSpPr>
        <p:spPr>
          <a:xfrm>
            <a:off x="216694" y="4034957"/>
            <a:ext cx="1015206" cy="261610"/>
          </a:xfrm>
          <a:prstGeom prst="rect">
            <a:avLst/>
          </a:prstGeom>
          <a:noFill/>
        </p:spPr>
        <p:txBody>
          <a:bodyPr wrap="square">
            <a:spAutoFit/>
          </a:bodyPr>
          <a:lstStyle/>
          <a:p>
            <a:r>
              <a:rPr lang="en-GB" sz="1100" dirty="0">
                <a:solidFill>
                  <a:srgbClr val="595959"/>
                </a:solidFill>
              </a:rPr>
              <a:t>Problem:</a:t>
            </a:r>
          </a:p>
        </p:txBody>
      </p:sp>
      <p:sp>
        <p:nvSpPr>
          <p:cNvPr id="4" name="Rectangle 3">
            <a:extLst>
              <a:ext uri="{FF2B5EF4-FFF2-40B4-BE49-F238E27FC236}">
                <a16:creationId xmlns:a16="http://schemas.microsoft.com/office/drawing/2014/main" id="{9E7912DE-AB3A-4982-959F-1705C531B761}"/>
              </a:ext>
            </a:extLst>
          </p:cNvPr>
          <p:cNvSpPr/>
          <p:nvPr/>
        </p:nvSpPr>
        <p:spPr>
          <a:xfrm>
            <a:off x="1231900" y="3961486"/>
            <a:ext cx="5424081" cy="3805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Strong numbers</a:t>
            </a:r>
          </a:p>
        </p:txBody>
      </p:sp>
    </p:spTree>
    <p:extLst>
      <p:ext uri="{BB962C8B-B14F-4D97-AF65-F5344CB8AC3E}">
        <p14:creationId xmlns:p14="http://schemas.microsoft.com/office/powerpoint/2010/main" val="407537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D0B03-9594-45F9-9C8A-1E6A68C4A8C0}"/>
              </a:ext>
            </a:extLst>
          </p:cNvPr>
          <p:cNvSpPr>
            <a:spLocks noGrp="1"/>
          </p:cNvSpPr>
          <p:nvPr>
            <p:ph type="body" sz="quarter" idx="10"/>
          </p:nvPr>
        </p:nvSpPr>
        <p:spPr>
          <a:xfrm>
            <a:off x="216694" y="1388917"/>
            <a:ext cx="9436952" cy="322791"/>
          </a:xfrm>
        </p:spPr>
        <p:txBody>
          <a:bodyPr/>
          <a:lstStyle/>
          <a:p>
            <a:r>
              <a:rPr lang="en-GB" sz="1800" dirty="0">
                <a:solidFill>
                  <a:schemeClr val="accent3"/>
                </a:solidFill>
              </a:rPr>
              <a:t>Review your solutions:</a:t>
            </a:r>
          </a:p>
        </p:txBody>
      </p:sp>
      <p:graphicFrame>
        <p:nvGraphicFramePr>
          <p:cNvPr id="5" name="Table 5">
            <a:extLst>
              <a:ext uri="{FF2B5EF4-FFF2-40B4-BE49-F238E27FC236}">
                <a16:creationId xmlns:a16="http://schemas.microsoft.com/office/drawing/2014/main" id="{98142B1A-C8C9-4164-BE42-797B69E3DBE7}"/>
              </a:ext>
            </a:extLst>
          </p:cNvPr>
          <p:cNvGraphicFramePr>
            <a:graphicFrameLocks noGrp="1"/>
          </p:cNvGraphicFramePr>
          <p:nvPr>
            <p:extLst>
              <p:ext uri="{D42A27DB-BD31-4B8C-83A1-F6EECF244321}">
                <p14:modId xmlns:p14="http://schemas.microsoft.com/office/powerpoint/2010/main" val="1632341138"/>
              </p:ext>
            </p:extLst>
          </p:nvPr>
        </p:nvGraphicFramePr>
        <p:xfrm>
          <a:off x="252353" y="1733550"/>
          <a:ext cx="9401293" cy="3708400"/>
        </p:xfrm>
        <a:graphic>
          <a:graphicData uri="http://schemas.openxmlformats.org/drawingml/2006/table">
            <a:tbl>
              <a:tblPr bandRow="1">
                <a:tableStyleId>{00A15C55-8517-42AA-B614-E9B94910E393}</a:tableStyleId>
              </a:tblPr>
              <a:tblGrid>
                <a:gridCol w="8004038">
                  <a:extLst>
                    <a:ext uri="{9D8B030D-6E8A-4147-A177-3AD203B41FA5}">
                      <a16:colId xmlns:a16="http://schemas.microsoft.com/office/drawing/2014/main" val="1464303887"/>
                    </a:ext>
                  </a:extLst>
                </a:gridCol>
                <a:gridCol w="1397255">
                  <a:extLst>
                    <a:ext uri="{9D8B030D-6E8A-4147-A177-3AD203B41FA5}">
                      <a16:colId xmlns:a16="http://schemas.microsoft.com/office/drawing/2014/main" val="2688058739"/>
                    </a:ext>
                  </a:extLst>
                </a:gridCol>
              </a:tblGrid>
              <a:tr h="370840">
                <a:tc>
                  <a:txBody>
                    <a:bodyPr/>
                    <a:lstStyle/>
                    <a:p>
                      <a:r>
                        <a:rPr lang="en-GB" sz="1100" b="1" dirty="0">
                          <a:solidFill>
                            <a:srgbClr val="595959"/>
                          </a:solidFill>
                        </a:rPr>
                        <a:t>Did you:</a:t>
                      </a:r>
                    </a:p>
                  </a:txBody>
                  <a:tcPr anchor="ctr"/>
                </a:tc>
                <a:tc>
                  <a:txBody>
                    <a:bodyPr/>
                    <a:lstStyle/>
                    <a:p>
                      <a:pPr algn="ctr"/>
                      <a:r>
                        <a:rPr lang="en-GB" sz="1100" b="1" dirty="0">
                          <a:solidFill>
                            <a:srgbClr val="595959"/>
                          </a:solidFill>
                        </a:rPr>
                        <a:t>Self-assess: Yes/No</a:t>
                      </a:r>
                    </a:p>
                  </a:txBody>
                  <a:tcPr anchor="ctr"/>
                </a:tc>
                <a:extLst>
                  <a:ext uri="{0D108BD9-81ED-4DB2-BD59-A6C34878D82A}">
                    <a16:rowId xmlns:a16="http://schemas.microsoft.com/office/drawing/2014/main" val="1408720081"/>
                  </a:ext>
                </a:extLst>
              </a:tr>
              <a:tr h="370840">
                <a:tc>
                  <a:txBody>
                    <a:bodyPr/>
                    <a:lstStyle/>
                    <a:p>
                      <a:r>
                        <a:rPr lang="en-GB" sz="1100" dirty="0">
                          <a:solidFill>
                            <a:srgbClr val="595959"/>
                          </a:solidFill>
                        </a:rPr>
                        <a:t>Complete all the requirements for the problems you solved?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705630206"/>
                  </a:ext>
                </a:extLst>
              </a:tr>
              <a:tr h="370840">
                <a:tc>
                  <a:txBody>
                    <a:bodyPr/>
                    <a:lstStyle/>
                    <a:p>
                      <a:r>
                        <a:rPr lang="en-GB" sz="1100" dirty="0">
                          <a:solidFill>
                            <a:srgbClr val="595959"/>
                          </a:solidFill>
                        </a:rPr>
                        <a:t>Start your programs with a comment to describe what they do?</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3128378555"/>
                  </a:ext>
                </a:extLst>
              </a:tr>
              <a:tr h="370840">
                <a:tc>
                  <a:txBody>
                    <a:bodyPr/>
                    <a:lstStyle/>
                    <a:p>
                      <a:r>
                        <a:rPr lang="en-GB" sz="1100" dirty="0">
                          <a:solidFill>
                            <a:srgbClr val="595959"/>
                          </a:solidFill>
                        </a:rPr>
                        <a:t>Use a subroutine for the main algorithm in your code?</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66189188"/>
                  </a:ext>
                </a:extLst>
              </a:tr>
              <a:tr h="370840">
                <a:tc>
                  <a:txBody>
                    <a:bodyPr/>
                    <a:lstStyle/>
                    <a:p>
                      <a:r>
                        <a:rPr lang="en-GB" sz="1100" dirty="0">
                          <a:solidFill>
                            <a:srgbClr val="595959"/>
                          </a:solidFill>
                        </a:rPr>
                        <a:t>Use a comment to describe what the subroutine does?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51497691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after each program branch to explain the purpose of the section?</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9554229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before each iteration to explain the purpose of the loop?</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367200575"/>
                  </a:ext>
                </a:extLst>
              </a:tr>
              <a:tr h="370840">
                <a:tc>
                  <a:txBody>
                    <a:bodyPr/>
                    <a:lstStyle/>
                    <a:p>
                      <a:r>
                        <a:rPr lang="en-GB" sz="1100" dirty="0">
                          <a:solidFill>
                            <a:srgbClr val="595959"/>
                          </a:solidFill>
                        </a:rPr>
                        <a:t>Use variable names that describe the data they hold?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1619168858"/>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Validate or sanitise the user inputs?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809291235"/>
                  </a:ext>
                </a:extLst>
              </a:tr>
              <a:tr h="370840">
                <a:tc>
                  <a:txBody>
                    <a:bodyPr/>
                    <a:lstStyle/>
                    <a:p>
                      <a:r>
                        <a:rPr lang="en-GB" sz="1100" dirty="0">
                          <a:solidFill>
                            <a:srgbClr val="595959"/>
                          </a:solidFill>
                        </a:rPr>
                        <a:t>Test your programs against different types of data to check they work?</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10746733"/>
                  </a:ext>
                </a:extLst>
              </a:tr>
            </a:tbl>
          </a:graphicData>
        </a:graphic>
      </p:graphicFrame>
    </p:spTree>
    <p:extLst>
      <p:ext uri="{BB962C8B-B14F-4D97-AF65-F5344CB8AC3E}">
        <p14:creationId xmlns:p14="http://schemas.microsoft.com/office/powerpoint/2010/main" val="306299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for Index in range(</a:t>
            </a:r>
            <a:r>
              <a:rPr lang="en-GB" dirty="0" err="1">
                <a:solidFill>
                  <a:schemeClr val="accent1"/>
                </a:solidFill>
                <a:latin typeface="Consolas" panose="020B0609020204030204" pitchFamily="49" charset="0"/>
              </a:rPr>
              <a:t>len</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Word = Sentence[Index]</a:t>
            </a:r>
          </a:p>
          <a:p>
            <a:pPr>
              <a:lnSpc>
                <a:spcPct val="100000"/>
              </a:lnSpc>
              <a:spcBef>
                <a:spcPts val="0"/>
              </a:spcBef>
            </a:pPr>
            <a:r>
              <a:rPr lang="en-GB" dirty="0">
                <a:solidFill>
                  <a:schemeClr val="accent1"/>
                </a:solidFill>
                <a:latin typeface="Consolas" panose="020B0609020204030204" pitchFamily="49" charset="0"/>
              </a:rPr>
              <a:t>        print("Word {} is {}.".format(Index, Word))</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["The", "quick", "brown", "fox", "jumps"]</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endParaRPr lang="en-GB" dirty="0">
              <a:solidFill>
                <a:schemeClr val="accent3"/>
              </a:solidFill>
              <a:latin typeface="Consolas" panose="020B0609020204030204" pitchFamily="49" charset="0"/>
            </a:endParaRPr>
          </a:p>
        </p:txBody>
      </p:sp>
      <p:sp>
        <p:nvSpPr>
          <p:cNvPr id="2" name="Rectangle: Rounded Corners 1">
            <a:extLst>
              <a:ext uri="{FF2B5EF4-FFF2-40B4-BE49-F238E27FC236}">
                <a16:creationId xmlns:a16="http://schemas.microsoft.com/office/drawing/2014/main" id="{CD0417B2-3ED4-4600-AFAD-0E29C69B1F05}"/>
              </a:ext>
            </a:extLst>
          </p:cNvPr>
          <p:cNvSpPr/>
          <p:nvPr/>
        </p:nvSpPr>
        <p:spPr>
          <a:xfrm>
            <a:off x="6847114" y="954701"/>
            <a:ext cx="2806532"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the contents of a list.</a:t>
            </a:r>
          </a:p>
        </p:txBody>
      </p:sp>
      <p:sp>
        <p:nvSpPr>
          <p:cNvPr id="6" name="Speech Bubble: Rectangle with Corners Rounded 5">
            <a:extLst>
              <a:ext uri="{FF2B5EF4-FFF2-40B4-BE49-F238E27FC236}">
                <a16:creationId xmlns:a16="http://schemas.microsoft.com/office/drawing/2014/main" id="{1148BBF7-8CDB-4D91-91BE-42FC402A05EB}"/>
              </a:ext>
            </a:extLst>
          </p:cNvPr>
          <p:cNvSpPr/>
          <p:nvPr/>
        </p:nvSpPr>
        <p:spPr>
          <a:xfrm>
            <a:off x="4618658" y="2484170"/>
            <a:ext cx="3757520" cy="430182"/>
          </a:xfrm>
          <a:prstGeom prst="wedgeRoundRectCallout">
            <a:avLst>
              <a:gd name="adj1" fmla="val -56319"/>
              <a:gd name="adj2" fmla="val -1982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This is the same program using a classic for loop instead.</a:t>
            </a:r>
          </a:p>
        </p:txBody>
      </p:sp>
    </p:spTree>
    <p:extLst>
      <p:ext uri="{BB962C8B-B14F-4D97-AF65-F5344CB8AC3E}">
        <p14:creationId xmlns:p14="http://schemas.microsoft.com/office/powerpoint/2010/main" val="394087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for Word in Sentence:</a:t>
            </a:r>
          </a:p>
          <a:p>
            <a:pPr>
              <a:lnSpc>
                <a:spcPct val="100000"/>
              </a:lnSpc>
              <a:spcBef>
                <a:spcPts val="0"/>
              </a:spcBef>
            </a:pPr>
            <a:r>
              <a:rPr lang="en-GB" dirty="0">
                <a:solidFill>
                  <a:schemeClr val="accent1"/>
                </a:solidFill>
                <a:latin typeface="Consolas" panose="020B0609020204030204" pitchFamily="49" charset="0"/>
              </a:rPr>
              <a:t>        print(Word + " ", end="")</a:t>
            </a:r>
          </a:p>
          <a:p>
            <a:pPr>
              <a:lnSpc>
                <a:spcPct val="100000"/>
              </a:lnSpc>
              <a:spcBef>
                <a:spcPts val="0"/>
              </a:spcBef>
            </a:pPr>
            <a:r>
              <a:rPr lang="en-GB" dirty="0">
                <a:solidFill>
                  <a:schemeClr val="accent1"/>
                </a:solidFill>
                <a:latin typeface="Consolas" panose="020B0609020204030204" pitchFamily="49" charset="0"/>
              </a:rPr>
              <a:t>    print()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["The", "quick", "brown", "fox", "jumps"]</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Sentence[1] = "small"</a:t>
            </a:r>
          </a:p>
          <a:p>
            <a:pPr>
              <a:lnSpc>
                <a:spcPct val="100000"/>
              </a:lnSpc>
              <a:spcBef>
                <a:spcPts val="0"/>
              </a:spcBef>
            </a:pPr>
            <a:r>
              <a:rPr lang="en-GB" dirty="0">
                <a:solidFill>
                  <a:schemeClr val="accent1"/>
                </a:solidFill>
                <a:latin typeface="Consolas" panose="020B0609020204030204" pitchFamily="49" charset="0"/>
              </a:rPr>
              <a:t>Sentence[2] = "grey"</a:t>
            </a:r>
          </a:p>
          <a:p>
            <a:pPr>
              <a:lnSpc>
                <a:spcPct val="100000"/>
              </a:lnSpc>
              <a:spcBef>
                <a:spcPts val="0"/>
              </a:spcBef>
            </a:pPr>
            <a:r>
              <a:rPr lang="en-GB" dirty="0">
                <a:solidFill>
                  <a:schemeClr val="accent1"/>
                </a:solidFill>
                <a:latin typeface="Consolas" panose="020B0609020204030204" pitchFamily="49" charset="0"/>
              </a:rPr>
              <a:t>Sentence[3] = "squirrel"</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p:txBody>
      </p:sp>
    </p:spTree>
    <p:extLst>
      <p:ext uri="{BB962C8B-B14F-4D97-AF65-F5344CB8AC3E}">
        <p14:creationId xmlns:p14="http://schemas.microsoft.com/office/powerpoint/2010/main" val="284619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for Word in Sentence:</a:t>
            </a:r>
          </a:p>
          <a:p>
            <a:pPr>
              <a:lnSpc>
                <a:spcPct val="100000"/>
              </a:lnSpc>
              <a:spcBef>
                <a:spcPts val="0"/>
              </a:spcBef>
            </a:pPr>
            <a:r>
              <a:rPr lang="en-GB" dirty="0">
                <a:solidFill>
                  <a:schemeClr val="accent1"/>
                </a:solidFill>
                <a:latin typeface="Consolas" panose="020B0609020204030204" pitchFamily="49" charset="0"/>
              </a:rPr>
              <a:t>        print(Word + " ", end="")</a:t>
            </a:r>
          </a:p>
          <a:p>
            <a:pPr>
              <a:lnSpc>
                <a:spcPct val="100000"/>
              </a:lnSpc>
              <a:spcBef>
                <a:spcPts val="0"/>
              </a:spcBef>
            </a:pPr>
            <a:r>
              <a:rPr lang="en-GB" dirty="0">
                <a:solidFill>
                  <a:schemeClr val="accent1"/>
                </a:solidFill>
                <a:latin typeface="Consolas" panose="020B0609020204030204" pitchFamily="49" charset="0"/>
              </a:rPr>
              <a:t>    print()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["The", "quick", "brown", "fox", "jumps"]</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Sentence[1] = "small"</a:t>
            </a:r>
          </a:p>
          <a:p>
            <a:pPr>
              <a:lnSpc>
                <a:spcPct val="100000"/>
              </a:lnSpc>
              <a:spcBef>
                <a:spcPts val="0"/>
              </a:spcBef>
            </a:pPr>
            <a:r>
              <a:rPr lang="en-GB" dirty="0">
                <a:solidFill>
                  <a:schemeClr val="accent1"/>
                </a:solidFill>
                <a:latin typeface="Consolas" panose="020B0609020204030204" pitchFamily="49" charset="0"/>
              </a:rPr>
              <a:t>Sentence[2] = "grey"</a:t>
            </a:r>
          </a:p>
          <a:p>
            <a:pPr>
              <a:lnSpc>
                <a:spcPct val="100000"/>
              </a:lnSpc>
              <a:spcBef>
                <a:spcPts val="0"/>
              </a:spcBef>
            </a:pPr>
            <a:r>
              <a:rPr lang="en-GB" dirty="0">
                <a:solidFill>
                  <a:schemeClr val="accent1"/>
                </a:solidFill>
                <a:latin typeface="Consolas" panose="020B0609020204030204" pitchFamily="49" charset="0"/>
              </a:rPr>
              <a:t>Sentence[3] = "squirrel"</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endParaRPr lang="en-GB" dirty="0">
              <a:solidFill>
                <a:schemeClr val="accent3"/>
              </a:solidFill>
              <a:latin typeface="Consolas" panose="020B0609020204030204" pitchFamily="49" charset="0"/>
            </a:endParaRPr>
          </a:p>
        </p:txBody>
      </p:sp>
      <p:sp>
        <p:nvSpPr>
          <p:cNvPr id="2" name="Speech Bubble: Rectangle with Corners Rounded 1">
            <a:extLst>
              <a:ext uri="{FF2B5EF4-FFF2-40B4-BE49-F238E27FC236}">
                <a16:creationId xmlns:a16="http://schemas.microsoft.com/office/drawing/2014/main" id="{F2DACA50-A67F-430E-B3A4-A142F3F138B2}"/>
              </a:ext>
            </a:extLst>
          </p:cNvPr>
          <p:cNvSpPr/>
          <p:nvPr/>
        </p:nvSpPr>
        <p:spPr>
          <a:xfrm>
            <a:off x="3363686" y="2608639"/>
            <a:ext cx="6289960" cy="678846"/>
          </a:xfrm>
          <a:prstGeom prst="wedgeRoundRectCallout">
            <a:avLst>
              <a:gd name="adj1" fmla="val -56319"/>
              <a:gd name="adj2" fmla="val -1982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words are concatenated with a space so that they are output one after another with a space in between. end="" prevents a new line after each word. The print() outside the loop starts a new line at the end of the sentence.</a:t>
            </a:r>
          </a:p>
        </p:txBody>
      </p:sp>
      <p:sp>
        <p:nvSpPr>
          <p:cNvPr id="6" name="Rectangle: Rounded Corners 5">
            <a:extLst>
              <a:ext uri="{FF2B5EF4-FFF2-40B4-BE49-F238E27FC236}">
                <a16:creationId xmlns:a16="http://schemas.microsoft.com/office/drawing/2014/main" id="{14EE03F3-801D-4EB9-AA75-2ECC14137064}"/>
              </a:ext>
            </a:extLst>
          </p:cNvPr>
          <p:cNvSpPr/>
          <p:nvPr/>
        </p:nvSpPr>
        <p:spPr>
          <a:xfrm>
            <a:off x="5573486" y="954701"/>
            <a:ext cx="408016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changes elements and outputs the contents of a list.</a:t>
            </a:r>
          </a:p>
        </p:txBody>
      </p:sp>
      <p:sp>
        <p:nvSpPr>
          <p:cNvPr id="8" name="Speech Bubble: Rectangle with Corners Rounded 7">
            <a:extLst>
              <a:ext uri="{FF2B5EF4-FFF2-40B4-BE49-F238E27FC236}">
                <a16:creationId xmlns:a16="http://schemas.microsoft.com/office/drawing/2014/main" id="{CB692982-C3CF-4C87-9E0D-67828CED801C}"/>
              </a:ext>
            </a:extLst>
          </p:cNvPr>
          <p:cNvSpPr/>
          <p:nvPr/>
        </p:nvSpPr>
        <p:spPr>
          <a:xfrm>
            <a:off x="3363686" y="3721701"/>
            <a:ext cx="4186026" cy="536719"/>
          </a:xfrm>
          <a:prstGeom prst="wedgeRoundRectCallout">
            <a:avLst>
              <a:gd name="adj1" fmla="val -56319"/>
              <a:gd name="adj2" fmla="val -1982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Individual elements can be changed by referring to their index.</a:t>
            </a:r>
            <a:br>
              <a:rPr lang="en-GB" sz="1100" dirty="0">
                <a:solidFill>
                  <a:srgbClr val="595959"/>
                </a:solidFill>
              </a:rPr>
            </a:br>
            <a:r>
              <a:rPr lang="en-GB" sz="1100" dirty="0">
                <a:solidFill>
                  <a:srgbClr val="595959"/>
                </a:solidFill>
              </a:rPr>
              <a:t>Indexes start at 0.</a:t>
            </a:r>
          </a:p>
        </p:txBody>
      </p:sp>
    </p:spTree>
    <p:extLst>
      <p:ext uri="{BB962C8B-B14F-4D97-AF65-F5344CB8AC3E}">
        <p14:creationId xmlns:p14="http://schemas.microsoft.com/office/powerpoint/2010/main" val="383853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for Word in Sentence:</a:t>
            </a:r>
          </a:p>
          <a:p>
            <a:pPr>
              <a:lnSpc>
                <a:spcPct val="100000"/>
              </a:lnSpc>
              <a:spcBef>
                <a:spcPts val="0"/>
              </a:spcBef>
            </a:pPr>
            <a:r>
              <a:rPr lang="en-GB" dirty="0">
                <a:solidFill>
                  <a:schemeClr val="accent1"/>
                </a:solidFill>
                <a:latin typeface="Consolas" panose="020B0609020204030204" pitchFamily="49" charset="0"/>
              </a:rPr>
              <a:t>        print(Word + " ",end="")</a:t>
            </a:r>
          </a:p>
          <a:p>
            <a:pPr>
              <a:lnSpc>
                <a:spcPct val="100000"/>
              </a:lnSpc>
              <a:spcBef>
                <a:spcPts val="0"/>
              </a:spcBef>
            </a:pPr>
            <a:r>
              <a:rPr lang="en-GB" dirty="0">
                <a:solidFill>
                  <a:schemeClr val="accent1"/>
                </a:solidFill>
                <a:latin typeface="Consolas" panose="020B0609020204030204" pitchFamily="49" charset="0"/>
              </a:rPr>
              <a:t>    print()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a:t>
            </a:r>
          </a:p>
          <a:p>
            <a:pPr>
              <a:lnSpc>
                <a:spcPct val="100000"/>
              </a:lnSpc>
              <a:spcBef>
                <a:spcPts val="0"/>
              </a:spcBef>
            </a:pPr>
            <a:r>
              <a:rPr lang="en-GB" dirty="0">
                <a:solidFill>
                  <a:schemeClr val="accent1"/>
                </a:solidFill>
                <a:latin typeface="Consolas" panose="020B0609020204030204" pitchFamily="49" charset="0"/>
              </a:rPr>
              <a:t>for Counter in range(2):</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Sentence.append</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p>
          <a:p>
            <a:pPr>
              <a:lnSpc>
                <a:spcPct val="100000"/>
              </a:lnSpc>
              <a:spcBef>
                <a:spcPts val="0"/>
              </a:spcBef>
            </a:pPr>
            <a:r>
              <a:rPr lang="en-GB" dirty="0">
                <a:solidFill>
                  <a:schemeClr val="accent1"/>
                </a:solidFill>
                <a:latin typeface="Consolas" panose="020B0609020204030204" pitchFamily="49" charset="0"/>
              </a:rPr>
              <a:t>Sentence[0] = "Hello"</a:t>
            </a:r>
          </a:p>
          <a:p>
            <a:pPr>
              <a:lnSpc>
                <a:spcPct val="100000"/>
              </a:lnSpc>
              <a:spcBef>
                <a:spcPts val="0"/>
              </a:spcBef>
            </a:pPr>
            <a:r>
              <a:rPr lang="en-GB" dirty="0">
                <a:solidFill>
                  <a:schemeClr val="accent1"/>
                </a:solidFill>
                <a:latin typeface="Consolas" panose="020B0609020204030204" pitchFamily="49" charset="0"/>
              </a:rPr>
              <a:t>Sentence[1] = "World"</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p:txBody>
      </p:sp>
    </p:spTree>
    <p:extLst>
      <p:ext uri="{BB962C8B-B14F-4D97-AF65-F5344CB8AC3E}">
        <p14:creationId xmlns:p14="http://schemas.microsoft.com/office/powerpoint/2010/main" val="316636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Function to output the contents of a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a:p>
            <a:pPr>
              <a:lnSpc>
                <a:spcPct val="100000"/>
              </a:lnSpc>
              <a:spcBef>
                <a:spcPts val="0"/>
              </a:spcBef>
            </a:pPr>
            <a:r>
              <a:rPr lang="en-GB" dirty="0">
                <a:solidFill>
                  <a:schemeClr val="accent1"/>
                </a:solidFill>
                <a:latin typeface="Consolas" panose="020B0609020204030204" pitchFamily="49" charset="0"/>
              </a:rPr>
              <a:t>    for Word in Sentence:</a:t>
            </a:r>
          </a:p>
          <a:p>
            <a:pPr>
              <a:lnSpc>
                <a:spcPct val="100000"/>
              </a:lnSpc>
              <a:spcBef>
                <a:spcPts val="0"/>
              </a:spcBef>
            </a:pPr>
            <a:r>
              <a:rPr lang="en-GB" dirty="0">
                <a:solidFill>
                  <a:schemeClr val="accent1"/>
                </a:solidFill>
                <a:latin typeface="Consolas" panose="020B0609020204030204" pitchFamily="49" charset="0"/>
              </a:rPr>
              <a:t>        print(Word + " ",end="")</a:t>
            </a:r>
          </a:p>
          <a:p>
            <a:pPr>
              <a:lnSpc>
                <a:spcPct val="100000"/>
              </a:lnSpc>
              <a:spcBef>
                <a:spcPts val="0"/>
              </a:spcBef>
            </a:pPr>
            <a:r>
              <a:rPr lang="en-GB" dirty="0">
                <a:solidFill>
                  <a:schemeClr val="accent1"/>
                </a:solidFill>
                <a:latin typeface="Consolas" panose="020B0609020204030204" pitchFamily="49" charset="0"/>
              </a:rPr>
              <a:t>    print()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Sentence = []</a:t>
            </a:r>
          </a:p>
          <a:p>
            <a:pPr>
              <a:lnSpc>
                <a:spcPct val="100000"/>
              </a:lnSpc>
              <a:spcBef>
                <a:spcPts val="0"/>
              </a:spcBef>
            </a:pPr>
            <a:r>
              <a:rPr lang="en-GB" dirty="0">
                <a:solidFill>
                  <a:schemeClr val="accent1"/>
                </a:solidFill>
                <a:latin typeface="Consolas" panose="020B0609020204030204" pitchFamily="49" charset="0"/>
              </a:rPr>
              <a:t>for Counter in range(2):</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Sentence.append</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p>
          <a:p>
            <a:pPr>
              <a:lnSpc>
                <a:spcPct val="100000"/>
              </a:lnSpc>
              <a:spcBef>
                <a:spcPts val="0"/>
              </a:spcBef>
            </a:pPr>
            <a:r>
              <a:rPr lang="en-GB" dirty="0">
                <a:solidFill>
                  <a:schemeClr val="accent1"/>
                </a:solidFill>
                <a:latin typeface="Consolas" panose="020B0609020204030204" pitchFamily="49" charset="0"/>
              </a:rPr>
              <a:t>Sentence[0] = "Hello"</a:t>
            </a:r>
          </a:p>
          <a:p>
            <a:pPr>
              <a:lnSpc>
                <a:spcPct val="100000"/>
              </a:lnSpc>
              <a:spcBef>
                <a:spcPts val="0"/>
              </a:spcBef>
            </a:pPr>
            <a:r>
              <a:rPr lang="en-GB" dirty="0">
                <a:solidFill>
                  <a:schemeClr val="accent1"/>
                </a:solidFill>
                <a:latin typeface="Consolas" panose="020B0609020204030204" pitchFamily="49" charset="0"/>
              </a:rPr>
              <a:t>Sentence[1] = "World"</a:t>
            </a:r>
          </a:p>
          <a:p>
            <a:pPr>
              <a:lnSpc>
                <a:spcPct val="100000"/>
              </a:lnSpc>
              <a:spcBef>
                <a:spcPts val="0"/>
              </a:spcBef>
            </a:pPr>
            <a:r>
              <a:rPr lang="en-GB" dirty="0" err="1">
                <a:solidFill>
                  <a:schemeClr val="accent1"/>
                </a:solidFill>
                <a:latin typeface="Consolas" panose="020B0609020204030204" pitchFamily="49" charset="0"/>
              </a:rPr>
              <a:t>OutputList</a:t>
            </a:r>
            <a:r>
              <a:rPr lang="en-GB" dirty="0">
                <a:solidFill>
                  <a:schemeClr val="accent1"/>
                </a:solidFill>
                <a:latin typeface="Consolas" panose="020B0609020204030204" pitchFamily="49" charset="0"/>
              </a:rPr>
              <a:t>(Sentence)</a:t>
            </a:r>
          </a:p>
        </p:txBody>
      </p:sp>
      <p:sp>
        <p:nvSpPr>
          <p:cNvPr id="4" name="Speech Bubble: Rectangle with Corners Rounded 3">
            <a:extLst>
              <a:ext uri="{FF2B5EF4-FFF2-40B4-BE49-F238E27FC236}">
                <a16:creationId xmlns:a16="http://schemas.microsoft.com/office/drawing/2014/main" id="{0478A273-6152-4688-A7BC-0E3EE0AE2914}"/>
              </a:ext>
            </a:extLst>
          </p:cNvPr>
          <p:cNvSpPr/>
          <p:nvPr/>
        </p:nvSpPr>
        <p:spPr>
          <a:xfrm>
            <a:off x="2657324" y="3095817"/>
            <a:ext cx="6637866" cy="1322933"/>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It is not necessary to put data into the list when it is created. You can declare an empty list, but it contains no indexes at this point.</a:t>
            </a:r>
          </a:p>
          <a:p>
            <a:pPr marL="171450" indent="-171450">
              <a:buFont typeface="Arial" panose="020B0604020202020204" pitchFamily="34" charset="0"/>
              <a:buChar char="•"/>
            </a:pPr>
            <a:r>
              <a:rPr lang="en-GB" sz="1100" dirty="0">
                <a:solidFill>
                  <a:srgbClr val="595959"/>
                </a:solidFill>
              </a:rPr>
              <a:t>You will need to initialise all the elements to something before it will have indexes.</a:t>
            </a:r>
          </a:p>
          <a:p>
            <a:pPr marL="171450" indent="-171450">
              <a:buFont typeface="Arial" panose="020B0604020202020204" pitchFamily="34" charset="0"/>
              <a:buChar char="•"/>
            </a:pPr>
            <a:r>
              <a:rPr lang="en-GB" sz="1100" dirty="0">
                <a:solidFill>
                  <a:srgbClr val="595959"/>
                </a:solidFill>
              </a:rPr>
              <a:t>The for loop creates two elements and initialises them to an empty string.</a:t>
            </a:r>
          </a:p>
          <a:p>
            <a:pPr marL="171450" indent="-171450">
              <a:buFont typeface="Arial" panose="020B0604020202020204" pitchFamily="34" charset="0"/>
              <a:buChar char="•"/>
            </a:pPr>
            <a:r>
              <a:rPr lang="en-GB" sz="1100" dirty="0">
                <a:solidFill>
                  <a:srgbClr val="595959"/>
                </a:solidFill>
              </a:rPr>
              <a:t>If Sentence contained numbers instead then you could use </a:t>
            </a:r>
            <a:r>
              <a:rPr lang="en-GB" sz="1100" dirty="0" err="1">
                <a:solidFill>
                  <a:srgbClr val="595959"/>
                </a:solidFill>
              </a:rPr>
              <a:t>Sentence.append</a:t>
            </a:r>
            <a:r>
              <a:rPr lang="en-GB" sz="1100" dirty="0">
                <a:solidFill>
                  <a:srgbClr val="595959"/>
                </a:solidFill>
              </a:rPr>
              <a:t>(0), but since Python adapts to different data structures automatically you don’t need to do this.</a:t>
            </a:r>
          </a:p>
        </p:txBody>
      </p:sp>
      <p:sp>
        <p:nvSpPr>
          <p:cNvPr id="5" name="Rectangle: Rounded Corners 4">
            <a:extLst>
              <a:ext uri="{FF2B5EF4-FFF2-40B4-BE49-F238E27FC236}">
                <a16:creationId xmlns:a16="http://schemas.microsoft.com/office/drawing/2014/main" id="{E560B9C2-C897-4861-B1BC-A22C7072D79C}"/>
              </a:ext>
            </a:extLst>
          </p:cNvPr>
          <p:cNvSpPr/>
          <p:nvPr/>
        </p:nvSpPr>
        <p:spPr>
          <a:xfrm>
            <a:off x="5976257" y="954701"/>
            <a:ext cx="3677389"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assigns Hello World to two elements of a list.</a:t>
            </a:r>
          </a:p>
        </p:txBody>
      </p:sp>
    </p:spTree>
    <p:extLst>
      <p:ext uri="{BB962C8B-B14F-4D97-AF65-F5344CB8AC3E}">
        <p14:creationId xmlns:p14="http://schemas.microsoft.com/office/powerpoint/2010/main" val="144889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Product = [["" for X in range(2)] for Y in range(4)]</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put data into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NewDatabase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global Product</a:t>
            </a:r>
          </a:p>
          <a:p>
            <a:pPr>
              <a:lnSpc>
                <a:spcPct val="100000"/>
              </a:lnSpc>
              <a:spcBef>
                <a:spcPts val="0"/>
              </a:spcBef>
            </a:pPr>
            <a:r>
              <a:rPr lang="en-GB" dirty="0">
                <a:solidFill>
                  <a:schemeClr val="accent1"/>
                </a:solidFill>
                <a:latin typeface="Consolas" panose="020B0609020204030204" pitchFamily="49" charset="0"/>
              </a:rPr>
              <a:t>    Product[0][0] = "Cornflakes" ; Product[0][1] = "1.40"</a:t>
            </a:r>
          </a:p>
          <a:p>
            <a:pPr>
              <a:lnSpc>
                <a:spcPct val="100000"/>
              </a:lnSpc>
              <a:spcBef>
                <a:spcPts val="0"/>
              </a:spcBef>
            </a:pPr>
            <a:r>
              <a:rPr lang="en-GB" dirty="0">
                <a:solidFill>
                  <a:schemeClr val="accent1"/>
                </a:solidFill>
                <a:latin typeface="Consolas" panose="020B0609020204030204" pitchFamily="49" charset="0"/>
              </a:rPr>
              <a:t>    Product[1][0] = "Weetabix" ; Product[1][1] = "1.20"</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output a product from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OutputProduct</a:t>
            </a:r>
            <a:r>
              <a:rPr lang="en-GB" dirty="0">
                <a:solidFill>
                  <a:schemeClr val="accent1"/>
                </a:solidFill>
                <a:latin typeface="Consolas" panose="020B0609020204030204" pitchFamily="49" charset="0"/>
              </a:rPr>
              <a:t>(Number):</a:t>
            </a:r>
          </a:p>
          <a:p>
            <a:pPr>
              <a:lnSpc>
                <a:spcPct val="100000"/>
              </a:lnSpc>
              <a:spcBef>
                <a:spcPts val="0"/>
              </a:spcBef>
            </a:pPr>
            <a:r>
              <a:rPr lang="en-GB" dirty="0">
                <a:solidFill>
                  <a:schemeClr val="accent1"/>
                </a:solidFill>
                <a:latin typeface="Consolas" panose="020B0609020204030204" pitchFamily="49" charset="0"/>
              </a:rPr>
              <a:t>    global Product</a:t>
            </a:r>
          </a:p>
          <a:p>
            <a:pPr>
              <a:lnSpc>
                <a:spcPct val="100000"/>
              </a:lnSpc>
              <a:spcBef>
                <a:spcPts val="0"/>
              </a:spcBef>
            </a:pPr>
            <a:r>
              <a:rPr lang="en-GB" dirty="0">
                <a:solidFill>
                  <a:schemeClr val="accent1"/>
                </a:solidFill>
                <a:latin typeface="Consolas" panose="020B0609020204030204" pitchFamily="49" charset="0"/>
              </a:rPr>
              <a:t>    print("{}: £{}".format(Product[Number][0], Product[Number][1]))</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NewDatabase</a:t>
            </a:r>
            <a:r>
              <a:rPr lang="en-GB" dirty="0">
                <a:solidFill>
                  <a:schemeClr val="accent1"/>
                </a:solidFill>
                <a:latin typeface="Consolas" panose="020B0609020204030204" pitchFamily="49" charset="0"/>
              </a:rPr>
              <a:t>()</a:t>
            </a:r>
          </a:p>
          <a:p>
            <a:pPr>
              <a:lnSpc>
                <a:spcPct val="100000"/>
              </a:lnSpc>
              <a:spcBef>
                <a:spcPts val="0"/>
              </a:spcBef>
            </a:pPr>
            <a:r>
              <a:rPr lang="en-GB" dirty="0" err="1">
                <a:solidFill>
                  <a:schemeClr val="accent1"/>
                </a:solidFill>
                <a:latin typeface="Consolas" panose="020B0609020204030204" pitchFamily="49" charset="0"/>
              </a:rPr>
              <a:t>OutputProduct</a:t>
            </a:r>
            <a:r>
              <a:rPr lang="en-GB" dirty="0">
                <a:solidFill>
                  <a:schemeClr val="accent1"/>
                </a:solidFill>
                <a:latin typeface="Consolas" panose="020B0609020204030204" pitchFamily="49" charset="0"/>
              </a:rPr>
              <a:t>(1)</a:t>
            </a:r>
          </a:p>
        </p:txBody>
      </p:sp>
    </p:spTree>
    <p:extLst>
      <p:ext uri="{BB962C8B-B14F-4D97-AF65-F5344CB8AC3E}">
        <p14:creationId xmlns:p14="http://schemas.microsoft.com/office/powerpoint/2010/main" val="218626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Arrays and Lists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Product = [["" for X in range(2)] for Y in range(4)]</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put data into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NewDatabase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global Product</a:t>
            </a:r>
          </a:p>
          <a:p>
            <a:pPr>
              <a:lnSpc>
                <a:spcPct val="100000"/>
              </a:lnSpc>
              <a:spcBef>
                <a:spcPts val="0"/>
              </a:spcBef>
            </a:pPr>
            <a:r>
              <a:rPr lang="en-GB" dirty="0">
                <a:solidFill>
                  <a:schemeClr val="accent1"/>
                </a:solidFill>
                <a:latin typeface="Consolas" panose="020B0609020204030204" pitchFamily="49" charset="0"/>
              </a:rPr>
              <a:t>    Product[0][0] = "Cornflakes" ; Product[0][1] = "1.40"</a:t>
            </a:r>
          </a:p>
          <a:p>
            <a:pPr>
              <a:lnSpc>
                <a:spcPct val="100000"/>
              </a:lnSpc>
              <a:spcBef>
                <a:spcPts val="0"/>
              </a:spcBef>
            </a:pPr>
            <a:r>
              <a:rPr lang="en-GB" dirty="0">
                <a:solidFill>
                  <a:schemeClr val="accent1"/>
                </a:solidFill>
                <a:latin typeface="Consolas" panose="020B0609020204030204" pitchFamily="49" charset="0"/>
              </a:rPr>
              <a:t>    Product[1][0] = "Weetabix" ; Product[1][1] = "1.20"</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output a product from the list</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OutputProduct</a:t>
            </a:r>
            <a:r>
              <a:rPr lang="en-GB" dirty="0">
                <a:solidFill>
                  <a:schemeClr val="accent1"/>
                </a:solidFill>
                <a:latin typeface="Consolas" panose="020B0609020204030204" pitchFamily="49" charset="0"/>
              </a:rPr>
              <a:t>(Number):</a:t>
            </a:r>
          </a:p>
          <a:p>
            <a:pPr>
              <a:lnSpc>
                <a:spcPct val="100000"/>
              </a:lnSpc>
              <a:spcBef>
                <a:spcPts val="0"/>
              </a:spcBef>
            </a:pPr>
            <a:r>
              <a:rPr lang="en-GB" dirty="0">
                <a:solidFill>
                  <a:schemeClr val="accent1"/>
                </a:solidFill>
                <a:latin typeface="Consolas" panose="020B0609020204030204" pitchFamily="49" charset="0"/>
              </a:rPr>
              <a:t>    global Product</a:t>
            </a:r>
          </a:p>
          <a:p>
            <a:pPr>
              <a:lnSpc>
                <a:spcPct val="100000"/>
              </a:lnSpc>
              <a:spcBef>
                <a:spcPts val="0"/>
              </a:spcBef>
            </a:pPr>
            <a:r>
              <a:rPr lang="en-GB" dirty="0">
                <a:solidFill>
                  <a:schemeClr val="accent1"/>
                </a:solidFill>
                <a:latin typeface="Consolas" panose="020B0609020204030204" pitchFamily="49" charset="0"/>
              </a:rPr>
              <a:t>    print("{}: £{}".format(Product[Number][0], Product[Number][1]))</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NewDatabase</a:t>
            </a:r>
            <a:r>
              <a:rPr lang="en-GB" dirty="0">
                <a:solidFill>
                  <a:schemeClr val="accent1"/>
                </a:solidFill>
                <a:latin typeface="Consolas" panose="020B0609020204030204" pitchFamily="49" charset="0"/>
              </a:rPr>
              <a:t>()</a:t>
            </a:r>
          </a:p>
          <a:p>
            <a:pPr>
              <a:lnSpc>
                <a:spcPct val="100000"/>
              </a:lnSpc>
              <a:spcBef>
                <a:spcPts val="0"/>
              </a:spcBef>
            </a:pPr>
            <a:r>
              <a:rPr lang="en-GB" dirty="0" err="1">
                <a:solidFill>
                  <a:schemeClr val="accent1"/>
                </a:solidFill>
                <a:latin typeface="Consolas" panose="020B0609020204030204" pitchFamily="49" charset="0"/>
              </a:rPr>
              <a:t>OutputProduct</a:t>
            </a:r>
            <a:r>
              <a:rPr lang="en-GB" dirty="0">
                <a:solidFill>
                  <a:schemeClr val="accent1"/>
                </a:solidFill>
                <a:latin typeface="Consolas" panose="020B0609020204030204" pitchFamily="49" charset="0"/>
              </a:rPr>
              <a:t>(1)</a:t>
            </a:r>
          </a:p>
        </p:txBody>
      </p:sp>
      <p:sp>
        <p:nvSpPr>
          <p:cNvPr id="2" name="Speech Bubble: Rectangle with Corners Rounded 1">
            <a:extLst>
              <a:ext uri="{FF2B5EF4-FFF2-40B4-BE49-F238E27FC236}">
                <a16:creationId xmlns:a16="http://schemas.microsoft.com/office/drawing/2014/main" id="{B1E68146-1AB1-431C-90D6-201EB5509CD7}"/>
              </a:ext>
            </a:extLst>
          </p:cNvPr>
          <p:cNvSpPr/>
          <p:nvPr/>
        </p:nvSpPr>
        <p:spPr>
          <a:xfrm>
            <a:off x="4953000" y="2876590"/>
            <a:ext cx="4736306" cy="759913"/>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You can create a table of data using a 2-dimension list.</a:t>
            </a:r>
          </a:p>
          <a:p>
            <a:pPr marL="171450" indent="-171450">
              <a:buFont typeface="Arial" panose="020B0604020202020204" pitchFamily="34" charset="0"/>
              <a:buChar char="•"/>
            </a:pPr>
            <a:r>
              <a:rPr lang="en-GB" sz="1100" dirty="0">
                <a:solidFill>
                  <a:srgbClr val="595959"/>
                </a:solidFill>
              </a:rPr>
              <a:t>A list can contain any number of dimensions.</a:t>
            </a:r>
          </a:p>
          <a:p>
            <a:pPr marL="171450" indent="-171450">
              <a:buFont typeface="Arial" panose="020B0604020202020204" pitchFamily="34" charset="0"/>
              <a:buChar char="•"/>
            </a:pPr>
            <a:r>
              <a:rPr lang="en-GB" sz="1100" dirty="0">
                <a:solidFill>
                  <a:srgbClr val="595959"/>
                </a:solidFill>
              </a:rPr>
              <a:t>The semi colon allows you to put more than one command in a line of code. Not generally recommended, but useful here.</a:t>
            </a:r>
          </a:p>
        </p:txBody>
      </p:sp>
      <p:sp>
        <p:nvSpPr>
          <p:cNvPr id="8" name="Rectangle: Rounded Corners 7">
            <a:extLst>
              <a:ext uri="{FF2B5EF4-FFF2-40B4-BE49-F238E27FC236}">
                <a16:creationId xmlns:a16="http://schemas.microsoft.com/office/drawing/2014/main" id="{281316D8-8139-4D8A-848B-1A0AC39FCAC7}"/>
              </a:ext>
            </a:extLst>
          </p:cNvPr>
          <p:cNvSpPr/>
          <p:nvPr/>
        </p:nvSpPr>
        <p:spPr>
          <a:xfrm>
            <a:off x="5433237" y="954701"/>
            <a:ext cx="422041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creates a 2D list, assigns data and outputs one row.</a:t>
            </a:r>
          </a:p>
        </p:txBody>
      </p:sp>
      <p:sp>
        <p:nvSpPr>
          <p:cNvPr id="10" name="Speech Bubble: Rectangle with Corners Rounded 9">
            <a:extLst>
              <a:ext uri="{FF2B5EF4-FFF2-40B4-BE49-F238E27FC236}">
                <a16:creationId xmlns:a16="http://schemas.microsoft.com/office/drawing/2014/main" id="{322DD9F9-2F2D-47D7-BBAD-B089EA9DBB2F}"/>
              </a:ext>
            </a:extLst>
          </p:cNvPr>
          <p:cNvSpPr/>
          <p:nvPr/>
        </p:nvSpPr>
        <p:spPr>
          <a:xfrm>
            <a:off x="4953000" y="1524285"/>
            <a:ext cx="4736306" cy="1205188"/>
          </a:xfrm>
          <a:prstGeom prst="wedgeRoundRectCallout">
            <a:avLst>
              <a:gd name="adj1" fmla="val -61382"/>
              <a:gd name="adj2" fmla="val -2003"/>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Note this list has been declared outside of all the subroutines.</a:t>
            </a:r>
          </a:p>
          <a:p>
            <a:pPr marL="171450" indent="-171450">
              <a:buFont typeface="Arial" panose="020B0604020202020204" pitchFamily="34" charset="0"/>
              <a:buChar char="•"/>
            </a:pPr>
            <a:r>
              <a:rPr lang="en-GB" sz="1100" dirty="0">
                <a:solidFill>
                  <a:srgbClr val="595959"/>
                </a:solidFill>
              </a:rPr>
              <a:t>This makes it a global data structure. That means all subroutines can use global data without passing parameters.</a:t>
            </a:r>
          </a:p>
          <a:p>
            <a:pPr marL="171450" indent="-171450">
              <a:buFont typeface="Arial" panose="020B0604020202020204" pitchFamily="34" charset="0"/>
              <a:buChar char="•"/>
            </a:pPr>
            <a:r>
              <a:rPr lang="en-GB" sz="1100" dirty="0">
                <a:solidFill>
                  <a:srgbClr val="595959"/>
                </a:solidFill>
              </a:rPr>
              <a:t>This program would be a little more efficient because it is not copying the array when subroutines are called.</a:t>
            </a:r>
          </a:p>
          <a:p>
            <a:pPr marL="171450" indent="-171450">
              <a:buFont typeface="Arial" panose="020B0604020202020204" pitchFamily="34" charset="0"/>
              <a:buChar char="•"/>
            </a:pPr>
            <a:r>
              <a:rPr lang="en-GB" sz="1100" dirty="0">
                <a:solidFill>
                  <a:srgbClr val="595959"/>
                </a:solidFill>
              </a:rPr>
              <a:t>The for loops initialise a list of a list with 4 rows and 2 columns.</a:t>
            </a:r>
          </a:p>
        </p:txBody>
      </p:sp>
      <p:sp>
        <p:nvSpPr>
          <p:cNvPr id="12" name="Speech Bubble: Rectangle with Corners Rounded 11">
            <a:extLst>
              <a:ext uri="{FF2B5EF4-FFF2-40B4-BE49-F238E27FC236}">
                <a16:creationId xmlns:a16="http://schemas.microsoft.com/office/drawing/2014/main" id="{BCB14207-D8C5-4405-91B5-59F3DD0C2E98}"/>
              </a:ext>
            </a:extLst>
          </p:cNvPr>
          <p:cNvSpPr/>
          <p:nvPr/>
        </p:nvSpPr>
        <p:spPr>
          <a:xfrm>
            <a:off x="5704113" y="3940629"/>
            <a:ext cx="3943524" cy="875920"/>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Data is added to the list. You can visualise it like this:</a:t>
            </a:r>
          </a:p>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p:txBody>
      </p:sp>
      <p:graphicFrame>
        <p:nvGraphicFramePr>
          <p:cNvPr id="14" name="Table 9">
            <a:extLst>
              <a:ext uri="{FF2B5EF4-FFF2-40B4-BE49-F238E27FC236}">
                <a16:creationId xmlns:a16="http://schemas.microsoft.com/office/drawing/2014/main" id="{2E550CA4-B6DE-422E-BED6-4FE76A455AAE}"/>
              </a:ext>
            </a:extLst>
          </p:cNvPr>
          <p:cNvGraphicFramePr>
            <a:graphicFrameLocks noGrp="1"/>
          </p:cNvGraphicFramePr>
          <p:nvPr>
            <p:extLst>
              <p:ext uri="{D42A27DB-BD31-4B8C-83A1-F6EECF244321}">
                <p14:modId xmlns:p14="http://schemas.microsoft.com/office/powerpoint/2010/main" val="2173753735"/>
              </p:ext>
            </p:extLst>
          </p:nvPr>
        </p:nvGraphicFramePr>
        <p:xfrm>
          <a:off x="7094154" y="4323851"/>
          <a:ext cx="2559492" cy="1257300"/>
        </p:xfrm>
        <a:graphic>
          <a:graphicData uri="http://schemas.openxmlformats.org/drawingml/2006/table">
            <a:tbl>
              <a:tblPr firstRow="1" firstCol="1" bandRow="1">
                <a:tableStyleId>{5C22544A-7EE6-4342-B048-85BDC9FD1C3A}</a:tableStyleId>
              </a:tblPr>
              <a:tblGrid>
                <a:gridCol w="853164">
                  <a:extLst>
                    <a:ext uri="{9D8B030D-6E8A-4147-A177-3AD203B41FA5}">
                      <a16:colId xmlns:a16="http://schemas.microsoft.com/office/drawing/2014/main" val="1053993650"/>
                    </a:ext>
                  </a:extLst>
                </a:gridCol>
                <a:gridCol w="853164">
                  <a:extLst>
                    <a:ext uri="{9D8B030D-6E8A-4147-A177-3AD203B41FA5}">
                      <a16:colId xmlns:a16="http://schemas.microsoft.com/office/drawing/2014/main" val="3237326271"/>
                    </a:ext>
                  </a:extLst>
                </a:gridCol>
                <a:gridCol w="853164">
                  <a:extLst>
                    <a:ext uri="{9D8B030D-6E8A-4147-A177-3AD203B41FA5}">
                      <a16:colId xmlns:a16="http://schemas.microsoft.com/office/drawing/2014/main" val="1437192549"/>
                    </a:ext>
                  </a:extLst>
                </a:gridCol>
              </a:tblGrid>
              <a:tr h="0">
                <a:tc>
                  <a:txBody>
                    <a:bodyPr/>
                    <a:lstStyle/>
                    <a:p>
                      <a:pPr algn="ctr"/>
                      <a:r>
                        <a:rPr lang="en-GB" sz="1050" b="0" dirty="0"/>
                        <a:t>Product</a:t>
                      </a:r>
                    </a:p>
                  </a:txBody>
                  <a:tcPr anchor="ctr"/>
                </a:tc>
                <a:tc>
                  <a:txBody>
                    <a:bodyPr/>
                    <a:lstStyle/>
                    <a:p>
                      <a:pPr algn="ctr"/>
                      <a:r>
                        <a:rPr lang="en-GB" sz="1050" b="0" dirty="0"/>
                        <a:t>0</a:t>
                      </a:r>
                    </a:p>
                  </a:txBody>
                  <a:tcPr anchor="ctr"/>
                </a:tc>
                <a:tc>
                  <a:txBody>
                    <a:bodyPr/>
                    <a:lstStyle/>
                    <a:p>
                      <a:pPr algn="ctr"/>
                      <a:r>
                        <a:rPr lang="en-GB" sz="1050" b="0" dirty="0"/>
                        <a:t>1</a:t>
                      </a:r>
                    </a:p>
                  </a:txBody>
                  <a:tcPr anchor="ctr"/>
                </a:tc>
                <a:extLst>
                  <a:ext uri="{0D108BD9-81ED-4DB2-BD59-A6C34878D82A}">
                    <a16:rowId xmlns:a16="http://schemas.microsoft.com/office/drawing/2014/main" val="2533071892"/>
                  </a:ext>
                </a:extLst>
              </a:tr>
              <a:tr h="0">
                <a:tc>
                  <a:txBody>
                    <a:bodyPr/>
                    <a:lstStyle/>
                    <a:p>
                      <a:pPr algn="ctr"/>
                      <a:r>
                        <a:rPr lang="en-GB" sz="1050" b="0" dirty="0"/>
                        <a:t>0</a:t>
                      </a:r>
                    </a:p>
                  </a:txBody>
                  <a:tcPr anchor="ctr"/>
                </a:tc>
                <a:tc>
                  <a:txBody>
                    <a:bodyPr/>
                    <a:lstStyle/>
                    <a:p>
                      <a:pPr algn="ctr"/>
                      <a:r>
                        <a:rPr lang="en-GB" sz="1050" b="0" dirty="0">
                          <a:solidFill>
                            <a:srgbClr val="595959"/>
                          </a:solidFill>
                        </a:rPr>
                        <a:t>Cornflakes</a:t>
                      </a:r>
                    </a:p>
                  </a:txBody>
                  <a:tcPr anchor="ctr"/>
                </a:tc>
                <a:tc>
                  <a:txBody>
                    <a:bodyPr/>
                    <a:lstStyle/>
                    <a:p>
                      <a:pPr algn="ctr"/>
                      <a:r>
                        <a:rPr lang="en-GB" sz="1050" b="0" dirty="0">
                          <a:solidFill>
                            <a:srgbClr val="595959"/>
                          </a:solidFill>
                        </a:rPr>
                        <a:t>1.40</a:t>
                      </a:r>
                    </a:p>
                  </a:txBody>
                  <a:tcPr anchor="ctr"/>
                </a:tc>
                <a:extLst>
                  <a:ext uri="{0D108BD9-81ED-4DB2-BD59-A6C34878D82A}">
                    <a16:rowId xmlns:a16="http://schemas.microsoft.com/office/drawing/2014/main" val="1152635295"/>
                  </a:ext>
                </a:extLst>
              </a:tr>
              <a:tr h="0">
                <a:tc>
                  <a:txBody>
                    <a:bodyPr/>
                    <a:lstStyle/>
                    <a:p>
                      <a:pPr algn="ctr"/>
                      <a:r>
                        <a:rPr lang="en-GB" sz="1050" b="0" dirty="0"/>
                        <a:t>1</a:t>
                      </a:r>
                    </a:p>
                  </a:txBody>
                  <a:tcPr anchor="ctr"/>
                </a:tc>
                <a:tc>
                  <a:txBody>
                    <a:bodyPr/>
                    <a:lstStyle/>
                    <a:p>
                      <a:pPr algn="ctr"/>
                      <a:r>
                        <a:rPr lang="en-GB" sz="1050" b="0" dirty="0">
                          <a:solidFill>
                            <a:srgbClr val="595959"/>
                          </a:solidFill>
                        </a:rPr>
                        <a:t>Weetabix</a:t>
                      </a:r>
                    </a:p>
                  </a:txBody>
                  <a:tcPr anchor="ctr"/>
                </a:tc>
                <a:tc>
                  <a:txBody>
                    <a:bodyPr/>
                    <a:lstStyle/>
                    <a:p>
                      <a:pPr algn="ctr"/>
                      <a:r>
                        <a:rPr lang="en-GB" sz="1050" b="0" dirty="0">
                          <a:solidFill>
                            <a:srgbClr val="595959"/>
                          </a:solidFill>
                        </a:rPr>
                        <a:t>1.20</a:t>
                      </a:r>
                    </a:p>
                  </a:txBody>
                  <a:tcPr anchor="ctr"/>
                </a:tc>
                <a:extLst>
                  <a:ext uri="{0D108BD9-81ED-4DB2-BD59-A6C34878D82A}">
                    <a16:rowId xmlns:a16="http://schemas.microsoft.com/office/drawing/2014/main" val="1522036044"/>
                  </a:ext>
                </a:extLst>
              </a:tr>
              <a:tr h="0">
                <a:tc>
                  <a:txBody>
                    <a:bodyPr/>
                    <a:lstStyle/>
                    <a:p>
                      <a:pPr algn="ctr"/>
                      <a:r>
                        <a:rPr lang="en-GB" sz="1050" b="0" dirty="0"/>
                        <a:t>2</a:t>
                      </a:r>
                    </a:p>
                  </a:txBody>
                  <a:tcPr anchor="ctr"/>
                </a:tc>
                <a:tc>
                  <a:txBody>
                    <a:bodyPr/>
                    <a:lstStyle/>
                    <a:p>
                      <a:pPr algn="ctr"/>
                      <a:endParaRPr lang="en-GB" sz="1050" b="0">
                        <a:solidFill>
                          <a:srgbClr val="595959"/>
                        </a:solidFill>
                      </a:endParaRPr>
                    </a:p>
                  </a:txBody>
                  <a:tcPr anchor="ctr"/>
                </a:tc>
                <a:tc>
                  <a:txBody>
                    <a:bodyPr/>
                    <a:lstStyle/>
                    <a:p>
                      <a:pPr algn="ctr"/>
                      <a:endParaRPr lang="en-GB" sz="1050" b="0">
                        <a:solidFill>
                          <a:srgbClr val="595959"/>
                        </a:solidFill>
                      </a:endParaRPr>
                    </a:p>
                  </a:txBody>
                  <a:tcPr anchor="ctr"/>
                </a:tc>
                <a:extLst>
                  <a:ext uri="{0D108BD9-81ED-4DB2-BD59-A6C34878D82A}">
                    <a16:rowId xmlns:a16="http://schemas.microsoft.com/office/drawing/2014/main" val="1732789386"/>
                  </a:ext>
                </a:extLst>
              </a:tr>
              <a:tr h="0">
                <a:tc>
                  <a:txBody>
                    <a:bodyPr/>
                    <a:lstStyle/>
                    <a:p>
                      <a:pPr algn="ctr"/>
                      <a:r>
                        <a:rPr lang="en-GB" sz="1050" b="0" dirty="0"/>
                        <a:t>3</a:t>
                      </a:r>
                    </a:p>
                  </a:txBody>
                  <a:tcPr anchor="ctr"/>
                </a:tc>
                <a:tc>
                  <a:txBody>
                    <a:bodyPr/>
                    <a:lstStyle/>
                    <a:p>
                      <a:pPr algn="ctr"/>
                      <a:endParaRPr lang="en-GB" sz="1050" b="0" dirty="0">
                        <a:solidFill>
                          <a:srgbClr val="595959"/>
                        </a:solidFill>
                      </a:endParaRPr>
                    </a:p>
                  </a:txBody>
                  <a:tcPr anchor="ctr"/>
                </a:tc>
                <a:tc>
                  <a:txBody>
                    <a:bodyPr/>
                    <a:lstStyle/>
                    <a:p>
                      <a:pPr algn="ctr"/>
                      <a:endParaRPr lang="en-GB" sz="1050" b="0" dirty="0">
                        <a:solidFill>
                          <a:srgbClr val="595959"/>
                        </a:solidFill>
                      </a:endParaRPr>
                    </a:p>
                  </a:txBody>
                  <a:tcPr anchor="ctr"/>
                </a:tc>
                <a:extLst>
                  <a:ext uri="{0D108BD9-81ED-4DB2-BD59-A6C34878D82A}">
                    <a16:rowId xmlns:a16="http://schemas.microsoft.com/office/drawing/2014/main" val="3682155345"/>
                  </a:ext>
                </a:extLst>
              </a:tr>
            </a:tbl>
          </a:graphicData>
        </a:graphic>
      </p:graphicFrame>
      <p:sp>
        <p:nvSpPr>
          <p:cNvPr id="16" name="Speech Bubble: Rectangle with Corners Rounded 15">
            <a:extLst>
              <a:ext uri="{FF2B5EF4-FFF2-40B4-BE49-F238E27FC236}">
                <a16:creationId xmlns:a16="http://schemas.microsoft.com/office/drawing/2014/main" id="{B3DEBD5F-FDE7-4FDD-B10E-3F897BB0CADB}"/>
              </a:ext>
            </a:extLst>
          </p:cNvPr>
          <p:cNvSpPr/>
          <p:nvPr/>
        </p:nvSpPr>
        <p:spPr>
          <a:xfrm>
            <a:off x="2026909" y="4528126"/>
            <a:ext cx="2839005" cy="1720273"/>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list is not passed to the subroutines because it is a global data structure in this program.</a:t>
            </a:r>
          </a:p>
          <a:p>
            <a:pPr marL="171450" indent="-171450">
              <a:buFont typeface="Arial" panose="020B0604020202020204" pitchFamily="34" charset="0"/>
              <a:buChar char="•"/>
            </a:pPr>
            <a:r>
              <a:rPr lang="en-GB" sz="1100" dirty="0">
                <a:solidFill>
                  <a:srgbClr val="595959"/>
                </a:solidFill>
              </a:rPr>
              <a:t>Note the use of the keyword global in each subroutine. This is not actually necessary in this program, but some programs may not work if you don’t include it.</a:t>
            </a:r>
          </a:p>
        </p:txBody>
      </p:sp>
    </p:spTree>
    <p:extLst>
      <p:ext uri="{BB962C8B-B14F-4D97-AF65-F5344CB8AC3E}">
        <p14:creationId xmlns:p14="http://schemas.microsoft.com/office/powerpoint/2010/main" val="4179182701"/>
      </p:ext>
    </p:extLst>
  </p:cSld>
  <p:clrMapOvr>
    <a:masterClrMapping/>
  </p:clrMapOvr>
</p:sld>
</file>

<file path=ppt/theme/theme1.xml><?xml version="1.0" encoding="utf-8"?>
<a:theme xmlns:a="http://schemas.openxmlformats.org/drawingml/2006/main" name="Theme1">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2A6A9AB-1023-4A23-A2A1-82560771DE86}" vid="{D074DEC6-1AD8-42E9-9312-49CEB94AB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1042</TotalTime>
  <Words>5604</Words>
  <Application>Microsoft Office PowerPoint</Application>
  <PresentationFormat>A4 Paper (210x297 mm)</PresentationFormat>
  <Paragraphs>623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Consolas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 Hillyard</cp:lastModifiedBy>
  <cp:revision>172</cp:revision>
  <dcterms:created xsi:type="dcterms:W3CDTF">2019-09-17T11:01:38Z</dcterms:created>
  <dcterms:modified xsi:type="dcterms:W3CDTF">2020-09-28T10:50:50Z</dcterms:modified>
</cp:coreProperties>
</file>