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7"/>
  </p:notesMasterIdLst>
  <p:sldIdLst>
    <p:sldId id="260" r:id="rId2"/>
    <p:sldId id="262" r:id="rId3"/>
    <p:sldId id="263" r:id="rId4"/>
    <p:sldId id="264" r:id="rId5"/>
    <p:sldId id="266" r:id="rId6"/>
    <p:sldId id="267" r:id="rId7"/>
    <p:sldId id="268" r:id="rId8"/>
    <p:sldId id="269" r:id="rId9"/>
    <p:sldId id="270" r:id="rId10"/>
    <p:sldId id="288" r:id="rId11"/>
    <p:sldId id="271" r:id="rId12"/>
    <p:sldId id="273" r:id="rId13"/>
    <p:sldId id="275" r:id="rId14"/>
    <p:sldId id="274" r:id="rId15"/>
    <p:sldId id="283" r:id="rId16"/>
    <p:sldId id="276" r:id="rId17"/>
    <p:sldId id="277" r:id="rId18"/>
    <p:sldId id="279" r:id="rId19"/>
    <p:sldId id="289" r:id="rId20"/>
    <p:sldId id="280" r:id="rId21"/>
    <p:sldId id="281" r:id="rId22"/>
    <p:sldId id="284" r:id="rId23"/>
    <p:sldId id="291" r:id="rId24"/>
    <p:sldId id="282" r:id="rId25"/>
    <p:sldId id="292" r:id="rId26"/>
  </p:sldIdLst>
  <p:sldSz cx="9144000" cy="6858000" type="screen4x3"/>
  <p:notesSz cx="6858000" cy="9144000"/>
  <p:embeddedFontLst>
    <p:embeddedFont>
      <p:font typeface="Museo 900" panose="02000000000000000000" pitchFamily="2" charset="0"/>
      <p:bold r:id="rId28"/>
    </p:embeddedFon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
      <p:font typeface="Museo 700" panose="02000000000000000000" pitchFamily="2" charset="0"/>
      <p:bold r:id="rId34"/>
    </p:embeddedFont>
    <p:embeddedFont>
      <p:font typeface="Museo 500" panose="02000000000000000000" pitchFamily="2" charset="0"/>
      <p:regular r:id="rId35"/>
    </p:embeddedFont>
    <p:embeddedFont>
      <p:font typeface="Museo900-Regular" panose="02000000000000000000" pitchFamily="2" charset="0"/>
      <p:bold r:id="rId36"/>
    </p:embeddedFont>
    <p:embeddedFont>
      <p:font typeface="Museo 100" panose="02000000000000000000" pitchFamily="2" charset="0"/>
      <p:regular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127"/>
    <a:srgbClr val="A41E21"/>
    <a:srgbClr val="238296"/>
    <a:srgbClr val="5C89A4"/>
    <a:srgbClr val="D1919B"/>
    <a:srgbClr val="C396A3"/>
    <a:srgbClr val="98A639"/>
    <a:srgbClr val="B2CB63"/>
    <a:srgbClr val="6C6F59"/>
    <a:srgbClr val="C0BB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660"/>
  </p:normalViewPr>
  <p:slideViewPr>
    <p:cSldViewPr snapToGrid="0" snapToObjects="1" showGuides="1">
      <p:cViewPr varScale="1">
        <p:scale>
          <a:sx n="77" d="100"/>
          <a:sy n="77" d="100"/>
        </p:scale>
        <p:origin x="162" y="7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12/12/2016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Unit 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A41E21"/>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A41E21"/>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A41E21"/>
                </a:solidFill>
                <a:latin typeface="Arial"/>
                <a:cs typeface="Arial"/>
              </a:rPr>
              <a:t>1</a:t>
            </a:r>
            <a:endParaRPr lang="en-US" sz="4500" b="1" dirty="0">
              <a:solidFill>
                <a:srgbClr val="A41E21"/>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A41E2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E3127"/>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49341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8" name="Picture 37" descr="Unit 3.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Number systems</a:t>
            </a:r>
            <a:br>
              <a:rPr lang="en-US" sz="1200" b="1" dirty="0" smtClean="0">
                <a:solidFill>
                  <a:srgbClr val="FFFFFF"/>
                </a:solidFill>
                <a:latin typeface="Arial"/>
                <a:cs typeface="Arial"/>
              </a:rPr>
            </a:br>
            <a:r>
              <a:rPr lang="en-US" sz="1200" b="0" dirty="0" smtClean="0">
                <a:solidFill>
                  <a:srgbClr val="FFFFFF"/>
                </a:solidFill>
                <a:latin typeface="Arial"/>
                <a:cs typeface="Arial"/>
              </a:rPr>
              <a:t>Unit 3 Data representation</a:t>
            </a:r>
          </a:p>
        </p:txBody>
      </p:sp>
      <p:pic>
        <p:nvPicPr>
          <p:cNvPr id="37" name="Picture 36" descr="Logo Unit 3.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4" name="Picture 53" descr="Logo Unit 3.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55" name="Picture 54" descr="Unit 3.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5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8" name="TextBox 5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Number systems</a:t>
            </a:r>
            <a:br>
              <a:rPr lang="en-US" sz="1200" b="1" dirty="0" smtClean="0">
                <a:solidFill>
                  <a:srgbClr val="FFFFFF"/>
                </a:solidFill>
                <a:latin typeface="Arial"/>
                <a:cs typeface="Arial"/>
              </a:rPr>
            </a:br>
            <a:r>
              <a:rPr lang="en-US" sz="1200" b="0" dirty="0" smtClean="0">
                <a:solidFill>
                  <a:srgbClr val="FFFFFF"/>
                </a:solidFill>
                <a:latin typeface="Arial"/>
                <a:cs typeface="Arial"/>
              </a:rPr>
              <a:t>Unit 3 Data representation</a:t>
            </a:r>
          </a:p>
        </p:txBody>
      </p:sp>
    </p:spTree>
    <p:extLst>
      <p:ext uri="{BB962C8B-B14F-4D97-AF65-F5344CB8AC3E}">
        <p14:creationId xmlns:p14="http://schemas.microsoft.com/office/powerpoint/2010/main" val="41807774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46" name="Picture 45" descr="Unit 3.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4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49" name="TextBox 4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Number systems</a:t>
            </a:r>
            <a:br>
              <a:rPr lang="en-US" sz="1200" b="1" dirty="0" smtClean="0">
                <a:solidFill>
                  <a:srgbClr val="FFFFFF"/>
                </a:solidFill>
                <a:latin typeface="Arial"/>
                <a:cs typeface="Arial"/>
              </a:rPr>
            </a:br>
            <a:r>
              <a:rPr lang="en-US" sz="1200" b="0" dirty="0" smtClean="0">
                <a:solidFill>
                  <a:srgbClr val="FFFFFF"/>
                </a:solidFill>
                <a:latin typeface="Arial"/>
                <a:cs typeface="Arial"/>
              </a:rPr>
              <a:t>Unit 3 Data representation</a:t>
            </a:r>
          </a:p>
        </p:txBody>
      </p:sp>
    </p:spTree>
    <p:extLst>
      <p:ext uri="{BB962C8B-B14F-4D97-AF65-F5344CB8AC3E}">
        <p14:creationId xmlns:p14="http://schemas.microsoft.com/office/powerpoint/2010/main" val="2400860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0" name="Picture 39" descr="Unit 3.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4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43" name="TextBox 4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Number systems</a:t>
            </a:r>
            <a:br>
              <a:rPr lang="en-US" sz="1200" b="1" dirty="0" smtClean="0">
                <a:solidFill>
                  <a:srgbClr val="FFFFFF"/>
                </a:solidFill>
                <a:latin typeface="Arial"/>
                <a:cs typeface="Arial"/>
              </a:rPr>
            </a:br>
            <a:r>
              <a:rPr lang="en-US" sz="1200" b="0" dirty="0" smtClean="0">
                <a:solidFill>
                  <a:srgbClr val="FFFFFF"/>
                </a:solidFill>
                <a:latin typeface="Arial"/>
                <a:cs typeface="Arial"/>
              </a:rPr>
              <a:t>Unit 3 Data representation</a:t>
            </a:r>
          </a:p>
        </p:txBody>
      </p:sp>
    </p:spTree>
    <p:extLst>
      <p:ext uri="{BB962C8B-B14F-4D97-AF65-F5344CB8AC3E}">
        <p14:creationId xmlns:p14="http://schemas.microsoft.com/office/powerpoint/2010/main" val="3315833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54" name="Picture 53" descr="Logo Unit 3.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55" name="Picture 54" descr="Unit 3.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58" name="TextBox 5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Number systems</a:t>
            </a:r>
            <a:br>
              <a:rPr lang="en-US" sz="1200" b="1" dirty="0" smtClean="0">
                <a:solidFill>
                  <a:srgbClr val="FFFFFF"/>
                </a:solidFill>
                <a:latin typeface="Arial"/>
                <a:cs typeface="Arial"/>
              </a:rPr>
            </a:br>
            <a:r>
              <a:rPr lang="en-US" sz="1200" b="0" dirty="0" smtClean="0">
                <a:solidFill>
                  <a:srgbClr val="FFFFFF"/>
                </a:solidFill>
                <a:latin typeface="Arial"/>
                <a:cs typeface="Arial"/>
              </a:rPr>
              <a:t>Unit 3 Data representation</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3764449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a:t>
            </a:r>
            <a:r>
              <a:rPr lang="en-US" sz="2500" dirty="0">
                <a:latin typeface="Museo 100" panose="02000000000000000000" pitchFamily="50" charset="0"/>
              </a:rPr>
              <a:t>2</a:t>
            </a:r>
            <a:endParaRPr lang="en-US" sz="2500" dirty="0" smtClean="0">
              <a:latin typeface="Museo 100" panose="02000000000000000000" pitchFamily="50" charset="0"/>
            </a:endParaRP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Number systems</a:t>
            </a:r>
            <a:endParaRPr lang="en-US" dirty="0" smtClean="0">
              <a:latin typeface="Museo 100" panose="02000000000000000000" pitchFamily="50" charset="0"/>
            </a:endParaRPr>
          </a:p>
          <a:p>
            <a:pPr lvl="1"/>
            <a:endParaRPr lang="en-US" sz="2000" dirty="0" smtClean="0">
              <a:latin typeface="Museo 100" panose="02000000000000000000" pitchFamily="50" charset="0"/>
            </a:endParaRPr>
          </a:p>
          <a:p>
            <a:pPr lvl="1"/>
            <a:r>
              <a:rPr lang="en-US" sz="2000" dirty="0" smtClean="0">
                <a:latin typeface="Museo 100" panose="02000000000000000000" pitchFamily="50" charset="0"/>
              </a:rPr>
              <a:t>Data representation</a:t>
            </a:r>
            <a:endParaRPr lang="en-US" sz="2000" dirty="0">
              <a:latin typeface="Museo 100" panose="02000000000000000000" pitchFamily="50" charset="0"/>
            </a:endParaRPr>
          </a:p>
        </p:txBody>
      </p:sp>
    </p:spTree>
    <p:extLst>
      <p:ext uri="{BB962C8B-B14F-4D97-AF65-F5344CB8AC3E}">
        <p14:creationId xmlns:p14="http://schemas.microsoft.com/office/powerpoint/2010/main" val="3097358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Binary number system</a:t>
            </a:r>
            <a:endParaRPr lang="en-GB" dirty="0"/>
          </a:p>
        </p:txBody>
      </p:sp>
      <p:sp>
        <p:nvSpPr>
          <p:cNvPr id="3" name="Text Placeholder 2"/>
          <p:cNvSpPr>
            <a:spLocks noGrp="1"/>
          </p:cNvSpPr>
          <p:nvPr>
            <p:ph type="body" sz="quarter" idx="14"/>
          </p:nvPr>
        </p:nvSpPr>
        <p:spPr/>
        <p:txBody>
          <a:bodyPr/>
          <a:lstStyle/>
          <a:p>
            <a:r>
              <a:rPr lang="en-GB" dirty="0" smtClean="0"/>
              <a:t>The binary number system uses only two digits: </a:t>
            </a:r>
            <a:br>
              <a:rPr lang="en-GB" dirty="0" smtClean="0"/>
            </a:br>
            <a:r>
              <a:rPr lang="en-GB" dirty="0" smtClean="0"/>
              <a:t>0 and 1</a:t>
            </a:r>
          </a:p>
          <a:p>
            <a:r>
              <a:rPr lang="en-GB" dirty="0" smtClean="0"/>
              <a:t>To understand how this works, it is helpful to look first at the fundamentals of the denary or decimal system, which uses digits 0..9</a:t>
            </a:r>
            <a:endParaRPr lang="en-GB" dirty="0"/>
          </a:p>
        </p:txBody>
      </p:sp>
    </p:spTree>
    <p:extLst>
      <p:ext uri="{BB962C8B-B14F-4D97-AF65-F5344CB8AC3E}">
        <p14:creationId xmlns:p14="http://schemas.microsoft.com/office/powerpoint/2010/main" val="875171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Number symbols</a:t>
            </a:r>
            <a:endParaRPr lang="en-GB" dirty="0"/>
          </a:p>
        </p:txBody>
      </p:sp>
      <p:sp>
        <p:nvSpPr>
          <p:cNvPr id="3" name="Text Placeholder 2"/>
          <p:cNvSpPr>
            <a:spLocks noGrp="1"/>
          </p:cNvSpPr>
          <p:nvPr>
            <p:ph type="body" sz="quarter" idx="14"/>
          </p:nvPr>
        </p:nvSpPr>
        <p:spPr>
          <a:xfrm>
            <a:off x="724280" y="1704179"/>
            <a:ext cx="7797230" cy="4070320"/>
          </a:xfrm>
        </p:spPr>
        <p:txBody>
          <a:bodyPr/>
          <a:lstStyle/>
          <a:p>
            <a:r>
              <a:rPr lang="en-GB" dirty="0" smtClean="0"/>
              <a:t>The </a:t>
            </a:r>
            <a:r>
              <a:rPr lang="en-GB" b="1" dirty="0" smtClean="0"/>
              <a:t>decimal</a:t>
            </a:r>
            <a:r>
              <a:rPr lang="en-GB" dirty="0" smtClean="0"/>
              <a:t> number system uses a combination of just ten symbols to represent any number</a:t>
            </a:r>
          </a:p>
          <a:p>
            <a:r>
              <a:rPr lang="en-GB" dirty="0" smtClean="0"/>
              <a:t>Number systems are referred to by their </a:t>
            </a:r>
            <a:r>
              <a:rPr lang="en-GB" b="1" dirty="0" smtClean="0"/>
              <a:t>base</a:t>
            </a:r>
            <a:r>
              <a:rPr lang="en-GB" dirty="0" smtClean="0"/>
              <a:t>; that is, the number of symbols used to construct values</a:t>
            </a:r>
          </a:p>
          <a:p>
            <a:r>
              <a:rPr lang="en-GB" dirty="0" smtClean="0"/>
              <a:t>Decimal is </a:t>
            </a:r>
            <a:r>
              <a:rPr lang="en-GB" b="1" dirty="0" smtClean="0"/>
              <a:t>base 10</a:t>
            </a:r>
            <a:r>
              <a:rPr lang="en-GB" dirty="0" smtClean="0"/>
              <a:t> and the base may be referred to as a subscript</a:t>
            </a:r>
          </a:p>
          <a:p>
            <a:pPr lvl="1"/>
            <a:r>
              <a:rPr lang="en-GB" dirty="0" smtClean="0">
                <a:solidFill>
                  <a:srgbClr val="FF0000"/>
                </a:solidFill>
              </a:rPr>
              <a:t>In decimal the number 11, for example, may be written as 11</a:t>
            </a:r>
            <a:r>
              <a:rPr lang="en-GB" baseline="-25000" dirty="0" smtClean="0">
                <a:solidFill>
                  <a:srgbClr val="FF0000"/>
                </a:solidFill>
              </a:rPr>
              <a:t>10</a:t>
            </a:r>
          </a:p>
          <a:p>
            <a:pPr lvl="1"/>
            <a:r>
              <a:rPr lang="en-GB" dirty="0">
                <a:solidFill>
                  <a:srgbClr val="FF0000"/>
                </a:solidFill>
              </a:rPr>
              <a:t>In </a:t>
            </a:r>
            <a:r>
              <a:rPr lang="en-GB" dirty="0" smtClean="0">
                <a:solidFill>
                  <a:srgbClr val="FF0000"/>
                </a:solidFill>
              </a:rPr>
              <a:t>binary, it would be written as 11</a:t>
            </a:r>
            <a:r>
              <a:rPr lang="en-GB" baseline="-25000" dirty="0" smtClean="0">
                <a:solidFill>
                  <a:srgbClr val="FF0000"/>
                </a:solidFill>
              </a:rPr>
              <a:t>2</a:t>
            </a:r>
            <a:r>
              <a:rPr lang="en-GB" dirty="0" smtClean="0">
                <a:solidFill>
                  <a:srgbClr val="FF0000"/>
                </a:solidFill>
              </a:rPr>
              <a:t> and hexadecimal as 11</a:t>
            </a:r>
            <a:r>
              <a:rPr lang="en-GB" baseline="-25000" dirty="0" smtClean="0">
                <a:solidFill>
                  <a:srgbClr val="FF0000"/>
                </a:solidFill>
              </a:rPr>
              <a:t>16</a:t>
            </a:r>
          </a:p>
          <a:p>
            <a:pPr lvl="1"/>
            <a:r>
              <a:rPr lang="en-GB" dirty="0" smtClean="0">
                <a:solidFill>
                  <a:srgbClr val="FF0000"/>
                </a:solidFill>
              </a:rPr>
              <a:t>11</a:t>
            </a:r>
            <a:r>
              <a:rPr lang="en-GB" baseline="-25000" dirty="0" smtClean="0">
                <a:solidFill>
                  <a:srgbClr val="FF0000"/>
                </a:solidFill>
              </a:rPr>
              <a:t>10</a:t>
            </a:r>
            <a:r>
              <a:rPr lang="en-GB" dirty="0">
                <a:solidFill>
                  <a:srgbClr val="FF0000"/>
                </a:solidFill>
              </a:rPr>
              <a:t>, </a:t>
            </a:r>
            <a:r>
              <a:rPr lang="en-GB" dirty="0" smtClean="0">
                <a:solidFill>
                  <a:srgbClr val="FF0000"/>
                </a:solidFill>
              </a:rPr>
              <a:t>11</a:t>
            </a:r>
            <a:r>
              <a:rPr lang="en-GB" baseline="-25000" dirty="0" smtClean="0">
                <a:solidFill>
                  <a:srgbClr val="FF0000"/>
                </a:solidFill>
              </a:rPr>
              <a:t>2</a:t>
            </a:r>
            <a:r>
              <a:rPr lang="en-GB" dirty="0" smtClean="0">
                <a:solidFill>
                  <a:srgbClr val="FF0000"/>
                </a:solidFill>
              </a:rPr>
              <a:t> </a:t>
            </a:r>
            <a:r>
              <a:rPr lang="en-GB" dirty="0">
                <a:solidFill>
                  <a:srgbClr val="FF0000"/>
                </a:solidFill>
              </a:rPr>
              <a:t>and </a:t>
            </a:r>
            <a:r>
              <a:rPr lang="en-GB" dirty="0" smtClean="0">
                <a:solidFill>
                  <a:srgbClr val="FF0000"/>
                </a:solidFill>
              </a:rPr>
              <a:t>11</a:t>
            </a:r>
            <a:r>
              <a:rPr lang="en-GB" baseline="-25000" dirty="0" smtClean="0">
                <a:solidFill>
                  <a:srgbClr val="FF0000"/>
                </a:solidFill>
              </a:rPr>
              <a:t>16</a:t>
            </a:r>
            <a:r>
              <a:rPr lang="en-GB" dirty="0">
                <a:solidFill>
                  <a:srgbClr val="FF0000"/>
                </a:solidFill>
              </a:rPr>
              <a:t> </a:t>
            </a:r>
            <a:r>
              <a:rPr lang="en-GB" dirty="0" smtClean="0">
                <a:solidFill>
                  <a:srgbClr val="FF0000"/>
                </a:solidFill>
              </a:rPr>
              <a:t>all represent different values </a:t>
            </a:r>
            <a:endParaRPr lang="en-GB" baseline="-25000" dirty="0">
              <a:solidFill>
                <a:srgbClr val="FF0000"/>
              </a:solidFill>
            </a:endParaRPr>
          </a:p>
          <a:p>
            <a:pPr lvl="1"/>
            <a:endParaRPr lang="en-GB" baseline="-25000" dirty="0" smtClean="0">
              <a:solidFill>
                <a:srgbClr val="FF0000"/>
              </a:solidFill>
            </a:endParaRPr>
          </a:p>
        </p:txBody>
      </p:sp>
    </p:spTree>
    <p:extLst>
      <p:ext uri="{BB962C8B-B14F-4D97-AF65-F5344CB8AC3E}">
        <p14:creationId xmlns:p14="http://schemas.microsoft.com/office/powerpoint/2010/main" val="1555499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Base 2</a:t>
            </a:r>
            <a:endParaRPr lang="en-GB" dirty="0"/>
          </a:p>
        </p:txBody>
      </p:sp>
      <p:sp>
        <p:nvSpPr>
          <p:cNvPr id="3" name="Text Placeholder 2"/>
          <p:cNvSpPr>
            <a:spLocks noGrp="1"/>
          </p:cNvSpPr>
          <p:nvPr>
            <p:ph type="body" sz="quarter" idx="14"/>
          </p:nvPr>
        </p:nvSpPr>
        <p:spPr>
          <a:xfrm>
            <a:off x="724281" y="1704179"/>
            <a:ext cx="4734824" cy="4631966"/>
          </a:xfrm>
        </p:spPr>
        <p:txBody>
          <a:bodyPr/>
          <a:lstStyle/>
          <a:p>
            <a:r>
              <a:rPr lang="en-GB" dirty="0" smtClean="0"/>
              <a:t>Numbers which use </a:t>
            </a:r>
            <a:r>
              <a:rPr lang="en-GB" b="1" dirty="0" smtClean="0"/>
              <a:t>base 2</a:t>
            </a:r>
            <a:r>
              <a:rPr lang="en-GB" dirty="0" smtClean="0"/>
              <a:t> are commonly referred to as </a:t>
            </a:r>
            <a:r>
              <a:rPr lang="en-GB" b="1" dirty="0" smtClean="0"/>
              <a:t>binary</a:t>
            </a:r>
            <a:r>
              <a:rPr lang="en-GB" dirty="0" smtClean="0"/>
              <a:t> numbers</a:t>
            </a:r>
          </a:p>
          <a:p>
            <a:r>
              <a:rPr lang="en-GB" dirty="0" smtClean="0">
                <a:solidFill>
                  <a:srgbClr val="FF0000"/>
                </a:solidFill>
              </a:rPr>
              <a:t>Can you see a pattern in the binary values?</a:t>
            </a:r>
          </a:p>
        </p:txBody>
      </p:sp>
      <p:graphicFrame>
        <p:nvGraphicFramePr>
          <p:cNvPr id="7" name="Table 6"/>
          <p:cNvGraphicFramePr>
            <a:graphicFrameLocks noGrp="1"/>
          </p:cNvGraphicFramePr>
          <p:nvPr>
            <p:extLst>
              <p:ext uri="{D42A27DB-BD31-4B8C-83A1-F6EECF244321}">
                <p14:modId xmlns:p14="http://schemas.microsoft.com/office/powerpoint/2010/main" val="2082317475"/>
              </p:ext>
            </p:extLst>
          </p:nvPr>
        </p:nvGraphicFramePr>
        <p:xfrm>
          <a:off x="5894061" y="1694546"/>
          <a:ext cx="2268000" cy="4389120"/>
        </p:xfrm>
        <a:graphic>
          <a:graphicData uri="http://schemas.openxmlformats.org/drawingml/2006/table">
            <a:tbl>
              <a:tblPr firstRow="1" bandRow="1">
                <a:tableStyleId>{5DA37D80-6434-44D0-A028-1B22A696006F}</a:tableStyleId>
              </a:tblPr>
              <a:tblGrid>
                <a:gridCol w="1134000"/>
                <a:gridCol w="1134000"/>
              </a:tblGrid>
              <a:tr h="324000">
                <a:tc>
                  <a:txBody>
                    <a:bodyPr/>
                    <a:lstStyle/>
                    <a:p>
                      <a:pPr algn="r"/>
                      <a:r>
                        <a:rPr lang="en-GB" sz="1800" b="1" dirty="0" smtClean="0">
                          <a:solidFill>
                            <a:schemeClr val="bg1"/>
                          </a:solidFill>
                          <a:latin typeface="Arial" panose="020B0604020202020204" pitchFamily="34" charset="0"/>
                          <a:cs typeface="Arial" panose="020B0604020202020204" pitchFamily="34" charset="0"/>
                        </a:rPr>
                        <a:t>Denary</a:t>
                      </a:r>
                      <a:endParaRPr lang="en-GB" sz="1800" b="1"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r"/>
                      <a:r>
                        <a:rPr lang="en-GB" sz="1800" b="1" dirty="0" smtClean="0">
                          <a:solidFill>
                            <a:schemeClr val="bg1"/>
                          </a:solidFill>
                          <a:latin typeface="Arial" panose="020B0604020202020204" pitchFamily="34" charset="0"/>
                          <a:cs typeface="Arial" panose="020B0604020202020204" pitchFamily="34" charset="0"/>
                        </a:rPr>
                        <a:t>Binary</a:t>
                      </a:r>
                      <a:endParaRPr lang="en-GB" sz="1800" b="1"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r>
              <a:tr h="324000">
                <a:tc>
                  <a:txBody>
                    <a:bodyPr/>
                    <a:lstStyle/>
                    <a:p>
                      <a:pPr algn="r"/>
                      <a:r>
                        <a:rPr lang="en-GB" sz="1800" b="0" dirty="0" smtClean="0">
                          <a:latin typeface="Arial" panose="020B0604020202020204" pitchFamily="34" charset="0"/>
                          <a:cs typeface="Arial" panose="020B0604020202020204" pitchFamily="34" charset="0"/>
                        </a:rPr>
                        <a:t>1</a:t>
                      </a:r>
                      <a:endParaRPr lang="en-GB" sz="18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0" dirty="0" smtClean="0">
                          <a:latin typeface="Arial" panose="020B0604020202020204" pitchFamily="34" charset="0"/>
                          <a:cs typeface="Arial" panose="020B0604020202020204" pitchFamily="34" charset="0"/>
                        </a:rPr>
                        <a:t>1</a:t>
                      </a:r>
                      <a:endParaRPr lang="en-GB" sz="18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r"/>
                      <a:r>
                        <a:rPr lang="en-GB" sz="1800" dirty="0" smtClean="0">
                          <a:latin typeface="Arial" panose="020B0604020202020204" pitchFamily="34" charset="0"/>
                          <a:cs typeface="Arial" panose="020B0604020202020204" pitchFamily="34" charset="0"/>
                        </a:rPr>
                        <a:t>2</a:t>
                      </a:r>
                      <a:endParaRPr lang="en-GB"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dirty="0" smtClean="0">
                          <a:latin typeface="Arial" panose="020B0604020202020204" pitchFamily="34" charset="0"/>
                          <a:cs typeface="Arial" panose="020B0604020202020204" pitchFamily="34" charset="0"/>
                        </a:rPr>
                        <a:t>10</a:t>
                      </a:r>
                      <a:endParaRPr lang="en-GB"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r"/>
                      <a:r>
                        <a:rPr lang="en-GB" sz="1800" dirty="0" smtClean="0">
                          <a:latin typeface="Arial" panose="020B0604020202020204" pitchFamily="34" charset="0"/>
                          <a:cs typeface="Arial" panose="020B0604020202020204" pitchFamily="34" charset="0"/>
                        </a:rPr>
                        <a:t>3</a:t>
                      </a:r>
                      <a:endParaRPr lang="en-GB"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dirty="0" smtClean="0">
                          <a:latin typeface="Arial" panose="020B0604020202020204" pitchFamily="34" charset="0"/>
                          <a:cs typeface="Arial" panose="020B0604020202020204" pitchFamily="34" charset="0"/>
                        </a:rPr>
                        <a:t>11</a:t>
                      </a:r>
                      <a:endParaRPr lang="en-GB"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r"/>
                      <a:r>
                        <a:rPr lang="en-GB" sz="1800" dirty="0" smtClean="0">
                          <a:latin typeface="Arial" panose="020B0604020202020204" pitchFamily="34" charset="0"/>
                          <a:cs typeface="Arial" panose="020B0604020202020204" pitchFamily="34" charset="0"/>
                        </a:rPr>
                        <a:t>4</a:t>
                      </a:r>
                      <a:endParaRPr lang="en-GB"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dirty="0" smtClean="0">
                          <a:latin typeface="Arial" panose="020B0604020202020204" pitchFamily="34" charset="0"/>
                          <a:cs typeface="Arial" panose="020B0604020202020204" pitchFamily="34" charset="0"/>
                        </a:rPr>
                        <a:t>100</a:t>
                      </a:r>
                      <a:endParaRPr lang="en-GB"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r"/>
                      <a:r>
                        <a:rPr lang="en-GB" sz="1800" dirty="0" smtClean="0">
                          <a:latin typeface="Arial" panose="020B0604020202020204" pitchFamily="34" charset="0"/>
                          <a:cs typeface="Arial" panose="020B0604020202020204" pitchFamily="34" charset="0"/>
                        </a:rPr>
                        <a:t>5</a:t>
                      </a:r>
                      <a:endParaRPr lang="en-GB"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dirty="0" smtClean="0">
                          <a:latin typeface="Arial" panose="020B0604020202020204" pitchFamily="34" charset="0"/>
                          <a:cs typeface="Arial" panose="020B0604020202020204" pitchFamily="34" charset="0"/>
                        </a:rPr>
                        <a:t>101</a:t>
                      </a:r>
                      <a:endParaRPr lang="en-GB"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r"/>
                      <a:r>
                        <a:rPr lang="en-GB" sz="1800" dirty="0" smtClean="0">
                          <a:latin typeface="Arial" panose="020B0604020202020204" pitchFamily="34" charset="0"/>
                          <a:cs typeface="Arial" panose="020B0604020202020204" pitchFamily="34" charset="0"/>
                        </a:rPr>
                        <a:t>6</a:t>
                      </a:r>
                      <a:endParaRPr lang="en-GB"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dirty="0" smtClean="0">
                          <a:latin typeface="Arial" panose="020B0604020202020204" pitchFamily="34" charset="0"/>
                          <a:cs typeface="Arial" panose="020B0604020202020204" pitchFamily="34" charset="0"/>
                        </a:rPr>
                        <a:t>110</a:t>
                      </a:r>
                      <a:endParaRPr lang="en-GB"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r"/>
                      <a:r>
                        <a:rPr lang="en-GB" sz="1800" dirty="0" smtClean="0">
                          <a:latin typeface="Arial" panose="020B0604020202020204" pitchFamily="34" charset="0"/>
                          <a:cs typeface="Arial" panose="020B0604020202020204" pitchFamily="34" charset="0"/>
                        </a:rPr>
                        <a:t>7</a:t>
                      </a:r>
                      <a:endParaRPr lang="en-GB"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dirty="0" smtClean="0">
                          <a:latin typeface="Arial" panose="020B0604020202020204" pitchFamily="34" charset="0"/>
                          <a:cs typeface="Arial" panose="020B0604020202020204" pitchFamily="34" charset="0"/>
                        </a:rPr>
                        <a:t>111</a:t>
                      </a:r>
                      <a:endParaRPr lang="en-GB"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r"/>
                      <a:r>
                        <a:rPr lang="en-GB" sz="1800" dirty="0" smtClean="0">
                          <a:latin typeface="Arial" panose="020B0604020202020204" pitchFamily="34" charset="0"/>
                          <a:cs typeface="Arial" panose="020B0604020202020204" pitchFamily="34" charset="0"/>
                        </a:rPr>
                        <a:t>8</a:t>
                      </a:r>
                      <a:endParaRPr lang="en-GB"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dirty="0" smtClean="0">
                          <a:latin typeface="Arial" panose="020B0604020202020204" pitchFamily="34" charset="0"/>
                          <a:cs typeface="Arial" panose="020B0604020202020204" pitchFamily="34" charset="0"/>
                        </a:rPr>
                        <a:t>1000</a:t>
                      </a:r>
                      <a:endParaRPr lang="en-GB"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r"/>
                      <a:r>
                        <a:rPr lang="en-GB" sz="1800" dirty="0" smtClean="0">
                          <a:latin typeface="Arial" panose="020B0604020202020204" pitchFamily="34" charset="0"/>
                          <a:cs typeface="Arial" panose="020B0604020202020204" pitchFamily="34" charset="0"/>
                        </a:rPr>
                        <a:t>9</a:t>
                      </a:r>
                      <a:endParaRPr lang="en-GB"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dirty="0" smtClean="0">
                          <a:latin typeface="Arial" panose="020B0604020202020204" pitchFamily="34" charset="0"/>
                          <a:cs typeface="Arial" panose="020B0604020202020204" pitchFamily="34" charset="0"/>
                        </a:rPr>
                        <a:t>1001</a:t>
                      </a:r>
                      <a:endParaRPr lang="en-GB"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r"/>
                      <a:r>
                        <a:rPr lang="en-GB" sz="1800" dirty="0" smtClean="0">
                          <a:latin typeface="Arial" panose="020B0604020202020204" pitchFamily="34" charset="0"/>
                          <a:cs typeface="Arial" panose="020B0604020202020204" pitchFamily="34" charset="0"/>
                        </a:rPr>
                        <a:t>10</a:t>
                      </a:r>
                      <a:endParaRPr lang="en-GB"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dirty="0" smtClean="0">
                          <a:latin typeface="Arial" panose="020B0604020202020204" pitchFamily="34" charset="0"/>
                          <a:cs typeface="Arial" panose="020B0604020202020204" pitchFamily="34" charset="0"/>
                        </a:rPr>
                        <a:t>1010</a:t>
                      </a:r>
                      <a:endParaRPr lang="en-GB"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r"/>
                      <a:r>
                        <a:rPr lang="en-GB" sz="1800" dirty="0" smtClean="0">
                          <a:latin typeface="Arial" panose="020B0604020202020204" pitchFamily="34" charset="0"/>
                          <a:cs typeface="Arial" panose="020B0604020202020204" pitchFamily="34" charset="0"/>
                        </a:rPr>
                        <a:t>11</a:t>
                      </a:r>
                      <a:endParaRPr lang="en-GB"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dirty="0" smtClean="0">
                          <a:latin typeface="Arial" panose="020B0604020202020204" pitchFamily="34" charset="0"/>
                          <a:cs typeface="Arial" panose="020B0604020202020204" pitchFamily="34" charset="0"/>
                        </a:rPr>
                        <a:t>1011</a:t>
                      </a:r>
                      <a:endParaRPr lang="en-GB"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322196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Place value</a:t>
            </a:r>
            <a:endParaRPr lang="en-GB" dirty="0"/>
          </a:p>
        </p:txBody>
      </p:sp>
      <p:sp>
        <p:nvSpPr>
          <p:cNvPr id="3" name="Text Placeholder 2"/>
          <p:cNvSpPr>
            <a:spLocks noGrp="1"/>
          </p:cNvSpPr>
          <p:nvPr>
            <p:ph type="body" sz="quarter" idx="14"/>
          </p:nvPr>
        </p:nvSpPr>
        <p:spPr/>
        <p:txBody>
          <a:bodyPr/>
          <a:lstStyle/>
          <a:p>
            <a:r>
              <a:rPr lang="en-GB" dirty="0" smtClean="0"/>
              <a:t>In any counting system, the </a:t>
            </a:r>
            <a:r>
              <a:rPr lang="en-GB" b="1" dirty="0" smtClean="0"/>
              <a:t>position</a:t>
            </a:r>
            <a:r>
              <a:rPr lang="en-GB" dirty="0" smtClean="0"/>
              <a:t> of the value determines its contribution to the overall total</a:t>
            </a:r>
          </a:p>
          <a:p>
            <a:endParaRPr lang="en-GB" dirty="0"/>
          </a:p>
          <a:p>
            <a:endParaRPr lang="en-GB" dirty="0" smtClean="0"/>
          </a:p>
          <a:p>
            <a:endParaRPr lang="en-GB" dirty="0"/>
          </a:p>
          <a:p>
            <a:pPr marL="0" indent="0">
              <a:buNone/>
            </a:pPr>
            <a:r>
              <a:rPr lang="en-GB" dirty="0" smtClean="0"/>
              <a:t/>
            </a:r>
            <a:br>
              <a:rPr lang="en-GB" dirty="0" smtClean="0"/>
            </a:br>
            <a:endParaRPr lang="en-GB" dirty="0" smtClean="0"/>
          </a:p>
          <a:p>
            <a:r>
              <a:rPr lang="en-GB" dirty="0" smtClean="0"/>
              <a:t>Therefore 183</a:t>
            </a:r>
            <a:r>
              <a:rPr lang="en-GB" baseline="-25000" dirty="0" smtClean="0"/>
              <a:t>10</a:t>
            </a:r>
            <a:r>
              <a:rPr lang="en-GB" dirty="0" smtClean="0"/>
              <a:t> represents the value of </a:t>
            </a:r>
            <a:br>
              <a:rPr lang="en-GB" dirty="0" smtClean="0"/>
            </a:br>
            <a:r>
              <a:rPr lang="en-GB" dirty="0" smtClean="0"/>
              <a:t>one hundred, eight tens and three units</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94975575"/>
              </p:ext>
            </p:extLst>
          </p:nvPr>
        </p:nvGraphicFramePr>
        <p:xfrm>
          <a:off x="979054" y="2780150"/>
          <a:ext cx="7315201" cy="2182360"/>
        </p:xfrm>
        <a:graphic>
          <a:graphicData uri="http://schemas.openxmlformats.org/drawingml/2006/table">
            <a:tbl>
              <a:tblPr firstRow="1" bandRow="1">
                <a:tableStyleId>{21E4AEA4-8DFA-4A89-87EB-49C32662AFE0}</a:tableStyleId>
              </a:tblPr>
              <a:tblGrid>
                <a:gridCol w="2806446"/>
                <a:gridCol w="1470637"/>
                <a:gridCol w="1565956"/>
                <a:gridCol w="1472162"/>
              </a:tblGrid>
              <a:tr h="545590">
                <a:tc>
                  <a:txBody>
                    <a:bodyPr/>
                    <a:lstStyle/>
                    <a:p>
                      <a:r>
                        <a:rPr lang="en-GB" sz="2000" dirty="0" err="1" smtClean="0">
                          <a:latin typeface="Arial" panose="020B0604020202020204" pitchFamily="34" charset="0"/>
                          <a:cs typeface="Arial" panose="020B0604020202020204" pitchFamily="34" charset="0"/>
                        </a:rPr>
                        <a:t>Base</a:t>
                      </a:r>
                      <a:r>
                        <a:rPr lang="en-GB" sz="2000" baseline="30000" dirty="0" err="1" smtClean="0">
                          <a:latin typeface="Arial" panose="020B0604020202020204" pitchFamily="34" charset="0"/>
                          <a:cs typeface="Arial" panose="020B0604020202020204" pitchFamily="34" charset="0"/>
                        </a:rPr>
                        <a:t>position</a:t>
                      </a:r>
                      <a:endParaRPr lang="en-GB" sz="2000" baseline="300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41E21"/>
                    </a:solidFill>
                  </a:tcPr>
                </a:tc>
                <a:tc>
                  <a:txBody>
                    <a:bodyPr/>
                    <a:lstStyle/>
                    <a:p>
                      <a:pPr algn="ctr"/>
                      <a:r>
                        <a:rPr lang="en-GB" sz="2000" dirty="0" smtClean="0">
                          <a:latin typeface="Arial" panose="020B0604020202020204" pitchFamily="34" charset="0"/>
                          <a:cs typeface="Arial" panose="020B0604020202020204" pitchFamily="34" charset="0"/>
                        </a:rPr>
                        <a:t>10</a:t>
                      </a:r>
                      <a:r>
                        <a:rPr lang="en-GB" sz="2000" baseline="30000" dirty="0" smtClean="0">
                          <a:latin typeface="Arial" panose="020B0604020202020204" pitchFamily="34" charset="0"/>
                          <a:cs typeface="Arial" panose="020B0604020202020204" pitchFamily="34" charset="0"/>
                        </a:rPr>
                        <a:t>2</a:t>
                      </a:r>
                      <a:endParaRPr lang="en-GB" sz="2000" baseline="300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41E21"/>
                    </a:solidFill>
                  </a:tcPr>
                </a:tc>
                <a:tc>
                  <a:txBody>
                    <a:bodyPr/>
                    <a:lstStyle/>
                    <a:p>
                      <a:pPr algn="ctr"/>
                      <a:r>
                        <a:rPr lang="en-GB" sz="2000" dirty="0" smtClean="0">
                          <a:latin typeface="Arial" panose="020B0604020202020204" pitchFamily="34" charset="0"/>
                          <a:cs typeface="Arial" panose="020B0604020202020204" pitchFamily="34" charset="0"/>
                        </a:rPr>
                        <a:t>10</a:t>
                      </a:r>
                      <a:r>
                        <a:rPr lang="en-GB" sz="2000" baseline="30000" dirty="0" smtClean="0">
                          <a:latin typeface="Arial" panose="020B0604020202020204" pitchFamily="34" charset="0"/>
                          <a:cs typeface="Arial" panose="020B0604020202020204" pitchFamily="34" charset="0"/>
                        </a:rPr>
                        <a:t>1</a:t>
                      </a:r>
                      <a:endParaRPr lang="en-GB" sz="2000" baseline="300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41E21"/>
                    </a:solidFill>
                  </a:tcPr>
                </a:tc>
                <a:tc>
                  <a:txBody>
                    <a:bodyPr/>
                    <a:lstStyle/>
                    <a:p>
                      <a:pPr algn="ctr"/>
                      <a:r>
                        <a:rPr lang="en-GB" sz="2000" dirty="0" smtClean="0">
                          <a:latin typeface="Arial" panose="020B0604020202020204" pitchFamily="34" charset="0"/>
                          <a:cs typeface="Arial" panose="020B0604020202020204" pitchFamily="34" charset="0"/>
                        </a:rPr>
                        <a:t>10</a:t>
                      </a:r>
                      <a:r>
                        <a:rPr lang="en-GB" sz="2000" baseline="30000" dirty="0" smtClean="0">
                          <a:latin typeface="Arial" panose="020B0604020202020204" pitchFamily="34" charset="0"/>
                          <a:cs typeface="Arial" panose="020B0604020202020204" pitchFamily="34" charset="0"/>
                        </a:rPr>
                        <a:t>0</a:t>
                      </a:r>
                      <a:endParaRPr lang="en-GB" sz="2000" baseline="300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41E21"/>
                    </a:solidFill>
                  </a:tcPr>
                </a:tc>
              </a:tr>
              <a:tr h="5455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solidFill>
                            <a:schemeClr val="bg1"/>
                          </a:solidFill>
                          <a:latin typeface="Arial" panose="020B0604020202020204" pitchFamily="34" charset="0"/>
                          <a:cs typeface="Arial" panose="020B0604020202020204" pitchFamily="34" charset="0"/>
                        </a:rPr>
                        <a:t>Place value</a:t>
                      </a:r>
                      <a:endParaRPr lang="en-GB" sz="2000" baseline="30000" dirty="0" smtClean="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100</a:t>
                      </a:r>
                      <a:endParaRPr lang="en-GB" sz="20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10</a:t>
                      </a:r>
                      <a:endParaRPr lang="en-GB" sz="20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1</a:t>
                      </a:r>
                      <a:endParaRPr lang="en-GB" sz="20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r>
              <a:tr h="545590">
                <a:tc>
                  <a:txBody>
                    <a:bodyPr/>
                    <a:lstStyle/>
                    <a:p>
                      <a:r>
                        <a:rPr lang="en-GB" sz="2000" dirty="0" smtClean="0">
                          <a:latin typeface="Arial" panose="020B0604020202020204" pitchFamily="34" charset="0"/>
                          <a:cs typeface="Arial" panose="020B0604020202020204" pitchFamily="34" charset="0"/>
                        </a:rPr>
                        <a:t>Number</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1</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8</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3</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r h="545590">
                <a:tc>
                  <a:txBody>
                    <a:bodyPr/>
                    <a:lstStyle/>
                    <a:p>
                      <a:r>
                        <a:rPr lang="en-GB" sz="2000" dirty="0" smtClean="0">
                          <a:latin typeface="Arial" panose="020B0604020202020204" pitchFamily="34" charset="0"/>
                          <a:cs typeface="Arial" panose="020B0604020202020204" pitchFamily="34" charset="0"/>
                        </a:rPr>
                        <a:t>Digit value</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solidFill>
                            <a:srgbClr val="FF0000"/>
                          </a:solidFill>
                          <a:latin typeface="Arial" panose="020B0604020202020204" pitchFamily="34" charset="0"/>
                          <a:cs typeface="Arial" panose="020B0604020202020204" pitchFamily="34" charset="0"/>
                        </a:rPr>
                        <a:t>100</a:t>
                      </a:r>
                      <a:r>
                        <a:rPr lang="en-GB" sz="2000" dirty="0" smtClean="0">
                          <a:latin typeface="Arial" panose="020B0604020202020204" pitchFamily="34" charset="0"/>
                          <a:cs typeface="Arial" panose="020B0604020202020204" pitchFamily="34" charset="0"/>
                        </a:rPr>
                        <a:t>x1</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solidFill>
                            <a:srgbClr val="FF0000"/>
                          </a:solidFill>
                          <a:latin typeface="Arial" panose="020B0604020202020204" pitchFamily="34" charset="0"/>
                          <a:cs typeface="Arial" panose="020B0604020202020204" pitchFamily="34" charset="0"/>
                        </a:rPr>
                        <a:t>10</a:t>
                      </a:r>
                      <a:r>
                        <a:rPr lang="en-GB" sz="2000" dirty="0" smtClean="0">
                          <a:latin typeface="Arial" panose="020B0604020202020204" pitchFamily="34" charset="0"/>
                          <a:cs typeface="Arial" panose="020B0604020202020204" pitchFamily="34" charset="0"/>
                        </a:rPr>
                        <a:t>x8</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solidFill>
                            <a:srgbClr val="FF0000"/>
                          </a:solidFill>
                          <a:latin typeface="Arial" panose="020B0604020202020204" pitchFamily="34" charset="0"/>
                          <a:cs typeface="Arial" panose="020B0604020202020204" pitchFamily="34" charset="0"/>
                        </a:rPr>
                        <a:t>1</a:t>
                      </a:r>
                      <a:r>
                        <a:rPr lang="en-GB" sz="2000" dirty="0" smtClean="0">
                          <a:latin typeface="Arial" panose="020B0604020202020204" pitchFamily="34" charset="0"/>
                          <a:cs typeface="Arial" panose="020B0604020202020204" pitchFamily="34" charset="0"/>
                        </a:rPr>
                        <a:t>x3</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998345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The binary system</a:t>
            </a:r>
            <a:endParaRPr lang="en-GB" dirty="0"/>
          </a:p>
        </p:txBody>
      </p:sp>
      <p:sp>
        <p:nvSpPr>
          <p:cNvPr id="3" name="Text Placeholder 2"/>
          <p:cNvSpPr>
            <a:spLocks noGrp="1"/>
          </p:cNvSpPr>
          <p:nvPr>
            <p:ph type="body" sz="quarter" idx="14"/>
          </p:nvPr>
        </p:nvSpPr>
        <p:spPr>
          <a:xfrm>
            <a:off x="724280" y="1704179"/>
            <a:ext cx="7902484" cy="4428766"/>
          </a:xfrm>
        </p:spPr>
        <p:txBody>
          <a:bodyPr/>
          <a:lstStyle/>
          <a:p>
            <a:r>
              <a:rPr lang="en-GB" dirty="0" smtClean="0"/>
              <a:t>Binary works the same way, except the base used is 2 instead of 10</a:t>
            </a:r>
          </a:p>
          <a:p>
            <a:endParaRPr lang="en-GB" dirty="0"/>
          </a:p>
          <a:p>
            <a:endParaRPr lang="en-GB" dirty="0" smtClean="0"/>
          </a:p>
          <a:p>
            <a:endParaRPr lang="en-GB" dirty="0"/>
          </a:p>
          <a:p>
            <a:endParaRPr lang="en-GB" dirty="0" smtClean="0"/>
          </a:p>
          <a:p>
            <a:r>
              <a:rPr lang="en-GB" dirty="0" smtClean="0"/>
              <a:t>Therefore 1 0 1 1 0 1 1 1</a:t>
            </a:r>
            <a:r>
              <a:rPr lang="en-GB" baseline="-25000" dirty="0" smtClean="0"/>
              <a:t>2</a:t>
            </a:r>
            <a:r>
              <a:rPr lang="en-GB" dirty="0" smtClean="0"/>
              <a:t> represents </a:t>
            </a:r>
            <a:br>
              <a:rPr lang="en-GB" dirty="0" smtClean="0"/>
            </a:br>
            <a:r>
              <a:rPr lang="en-GB" dirty="0" smtClean="0"/>
              <a:t>128 + 32 + 16 + 4 + 2 + 1 which is equivalent to 183</a:t>
            </a:r>
            <a:r>
              <a:rPr lang="en-GB" baseline="-25000" dirty="0" smtClean="0"/>
              <a:t>10</a:t>
            </a:r>
            <a:endParaRPr lang="en-GB" dirty="0" smtClean="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593904930"/>
              </p:ext>
            </p:extLst>
          </p:nvPr>
        </p:nvGraphicFramePr>
        <p:xfrm>
          <a:off x="1121438" y="2759033"/>
          <a:ext cx="6979521" cy="2040208"/>
        </p:xfrm>
        <a:graphic>
          <a:graphicData uri="http://schemas.openxmlformats.org/drawingml/2006/table">
            <a:tbl>
              <a:tblPr firstRow="1" bandRow="1">
                <a:tableStyleId>{21E4AEA4-8DFA-4A89-87EB-49C32662AFE0}</a:tableStyleId>
              </a:tblPr>
              <a:tblGrid>
                <a:gridCol w="1417046"/>
                <a:gridCol w="976740"/>
                <a:gridCol w="655105"/>
                <a:gridCol w="655105"/>
                <a:gridCol w="655105"/>
                <a:gridCol w="655105"/>
                <a:gridCol w="655105"/>
                <a:gridCol w="770111"/>
                <a:gridCol w="540099"/>
              </a:tblGrid>
              <a:tr h="449941">
                <a:tc>
                  <a:txBody>
                    <a:bodyPr/>
                    <a:lstStyle/>
                    <a:p>
                      <a:r>
                        <a:rPr lang="en-GB" sz="2400" dirty="0" err="1" smtClean="0">
                          <a:latin typeface="Arial" panose="020B0604020202020204" pitchFamily="34" charset="0"/>
                          <a:cs typeface="Arial" panose="020B0604020202020204" pitchFamily="34" charset="0"/>
                        </a:rPr>
                        <a:t>Base</a:t>
                      </a:r>
                      <a:r>
                        <a:rPr lang="en-GB" sz="2400" baseline="30000" dirty="0" err="1" smtClean="0">
                          <a:latin typeface="Arial" panose="020B0604020202020204" pitchFamily="34" charset="0"/>
                          <a:cs typeface="Arial" panose="020B0604020202020204" pitchFamily="34" charset="0"/>
                        </a:rPr>
                        <a:t>position</a:t>
                      </a:r>
                      <a:endParaRPr lang="en-GB" sz="2400" baseline="30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A41E21"/>
                      </a:solidFill>
                      <a:prstDash val="solid"/>
                      <a:round/>
                      <a:headEnd type="none" w="med" len="med"/>
                      <a:tailEnd type="none" w="med" len="med"/>
                    </a:lnR>
                    <a:lnT w="127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A41E21"/>
                    </a:solidFill>
                  </a:tcPr>
                </a:tc>
                <a:tc>
                  <a:txBody>
                    <a:bodyPr/>
                    <a:lstStyle/>
                    <a:p>
                      <a:pPr algn="ctr"/>
                      <a:r>
                        <a:rPr lang="en-GB" sz="2000" dirty="0" smtClean="0">
                          <a:latin typeface="Arial" panose="020B0604020202020204" pitchFamily="34" charset="0"/>
                          <a:cs typeface="Arial" panose="020B0604020202020204" pitchFamily="34" charset="0"/>
                        </a:rPr>
                        <a:t>2</a:t>
                      </a:r>
                      <a:r>
                        <a:rPr lang="en-GB" sz="2000" baseline="30000" dirty="0" smtClean="0">
                          <a:latin typeface="Arial" panose="020B0604020202020204" pitchFamily="34" charset="0"/>
                          <a:cs typeface="Arial" panose="020B0604020202020204" pitchFamily="34" charset="0"/>
                        </a:rPr>
                        <a:t>7</a:t>
                      </a:r>
                      <a:endParaRPr lang="en-GB" sz="2000" baseline="30000" dirty="0">
                        <a:latin typeface="Arial" panose="020B0604020202020204" pitchFamily="34" charset="0"/>
                        <a:cs typeface="Arial" panose="020B0604020202020204" pitchFamily="34" charset="0"/>
                      </a:endParaRP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A41E2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2</a:t>
                      </a:r>
                      <a:r>
                        <a:rPr lang="en-GB" sz="2000" baseline="30000" dirty="0" smtClean="0">
                          <a:latin typeface="Arial" panose="020B0604020202020204" pitchFamily="34" charset="0"/>
                          <a:cs typeface="Arial" panose="020B0604020202020204" pitchFamily="34" charset="0"/>
                        </a:rPr>
                        <a:t>6</a:t>
                      </a: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A41E2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2</a:t>
                      </a:r>
                      <a:r>
                        <a:rPr lang="en-GB" sz="2000" baseline="30000" dirty="0" smtClean="0">
                          <a:latin typeface="Arial" panose="020B0604020202020204" pitchFamily="34" charset="0"/>
                          <a:cs typeface="Arial" panose="020B0604020202020204" pitchFamily="34" charset="0"/>
                        </a:rPr>
                        <a:t>5</a:t>
                      </a: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A41E2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2</a:t>
                      </a:r>
                      <a:r>
                        <a:rPr lang="en-GB" sz="2000" baseline="30000" dirty="0" smtClean="0">
                          <a:latin typeface="Arial" panose="020B0604020202020204" pitchFamily="34" charset="0"/>
                          <a:cs typeface="Arial" panose="020B0604020202020204" pitchFamily="34" charset="0"/>
                        </a:rPr>
                        <a:t>4</a:t>
                      </a: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A41E2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2</a:t>
                      </a:r>
                      <a:r>
                        <a:rPr lang="en-GB" sz="2000" baseline="30000" dirty="0" smtClean="0">
                          <a:latin typeface="Arial" panose="020B0604020202020204" pitchFamily="34" charset="0"/>
                          <a:cs typeface="Arial" panose="020B0604020202020204" pitchFamily="34" charset="0"/>
                        </a:rPr>
                        <a:t>3</a:t>
                      </a: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A41E2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2</a:t>
                      </a:r>
                      <a:r>
                        <a:rPr lang="en-GB" sz="2000" baseline="30000" dirty="0" smtClean="0">
                          <a:latin typeface="Arial" panose="020B0604020202020204" pitchFamily="34" charset="0"/>
                          <a:cs typeface="Arial" panose="020B0604020202020204" pitchFamily="34" charset="0"/>
                        </a:rPr>
                        <a:t>2</a:t>
                      </a: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A41E2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2</a:t>
                      </a:r>
                      <a:r>
                        <a:rPr lang="en-GB" sz="2000" baseline="30000" dirty="0" smtClean="0">
                          <a:latin typeface="Arial" panose="020B0604020202020204" pitchFamily="34" charset="0"/>
                          <a:cs typeface="Arial" panose="020B0604020202020204" pitchFamily="34" charset="0"/>
                        </a:rPr>
                        <a:t>1</a:t>
                      </a: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A41E2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2</a:t>
                      </a:r>
                      <a:r>
                        <a:rPr lang="en-GB" sz="2000" baseline="30000" dirty="0" smtClean="0">
                          <a:latin typeface="Arial" panose="020B0604020202020204" pitchFamily="34" charset="0"/>
                          <a:cs typeface="Arial" panose="020B0604020202020204" pitchFamily="34" charset="0"/>
                        </a:rPr>
                        <a:t>0</a:t>
                      </a:r>
                    </a:p>
                  </a:txBody>
                  <a:tcPr anchor="ctr">
                    <a:lnL w="12700" cap="flat" cmpd="sng" algn="ctr">
                      <a:solidFill>
                        <a:srgbClr val="A41E21"/>
                      </a:solidFill>
                      <a:prstDash val="solid"/>
                      <a:round/>
                      <a:headEnd type="none" w="med" len="med"/>
                      <a:tailEnd type="none" w="med" len="med"/>
                    </a:lnL>
                    <a:lnR w="12700" cmpd="sng">
                      <a:noFill/>
                    </a:lnR>
                    <a:lnT w="127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A41E21"/>
                    </a:solidFill>
                  </a:tcPr>
                </a:tc>
              </a:tr>
              <a:tr h="4723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solidFill>
                            <a:schemeClr val="bg1"/>
                          </a:solidFill>
                          <a:latin typeface="Arial" panose="020B0604020202020204" pitchFamily="34" charset="0"/>
                          <a:cs typeface="Arial" panose="020B0604020202020204" pitchFamily="34" charset="0"/>
                        </a:rPr>
                        <a:t>Place value</a:t>
                      </a:r>
                      <a:endParaRPr lang="en-GB" sz="1800" baseline="30000" dirty="0" smtClean="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128</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64</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32</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16</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8</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4</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2</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1</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r>
              <a:tr h="433388">
                <a:tc>
                  <a:txBody>
                    <a:bodyPr/>
                    <a:lstStyle/>
                    <a:p>
                      <a:r>
                        <a:rPr lang="en-GB" sz="1600" dirty="0" smtClean="0">
                          <a:latin typeface="Arial" panose="020B0604020202020204" pitchFamily="34" charset="0"/>
                          <a:cs typeface="Arial" panose="020B0604020202020204" pitchFamily="34" charset="0"/>
                        </a:rPr>
                        <a:t>Number</a:t>
                      </a:r>
                      <a:endParaRPr lang="en-GB" sz="16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smtClean="0">
                          <a:latin typeface="Arial" panose="020B0604020202020204" pitchFamily="34" charset="0"/>
                          <a:cs typeface="Arial" panose="020B0604020202020204" pitchFamily="34" charset="0"/>
                        </a:rPr>
                        <a:t>1</a:t>
                      </a:r>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smtClean="0">
                          <a:latin typeface="Arial" panose="020B0604020202020204" pitchFamily="34" charset="0"/>
                          <a:cs typeface="Arial" panose="020B0604020202020204" pitchFamily="34" charset="0"/>
                        </a:rPr>
                        <a:t>0</a:t>
                      </a:r>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smtClean="0">
                          <a:latin typeface="Arial" panose="020B0604020202020204" pitchFamily="34" charset="0"/>
                          <a:cs typeface="Arial" panose="020B0604020202020204" pitchFamily="34" charset="0"/>
                        </a:rPr>
                        <a:t>1</a:t>
                      </a:r>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smtClean="0">
                          <a:latin typeface="Arial" panose="020B0604020202020204" pitchFamily="34" charset="0"/>
                          <a:cs typeface="Arial" panose="020B0604020202020204" pitchFamily="34" charset="0"/>
                        </a:rPr>
                        <a:t>1</a:t>
                      </a:r>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smtClean="0">
                          <a:latin typeface="Arial" panose="020B0604020202020204" pitchFamily="34" charset="0"/>
                          <a:cs typeface="Arial" panose="020B0604020202020204" pitchFamily="34" charset="0"/>
                        </a:rPr>
                        <a:t>0</a:t>
                      </a:r>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smtClean="0">
                          <a:latin typeface="Arial" panose="020B0604020202020204" pitchFamily="34" charset="0"/>
                          <a:cs typeface="Arial" panose="020B0604020202020204" pitchFamily="34" charset="0"/>
                        </a:rPr>
                        <a:t>1</a:t>
                      </a:r>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smtClean="0">
                          <a:latin typeface="Arial" panose="020B0604020202020204" pitchFamily="34" charset="0"/>
                          <a:cs typeface="Arial" panose="020B0604020202020204" pitchFamily="34" charset="0"/>
                        </a:rPr>
                        <a:t>1</a:t>
                      </a:r>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smtClean="0">
                          <a:latin typeface="Arial" panose="020B0604020202020204" pitchFamily="34" charset="0"/>
                          <a:cs typeface="Arial" panose="020B0604020202020204" pitchFamily="34" charset="0"/>
                        </a:rPr>
                        <a:t>1</a:t>
                      </a:r>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r h="433388">
                <a:tc>
                  <a:txBody>
                    <a:bodyPr/>
                    <a:lstStyle/>
                    <a:p>
                      <a:r>
                        <a:rPr lang="en-GB" sz="1600" dirty="0" smtClean="0">
                          <a:latin typeface="Arial" panose="020B0604020202020204" pitchFamily="34" charset="0"/>
                          <a:cs typeface="Arial" panose="020B0604020202020204" pitchFamily="34" charset="0"/>
                        </a:rPr>
                        <a:t>Digit value</a:t>
                      </a:r>
                      <a:endParaRPr lang="en-GB" sz="16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smtClean="0">
                          <a:solidFill>
                            <a:srgbClr val="FF0000"/>
                          </a:solidFill>
                          <a:latin typeface="Arial" panose="020B0604020202020204" pitchFamily="34" charset="0"/>
                          <a:cs typeface="Arial" panose="020B0604020202020204" pitchFamily="34" charset="0"/>
                        </a:rPr>
                        <a:t>128</a:t>
                      </a:r>
                      <a:r>
                        <a:rPr lang="en-GB" sz="1600" dirty="0" smtClean="0">
                          <a:latin typeface="Arial" panose="020B0604020202020204" pitchFamily="34" charset="0"/>
                          <a:cs typeface="Arial" panose="020B0604020202020204" pitchFamily="34" charset="0"/>
                        </a:rPr>
                        <a:t>x1</a:t>
                      </a:r>
                      <a:endParaRPr lang="en-GB" sz="16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smtClean="0">
                          <a:latin typeface="Arial" panose="020B0604020202020204" pitchFamily="34" charset="0"/>
                          <a:cs typeface="Arial" panose="020B0604020202020204" pitchFamily="34" charset="0"/>
                        </a:rPr>
                        <a:t>0</a:t>
                      </a:r>
                      <a:endParaRPr lang="en-GB" sz="16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smtClean="0">
                          <a:solidFill>
                            <a:srgbClr val="FF0000"/>
                          </a:solidFill>
                          <a:latin typeface="Arial" panose="020B0604020202020204" pitchFamily="34" charset="0"/>
                          <a:cs typeface="Arial" panose="020B0604020202020204" pitchFamily="34" charset="0"/>
                        </a:rPr>
                        <a:t>32</a:t>
                      </a:r>
                      <a:r>
                        <a:rPr lang="en-GB" sz="1600" dirty="0" smtClean="0">
                          <a:latin typeface="Arial" panose="020B0604020202020204" pitchFamily="34" charset="0"/>
                          <a:cs typeface="Arial" panose="020B0604020202020204" pitchFamily="34" charset="0"/>
                        </a:rPr>
                        <a:t>x1</a:t>
                      </a:r>
                      <a:endParaRPr lang="en-GB" sz="16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smtClean="0">
                          <a:solidFill>
                            <a:srgbClr val="FF0000"/>
                          </a:solidFill>
                          <a:latin typeface="Arial" panose="020B0604020202020204" pitchFamily="34" charset="0"/>
                          <a:cs typeface="Arial" panose="020B0604020202020204" pitchFamily="34" charset="0"/>
                        </a:rPr>
                        <a:t>16</a:t>
                      </a:r>
                      <a:r>
                        <a:rPr lang="en-GB" sz="1600" dirty="0" smtClean="0">
                          <a:latin typeface="Arial" panose="020B0604020202020204" pitchFamily="34" charset="0"/>
                          <a:cs typeface="Arial" panose="020B0604020202020204" pitchFamily="34" charset="0"/>
                        </a:rPr>
                        <a:t>x1</a:t>
                      </a:r>
                      <a:endParaRPr lang="en-GB" sz="16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smtClean="0">
                          <a:latin typeface="Arial" panose="020B0604020202020204" pitchFamily="34" charset="0"/>
                          <a:cs typeface="Arial" panose="020B0604020202020204" pitchFamily="34" charset="0"/>
                        </a:rPr>
                        <a:t>0</a:t>
                      </a:r>
                      <a:endParaRPr lang="en-GB" sz="16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smtClean="0">
                          <a:solidFill>
                            <a:srgbClr val="FF0000"/>
                          </a:solidFill>
                          <a:latin typeface="Arial" panose="020B0604020202020204" pitchFamily="34" charset="0"/>
                          <a:cs typeface="Arial" panose="020B0604020202020204" pitchFamily="34" charset="0"/>
                        </a:rPr>
                        <a:t>4</a:t>
                      </a:r>
                      <a:r>
                        <a:rPr lang="en-GB" sz="1600" dirty="0" smtClean="0">
                          <a:latin typeface="Arial" panose="020B0604020202020204" pitchFamily="34" charset="0"/>
                          <a:cs typeface="Arial" panose="020B0604020202020204" pitchFamily="34" charset="0"/>
                        </a:rPr>
                        <a:t>x1</a:t>
                      </a:r>
                      <a:endParaRPr lang="en-GB" sz="16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smtClean="0">
                          <a:solidFill>
                            <a:srgbClr val="FF0000"/>
                          </a:solidFill>
                          <a:latin typeface="Arial" panose="020B0604020202020204" pitchFamily="34" charset="0"/>
                          <a:cs typeface="Arial" panose="020B0604020202020204" pitchFamily="34" charset="0"/>
                        </a:rPr>
                        <a:t>2</a:t>
                      </a:r>
                      <a:r>
                        <a:rPr lang="en-GB" sz="1600" dirty="0" smtClean="0">
                          <a:latin typeface="Arial" panose="020B0604020202020204" pitchFamily="34" charset="0"/>
                          <a:cs typeface="Arial" panose="020B0604020202020204" pitchFamily="34" charset="0"/>
                        </a:rPr>
                        <a:t>x1</a:t>
                      </a:r>
                      <a:endParaRPr lang="en-GB" sz="16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smtClean="0">
                          <a:solidFill>
                            <a:srgbClr val="FF0000"/>
                          </a:solidFill>
                          <a:latin typeface="Arial" panose="020B0604020202020204" pitchFamily="34" charset="0"/>
                          <a:cs typeface="Arial" panose="020B0604020202020204" pitchFamily="34" charset="0"/>
                        </a:rPr>
                        <a:t>1</a:t>
                      </a:r>
                      <a:r>
                        <a:rPr lang="en-GB" sz="1600" dirty="0" smtClean="0">
                          <a:latin typeface="Arial" panose="020B0604020202020204" pitchFamily="34" charset="0"/>
                          <a:cs typeface="Arial" panose="020B0604020202020204" pitchFamily="34" charset="0"/>
                        </a:rPr>
                        <a:t>x1</a:t>
                      </a:r>
                      <a:endParaRPr lang="en-GB" sz="16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847916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Converting from decimal</a:t>
            </a:r>
            <a:endParaRPr lang="en-GB" dirty="0"/>
          </a:p>
        </p:txBody>
      </p:sp>
      <p:sp>
        <p:nvSpPr>
          <p:cNvPr id="3" name="Text Placeholder 2"/>
          <p:cNvSpPr>
            <a:spLocks noGrp="1"/>
          </p:cNvSpPr>
          <p:nvPr>
            <p:ph type="body" sz="quarter" idx="14"/>
          </p:nvPr>
        </p:nvSpPr>
        <p:spPr/>
        <p:txBody>
          <a:bodyPr/>
          <a:lstStyle/>
          <a:p>
            <a:r>
              <a:rPr lang="en-GB" dirty="0" smtClean="0"/>
              <a:t>The place value table is useful to aid conversion from decimal to binary</a:t>
            </a:r>
          </a:p>
          <a:p>
            <a:pPr lvl="1"/>
            <a:r>
              <a:rPr lang="en-GB" dirty="0" smtClean="0"/>
              <a:t>Convert </a:t>
            </a:r>
            <a:r>
              <a:rPr lang="en-GB" dirty="0"/>
              <a:t>159</a:t>
            </a:r>
            <a:r>
              <a:rPr lang="en-GB" baseline="-25000" dirty="0"/>
              <a:t>10</a:t>
            </a:r>
            <a:r>
              <a:rPr lang="en-GB" dirty="0"/>
              <a:t> to binary</a:t>
            </a:r>
          </a:p>
        </p:txBody>
      </p:sp>
      <p:graphicFrame>
        <p:nvGraphicFramePr>
          <p:cNvPr id="4" name="Table 3"/>
          <p:cNvGraphicFramePr>
            <a:graphicFrameLocks noGrp="1"/>
          </p:cNvGraphicFramePr>
          <p:nvPr>
            <p:extLst>
              <p:ext uri="{D42A27DB-BD31-4B8C-83A1-F6EECF244321}">
                <p14:modId xmlns:p14="http://schemas.microsoft.com/office/powerpoint/2010/main" val="2193065415"/>
              </p:ext>
            </p:extLst>
          </p:nvPr>
        </p:nvGraphicFramePr>
        <p:xfrm>
          <a:off x="998238" y="3342821"/>
          <a:ext cx="7148230" cy="1086755"/>
        </p:xfrm>
        <a:graphic>
          <a:graphicData uri="http://schemas.openxmlformats.org/drawingml/2006/table">
            <a:tbl>
              <a:tblPr firstRow="1" bandRow="1">
                <a:tableStyleId>{21E4AEA4-8DFA-4A89-87EB-49C32662AFE0}</a:tableStyleId>
              </a:tblPr>
              <a:tblGrid>
                <a:gridCol w="1652598"/>
                <a:gridCol w="686954"/>
                <a:gridCol w="686954"/>
                <a:gridCol w="686954"/>
                <a:gridCol w="686954"/>
                <a:gridCol w="686954"/>
                <a:gridCol w="686954"/>
                <a:gridCol w="686954"/>
                <a:gridCol w="686954"/>
              </a:tblGrid>
              <a:tr h="5667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lt1"/>
                          </a:solidFill>
                          <a:latin typeface="Arial" panose="020B0604020202020204" pitchFamily="34" charset="0"/>
                          <a:ea typeface="+mn-ea"/>
                          <a:cs typeface="Arial" panose="020B0604020202020204" pitchFamily="34" charset="0"/>
                        </a:rPr>
                        <a:t>Place value</a:t>
                      </a:r>
                    </a:p>
                  </a:txBody>
                  <a:tcPr anchor="ctr">
                    <a:lnL w="12700" cmpd="sng">
                      <a:noFill/>
                    </a:lnL>
                    <a:lnR w="12700" cap="flat" cmpd="sng" algn="ctr">
                      <a:solidFill>
                        <a:srgbClr val="EE3127"/>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E3127"/>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lt1"/>
                          </a:solidFill>
                          <a:latin typeface="Arial" panose="020B0604020202020204" pitchFamily="34" charset="0"/>
                          <a:ea typeface="+mn-ea"/>
                          <a:cs typeface="Arial" panose="020B0604020202020204" pitchFamily="34" charset="0"/>
                        </a:rPr>
                        <a:t>128</a:t>
                      </a:r>
                      <a:endParaRPr lang="en-GB" sz="2000" b="1" kern="1200" dirty="0">
                        <a:solidFill>
                          <a:schemeClr val="lt1"/>
                        </a:solidFill>
                        <a:latin typeface="Arial" panose="020B0604020202020204" pitchFamily="34" charset="0"/>
                        <a:ea typeface="+mn-ea"/>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E3127"/>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lt1"/>
                          </a:solidFill>
                          <a:latin typeface="Arial" panose="020B0604020202020204" pitchFamily="34" charset="0"/>
                          <a:ea typeface="+mn-ea"/>
                          <a:cs typeface="Arial" panose="020B0604020202020204" pitchFamily="34" charset="0"/>
                        </a:rPr>
                        <a:t>64</a:t>
                      </a:r>
                      <a:endParaRPr lang="en-GB" sz="2000" b="1" kern="1200" dirty="0">
                        <a:solidFill>
                          <a:schemeClr val="lt1"/>
                        </a:solidFill>
                        <a:latin typeface="Arial" panose="020B0604020202020204" pitchFamily="34" charset="0"/>
                        <a:ea typeface="+mn-ea"/>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E3127"/>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lt1"/>
                          </a:solidFill>
                          <a:latin typeface="Arial" panose="020B0604020202020204" pitchFamily="34" charset="0"/>
                          <a:ea typeface="+mn-ea"/>
                          <a:cs typeface="Arial" panose="020B0604020202020204" pitchFamily="34" charset="0"/>
                        </a:rPr>
                        <a:t>32</a:t>
                      </a:r>
                      <a:endParaRPr lang="en-GB" sz="2000" b="1" kern="1200" dirty="0">
                        <a:solidFill>
                          <a:schemeClr val="lt1"/>
                        </a:solidFill>
                        <a:latin typeface="Arial" panose="020B0604020202020204" pitchFamily="34" charset="0"/>
                        <a:ea typeface="+mn-ea"/>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E3127"/>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lt1"/>
                          </a:solidFill>
                          <a:latin typeface="Arial" panose="020B0604020202020204" pitchFamily="34" charset="0"/>
                          <a:ea typeface="+mn-ea"/>
                          <a:cs typeface="Arial" panose="020B0604020202020204" pitchFamily="34" charset="0"/>
                        </a:rPr>
                        <a:t>16</a:t>
                      </a:r>
                      <a:endParaRPr lang="en-GB" sz="2000" b="1" kern="1200" dirty="0">
                        <a:solidFill>
                          <a:schemeClr val="lt1"/>
                        </a:solidFill>
                        <a:latin typeface="Arial" panose="020B0604020202020204" pitchFamily="34" charset="0"/>
                        <a:ea typeface="+mn-ea"/>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E3127"/>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lt1"/>
                          </a:solidFill>
                          <a:latin typeface="Arial" panose="020B0604020202020204" pitchFamily="34" charset="0"/>
                          <a:ea typeface="+mn-ea"/>
                          <a:cs typeface="Arial" panose="020B0604020202020204" pitchFamily="34" charset="0"/>
                        </a:rPr>
                        <a:t>8</a:t>
                      </a:r>
                      <a:endParaRPr lang="en-GB" sz="2000" b="1" kern="1200" dirty="0">
                        <a:solidFill>
                          <a:schemeClr val="lt1"/>
                        </a:solidFill>
                        <a:latin typeface="Arial" panose="020B0604020202020204" pitchFamily="34" charset="0"/>
                        <a:ea typeface="+mn-ea"/>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E3127"/>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lt1"/>
                          </a:solidFill>
                          <a:latin typeface="Arial" panose="020B0604020202020204" pitchFamily="34" charset="0"/>
                          <a:ea typeface="+mn-ea"/>
                          <a:cs typeface="Arial" panose="020B0604020202020204" pitchFamily="34" charset="0"/>
                        </a:rPr>
                        <a:t>4</a:t>
                      </a:r>
                      <a:endParaRPr lang="en-GB" sz="2000" b="1" kern="1200" dirty="0">
                        <a:solidFill>
                          <a:schemeClr val="lt1"/>
                        </a:solidFill>
                        <a:latin typeface="Arial" panose="020B0604020202020204" pitchFamily="34" charset="0"/>
                        <a:ea typeface="+mn-ea"/>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E3127"/>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lt1"/>
                          </a:solidFill>
                          <a:latin typeface="Arial" panose="020B0604020202020204" pitchFamily="34" charset="0"/>
                          <a:ea typeface="+mn-ea"/>
                          <a:cs typeface="Arial" panose="020B0604020202020204" pitchFamily="34" charset="0"/>
                        </a:rPr>
                        <a:t>2</a:t>
                      </a:r>
                      <a:endParaRPr lang="en-GB" sz="2000" b="1" kern="1200" dirty="0">
                        <a:solidFill>
                          <a:schemeClr val="lt1"/>
                        </a:solidFill>
                        <a:latin typeface="Arial" panose="020B0604020202020204" pitchFamily="34" charset="0"/>
                        <a:ea typeface="+mn-ea"/>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E3127"/>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lt1"/>
                          </a:solidFill>
                          <a:latin typeface="Arial" panose="020B0604020202020204" pitchFamily="34" charset="0"/>
                          <a:ea typeface="+mn-ea"/>
                          <a:cs typeface="Arial" panose="020B0604020202020204" pitchFamily="34" charset="0"/>
                        </a:rPr>
                        <a:t>1</a:t>
                      </a:r>
                      <a:endParaRPr lang="en-GB" sz="2000" b="1" kern="1200" dirty="0">
                        <a:solidFill>
                          <a:schemeClr val="lt1"/>
                        </a:solidFill>
                        <a:latin typeface="Arial" panose="020B0604020202020204" pitchFamily="34" charset="0"/>
                        <a:ea typeface="+mn-ea"/>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E3127"/>
                    </a:solidFill>
                  </a:tcPr>
                </a:tc>
              </a:tr>
              <a:tr h="519979">
                <a:tc>
                  <a:txBody>
                    <a:bodyPr/>
                    <a:lstStyle/>
                    <a:p>
                      <a:r>
                        <a:rPr lang="en-GB" sz="2000" dirty="0" smtClean="0">
                          <a:latin typeface="Arial" panose="020B0604020202020204" pitchFamily="34" charset="0"/>
                          <a:cs typeface="Arial" panose="020B0604020202020204" pitchFamily="34" charset="0"/>
                        </a:rPr>
                        <a:t>Number</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smtClean="0">
                          <a:latin typeface="Arial" panose="020B0604020202020204" pitchFamily="34" charset="0"/>
                          <a:cs typeface="Arial" panose="020B0604020202020204" pitchFamily="34" charset="0"/>
                        </a:rPr>
                        <a:t>1</a:t>
                      </a:r>
                      <a:endParaRPr lang="en-GB"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smtClean="0">
                          <a:latin typeface="Arial" panose="020B0604020202020204" pitchFamily="34" charset="0"/>
                          <a:cs typeface="Arial" panose="020B0604020202020204" pitchFamily="34" charset="0"/>
                        </a:rPr>
                        <a:t>0</a:t>
                      </a:r>
                      <a:endParaRPr lang="en-GB"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smtClean="0">
                          <a:latin typeface="Arial" panose="020B0604020202020204" pitchFamily="34" charset="0"/>
                          <a:cs typeface="Arial" panose="020B0604020202020204" pitchFamily="34" charset="0"/>
                        </a:rPr>
                        <a:t>0</a:t>
                      </a:r>
                      <a:endParaRPr lang="en-GB"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smtClean="0">
                          <a:latin typeface="Arial" panose="020B0604020202020204" pitchFamily="34" charset="0"/>
                          <a:cs typeface="Arial" panose="020B0604020202020204" pitchFamily="34" charset="0"/>
                        </a:rPr>
                        <a:t>1</a:t>
                      </a:r>
                      <a:endParaRPr lang="en-GB"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smtClean="0">
                          <a:latin typeface="Arial" panose="020B0604020202020204" pitchFamily="34" charset="0"/>
                          <a:cs typeface="Arial" panose="020B0604020202020204" pitchFamily="34" charset="0"/>
                        </a:rPr>
                        <a:t>1</a:t>
                      </a:r>
                      <a:endParaRPr lang="en-GB"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smtClean="0">
                          <a:latin typeface="Arial" panose="020B0604020202020204" pitchFamily="34" charset="0"/>
                          <a:cs typeface="Arial" panose="020B0604020202020204" pitchFamily="34" charset="0"/>
                        </a:rPr>
                        <a:t>1</a:t>
                      </a:r>
                      <a:endParaRPr lang="en-GB"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smtClean="0">
                          <a:latin typeface="Arial" panose="020B0604020202020204" pitchFamily="34" charset="0"/>
                          <a:cs typeface="Arial" panose="020B0604020202020204" pitchFamily="34" charset="0"/>
                        </a:rPr>
                        <a:t>1</a:t>
                      </a:r>
                      <a:endParaRPr lang="en-GB"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smtClean="0">
                          <a:latin typeface="Arial" panose="020B0604020202020204" pitchFamily="34" charset="0"/>
                          <a:cs typeface="Arial" panose="020B0604020202020204" pitchFamily="34" charset="0"/>
                        </a:rPr>
                        <a:t>1</a:t>
                      </a:r>
                      <a:endParaRPr lang="en-GB"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p:cNvSpPr txBox="1"/>
          <p:nvPr/>
        </p:nvSpPr>
        <p:spPr>
          <a:xfrm>
            <a:off x="998238" y="4823295"/>
            <a:ext cx="1472820" cy="1200329"/>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1. Can 128 be used to make some of 159?</a:t>
            </a:r>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2745016" y="4830911"/>
            <a:ext cx="1472820" cy="1477328"/>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2. If it can, use it by setting bit value to 1, (0 if not)</a:t>
            </a:r>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4491793" y="4830911"/>
            <a:ext cx="1890533" cy="1477328"/>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3. If value used subtract from starting value, </a:t>
            </a:r>
            <a:br>
              <a:rPr lang="en-GB" dirty="0" smtClean="0">
                <a:latin typeface="Arial" panose="020B0604020202020204" pitchFamily="34" charset="0"/>
                <a:cs typeface="Arial" panose="020B0604020202020204" pitchFamily="34" charset="0"/>
              </a:rPr>
            </a:br>
            <a:r>
              <a:rPr lang="en-GB" dirty="0" err="1" smtClean="0">
                <a:latin typeface="Arial" panose="020B0604020202020204" pitchFamily="34" charset="0"/>
                <a:cs typeface="Arial" panose="020B0604020202020204" pitchFamily="34" charset="0"/>
              </a:rPr>
              <a:t>eg</a:t>
            </a:r>
            <a:r>
              <a:rPr lang="en-GB" dirty="0" smtClean="0">
                <a:latin typeface="Arial" panose="020B0604020202020204" pitchFamily="34" charset="0"/>
                <a:cs typeface="Arial" panose="020B0604020202020204" pitchFamily="34" charset="0"/>
              </a:rPr>
              <a:t>. 159 – 128 = 31</a:t>
            </a:r>
            <a:endParaRPr lang="en-GB" dirty="0">
              <a:latin typeface="Arial" panose="020B0604020202020204" pitchFamily="34" charset="0"/>
              <a:cs typeface="Arial" panose="020B0604020202020204" pitchFamily="34" charset="0"/>
            </a:endParaRPr>
          </a:p>
        </p:txBody>
      </p:sp>
      <p:sp>
        <p:nvSpPr>
          <p:cNvPr id="9" name="TextBox 8"/>
          <p:cNvSpPr txBox="1"/>
          <p:nvPr/>
        </p:nvSpPr>
        <p:spPr>
          <a:xfrm>
            <a:off x="6654205" y="4823295"/>
            <a:ext cx="1472820" cy="923330"/>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4. Repeat using value from step 3</a:t>
            </a:r>
            <a:endParaRPr lang="en-GB" dirty="0">
              <a:latin typeface="Arial" panose="020B0604020202020204" pitchFamily="34" charset="0"/>
              <a:cs typeface="Arial" panose="020B0604020202020204" pitchFamily="34" charset="0"/>
            </a:endParaRPr>
          </a:p>
        </p:txBody>
      </p:sp>
      <p:cxnSp>
        <p:nvCxnSpPr>
          <p:cNvPr id="11" name="Straight Arrow Connector 10"/>
          <p:cNvCxnSpPr/>
          <p:nvPr/>
        </p:nvCxnSpPr>
        <p:spPr>
          <a:xfrm flipV="1">
            <a:off x="2286000" y="3814618"/>
            <a:ext cx="574833" cy="1008677"/>
          </a:xfrm>
          <a:prstGeom prst="straightConnector1">
            <a:avLst/>
          </a:prstGeom>
          <a:ln>
            <a:solidFill>
              <a:srgbClr val="A41E21"/>
            </a:solidFill>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H="1" flipV="1">
            <a:off x="3103799" y="4429576"/>
            <a:ext cx="348370" cy="401336"/>
          </a:xfrm>
          <a:prstGeom prst="straightConnector1">
            <a:avLst/>
          </a:prstGeom>
          <a:ln>
            <a:solidFill>
              <a:srgbClr val="A41E21"/>
            </a:solidFill>
            <a:tailEnd type="triangle"/>
          </a:ln>
          <a:effectLst/>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H="1" flipV="1">
            <a:off x="3841944" y="4270535"/>
            <a:ext cx="3022721" cy="552761"/>
          </a:xfrm>
          <a:prstGeom prst="straightConnector1">
            <a:avLst/>
          </a:prstGeom>
          <a:ln>
            <a:solidFill>
              <a:srgbClr val="A41E21"/>
            </a:solidFill>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73815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Activity</a:t>
            </a:r>
            <a:endParaRPr lang="en-GB" dirty="0"/>
          </a:p>
        </p:txBody>
      </p:sp>
      <p:sp>
        <p:nvSpPr>
          <p:cNvPr id="3" name="Text Placeholder 2"/>
          <p:cNvSpPr>
            <a:spLocks noGrp="1"/>
          </p:cNvSpPr>
          <p:nvPr>
            <p:ph type="body" sz="quarter" idx="14"/>
          </p:nvPr>
        </p:nvSpPr>
        <p:spPr/>
        <p:txBody>
          <a:bodyPr/>
          <a:lstStyle/>
          <a:p>
            <a:r>
              <a:rPr lang="en-GB" dirty="0"/>
              <a:t>Complete </a:t>
            </a:r>
            <a:r>
              <a:rPr lang="en-GB" b="1" dirty="0" smtClean="0"/>
              <a:t>Task 2</a:t>
            </a:r>
            <a:r>
              <a:rPr lang="en-GB" dirty="0" smtClean="0"/>
              <a:t> in </a:t>
            </a:r>
            <a:r>
              <a:rPr lang="en-GB" b="1" dirty="0" smtClean="0"/>
              <a:t>Worksheet 1</a:t>
            </a:r>
            <a:endParaRPr lang="en-GB" b="1" dirty="0"/>
          </a:p>
        </p:txBody>
      </p:sp>
    </p:spTree>
    <p:extLst>
      <p:ext uri="{BB962C8B-B14F-4D97-AF65-F5344CB8AC3E}">
        <p14:creationId xmlns:p14="http://schemas.microsoft.com/office/powerpoint/2010/main" val="1218258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Hexadecimal – Base 16</a:t>
            </a:r>
            <a:endParaRPr lang="en-GB" dirty="0"/>
          </a:p>
        </p:txBody>
      </p:sp>
      <p:sp>
        <p:nvSpPr>
          <p:cNvPr id="3" name="Text Placeholder 2"/>
          <p:cNvSpPr>
            <a:spLocks noGrp="1"/>
          </p:cNvSpPr>
          <p:nvPr>
            <p:ph type="body" sz="quarter" idx="14"/>
          </p:nvPr>
        </p:nvSpPr>
        <p:spPr>
          <a:xfrm>
            <a:off x="724280" y="1704179"/>
            <a:ext cx="7816470" cy="3453607"/>
          </a:xfrm>
        </p:spPr>
        <p:txBody>
          <a:bodyPr/>
          <a:lstStyle/>
          <a:p>
            <a:r>
              <a:rPr lang="en-GB" dirty="0" smtClean="0"/>
              <a:t>Number systems with bases above 10 often still use 0 to 9 but require extra symbols for values past 9</a:t>
            </a:r>
          </a:p>
          <a:p>
            <a:r>
              <a:rPr lang="en-GB" dirty="0" smtClean="0"/>
              <a:t>An example of this is </a:t>
            </a:r>
            <a:r>
              <a:rPr lang="en-GB" b="1" dirty="0" smtClean="0"/>
              <a:t>base 16 </a:t>
            </a:r>
            <a:r>
              <a:rPr lang="en-GB" dirty="0" smtClean="0"/>
              <a:t>which is referred to as the </a:t>
            </a:r>
            <a:r>
              <a:rPr lang="en-GB" b="1" dirty="0" smtClean="0"/>
              <a:t>hexadecimal</a:t>
            </a:r>
            <a:r>
              <a:rPr lang="en-GB" dirty="0" smtClean="0"/>
              <a:t> number system</a:t>
            </a:r>
          </a:p>
          <a:p>
            <a:r>
              <a:rPr lang="en-GB" dirty="0" smtClean="0"/>
              <a:t>Hexadecimal uses letters for the values 10 to 15</a:t>
            </a:r>
          </a:p>
        </p:txBody>
      </p:sp>
      <p:graphicFrame>
        <p:nvGraphicFramePr>
          <p:cNvPr id="4" name="Table 3"/>
          <p:cNvGraphicFramePr>
            <a:graphicFrameLocks noGrp="1"/>
          </p:cNvGraphicFramePr>
          <p:nvPr>
            <p:extLst>
              <p:ext uri="{D42A27DB-BD31-4B8C-83A1-F6EECF244321}">
                <p14:modId xmlns:p14="http://schemas.microsoft.com/office/powerpoint/2010/main" val="1430872184"/>
              </p:ext>
            </p:extLst>
          </p:nvPr>
        </p:nvGraphicFramePr>
        <p:xfrm>
          <a:off x="476750" y="4412835"/>
          <a:ext cx="8064000" cy="1376680"/>
        </p:xfrm>
        <a:graphic>
          <a:graphicData uri="http://schemas.openxmlformats.org/drawingml/2006/table">
            <a:tbl>
              <a:tblPr firstRow="1" bandRow="1">
                <a:tableStyleId>{2D5ABB26-0587-4C30-8999-92F81FD0307C}</a:tableStyleId>
              </a:tblPr>
              <a:tblGrid>
                <a:gridCol w="504000"/>
                <a:gridCol w="504000"/>
                <a:gridCol w="504000"/>
                <a:gridCol w="504000"/>
                <a:gridCol w="504000"/>
                <a:gridCol w="504000"/>
                <a:gridCol w="504000"/>
                <a:gridCol w="504000"/>
                <a:gridCol w="504000"/>
                <a:gridCol w="504000"/>
                <a:gridCol w="504000"/>
                <a:gridCol w="504000"/>
                <a:gridCol w="504000"/>
                <a:gridCol w="504000"/>
                <a:gridCol w="504000"/>
                <a:gridCol w="504000"/>
              </a:tblGrid>
              <a:tr h="370840">
                <a:tc>
                  <a:txBody>
                    <a:bodyPr/>
                    <a:lstStyle/>
                    <a:p>
                      <a:pPr algn="ctr"/>
                      <a:r>
                        <a:rPr lang="en-GB" b="1" dirty="0" smtClean="0">
                          <a:latin typeface="Arial" panose="020B0604020202020204" pitchFamily="34" charset="0"/>
                          <a:cs typeface="Arial" panose="020B0604020202020204" pitchFamily="34" charset="0"/>
                        </a:rPr>
                        <a:t>0</a:t>
                      </a:r>
                      <a:endParaRPr lang="en-GB" b="1" dirty="0">
                        <a:latin typeface="Arial" panose="020B0604020202020204" pitchFamily="34" charset="0"/>
                        <a:cs typeface="Arial" panose="020B0604020202020204" pitchFamily="34" charset="0"/>
                      </a:endParaRPr>
                    </a:p>
                  </a:txBody>
                  <a:tcPr anchor="ctr"/>
                </a:tc>
                <a:tc>
                  <a:txBody>
                    <a:bodyPr/>
                    <a:lstStyle/>
                    <a:p>
                      <a:pPr algn="ctr"/>
                      <a:r>
                        <a:rPr lang="en-GB" b="1" dirty="0" smtClean="0">
                          <a:latin typeface="Arial" panose="020B0604020202020204" pitchFamily="34" charset="0"/>
                          <a:cs typeface="Arial" panose="020B0604020202020204" pitchFamily="34" charset="0"/>
                        </a:rPr>
                        <a:t>1</a:t>
                      </a:r>
                      <a:endParaRPr lang="en-GB" b="1" dirty="0">
                        <a:latin typeface="Arial" panose="020B0604020202020204" pitchFamily="34" charset="0"/>
                        <a:cs typeface="Arial" panose="020B0604020202020204" pitchFamily="34" charset="0"/>
                      </a:endParaRPr>
                    </a:p>
                  </a:txBody>
                  <a:tcPr anchor="ctr"/>
                </a:tc>
                <a:tc>
                  <a:txBody>
                    <a:bodyPr/>
                    <a:lstStyle/>
                    <a:p>
                      <a:pPr algn="ctr"/>
                      <a:r>
                        <a:rPr lang="en-GB" b="1" dirty="0" smtClean="0">
                          <a:latin typeface="Arial" panose="020B0604020202020204" pitchFamily="34" charset="0"/>
                          <a:cs typeface="Arial" panose="020B0604020202020204" pitchFamily="34" charset="0"/>
                        </a:rPr>
                        <a:t>2</a:t>
                      </a:r>
                      <a:endParaRPr lang="en-GB" b="1" dirty="0">
                        <a:latin typeface="Arial" panose="020B0604020202020204" pitchFamily="34" charset="0"/>
                        <a:cs typeface="Arial" panose="020B0604020202020204" pitchFamily="34" charset="0"/>
                      </a:endParaRPr>
                    </a:p>
                  </a:txBody>
                  <a:tcPr anchor="ctr"/>
                </a:tc>
                <a:tc>
                  <a:txBody>
                    <a:bodyPr/>
                    <a:lstStyle/>
                    <a:p>
                      <a:pPr algn="ctr"/>
                      <a:r>
                        <a:rPr lang="en-GB" b="1" dirty="0" smtClean="0">
                          <a:latin typeface="Arial" panose="020B0604020202020204" pitchFamily="34" charset="0"/>
                          <a:cs typeface="Arial" panose="020B0604020202020204" pitchFamily="34" charset="0"/>
                        </a:rPr>
                        <a:t>3</a:t>
                      </a:r>
                      <a:endParaRPr lang="en-GB" b="1" dirty="0">
                        <a:latin typeface="Arial" panose="020B0604020202020204" pitchFamily="34" charset="0"/>
                        <a:cs typeface="Arial" panose="020B0604020202020204" pitchFamily="34" charset="0"/>
                      </a:endParaRPr>
                    </a:p>
                  </a:txBody>
                  <a:tcPr anchor="ctr"/>
                </a:tc>
                <a:tc>
                  <a:txBody>
                    <a:bodyPr/>
                    <a:lstStyle/>
                    <a:p>
                      <a:pPr algn="ctr"/>
                      <a:r>
                        <a:rPr lang="en-GB" b="1" dirty="0" smtClean="0">
                          <a:latin typeface="Arial" panose="020B0604020202020204" pitchFamily="34" charset="0"/>
                          <a:cs typeface="Arial" panose="020B0604020202020204" pitchFamily="34" charset="0"/>
                        </a:rPr>
                        <a:t>4</a:t>
                      </a:r>
                      <a:endParaRPr lang="en-GB" b="1" dirty="0">
                        <a:latin typeface="Arial" panose="020B0604020202020204" pitchFamily="34" charset="0"/>
                        <a:cs typeface="Arial" panose="020B0604020202020204" pitchFamily="34" charset="0"/>
                      </a:endParaRPr>
                    </a:p>
                  </a:txBody>
                  <a:tcPr anchor="ctr"/>
                </a:tc>
                <a:tc>
                  <a:txBody>
                    <a:bodyPr/>
                    <a:lstStyle/>
                    <a:p>
                      <a:pPr algn="ctr"/>
                      <a:r>
                        <a:rPr lang="en-GB" b="1" dirty="0" smtClean="0">
                          <a:latin typeface="Arial" panose="020B0604020202020204" pitchFamily="34" charset="0"/>
                          <a:cs typeface="Arial" panose="020B0604020202020204" pitchFamily="34" charset="0"/>
                        </a:rPr>
                        <a:t>5</a:t>
                      </a:r>
                      <a:endParaRPr lang="en-GB" b="1" dirty="0">
                        <a:latin typeface="Arial" panose="020B0604020202020204" pitchFamily="34" charset="0"/>
                        <a:cs typeface="Arial" panose="020B0604020202020204" pitchFamily="34" charset="0"/>
                      </a:endParaRPr>
                    </a:p>
                  </a:txBody>
                  <a:tcPr anchor="ctr"/>
                </a:tc>
                <a:tc>
                  <a:txBody>
                    <a:bodyPr/>
                    <a:lstStyle/>
                    <a:p>
                      <a:pPr algn="ctr"/>
                      <a:r>
                        <a:rPr lang="en-GB" b="1" dirty="0" smtClean="0">
                          <a:latin typeface="Arial" panose="020B0604020202020204" pitchFamily="34" charset="0"/>
                          <a:cs typeface="Arial" panose="020B0604020202020204" pitchFamily="34" charset="0"/>
                        </a:rPr>
                        <a:t>6</a:t>
                      </a:r>
                      <a:endParaRPr lang="en-GB" b="1" dirty="0">
                        <a:latin typeface="Arial" panose="020B0604020202020204" pitchFamily="34" charset="0"/>
                        <a:cs typeface="Arial" panose="020B0604020202020204" pitchFamily="34" charset="0"/>
                      </a:endParaRPr>
                    </a:p>
                  </a:txBody>
                  <a:tcPr anchor="ctr"/>
                </a:tc>
                <a:tc>
                  <a:txBody>
                    <a:bodyPr/>
                    <a:lstStyle/>
                    <a:p>
                      <a:pPr algn="ctr"/>
                      <a:r>
                        <a:rPr lang="en-GB" b="1" dirty="0" smtClean="0">
                          <a:latin typeface="Arial" panose="020B0604020202020204" pitchFamily="34" charset="0"/>
                          <a:cs typeface="Arial" panose="020B0604020202020204" pitchFamily="34" charset="0"/>
                        </a:rPr>
                        <a:t>7</a:t>
                      </a:r>
                      <a:endParaRPr lang="en-GB" b="1" dirty="0">
                        <a:latin typeface="Arial" panose="020B0604020202020204" pitchFamily="34" charset="0"/>
                        <a:cs typeface="Arial" panose="020B0604020202020204" pitchFamily="34" charset="0"/>
                      </a:endParaRPr>
                    </a:p>
                  </a:txBody>
                  <a:tcPr anchor="ctr"/>
                </a:tc>
                <a:tc>
                  <a:txBody>
                    <a:bodyPr/>
                    <a:lstStyle/>
                    <a:p>
                      <a:pPr algn="ctr"/>
                      <a:r>
                        <a:rPr lang="en-GB" b="1" dirty="0" smtClean="0">
                          <a:latin typeface="Arial" panose="020B0604020202020204" pitchFamily="34" charset="0"/>
                          <a:cs typeface="Arial" panose="020B0604020202020204" pitchFamily="34" charset="0"/>
                        </a:rPr>
                        <a:t>8</a:t>
                      </a:r>
                      <a:endParaRPr lang="en-GB" b="1" dirty="0">
                        <a:latin typeface="Arial" panose="020B0604020202020204" pitchFamily="34" charset="0"/>
                        <a:cs typeface="Arial" panose="020B0604020202020204" pitchFamily="34" charset="0"/>
                      </a:endParaRPr>
                    </a:p>
                  </a:txBody>
                  <a:tcPr anchor="ctr"/>
                </a:tc>
                <a:tc>
                  <a:txBody>
                    <a:bodyPr/>
                    <a:lstStyle/>
                    <a:p>
                      <a:pPr algn="ctr"/>
                      <a:r>
                        <a:rPr lang="en-GB" b="1" dirty="0" smtClean="0">
                          <a:latin typeface="Arial" panose="020B0604020202020204" pitchFamily="34" charset="0"/>
                          <a:cs typeface="Arial" panose="020B0604020202020204" pitchFamily="34" charset="0"/>
                        </a:rPr>
                        <a:t>9</a:t>
                      </a:r>
                      <a:endParaRPr lang="en-GB" b="1" dirty="0">
                        <a:latin typeface="Arial" panose="020B0604020202020204" pitchFamily="34" charset="0"/>
                        <a:cs typeface="Arial" panose="020B0604020202020204" pitchFamily="34" charset="0"/>
                      </a:endParaRPr>
                    </a:p>
                  </a:txBody>
                  <a:tcPr anchor="ctr"/>
                </a:tc>
                <a:tc>
                  <a:txBody>
                    <a:bodyPr/>
                    <a:lstStyle/>
                    <a:p>
                      <a:pPr algn="ctr"/>
                      <a:r>
                        <a:rPr lang="en-GB" b="1" dirty="0" smtClean="0">
                          <a:latin typeface="Arial" panose="020B0604020202020204" pitchFamily="34" charset="0"/>
                          <a:cs typeface="Arial" panose="020B0604020202020204" pitchFamily="34" charset="0"/>
                        </a:rPr>
                        <a:t>10</a:t>
                      </a:r>
                      <a:endParaRPr lang="en-GB" b="1" dirty="0">
                        <a:latin typeface="Arial" panose="020B0604020202020204" pitchFamily="34" charset="0"/>
                        <a:cs typeface="Arial" panose="020B0604020202020204" pitchFamily="34" charset="0"/>
                      </a:endParaRPr>
                    </a:p>
                  </a:txBody>
                  <a:tcPr anchor="ctr"/>
                </a:tc>
                <a:tc>
                  <a:txBody>
                    <a:bodyPr/>
                    <a:lstStyle/>
                    <a:p>
                      <a:pPr algn="ctr"/>
                      <a:r>
                        <a:rPr lang="en-GB" b="1" dirty="0" smtClean="0">
                          <a:latin typeface="Arial" panose="020B0604020202020204" pitchFamily="34" charset="0"/>
                          <a:cs typeface="Arial" panose="020B0604020202020204" pitchFamily="34" charset="0"/>
                        </a:rPr>
                        <a:t>11</a:t>
                      </a:r>
                      <a:endParaRPr lang="en-GB" b="1" dirty="0">
                        <a:latin typeface="Arial" panose="020B0604020202020204" pitchFamily="34" charset="0"/>
                        <a:cs typeface="Arial" panose="020B0604020202020204" pitchFamily="34" charset="0"/>
                      </a:endParaRPr>
                    </a:p>
                  </a:txBody>
                  <a:tcPr anchor="ctr"/>
                </a:tc>
                <a:tc>
                  <a:txBody>
                    <a:bodyPr/>
                    <a:lstStyle/>
                    <a:p>
                      <a:pPr algn="ctr"/>
                      <a:r>
                        <a:rPr lang="en-GB" b="1" dirty="0" smtClean="0">
                          <a:latin typeface="Arial" panose="020B0604020202020204" pitchFamily="34" charset="0"/>
                          <a:cs typeface="Arial" panose="020B0604020202020204" pitchFamily="34" charset="0"/>
                        </a:rPr>
                        <a:t>12</a:t>
                      </a:r>
                      <a:endParaRPr lang="en-GB" b="1" dirty="0">
                        <a:latin typeface="Arial" panose="020B0604020202020204" pitchFamily="34" charset="0"/>
                        <a:cs typeface="Arial" panose="020B0604020202020204" pitchFamily="34" charset="0"/>
                      </a:endParaRPr>
                    </a:p>
                  </a:txBody>
                  <a:tcPr anchor="ctr"/>
                </a:tc>
                <a:tc>
                  <a:txBody>
                    <a:bodyPr/>
                    <a:lstStyle/>
                    <a:p>
                      <a:pPr algn="ctr"/>
                      <a:r>
                        <a:rPr lang="en-GB" b="1" dirty="0" smtClean="0">
                          <a:latin typeface="Arial" panose="020B0604020202020204" pitchFamily="34" charset="0"/>
                          <a:cs typeface="Arial" panose="020B0604020202020204" pitchFamily="34" charset="0"/>
                        </a:rPr>
                        <a:t>13</a:t>
                      </a:r>
                      <a:endParaRPr lang="en-GB" b="1" dirty="0">
                        <a:latin typeface="Arial" panose="020B0604020202020204" pitchFamily="34" charset="0"/>
                        <a:cs typeface="Arial" panose="020B0604020202020204" pitchFamily="34" charset="0"/>
                      </a:endParaRPr>
                    </a:p>
                  </a:txBody>
                  <a:tcPr anchor="ctr"/>
                </a:tc>
                <a:tc>
                  <a:txBody>
                    <a:bodyPr/>
                    <a:lstStyle/>
                    <a:p>
                      <a:pPr algn="ctr"/>
                      <a:r>
                        <a:rPr lang="en-GB" b="1" dirty="0" smtClean="0">
                          <a:latin typeface="Arial" panose="020B0604020202020204" pitchFamily="34" charset="0"/>
                          <a:cs typeface="Arial" panose="020B0604020202020204" pitchFamily="34" charset="0"/>
                        </a:rPr>
                        <a:t>14</a:t>
                      </a:r>
                      <a:endParaRPr lang="en-GB" b="1" dirty="0">
                        <a:latin typeface="Arial" panose="020B0604020202020204" pitchFamily="34" charset="0"/>
                        <a:cs typeface="Arial" panose="020B0604020202020204" pitchFamily="34" charset="0"/>
                      </a:endParaRPr>
                    </a:p>
                  </a:txBody>
                  <a:tcPr anchor="ctr"/>
                </a:tc>
                <a:tc>
                  <a:txBody>
                    <a:bodyPr/>
                    <a:lstStyle/>
                    <a:p>
                      <a:pPr algn="ctr"/>
                      <a:r>
                        <a:rPr lang="en-GB" b="1" dirty="0" smtClean="0">
                          <a:latin typeface="Arial" panose="020B0604020202020204" pitchFamily="34" charset="0"/>
                          <a:cs typeface="Arial" panose="020B0604020202020204" pitchFamily="34" charset="0"/>
                        </a:rPr>
                        <a:t>15</a:t>
                      </a:r>
                      <a:endParaRPr lang="en-GB" b="1" dirty="0">
                        <a:latin typeface="Arial" panose="020B0604020202020204" pitchFamily="34" charset="0"/>
                        <a:cs typeface="Arial" panose="020B0604020202020204" pitchFamily="34" charset="0"/>
                      </a:endParaRPr>
                    </a:p>
                  </a:txBody>
                  <a:tcPr anchor="ctr"/>
                </a:tc>
              </a:tr>
              <a:tr h="370840">
                <a:tc>
                  <a:txBody>
                    <a:bodyPr/>
                    <a:lstStyle/>
                    <a:p>
                      <a:pPr algn="ctr"/>
                      <a:r>
                        <a:rPr lang="en-GB" sz="6000" b="1" dirty="0" smtClean="0">
                          <a:solidFill>
                            <a:srgbClr val="EE3127"/>
                          </a:solidFill>
                          <a:latin typeface="Arial" panose="020B0604020202020204" pitchFamily="34" charset="0"/>
                          <a:cs typeface="Arial" panose="020B0604020202020204" pitchFamily="34" charset="0"/>
                        </a:rPr>
                        <a:t>0</a:t>
                      </a:r>
                      <a:endParaRPr lang="en-GB" sz="6000" b="1" dirty="0">
                        <a:solidFill>
                          <a:srgbClr val="EE3127"/>
                        </a:solidFill>
                        <a:latin typeface="Arial" panose="020B0604020202020204" pitchFamily="34" charset="0"/>
                        <a:cs typeface="Arial" panose="020B0604020202020204" pitchFamily="34" charset="0"/>
                      </a:endParaRPr>
                    </a:p>
                  </a:txBody>
                  <a:tcPr anchor="ctr"/>
                </a:tc>
                <a:tc>
                  <a:txBody>
                    <a:bodyPr/>
                    <a:lstStyle/>
                    <a:p>
                      <a:pPr algn="ctr"/>
                      <a:r>
                        <a:rPr lang="en-GB" sz="6000" b="1" dirty="0" smtClean="0">
                          <a:solidFill>
                            <a:srgbClr val="EE3127"/>
                          </a:solidFill>
                          <a:latin typeface="Arial" panose="020B0604020202020204" pitchFamily="34" charset="0"/>
                          <a:cs typeface="Arial" panose="020B0604020202020204" pitchFamily="34" charset="0"/>
                        </a:rPr>
                        <a:t>1</a:t>
                      </a:r>
                      <a:endParaRPr lang="en-GB" sz="6000" b="1" dirty="0">
                        <a:solidFill>
                          <a:srgbClr val="EE3127"/>
                        </a:solidFill>
                        <a:latin typeface="Arial" panose="020B0604020202020204" pitchFamily="34" charset="0"/>
                        <a:cs typeface="Arial" panose="020B0604020202020204" pitchFamily="34" charset="0"/>
                      </a:endParaRPr>
                    </a:p>
                  </a:txBody>
                  <a:tcPr anchor="ctr"/>
                </a:tc>
                <a:tc>
                  <a:txBody>
                    <a:bodyPr/>
                    <a:lstStyle/>
                    <a:p>
                      <a:pPr algn="ctr"/>
                      <a:r>
                        <a:rPr lang="en-GB" sz="6000" b="1" dirty="0" smtClean="0">
                          <a:solidFill>
                            <a:srgbClr val="EE3127"/>
                          </a:solidFill>
                          <a:latin typeface="Arial" panose="020B0604020202020204" pitchFamily="34" charset="0"/>
                          <a:cs typeface="Arial" panose="020B0604020202020204" pitchFamily="34" charset="0"/>
                        </a:rPr>
                        <a:t>2</a:t>
                      </a:r>
                      <a:endParaRPr lang="en-GB" sz="6000" b="1" dirty="0">
                        <a:solidFill>
                          <a:srgbClr val="EE3127"/>
                        </a:solidFill>
                        <a:latin typeface="Arial" panose="020B0604020202020204" pitchFamily="34" charset="0"/>
                        <a:cs typeface="Arial" panose="020B0604020202020204" pitchFamily="34" charset="0"/>
                      </a:endParaRPr>
                    </a:p>
                  </a:txBody>
                  <a:tcPr anchor="ctr"/>
                </a:tc>
                <a:tc>
                  <a:txBody>
                    <a:bodyPr/>
                    <a:lstStyle/>
                    <a:p>
                      <a:pPr algn="ctr"/>
                      <a:r>
                        <a:rPr lang="en-GB" sz="6000" b="1" dirty="0" smtClean="0">
                          <a:solidFill>
                            <a:srgbClr val="EE3127"/>
                          </a:solidFill>
                          <a:latin typeface="Arial" panose="020B0604020202020204" pitchFamily="34" charset="0"/>
                          <a:cs typeface="Arial" panose="020B0604020202020204" pitchFamily="34" charset="0"/>
                        </a:rPr>
                        <a:t>3</a:t>
                      </a:r>
                      <a:endParaRPr lang="en-GB" sz="6000" b="1" dirty="0">
                        <a:solidFill>
                          <a:srgbClr val="EE3127"/>
                        </a:solidFill>
                        <a:latin typeface="Arial" panose="020B0604020202020204" pitchFamily="34" charset="0"/>
                        <a:cs typeface="Arial" panose="020B0604020202020204" pitchFamily="34" charset="0"/>
                      </a:endParaRPr>
                    </a:p>
                  </a:txBody>
                  <a:tcPr anchor="ctr"/>
                </a:tc>
                <a:tc>
                  <a:txBody>
                    <a:bodyPr/>
                    <a:lstStyle/>
                    <a:p>
                      <a:pPr algn="ctr"/>
                      <a:r>
                        <a:rPr lang="en-GB" sz="6000" b="1" dirty="0" smtClean="0">
                          <a:solidFill>
                            <a:srgbClr val="EE3127"/>
                          </a:solidFill>
                          <a:latin typeface="Arial" panose="020B0604020202020204" pitchFamily="34" charset="0"/>
                          <a:cs typeface="Arial" panose="020B0604020202020204" pitchFamily="34" charset="0"/>
                        </a:rPr>
                        <a:t>4</a:t>
                      </a:r>
                      <a:endParaRPr lang="en-GB" sz="6000" b="1" dirty="0">
                        <a:solidFill>
                          <a:srgbClr val="EE3127"/>
                        </a:solidFill>
                        <a:latin typeface="Arial" panose="020B0604020202020204" pitchFamily="34" charset="0"/>
                        <a:cs typeface="Arial" panose="020B0604020202020204" pitchFamily="34" charset="0"/>
                      </a:endParaRPr>
                    </a:p>
                  </a:txBody>
                  <a:tcPr anchor="ctr"/>
                </a:tc>
                <a:tc>
                  <a:txBody>
                    <a:bodyPr/>
                    <a:lstStyle/>
                    <a:p>
                      <a:pPr algn="ctr"/>
                      <a:r>
                        <a:rPr lang="en-GB" sz="6000" b="1" dirty="0" smtClean="0">
                          <a:solidFill>
                            <a:srgbClr val="EE3127"/>
                          </a:solidFill>
                          <a:latin typeface="Arial" panose="020B0604020202020204" pitchFamily="34" charset="0"/>
                          <a:cs typeface="Arial" panose="020B0604020202020204" pitchFamily="34" charset="0"/>
                        </a:rPr>
                        <a:t>5</a:t>
                      </a:r>
                      <a:endParaRPr lang="en-GB" sz="6000" b="1" dirty="0">
                        <a:solidFill>
                          <a:srgbClr val="EE3127"/>
                        </a:solidFill>
                        <a:latin typeface="Arial" panose="020B0604020202020204" pitchFamily="34" charset="0"/>
                        <a:cs typeface="Arial" panose="020B0604020202020204" pitchFamily="34" charset="0"/>
                      </a:endParaRPr>
                    </a:p>
                  </a:txBody>
                  <a:tcPr anchor="ctr"/>
                </a:tc>
                <a:tc>
                  <a:txBody>
                    <a:bodyPr/>
                    <a:lstStyle/>
                    <a:p>
                      <a:pPr algn="ctr"/>
                      <a:r>
                        <a:rPr lang="en-GB" sz="6000" b="1" dirty="0" smtClean="0">
                          <a:solidFill>
                            <a:srgbClr val="EE3127"/>
                          </a:solidFill>
                          <a:latin typeface="Arial" panose="020B0604020202020204" pitchFamily="34" charset="0"/>
                          <a:cs typeface="Arial" panose="020B0604020202020204" pitchFamily="34" charset="0"/>
                        </a:rPr>
                        <a:t>6</a:t>
                      </a:r>
                      <a:endParaRPr lang="en-GB" sz="6000" b="1" dirty="0">
                        <a:solidFill>
                          <a:srgbClr val="EE3127"/>
                        </a:solidFill>
                        <a:latin typeface="Arial" panose="020B0604020202020204" pitchFamily="34" charset="0"/>
                        <a:cs typeface="Arial" panose="020B0604020202020204" pitchFamily="34" charset="0"/>
                      </a:endParaRPr>
                    </a:p>
                  </a:txBody>
                  <a:tcPr anchor="ctr"/>
                </a:tc>
                <a:tc>
                  <a:txBody>
                    <a:bodyPr/>
                    <a:lstStyle/>
                    <a:p>
                      <a:pPr algn="ctr"/>
                      <a:r>
                        <a:rPr lang="en-GB" sz="6000" b="1" dirty="0" smtClean="0">
                          <a:solidFill>
                            <a:srgbClr val="EE3127"/>
                          </a:solidFill>
                          <a:latin typeface="Arial" panose="020B0604020202020204" pitchFamily="34" charset="0"/>
                          <a:cs typeface="Arial" panose="020B0604020202020204" pitchFamily="34" charset="0"/>
                        </a:rPr>
                        <a:t>7</a:t>
                      </a:r>
                      <a:endParaRPr lang="en-GB" sz="6000" b="1" dirty="0">
                        <a:solidFill>
                          <a:srgbClr val="EE3127"/>
                        </a:solidFill>
                        <a:latin typeface="Arial" panose="020B0604020202020204" pitchFamily="34" charset="0"/>
                        <a:cs typeface="Arial" panose="020B0604020202020204" pitchFamily="34" charset="0"/>
                      </a:endParaRPr>
                    </a:p>
                  </a:txBody>
                  <a:tcPr anchor="ctr"/>
                </a:tc>
                <a:tc>
                  <a:txBody>
                    <a:bodyPr/>
                    <a:lstStyle/>
                    <a:p>
                      <a:pPr algn="ctr"/>
                      <a:r>
                        <a:rPr lang="en-GB" sz="6000" b="1" dirty="0" smtClean="0">
                          <a:solidFill>
                            <a:srgbClr val="EE3127"/>
                          </a:solidFill>
                          <a:latin typeface="Arial" panose="020B0604020202020204" pitchFamily="34" charset="0"/>
                          <a:cs typeface="Arial" panose="020B0604020202020204" pitchFamily="34" charset="0"/>
                        </a:rPr>
                        <a:t>8</a:t>
                      </a:r>
                      <a:endParaRPr lang="en-GB" sz="6000" b="1" dirty="0">
                        <a:solidFill>
                          <a:srgbClr val="EE3127"/>
                        </a:solidFill>
                        <a:latin typeface="Arial" panose="020B0604020202020204" pitchFamily="34" charset="0"/>
                        <a:cs typeface="Arial" panose="020B0604020202020204" pitchFamily="34" charset="0"/>
                      </a:endParaRPr>
                    </a:p>
                  </a:txBody>
                  <a:tcPr anchor="ctr"/>
                </a:tc>
                <a:tc>
                  <a:txBody>
                    <a:bodyPr/>
                    <a:lstStyle/>
                    <a:p>
                      <a:pPr algn="ctr"/>
                      <a:r>
                        <a:rPr lang="en-GB" sz="6000" b="1" dirty="0" smtClean="0">
                          <a:solidFill>
                            <a:srgbClr val="EE3127"/>
                          </a:solidFill>
                          <a:latin typeface="Arial" panose="020B0604020202020204" pitchFamily="34" charset="0"/>
                          <a:cs typeface="Arial" panose="020B0604020202020204" pitchFamily="34" charset="0"/>
                        </a:rPr>
                        <a:t>9</a:t>
                      </a:r>
                      <a:endParaRPr lang="en-GB" sz="6000" b="1" dirty="0">
                        <a:solidFill>
                          <a:srgbClr val="EE3127"/>
                        </a:solidFill>
                        <a:latin typeface="Arial" panose="020B0604020202020204" pitchFamily="34" charset="0"/>
                        <a:cs typeface="Arial" panose="020B0604020202020204" pitchFamily="34" charset="0"/>
                      </a:endParaRPr>
                    </a:p>
                  </a:txBody>
                  <a:tcPr anchor="ctr"/>
                </a:tc>
                <a:tc>
                  <a:txBody>
                    <a:bodyPr/>
                    <a:lstStyle/>
                    <a:p>
                      <a:pPr algn="ctr"/>
                      <a:r>
                        <a:rPr lang="en-GB" sz="6000" b="1" dirty="0" smtClean="0">
                          <a:solidFill>
                            <a:srgbClr val="EE3127"/>
                          </a:solidFill>
                          <a:latin typeface="Arial" panose="020B0604020202020204" pitchFamily="34" charset="0"/>
                          <a:cs typeface="Arial" panose="020B0604020202020204" pitchFamily="34" charset="0"/>
                        </a:rPr>
                        <a:t>A</a:t>
                      </a:r>
                      <a:endParaRPr lang="en-GB" sz="6000" b="1" dirty="0">
                        <a:solidFill>
                          <a:srgbClr val="EE3127"/>
                        </a:solidFill>
                        <a:latin typeface="Arial" panose="020B0604020202020204" pitchFamily="34" charset="0"/>
                        <a:cs typeface="Arial" panose="020B0604020202020204" pitchFamily="34" charset="0"/>
                      </a:endParaRPr>
                    </a:p>
                  </a:txBody>
                  <a:tcPr anchor="ctr"/>
                </a:tc>
                <a:tc>
                  <a:txBody>
                    <a:bodyPr/>
                    <a:lstStyle/>
                    <a:p>
                      <a:pPr algn="ctr"/>
                      <a:r>
                        <a:rPr lang="en-GB" sz="6000" b="1" dirty="0" smtClean="0">
                          <a:solidFill>
                            <a:srgbClr val="EE3127"/>
                          </a:solidFill>
                          <a:latin typeface="Arial" panose="020B0604020202020204" pitchFamily="34" charset="0"/>
                          <a:cs typeface="Arial" panose="020B0604020202020204" pitchFamily="34" charset="0"/>
                        </a:rPr>
                        <a:t>B</a:t>
                      </a:r>
                      <a:endParaRPr lang="en-GB" sz="6000" b="1" dirty="0">
                        <a:solidFill>
                          <a:srgbClr val="EE3127"/>
                        </a:solidFill>
                        <a:latin typeface="Arial" panose="020B0604020202020204" pitchFamily="34" charset="0"/>
                        <a:cs typeface="Arial" panose="020B0604020202020204" pitchFamily="34" charset="0"/>
                      </a:endParaRPr>
                    </a:p>
                  </a:txBody>
                  <a:tcPr anchor="ctr"/>
                </a:tc>
                <a:tc>
                  <a:txBody>
                    <a:bodyPr/>
                    <a:lstStyle/>
                    <a:p>
                      <a:pPr algn="ctr"/>
                      <a:r>
                        <a:rPr lang="en-GB" sz="6000" b="1" dirty="0" smtClean="0">
                          <a:solidFill>
                            <a:srgbClr val="EE3127"/>
                          </a:solidFill>
                          <a:latin typeface="Arial" panose="020B0604020202020204" pitchFamily="34" charset="0"/>
                          <a:cs typeface="Arial" panose="020B0604020202020204" pitchFamily="34" charset="0"/>
                        </a:rPr>
                        <a:t>C</a:t>
                      </a:r>
                      <a:endParaRPr lang="en-GB" sz="6000" b="1" dirty="0">
                        <a:solidFill>
                          <a:srgbClr val="EE3127"/>
                        </a:solidFill>
                        <a:latin typeface="Arial" panose="020B0604020202020204" pitchFamily="34" charset="0"/>
                        <a:cs typeface="Arial" panose="020B0604020202020204" pitchFamily="34" charset="0"/>
                      </a:endParaRPr>
                    </a:p>
                  </a:txBody>
                  <a:tcPr anchor="ctr"/>
                </a:tc>
                <a:tc>
                  <a:txBody>
                    <a:bodyPr/>
                    <a:lstStyle/>
                    <a:p>
                      <a:pPr algn="ctr"/>
                      <a:r>
                        <a:rPr lang="en-GB" sz="6000" b="1" dirty="0" smtClean="0">
                          <a:solidFill>
                            <a:srgbClr val="EE3127"/>
                          </a:solidFill>
                          <a:latin typeface="Arial" panose="020B0604020202020204" pitchFamily="34" charset="0"/>
                          <a:cs typeface="Arial" panose="020B0604020202020204" pitchFamily="34" charset="0"/>
                        </a:rPr>
                        <a:t>D</a:t>
                      </a:r>
                      <a:endParaRPr lang="en-GB" sz="6000" b="1" dirty="0">
                        <a:solidFill>
                          <a:srgbClr val="EE3127"/>
                        </a:solidFill>
                        <a:latin typeface="Arial" panose="020B0604020202020204" pitchFamily="34" charset="0"/>
                        <a:cs typeface="Arial" panose="020B0604020202020204" pitchFamily="34" charset="0"/>
                      </a:endParaRPr>
                    </a:p>
                  </a:txBody>
                  <a:tcPr anchor="ctr"/>
                </a:tc>
                <a:tc>
                  <a:txBody>
                    <a:bodyPr/>
                    <a:lstStyle/>
                    <a:p>
                      <a:pPr algn="ctr"/>
                      <a:r>
                        <a:rPr lang="en-GB" sz="6000" b="1" dirty="0" smtClean="0">
                          <a:solidFill>
                            <a:srgbClr val="EE3127"/>
                          </a:solidFill>
                          <a:latin typeface="Arial" panose="020B0604020202020204" pitchFamily="34" charset="0"/>
                          <a:cs typeface="Arial" panose="020B0604020202020204" pitchFamily="34" charset="0"/>
                        </a:rPr>
                        <a:t>E</a:t>
                      </a:r>
                      <a:endParaRPr lang="en-GB" sz="6000" b="1" dirty="0">
                        <a:solidFill>
                          <a:srgbClr val="EE3127"/>
                        </a:solidFill>
                        <a:latin typeface="Arial" panose="020B0604020202020204" pitchFamily="34" charset="0"/>
                        <a:cs typeface="Arial" panose="020B0604020202020204" pitchFamily="34" charset="0"/>
                      </a:endParaRPr>
                    </a:p>
                  </a:txBody>
                  <a:tcPr anchor="ctr"/>
                </a:tc>
                <a:tc>
                  <a:txBody>
                    <a:bodyPr/>
                    <a:lstStyle/>
                    <a:p>
                      <a:pPr algn="ctr"/>
                      <a:r>
                        <a:rPr lang="en-GB" sz="6000" b="1" dirty="0" smtClean="0">
                          <a:solidFill>
                            <a:srgbClr val="EE3127"/>
                          </a:solidFill>
                          <a:latin typeface="Arial" panose="020B0604020202020204" pitchFamily="34" charset="0"/>
                          <a:cs typeface="Arial" panose="020B0604020202020204" pitchFamily="34" charset="0"/>
                        </a:rPr>
                        <a:t>F</a:t>
                      </a:r>
                      <a:endParaRPr lang="en-GB" sz="6000" b="1" dirty="0">
                        <a:solidFill>
                          <a:srgbClr val="EE3127"/>
                        </a:solidFill>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73615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Hexadecimal values</a:t>
            </a:r>
            <a:endParaRPr lang="en-GB" dirty="0"/>
          </a:p>
        </p:txBody>
      </p:sp>
      <p:sp>
        <p:nvSpPr>
          <p:cNvPr id="3" name="Text Placeholder 2"/>
          <p:cNvSpPr>
            <a:spLocks noGrp="1"/>
          </p:cNvSpPr>
          <p:nvPr>
            <p:ph type="body" sz="quarter" idx="14"/>
          </p:nvPr>
        </p:nvSpPr>
        <p:spPr>
          <a:xfrm>
            <a:off x="724280" y="1704179"/>
            <a:ext cx="7797230" cy="4300836"/>
          </a:xfrm>
        </p:spPr>
        <p:txBody>
          <a:bodyPr/>
          <a:lstStyle/>
          <a:p>
            <a:r>
              <a:rPr lang="en-GB" dirty="0" smtClean="0"/>
              <a:t>The rules of place value work in the same way:</a:t>
            </a:r>
          </a:p>
          <a:p>
            <a:endParaRPr lang="en-GB" dirty="0" smtClean="0"/>
          </a:p>
          <a:p>
            <a:endParaRPr lang="en-GB" dirty="0" smtClean="0"/>
          </a:p>
          <a:p>
            <a:endParaRPr lang="en-GB" dirty="0" smtClean="0"/>
          </a:p>
          <a:p>
            <a:endParaRPr lang="en-GB" dirty="0" smtClean="0"/>
          </a:p>
          <a:p>
            <a:r>
              <a:rPr lang="en-GB" dirty="0" smtClean="0"/>
              <a:t>Therefore the equivalent of 3F5</a:t>
            </a:r>
            <a:r>
              <a:rPr lang="en-GB" baseline="-25000" dirty="0" smtClean="0"/>
              <a:t>16</a:t>
            </a:r>
            <a:r>
              <a:rPr lang="en-GB" dirty="0" smtClean="0"/>
              <a:t> in decimal is </a:t>
            </a:r>
            <a:br>
              <a:rPr lang="en-GB" dirty="0" smtClean="0"/>
            </a:br>
            <a:r>
              <a:rPr lang="en-GB" dirty="0" smtClean="0"/>
              <a:t>(256x3) + (16x15) + 5 = 768 + 240 + 5 = 1013</a:t>
            </a:r>
            <a:r>
              <a:rPr lang="en-GB" baseline="-25000" dirty="0" smtClean="0"/>
              <a:t>10</a:t>
            </a:r>
          </a:p>
          <a:p>
            <a:r>
              <a:rPr lang="en-GB" dirty="0" smtClean="0"/>
              <a:t>What is A3</a:t>
            </a:r>
            <a:r>
              <a:rPr lang="en-GB" baseline="-25000" dirty="0" smtClean="0"/>
              <a:t>16</a:t>
            </a:r>
            <a:r>
              <a:rPr lang="en-GB" dirty="0" smtClean="0"/>
              <a:t> in decimal?</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551650318"/>
              </p:ext>
            </p:extLst>
          </p:nvPr>
        </p:nvGraphicFramePr>
        <p:xfrm>
          <a:off x="1406453" y="2346344"/>
          <a:ext cx="6229688" cy="1872000"/>
        </p:xfrm>
        <a:graphic>
          <a:graphicData uri="http://schemas.openxmlformats.org/drawingml/2006/table">
            <a:tbl>
              <a:tblPr firstRow="1" bandRow="1">
                <a:tableStyleId>{21E4AEA4-8DFA-4A89-87EB-49C32662AFE0}</a:tableStyleId>
              </a:tblPr>
              <a:tblGrid>
                <a:gridCol w="2359252"/>
                <a:gridCol w="1316428"/>
                <a:gridCol w="1316428"/>
                <a:gridCol w="1237580"/>
              </a:tblGrid>
              <a:tr h="468000">
                <a:tc>
                  <a:txBody>
                    <a:bodyPr/>
                    <a:lstStyle/>
                    <a:p>
                      <a:r>
                        <a:rPr lang="en-GB" sz="2000" dirty="0" err="1" smtClean="0">
                          <a:latin typeface="Arial" panose="020B0604020202020204" pitchFamily="34" charset="0"/>
                          <a:cs typeface="Arial" panose="020B0604020202020204" pitchFamily="34" charset="0"/>
                        </a:rPr>
                        <a:t>Base</a:t>
                      </a:r>
                      <a:r>
                        <a:rPr lang="en-GB" sz="2000" baseline="30000" dirty="0" err="1" smtClean="0">
                          <a:latin typeface="Arial" panose="020B0604020202020204" pitchFamily="34" charset="0"/>
                          <a:cs typeface="Arial" panose="020B0604020202020204" pitchFamily="34" charset="0"/>
                        </a:rPr>
                        <a:t>position</a:t>
                      </a:r>
                      <a:endParaRPr lang="en-GB" sz="2000" baseline="30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A41E2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A41E2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16</a:t>
                      </a:r>
                      <a:r>
                        <a:rPr lang="en-GB" sz="2000" baseline="30000" dirty="0" smtClean="0">
                          <a:latin typeface="Arial" panose="020B0604020202020204" pitchFamily="34" charset="0"/>
                          <a:cs typeface="Arial" panose="020B0604020202020204" pitchFamily="34" charset="0"/>
                        </a:rPr>
                        <a:t>2</a:t>
                      </a: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A41E21"/>
                    </a:solidFill>
                  </a:tcPr>
                </a:tc>
                <a:tc>
                  <a:txBody>
                    <a:bodyPr/>
                    <a:lstStyle/>
                    <a:p>
                      <a:pPr algn="ctr"/>
                      <a:r>
                        <a:rPr lang="en-GB" sz="2000" dirty="0" smtClean="0">
                          <a:latin typeface="Arial" panose="020B0604020202020204" pitchFamily="34" charset="0"/>
                          <a:cs typeface="Arial" panose="020B0604020202020204" pitchFamily="34" charset="0"/>
                        </a:rPr>
                        <a:t>16</a:t>
                      </a:r>
                      <a:r>
                        <a:rPr lang="en-GB" sz="2000" baseline="30000" dirty="0" smtClean="0">
                          <a:latin typeface="Arial" panose="020B0604020202020204" pitchFamily="34" charset="0"/>
                          <a:cs typeface="Arial" panose="020B0604020202020204" pitchFamily="34" charset="0"/>
                        </a:rPr>
                        <a:t>1</a:t>
                      </a:r>
                      <a:endParaRPr lang="en-GB" sz="2000" baseline="30000" dirty="0">
                        <a:latin typeface="Arial" panose="020B0604020202020204" pitchFamily="34" charset="0"/>
                        <a:cs typeface="Arial" panose="020B0604020202020204" pitchFamily="34" charset="0"/>
                      </a:endParaRP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A41E21"/>
                    </a:solidFill>
                  </a:tcPr>
                </a:tc>
                <a:tc>
                  <a:txBody>
                    <a:bodyPr/>
                    <a:lstStyle/>
                    <a:p>
                      <a:pPr algn="ctr"/>
                      <a:r>
                        <a:rPr lang="en-GB" sz="2000" dirty="0" smtClean="0">
                          <a:latin typeface="Arial" panose="020B0604020202020204" pitchFamily="34" charset="0"/>
                          <a:cs typeface="Arial" panose="020B0604020202020204" pitchFamily="34" charset="0"/>
                        </a:rPr>
                        <a:t>16</a:t>
                      </a:r>
                      <a:r>
                        <a:rPr lang="en-GB" sz="2000" baseline="30000" dirty="0" smtClean="0">
                          <a:latin typeface="Arial" panose="020B0604020202020204" pitchFamily="34" charset="0"/>
                          <a:cs typeface="Arial" panose="020B0604020202020204" pitchFamily="34" charset="0"/>
                        </a:rPr>
                        <a:t>0</a:t>
                      </a:r>
                      <a:endParaRPr lang="en-GB" sz="2000" baseline="30000" dirty="0">
                        <a:latin typeface="Arial" panose="020B0604020202020204" pitchFamily="34" charset="0"/>
                        <a:cs typeface="Arial" panose="020B0604020202020204" pitchFamily="34" charset="0"/>
                      </a:endParaRPr>
                    </a:p>
                  </a:txBody>
                  <a:tcPr anchor="ctr">
                    <a:lnL w="12700" cap="flat" cmpd="sng" algn="ctr">
                      <a:solidFill>
                        <a:srgbClr val="A41E2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A41E21"/>
                    </a:solidFill>
                  </a:tcPr>
                </a:tc>
              </a:tr>
              <a:tr h="468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solidFill>
                            <a:schemeClr val="bg1"/>
                          </a:solidFill>
                          <a:latin typeface="Arial" panose="020B0604020202020204" pitchFamily="34" charset="0"/>
                          <a:cs typeface="Arial" panose="020B0604020202020204" pitchFamily="34" charset="0"/>
                        </a:rPr>
                        <a:t>Place value</a:t>
                      </a:r>
                      <a:endParaRPr lang="en-GB" sz="2000" baseline="30000" dirty="0" smtClean="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EE3127"/>
                      </a:solidFill>
                      <a:prstDash val="solid"/>
                      <a:round/>
                      <a:headEnd type="none" w="med" len="med"/>
                      <a:tailEnd type="none" w="med" len="med"/>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256</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16</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1</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mpd="sng">
                      <a:noFill/>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r>
              <a:tr h="468000">
                <a:tc>
                  <a:txBody>
                    <a:bodyPr/>
                    <a:lstStyle/>
                    <a:p>
                      <a:r>
                        <a:rPr lang="en-GB" sz="2000" dirty="0" smtClean="0">
                          <a:latin typeface="Arial" panose="020B0604020202020204" pitchFamily="34" charset="0"/>
                          <a:cs typeface="Arial" panose="020B0604020202020204" pitchFamily="34" charset="0"/>
                        </a:rPr>
                        <a:t>Number</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3</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F (or</a:t>
                      </a:r>
                      <a:r>
                        <a:rPr lang="en-GB" sz="2000" baseline="0" dirty="0" smtClean="0">
                          <a:latin typeface="Arial" panose="020B0604020202020204" pitchFamily="34" charset="0"/>
                          <a:cs typeface="Arial" panose="020B0604020202020204" pitchFamily="34" charset="0"/>
                        </a:rPr>
                        <a:t> 15)</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5</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r h="468000">
                <a:tc>
                  <a:txBody>
                    <a:bodyPr/>
                    <a:lstStyle/>
                    <a:p>
                      <a:r>
                        <a:rPr lang="en-GB" sz="2000" dirty="0" smtClean="0">
                          <a:latin typeface="Arial" panose="020B0604020202020204" pitchFamily="34" charset="0"/>
                          <a:cs typeface="Arial" panose="020B0604020202020204" pitchFamily="34" charset="0"/>
                        </a:rPr>
                        <a:t>Digit value</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solidFill>
                            <a:srgbClr val="FF0000"/>
                          </a:solidFill>
                          <a:latin typeface="Arial" panose="020B0604020202020204" pitchFamily="34" charset="0"/>
                          <a:cs typeface="Arial" panose="020B0604020202020204" pitchFamily="34" charset="0"/>
                        </a:rPr>
                        <a:t>256 </a:t>
                      </a:r>
                      <a:r>
                        <a:rPr lang="en-GB" sz="2000" dirty="0" smtClean="0">
                          <a:latin typeface="Arial" panose="020B0604020202020204" pitchFamily="34" charset="0"/>
                          <a:cs typeface="Arial" panose="020B0604020202020204" pitchFamily="34" charset="0"/>
                        </a:rPr>
                        <a:t>x 3</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solidFill>
                            <a:srgbClr val="FF0000"/>
                          </a:solidFill>
                          <a:latin typeface="Arial" panose="020B0604020202020204" pitchFamily="34" charset="0"/>
                          <a:cs typeface="Arial" panose="020B0604020202020204" pitchFamily="34" charset="0"/>
                        </a:rPr>
                        <a:t>16 </a:t>
                      </a:r>
                      <a:r>
                        <a:rPr lang="en-GB" sz="2000" dirty="0" smtClean="0">
                          <a:latin typeface="Arial" panose="020B0604020202020204" pitchFamily="34" charset="0"/>
                          <a:cs typeface="Arial" panose="020B0604020202020204" pitchFamily="34" charset="0"/>
                        </a:rPr>
                        <a:t>x 15</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solidFill>
                            <a:srgbClr val="FF0000"/>
                          </a:solidFill>
                          <a:latin typeface="Arial" panose="020B0604020202020204" pitchFamily="34" charset="0"/>
                          <a:cs typeface="Arial" panose="020B0604020202020204" pitchFamily="34" charset="0"/>
                        </a:rPr>
                        <a:t>1 </a:t>
                      </a:r>
                      <a:r>
                        <a:rPr lang="en-GB" sz="2000" dirty="0" smtClean="0">
                          <a:latin typeface="Arial" panose="020B0604020202020204" pitchFamily="34" charset="0"/>
                          <a:cs typeface="Arial" panose="020B0604020202020204" pitchFamily="34" charset="0"/>
                        </a:rPr>
                        <a:t>x 5</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81662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smtClean="0"/>
              <a:t>Denary to hex conversion</a:t>
            </a:r>
            <a:endParaRPr lang="en-GB" dirty="0"/>
          </a:p>
          <a:p>
            <a:endParaRPr lang="en-GB" dirty="0"/>
          </a:p>
        </p:txBody>
      </p:sp>
      <p:sp>
        <p:nvSpPr>
          <p:cNvPr id="4" name="Text Placeholder 3"/>
          <p:cNvSpPr>
            <a:spLocks noGrp="1"/>
          </p:cNvSpPr>
          <p:nvPr>
            <p:ph type="body" sz="quarter" idx="14"/>
          </p:nvPr>
        </p:nvSpPr>
        <p:spPr/>
        <p:txBody>
          <a:bodyPr/>
          <a:lstStyle/>
          <a:p>
            <a:r>
              <a:rPr lang="en-GB" dirty="0" smtClean="0"/>
              <a:t>Converting to two-digit </a:t>
            </a:r>
            <a:r>
              <a:rPr lang="en-GB" dirty="0"/>
              <a:t>hexadecimal </a:t>
            </a:r>
            <a:r>
              <a:rPr lang="en-GB" dirty="0" smtClean="0"/>
              <a:t>numbers</a:t>
            </a:r>
          </a:p>
          <a:p>
            <a:r>
              <a:rPr lang="en-GB" dirty="0" smtClean="0"/>
              <a:t>Divide </a:t>
            </a:r>
            <a:r>
              <a:rPr lang="en-GB" dirty="0"/>
              <a:t>the number by 16, and </a:t>
            </a:r>
            <a:r>
              <a:rPr lang="en-GB" dirty="0" smtClean="0"/>
              <a:t>add </a:t>
            </a:r>
            <a:r>
              <a:rPr lang="en-GB" dirty="0"/>
              <a:t>the remainder</a:t>
            </a:r>
          </a:p>
          <a:p>
            <a:endParaRPr lang="en-GB" dirty="0"/>
          </a:p>
          <a:p>
            <a:pPr marL="0" indent="0">
              <a:buNone/>
            </a:pPr>
            <a:r>
              <a:rPr lang="en-GB" dirty="0"/>
              <a:t>		</a:t>
            </a:r>
            <a:endParaRPr lang="en-GB" dirty="0" smtClean="0"/>
          </a:p>
          <a:p>
            <a:pPr marL="0" indent="0">
              <a:buNone/>
            </a:pPr>
            <a:endParaRPr lang="en-GB" dirty="0"/>
          </a:p>
          <a:p>
            <a:pPr marL="0" indent="0">
              <a:buNone/>
            </a:pPr>
            <a:r>
              <a:rPr lang="en-GB" dirty="0"/>
              <a:t/>
            </a:r>
            <a:br>
              <a:rPr lang="en-GB" dirty="0"/>
            </a:br>
            <a:endParaRPr lang="en-GB" dirty="0" smtClean="0"/>
          </a:p>
          <a:p>
            <a:r>
              <a:rPr lang="en-GB" dirty="0" smtClean="0"/>
              <a:t>What </a:t>
            </a:r>
            <a:r>
              <a:rPr lang="en-GB" dirty="0"/>
              <a:t>is </a:t>
            </a:r>
            <a:r>
              <a:rPr lang="en-GB" b="1" dirty="0" smtClean="0">
                <a:solidFill>
                  <a:srgbClr val="EE3127"/>
                </a:solidFill>
              </a:rPr>
              <a:t>27</a:t>
            </a:r>
            <a:r>
              <a:rPr lang="en-GB" baseline="-25000" dirty="0" smtClean="0">
                <a:solidFill>
                  <a:srgbClr val="EE3127"/>
                </a:solidFill>
              </a:rPr>
              <a:t>10</a:t>
            </a:r>
            <a:r>
              <a:rPr lang="en-GB" dirty="0" smtClean="0">
                <a:solidFill>
                  <a:srgbClr val="EE3127"/>
                </a:solidFill>
              </a:rPr>
              <a:t> </a:t>
            </a:r>
            <a:r>
              <a:rPr lang="en-GB" dirty="0"/>
              <a:t>in </a:t>
            </a:r>
            <a:r>
              <a:rPr lang="en-GB" dirty="0" smtClean="0"/>
              <a:t>hexadecimal?</a:t>
            </a:r>
            <a:endParaRPr lang="en-GB" dirty="0"/>
          </a:p>
          <a:p>
            <a:endParaRPr lang="en-GB" dirty="0"/>
          </a:p>
          <a:p>
            <a:endParaRPr lang="en-GB"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891010467"/>
              </p:ext>
            </p:extLst>
          </p:nvPr>
        </p:nvGraphicFramePr>
        <p:xfrm>
          <a:off x="1023582" y="2866492"/>
          <a:ext cx="6946711" cy="1920240"/>
        </p:xfrm>
        <a:graphic>
          <a:graphicData uri="http://schemas.openxmlformats.org/drawingml/2006/table">
            <a:tbl>
              <a:tblPr firstRow="1" bandRow="1">
                <a:tableStyleId>{5C22544A-7EE6-4342-B048-85BDC9FD1C3A}</a:tableStyleId>
              </a:tblPr>
              <a:tblGrid>
                <a:gridCol w="805218"/>
                <a:gridCol w="709684"/>
                <a:gridCol w="764274"/>
                <a:gridCol w="818866"/>
                <a:gridCol w="3848669"/>
              </a:tblGrid>
              <a:tr h="370840">
                <a:tc>
                  <a:txBody>
                    <a:bodyPr/>
                    <a:lstStyle/>
                    <a:p>
                      <a:pPr marL="0" algn="ctr" defTabSz="457200" rtl="0" eaLnBrk="1" latinLnBrk="0" hangingPunct="1"/>
                      <a:r>
                        <a:rPr lang="en-GB" sz="3600" b="1" kern="1200" dirty="0" smtClean="0">
                          <a:solidFill>
                            <a:srgbClr val="EE3127"/>
                          </a:solidFill>
                          <a:latin typeface="Arial" panose="020B0604020202020204" pitchFamily="34" charset="0"/>
                          <a:ea typeface="+mn-ea"/>
                          <a:cs typeface="Arial" panose="020B0604020202020204" pitchFamily="34" charset="0"/>
                        </a:rPr>
                        <a:t>43</a:t>
                      </a:r>
                      <a:endParaRPr lang="en-GB" sz="3600" b="1" kern="1200" dirty="0">
                        <a:solidFill>
                          <a:srgbClr val="EE3127"/>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3600" b="1" kern="1200" dirty="0" smtClean="0">
                          <a:solidFill>
                            <a:srgbClr val="A41E21"/>
                          </a:solidFill>
                          <a:latin typeface="Arial" panose="020B0604020202020204" pitchFamily="34" charset="0"/>
                          <a:ea typeface="+mn-ea"/>
                          <a:cs typeface="Arial" panose="020B0604020202020204" pitchFamily="34" charset="0"/>
                        </a:rPr>
                        <a:t>÷</a:t>
                      </a:r>
                      <a:endParaRPr lang="en-GB" sz="3600" b="1" kern="1200" dirty="0">
                        <a:solidFill>
                          <a:srgbClr val="A41E2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3600" b="1" kern="1200" dirty="0" smtClean="0">
                          <a:solidFill>
                            <a:srgbClr val="A41E21"/>
                          </a:solidFill>
                          <a:latin typeface="Arial" panose="020B0604020202020204" pitchFamily="34" charset="0"/>
                          <a:ea typeface="+mn-ea"/>
                          <a:cs typeface="Arial" panose="020B0604020202020204" pitchFamily="34" charset="0"/>
                        </a:rPr>
                        <a:t>16</a:t>
                      </a:r>
                      <a:endParaRPr lang="en-GB" sz="3600" b="1" kern="1200" dirty="0">
                        <a:solidFill>
                          <a:srgbClr val="A41E2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kern="1200" dirty="0" smtClean="0">
                          <a:solidFill>
                            <a:srgbClr val="A41E21"/>
                          </a:solidFill>
                          <a:latin typeface="Arial" panose="020B0604020202020204" pitchFamily="34" charset="0"/>
                          <a:ea typeface="+mn-ea"/>
                          <a:cs typeface="Arial" panose="020B0604020202020204" pitchFamily="34" charset="0"/>
                        </a:rPr>
                        <a:t>=</a:t>
                      </a:r>
                      <a:endParaRPr lang="en-GB" sz="3600" b="1" kern="1200" dirty="0">
                        <a:solidFill>
                          <a:srgbClr val="A41E2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kern="1200" dirty="0" smtClean="0">
                          <a:solidFill>
                            <a:srgbClr val="EE3127"/>
                          </a:solidFill>
                          <a:latin typeface="Arial" panose="020B0604020202020204" pitchFamily="34" charset="0"/>
                          <a:ea typeface="+mn-ea"/>
                          <a:cs typeface="Arial" panose="020B0604020202020204" pitchFamily="34" charset="0"/>
                        </a:rPr>
                        <a:t>2 </a:t>
                      </a:r>
                      <a:r>
                        <a:rPr lang="en-GB" sz="3600" b="1" kern="1200" dirty="0" smtClean="0">
                          <a:solidFill>
                            <a:srgbClr val="A41E21"/>
                          </a:solidFill>
                          <a:latin typeface="Arial" panose="020B0604020202020204" pitchFamily="34" charset="0"/>
                          <a:ea typeface="+mn-ea"/>
                          <a:cs typeface="Arial" panose="020B0604020202020204" pitchFamily="34" charset="0"/>
                        </a:rPr>
                        <a:t>remainder 11</a:t>
                      </a:r>
                      <a:endParaRPr lang="en-GB" sz="3600" b="1" kern="1200" dirty="0">
                        <a:solidFill>
                          <a:srgbClr val="A41E2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GB" sz="3600" b="1" kern="1200" dirty="0" smtClean="0">
                          <a:solidFill>
                            <a:srgbClr val="EE3127"/>
                          </a:solidFill>
                          <a:latin typeface="Arial" panose="020B0604020202020204" pitchFamily="34" charset="0"/>
                          <a:ea typeface="+mn-ea"/>
                          <a:cs typeface="Arial" panose="020B0604020202020204" pitchFamily="34" charset="0"/>
                        </a:rPr>
                        <a:t>11</a:t>
                      </a:r>
                      <a:endParaRPr lang="en-GB" sz="3600" b="1" kern="1200" dirty="0">
                        <a:solidFill>
                          <a:srgbClr val="EE3127"/>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kern="1200" dirty="0">
                        <a:solidFill>
                          <a:srgbClr val="EE3127"/>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kern="1200" dirty="0">
                        <a:solidFill>
                          <a:srgbClr val="EE3127"/>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3600" b="1" kern="1200" dirty="0" smtClean="0">
                          <a:solidFill>
                            <a:srgbClr val="EE3127"/>
                          </a:solidFill>
                          <a:latin typeface="Arial" panose="020B0604020202020204" pitchFamily="34" charset="0"/>
                          <a:ea typeface="+mn-ea"/>
                          <a:cs typeface="Arial" panose="020B0604020202020204" pitchFamily="34" charset="0"/>
                        </a:rPr>
                        <a:t>=</a:t>
                      </a:r>
                      <a:endParaRPr lang="en-GB" sz="3600" b="1" kern="1200" dirty="0">
                        <a:solidFill>
                          <a:srgbClr val="EE3127"/>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3600" b="1" kern="1200" dirty="0" smtClean="0">
                          <a:solidFill>
                            <a:srgbClr val="EE3127"/>
                          </a:solidFill>
                          <a:latin typeface="Arial" panose="020B0604020202020204" pitchFamily="34" charset="0"/>
                          <a:ea typeface="+mn-ea"/>
                          <a:cs typeface="Arial" panose="020B0604020202020204" pitchFamily="34" charset="0"/>
                        </a:rPr>
                        <a:t>B</a:t>
                      </a:r>
                      <a:endParaRPr lang="en-GB" sz="3600" b="1" kern="1200" dirty="0">
                        <a:solidFill>
                          <a:srgbClr val="EE3127"/>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endParaRPr lang="en-GB" sz="3600" b="1" kern="1200" dirty="0">
                        <a:solidFill>
                          <a:srgbClr val="EE3127"/>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kern="1200" dirty="0">
                        <a:solidFill>
                          <a:srgbClr val="EE3127"/>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kern="1200" dirty="0">
                        <a:solidFill>
                          <a:srgbClr val="EE3127"/>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3600" b="1" kern="1200" dirty="0" smtClean="0">
                          <a:solidFill>
                            <a:srgbClr val="EE3127"/>
                          </a:solidFill>
                          <a:latin typeface="Arial" panose="020B0604020202020204" pitchFamily="34" charset="0"/>
                          <a:ea typeface="+mn-ea"/>
                          <a:cs typeface="Arial" panose="020B0604020202020204" pitchFamily="34" charset="0"/>
                        </a:rPr>
                        <a:t>=</a:t>
                      </a:r>
                      <a:endParaRPr lang="en-GB" sz="3600" b="1" kern="1200" dirty="0">
                        <a:solidFill>
                          <a:srgbClr val="EE3127"/>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3600" b="1" kern="1200" dirty="0" smtClean="0">
                          <a:solidFill>
                            <a:srgbClr val="EE3127"/>
                          </a:solidFill>
                          <a:latin typeface="Arial" panose="020B0604020202020204" pitchFamily="34" charset="0"/>
                          <a:ea typeface="+mn-ea"/>
                          <a:cs typeface="Arial" panose="020B0604020202020204" pitchFamily="34" charset="0"/>
                        </a:rPr>
                        <a:t>2B</a:t>
                      </a:r>
                      <a:endParaRPr lang="en-GB" sz="3600" b="1" kern="1200" dirty="0">
                        <a:solidFill>
                          <a:srgbClr val="EE3127"/>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52074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smtClean="0"/>
              <a:t>Objectives</a:t>
            </a:r>
            <a:endParaRPr lang="en-GB" dirty="0"/>
          </a:p>
        </p:txBody>
      </p:sp>
      <p:sp>
        <p:nvSpPr>
          <p:cNvPr id="2" name="Text Placeholder 1"/>
          <p:cNvSpPr>
            <a:spLocks noGrp="1"/>
          </p:cNvSpPr>
          <p:nvPr>
            <p:ph type="body" sz="quarter" idx="14"/>
          </p:nvPr>
        </p:nvSpPr>
        <p:spPr/>
        <p:txBody>
          <a:bodyPr/>
          <a:lstStyle/>
          <a:p>
            <a:r>
              <a:rPr lang="en-GB" dirty="0" smtClean="0"/>
              <a:t>Categorise numbers as natural, integer, rational, irrational, real or ordinal</a:t>
            </a:r>
          </a:p>
          <a:p>
            <a:r>
              <a:rPr lang="en-GB" dirty="0" smtClean="0"/>
              <a:t>Understand how a number’s base affects its value</a:t>
            </a:r>
          </a:p>
          <a:p>
            <a:r>
              <a:rPr lang="en-GB" dirty="0" smtClean="0"/>
              <a:t>Convert between decimal, binary and hexadecimal number systems</a:t>
            </a:r>
            <a:endParaRPr lang="en-GB" dirty="0"/>
          </a:p>
        </p:txBody>
      </p:sp>
    </p:spTree>
    <p:extLst>
      <p:ext uri="{BB962C8B-B14F-4D97-AF65-F5344CB8AC3E}">
        <p14:creationId xmlns:p14="http://schemas.microsoft.com/office/powerpoint/2010/main" val="3831259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Significant powers</a:t>
            </a:r>
            <a:endParaRPr lang="en-GB" dirty="0"/>
          </a:p>
        </p:txBody>
      </p:sp>
      <p:sp>
        <p:nvSpPr>
          <p:cNvPr id="3" name="Text Placeholder 2"/>
          <p:cNvSpPr>
            <a:spLocks noGrp="1"/>
          </p:cNvSpPr>
          <p:nvPr>
            <p:ph type="body" sz="quarter" idx="14"/>
          </p:nvPr>
        </p:nvSpPr>
        <p:spPr>
          <a:xfrm>
            <a:off x="724280" y="1704179"/>
            <a:ext cx="7797230" cy="4007689"/>
          </a:xfrm>
        </p:spPr>
        <p:txBody>
          <a:bodyPr/>
          <a:lstStyle/>
          <a:p>
            <a:r>
              <a:rPr lang="en-GB" dirty="0" smtClean="0"/>
              <a:t>Work out the following powers of 2:</a:t>
            </a:r>
          </a:p>
          <a:p>
            <a:endParaRPr lang="en-GB" dirty="0"/>
          </a:p>
          <a:p>
            <a:endParaRPr lang="en-GB" dirty="0" smtClean="0"/>
          </a:p>
          <a:p>
            <a:endParaRPr lang="en-GB" dirty="0"/>
          </a:p>
          <a:p>
            <a:endParaRPr lang="en-GB" dirty="0" smtClean="0"/>
          </a:p>
          <a:p>
            <a:endParaRPr lang="en-GB" dirty="0"/>
          </a:p>
          <a:p>
            <a:endParaRPr lang="en-GB" dirty="0" smtClean="0"/>
          </a:p>
          <a:p>
            <a:r>
              <a:rPr lang="en-GB" dirty="0" smtClean="0"/>
              <a:t>Why is the answer to 2</a:t>
            </a:r>
            <a:r>
              <a:rPr lang="en-GB" sz="2000" baseline="30000" dirty="0">
                <a:latin typeface="Arial" panose="020B0604020202020204" pitchFamily="34" charset="0"/>
                <a:cs typeface="Arial" panose="020B0604020202020204" pitchFamily="34" charset="0"/>
              </a:rPr>
              <a:t>4</a:t>
            </a:r>
            <a:r>
              <a:rPr lang="en-GB" dirty="0" smtClean="0"/>
              <a:t> significant?</a:t>
            </a:r>
          </a:p>
        </p:txBody>
      </p:sp>
      <p:sp>
        <p:nvSpPr>
          <p:cNvPr id="5" name="Rectangle 4"/>
          <p:cNvSpPr/>
          <p:nvPr/>
        </p:nvSpPr>
        <p:spPr>
          <a:xfrm>
            <a:off x="2504152" y="2254646"/>
            <a:ext cx="1103186" cy="3785652"/>
          </a:xfrm>
          <a:prstGeom prst="rect">
            <a:avLst/>
          </a:prstGeom>
          <a:noFill/>
          <a:ln>
            <a:noFill/>
          </a:ln>
        </p:spPr>
        <p:txBody>
          <a:bodyPr wrap="none" lIns="91440" tIns="45720" rIns="91440" bIns="45720">
            <a:spAutoFit/>
          </a:bodyPr>
          <a:lstStyle/>
          <a:p>
            <a:pPr algn="ctr"/>
            <a:r>
              <a:rPr lang="en-US" sz="4000" b="1" dirty="0">
                <a:solidFill>
                  <a:srgbClr val="EE3127"/>
                </a:solidFill>
                <a:latin typeface="Arial" panose="020B0604020202020204" pitchFamily="34" charset="0"/>
                <a:cs typeface="Arial" panose="020B0604020202020204" pitchFamily="34" charset="0"/>
              </a:rPr>
              <a:t>2</a:t>
            </a:r>
            <a:r>
              <a:rPr lang="en-US" sz="4000" b="1" baseline="30000" dirty="0">
                <a:solidFill>
                  <a:srgbClr val="EE3127"/>
                </a:solidFill>
                <a:latin typeface="Arial" panose="020B0604020202020204" pitchFamily="34" charset="0"/>
                <a:cs typeface="Arial" panose="020B0604020202020204" pitchFamily="34" charset="0"/>
              </a:rPr>
              <a:t>0</a:t>
            </a:r>
            <a:r>
              <a:rPr lang="en-US" sz="4000" b="1" dirty="0">
                <a:solidFill>
                  <a:srgbClr val="EE3127"/>
                </a:solidFill>
                <a:latin typeface="Arial" panose="020B0604020202020204" pitchFamily="34" charset="0"/>
                <a:cs typeface="Arial" panose="020B0604020202020204" pitchFamily="34" charset="0"/>
              </a:rPr>
              <a:t> =</a:t>
            </a:r>
          </a:p>
          <a:p>
            <a:pPr algn="ctr"/>
            <a:r>
              <a:rPr lang="en-US" sz="4000" b="1" dirty="0">
                <a:solidFill>
                  <a:srgbClr val="EE3127"/>
                </a:solidFill>
                <a:latin typeface="Arial" panose="020B0604020202020204" pitchFamily="34" charset="0"/>
                <a:cs typeface="Arial" panose="020B0604020202020204" pitchFamily="34" charset="0"/>
              </a:rPr>
              <a:t>2</a:t>
            </a:r>
            <a:r>
              <a:rPr lang="en-US" sz="4000" b="1" baseline="30000" dirty="0">
                <a:solidFill>
                  <a:srgbClr val="EE3127"/>
                </a:solidFill>
                <a:latin typeface="Arial" panose="020B0604020202020204" pitchFamily="34" charset="0"/>
                <a:cs typeface="Arial" panose="020B0604020202020204" pitchFamily="34" charset="0"/>
              </a:rPr>
              <a:t>1</a:t>
            </a:r>
            <a:r>
              <a:rPr lang="en-US" sz="4000" b="1" dirty="0">
                <a:solidFill>
                  <a:srgbClr val="EE3127"/>
                </a:solidFill>
                <a:latin typeface="Arial" panose="020B0604020202020204" pitchFamily="34" charset="0"/>
                <a:cs typeface="Arial" panose="020B0604020202020204" pitchFamily="34" charset="0"/>
              </a:rPr>
              <a:t> =</a:t>
            </a:r>
          </a:p>
          <a:p>
            <a:pPr algn="ctr"/>
            <a:r>
              <a:rPr lang="en-US" sz="4000" b="1" dirty="0">
                <a:solidFill>
                  <a:srgbClr val="EE3127"/>
                </a:solidFill>
                <a:latin typeface="Arial" panose="020B0604020202020204" pitchFamily="34" charset="0"/>
                <a:cs typeface="Arial" panose="020B0604020202020204" pitchFamily="34" charset="0"/>
              </a:rPr>
              <a:t>2</a:t>
            </a:r>
            <a:r>
              <a:rPr lang="en-US" sz="4000" b="1" baseline="30000" dirty="0">
                <a:solidFill>
                  <a:srgbClr val="EE3127"/>
                </a:solidFill>
                <a:latin typeface="Arial" panose="020B0604020202020204" pitchFamily="34" charset="0"/>
                <a:cs typeface="Arial" panose="020B0604020202020204" pitchFamily="34" charset="0"/>
              </a:rPr>
              <a:t>2</a:t>
            </a:r>
            <a:r>
              <a:rPr lang="en-US" sz="4000" b="1" dirty="0">
                <a:solidFill>
                  <a:srgbClr val="EE3127"/>
                </a:solidFill>
                <a:latin typeface="Arial" panose="020B0604020202020204" pitchFamily="34" charset="0"/>
                <a:cs typeface="Arial" panose="020B0604020202020204" pitchFamily="34" charset="0"/>
              </a:rPr>
              <a:t> </a:t>
            </a:r>
            <a:r>
              <a:rPr lang="en-US" sz="4000" b="1" dirty="0" smtClean="0">
                <a:solidFill>
                  <a:srgbClr val="EE3127"/>
                </a:solidFill>
                <a:latin typeface="Arial" panose="020B0604020202020204" pitchFamily="34" charset="0"/>
                <a:cs typeface="Arial" panose="020B0604020202020204" pitchFamily="34" charset="0"/>
              </a:rPr>
              <a:t>=</a:t>
            </a:r>
          </a:p>
          <a:p>
            <a:pPr algn="ctr"/>
            <a:r>
              <a:rPr lang="en-US" sz="4000" b="1" dirty="0">
                <a:solidFill>
                  <a:srgbClr val="EE3127"/>
                </a:solidFill>
                <a:latin typeface="Arial" panose="020B0604020202020204" pitchFamily="34" charset="0"/>
                <a:cs typeface="Arial" panose="020B0604020202020204" pitchFamily="34" charset="0"/>
              </a:rPr>
              <a:t>2</a:t>
            </a:r>
            <a:r>
              <a:rPr lang="en-US" sz="4000" b="1" baseline="30000" dirty="0">
                <a:solidFill>
                  <a:srgbClr val="EE3127"/>
                </a:solidFill>
                <a:latin typeface="Arial" panose="020B0604020202020204" pitchFamily="34" charset="0"/>
                <a:cs typeface="Arial" panose="020B0604020202020204" pitchFamily="34" charset="0"/>
              </a:rPr>
              <a:t>3</a:t>
            </a:r>
            <a:r>
              <a:rPr lang="en-US" sz="4000" b="1" dirty="0">
                <a:solidFill>
                  <a:srgbClr val="EE3127"/>
                </a:solidFill>
                <a:latin typeface="Arial" panose="020B0604020202020204" pitchFamily="34" charset="0"/>
                <a:cs typeface="Arial" panose="020B0604020202020204" pitchFamily="34" charset="0"/>
              </a:rPr>
              <a:t> =</a:t>
            </a:r>
          </a:p>
          <a:p>
            <a:pPr algn="ctr"/>
            <a:r>
              <a:rPr lang="en-US" sz="4000" b="1" dirty="0">
                <a:solidFill>
                  <a:srgbClr val="EE3127"/>
                </a:solidFill>
                <a:latin typeface="Arial" panose="020B0604020202020204" pitchFamily="34" charset="0"/>
                <a:cs typeface="Arial" panose="020B0604020202020204" pitchFamily="34" charset="0"/>
              </a:rPr>
              <a:t>2</a:t>
            </a:r>
            <a:r>
              <a:rPr lang="en-US" sz="4000" b="1" baseline="30000" dirty="0">
                <a:solidFill>
                  <a:srgbClr val="EE3127"/>
                </a:solidFill>
                <a:latin typeface="Arial" panose="020B0604020202020204" pitchFamily="34" charset="0"/>
                <a:cs typeface="Arial" panose="020B0604020202020204" pitchFamily="34" charset="0"/>
              </a:rPr>
              <a:t>4</a:t>
            </a:r>
            <a:r>
              <a:rPr lang="en-US" sz="4000" b="1" dirty="0">
                <a:solidFill>
                  <a:srgbClr val="EE3127"/>
                </a:solidFill>
                <a:latin typeface="Arial" panose="020B0604020202020204" pitchFamily="34" charset="0"/>
                <a:cs typeface="Arial" panose="020B0604020202020204" pitchFamily="34" charset="0"/>
              </a:rPr>
              <a:t> =</a:t>
            </a:r>
          </a:p>
          <a:p>
            <a:pPr algn="ctr"/>
            <a:endParaRPr lang="en-US" sz="4000" b="1" dirty="0">
              <a:solidFill>
                <a:srgbClr val="EE312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959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Significance of 16</a:t>
            </a:r>
            <a:endParaRPr lang="en-GB" dirty="0"/>
          </a:p>
        </p:txBody>
      </p:sp>
      <p:sp>
        <p:nvSpPr>
          <p:cNvPr id="3" name="Text Placeholder 2"/>
          <p:cNvSpPr>
            <a:spLocks noGrp="1"/>
          </p:cNvSpPr>
          <p:nvPr>
            <p:ph type="body" sz="quarter" idx="14"/>
          </p:nvPr>
        </p:nvSpPr>
        <p:spPr/>
        <p:txBody>
          <a:bodyPr/>
          <a:lstStyle/>
          <a:p>
            <a:r>
              <a:rPr lang="en-GB" dirty="0" smtClean="0"/>
              <a:t>16 is the fourth power of 2</a:t>
            </a:r>
          </a:p>
          <a:p>
            <a:r>
              <a:rPr lang="en-GB" dirty="0" smtClean="0"/>
              <a:t>This means that base 16 numbers can be translated from 4 consecutive bits of a binary value</a:t>
            </a:r>
          </a:p>
          <a:p>
            <a:r>
              <a:rPr lang="en-GB" dirty="0" smtClean="0"/>
              <a:t>This makes it simple to translate binary numbers into hexadecimal values and back again</a:t>
            </a:r>
          </a:p>
          <a:p>
            <a:endParaRPr lang="en-GB" dirty="0"/>
          </a:p>
        </p:txBody>
      </p:sp>
      <p:graphicFrame>
        <p:nvGraphicFramePr>
          <p:cNvPr id="16" name="Table 15"/>
          <p:cNvGraphicFramePr>
            <a:graphicFrameLocks noGrp="1"/>
          </p:cNvGraphicFramePr>
          <p:nvPr>
            <p:extLst>
              <p:ext uri="{D42A27DB-BD31-4B8C-83A1-F6EECF244321}">
                <p14:modId xmlns:p14="http://schemas.microsoft.com/office/powerpoint/2010/main" val="2300930080"/>
              </p:ext>
            </p:extLst>
          </p:nvPr>
        </p:nvGraphicFramePr>
        <p:xfrm>
          <a:off x="1373687" y="4141130"/>
          <a:ext cx="6052380" cy="1798320"/>
        </p:xfrm>
        <a:graphic>
          <a:graphicData uri="http://schemas.openxmlformats.org/drawingml/2006/table">
            <a:tbl>
              <a:tblPr firstRow="1" bandRow="1">
                <a:tableStyleId>{2D5ABB26-0587-4C30-8999-92F81FD0307C}</a:tableStyleId>
              </a:tblPr>
              <a:tblGrid>
                <a:gridCol w="1516380"/>
                <a:gridCol w="504000"/>
                <a:gridCol w="504000"/>
                <a:gridCol w="504000"/>
                <a:gridCol w="504000"/>
                <a:gridCol w="504000"/>
                <a:gridCol w="504000"/>
                <a:gridCol w="504000"/>
                <a:gridCol w="504000"/>
                <a:gridCol w="504000"/>
              </a:tblGrid>
              <a:tr h="370840">
                <a:tc>
                  <a:txBody>
                    <a:bodyPr/>
                    <a:lstStyle/>
                    <a:p>
                      <a:pPr algn="ctr"/>
                      <a:endParaRPr lang="en-GB" dirty="0">
                        <a:solidFill>
                          <a:srgbClr val="EE3127"/>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solidFill>
                          <a:srgbClr val="EE3127"/>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smtClean="0">
                          <a:solidFill>
                            <a:schemeClr val="tx1"/>
                          </a:solidFill>
                          <a:latin typeface="Arial" panose="020B0604020202020204" pitchFamily="34" charset="0"/>
                          <a:cs typeface="Arial" panose="020B0604020202020204" pitchFamily="34" charset="0"/>
                        </a:rPr>
                        <a:t>8</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A41E2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smtClean="0">
                          <a:solidFill>
                            <a:schemeClr val="tx1"/>
                          </a:solidFill>
                          <a:latin typeface="Arial" panose="020B0604020202020204" pitchFamily="34" charset="0"/>
                          <a:cs typeface="Arial" panose="020B0604020202020204" pitchFamily="34" charset="0"/>
                        </a:rPr>
                        <a:t>4</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A41E2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smtClean="0">
                          <a:solidFill>
                            <a:schemeClr val="tx1"/>
                          </a:solidFill>
                          <a:latin typeface="Arial" panose="020B0604020202020204" pitchFamily="34" charset="0"/>
                          <a:cs typeface="Arial" panose="020B0604020202020204" pitchFamily="34" charset="0"/>
                        </a:rPr>
                        <a:t>2</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A41E2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smtClean="0">
                          <a:solidFill>
                            <a:schemeClr val="tx1"/>
                          </a:solidFill>
                          <a:latin typeface="Arial" panose="020B0604020202020204" pitchFamily="34" charset="0"/>
                          <a:cs typeface="Arial" panose="020B0604020202020204" pitchFamily="34" charset="0"/>
                        </a:rPr>
                        <a:t>1</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28575" cap="flat" cmpd="sng" algn="ctr">
                      <a:solidFill>
                        <a:srgbClr val="A41E2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smtClean="0">
                          <a:solidFill>
                            <a:schemeClr val="tx1"/>
                          </a:solidFill>
                          <a:latin typeface="Arial" panose="020B0604020202020204" pitchFamily="34" charset="0"/>
                          <a:cs typeface="Arial" panose="020B0604020202020204" pitchFamily="34" charset="0"/>
                        </a:rPr>
                        <a:t>8</a:t>
                      </a:r>
                      <a:endParaRPr lang="en-GB" sz="200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A41E2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smtClean="0">
                          <a:solidFill>
                            <a:schemeClr val="tx1"/>
                          </a:solidFill>
                          <a:latin typeface="Arial" panose="020B0604020202020204" pitchFamily="34" charset="0"/>
                          <a:cs typeface="Arial" panose="020B0604020202020204" pitchFamily="34" charset="0"/>
                        </a:rPr>
                        <a:t>4</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A41E2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smtClean="0">
                          <a:solidFill>
                            <a:schemeClr val="tx1"/>
                          </a:solidFill>
                          <a:latin typeface="Arial" panose="020B0604020202020204" pitchFamily="34" charset="0"/>
                          <a:cs typeface="Arial" panose="020B0604020202020204" pitchFamily="34" charset="0"/>
                        </a:rPr>
                        <a:t>2</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A41E2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smtClean="0">
                          <a:solidFill>
                            <a:schemeClr val="tx1"/>
                          </a:solidFill>
                          <a:latin typeface="Arial" panose="020B0604020202020204" pitchFamily="34" charset="0"/>
                          <a:cs typeface="Arial" panose="020B0604020202020204" pitchFamily="34" charset="0"/>
                        </a:rPr>
                        <a:t>1</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A41E21"/>
                      </a:solidFill>
                      <a:prstDash val="sysDash"/>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4000" b="1" dirty="0" smtClean="0">
                          <a:solidFill>
                            <a:srgbClr val="EE3127"/>
                          </a:solidFill>
                          <a:latin typeface="Arial" panose="020B0604020202020204" pitchFamily="34" charset="0"/>
                          <a:cs typeface="Arial" panose="020B0604020202020204" pitchFamily="34" charset="0"/>
                        </a:rPr>
                        <a:t>216</a:t>
                      </a:r>
                      <a:endParaRPr lang="en-GB" sz="4000" b="1" dirty="0">
                        <a:solidFill>
                          <a:srgbClr val="EE3127"/>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smtClean="0">
                          <a:solidFill>
                            <a:srgbClr val="EE3127"/>
                          </a:solidFill>
                          <a:latin typeface="Arial" panose="020B0604020202020204" pitchFamily="34" charset="0"/>
                          <a:cs typeface="Arial" panose="020B0604020202020204" pitchFamily="34" charset="0"/>
                        </a:rPr>
                        <a:t>=</a:t>
                      </a:r>
                      <a:endParaRPr lang="en-GB" sz="4000" b="1" dirty="0">
                        <a:solidFill>
                          <a:srgbClr val="EE3127"/>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28575" cap="flat" cmpd="sng" algn="ctr">
                      <a:solidFill>
                        <a:srgbClr val="A41E2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smtClean="0">
                          <a:solidFill>
                            <a:srgbClr val="EE3127"/>
                          </a:solidFill>
                          <a:latin typeface="Arial" panose="020B0604020202020204" pitchFamily="34" charset="0"/>
                          <a:cs typeface="Arial" panose="020B0604020202020204" pitchFamily="34" charset="0"/>
                        </a:rPr>
                        <a:t>1</a:t>
                      </a:r>
                      <a:endParaRPr lang="en-GB" sz="4000" b="1" dirty="0">
                        <a:solidFill>
                          <a:srgbClr val="EE3127"/>
                        </a:solidFill>
                        <a:latin typeface="Arial" panose="020B0604020202020204" pitchFamily="34" charset="0"/>
                        <a:cs typeface="Arial" panose="020B0604020202020204" pitchFamily="34" charset="0"/>
                      </a:endParaRPr>
                    </a:p>
                  </a:txBody>
                  <a:tcPr anchor="ctr">
                    <a:lnL w="28575" cap="flat" cmpd="sng" algn="ctr">
                      <a:solidFill>
                        <a:srgbClr val="A41E21"/>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rgbClr val="A41E21"/>
                      </a:solidFill>
                      <a:prstDash val="sysDash"/>
                      <a:round/>
                      <a:headEnd type="none" w="med" len="med"/>
                      <a:tailEnd type="none" w="med" len="med"/>
                    </a:lnT>
                    <a:lnB w="28575" cap="flat" cmpd="sng" algn="ctr">
                      <a:solidFill>
                        <a:srgbClr val="A41E2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smtClean="0">
                          <a:solidFill>
                            <a:srgbClr val="EE3127"/>
                          </a:solidFill>
                          <a:latin typeface="Arial" panose="020B0604020202020204" pitchFamily="34" charset="0"/>
                          <a:cs typeface="Arial" panose="020B0604020202020204" pitchFamily="34" charset="0"/>
                        </a:rPr>
                        <a:t>1</a:t>
                      </a:r>
                      <a:endParaRPr lang="en-GB" sz="4000" b="1" dirty="0">
                        <a:solidFill>
                          <a:srgbClr val="EE3127"/>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A41E21"/>
                      </a:solidFill>
                      <a:prstDash val="sysDash"/>
                      <a:round/>
                      <a:headEnd type="none" w="med" len="med"/>
                      <a:tailEnd type="none" w="med" len="med"/>
                    </a:lnT>
                    <a:lnB w="28575" cap="flat" cmpd="sng" algn="ctr">
                      <a:solidFill>
                        <a:srgbClr val="A41E2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smtClean="0">
                          <a:solidFill>
                            <a:srgbClr val="EE3127"/>
                          </a:solidFill>
                          <a:latin typeface="Arial" panose="020B0604020202020204" pitchFamily="34" charset="0"/>
                          <a:cs typeface="Arial" panose="020B0604020202020204" pitchFamily="34" charset="0"/>
                        </a:rPr>
                        <a:t>0</a:t>
                      </a:r>
                      <a:endParaRPr lang="en-GB" sz="4000" b="1" dirty="0">
                        <a:solidFill>
                          <a:srgbClr val="EE3127"/>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A41E21"/>
                      </a:solidFill>
                      <a:prstDash val="sysDash"/>
                      <a:round/>
                      <a:headEnd type="none" w="med" len="med"/>
                      <a:tailEnd type="none" w="med" len="med"/>
                    </a:lnT>
                    <a:lnB w="28575" cap="flat" cmpd="sng" algn="ctr">
                      <a:solidFill>
                        <a:srgbClr val="A41E2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smtClean="0">
                          <a:solidFill>
                            <a:srgbClr val="EE3127"/>
                          </a:solidFill>
                          <a:latin typeface="Arial" panose="020B0604020202020204" pitchFamily="34" charset="0"/>
                          <a:cs typeface="Arial" panose="020B0604020202020204" pitchFamily="34" charset="0"/>
                        </a:rPr>
                        <a:t>1</a:t>
                      </a:r>
                      <a:endParaRPr lang="en-GB" sz="4000" b="1" dirty="0">
                        <a:solidFill>
                          <a:srgbClr val="EE3127"/>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rgbClr val="A41E21"/>
                      </a:solidFill>
                      <a:prstDash val="sysDash"/>
                      <a:round/>
                      <a:headEnd type="none" w="med" len="med"/>
                      <a:tailEnd type="none" w="med" len="med"/>
                    </a:lnT>
                    <a:lnB w="28575" cap="flat" cmpd="sng" algn="ctr">
                      <a:solidFill>
                        <a:srgbClr val="A41E2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smtClean="0">
                          <a:solidFill>
                            <a:srgbClr val="EE3127"/>
                          </a:solidFill>
                          <a:latin typeface="Arial" panose="020B0604020202020204" pitchFamily="34" charset="0"/>
                          <a:cs typeface="Arial" panose="020B0604020202020204" pitchFamily="34" charset="0"/>
                        </a:rPr>
                        <a:t>1</a:t>
                      </a:r>
                      <a:endParaRPr lang="en-GB" sz="4000" b="1" dirty="0">
                        <a:solidFill>
                          <a:srgbClr val="EE3127"/>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rgbClr val="A41E21"/>
                      </a:solidFill>
                      <a:prstDash val="sysDash"/>
                      <a:round/>
                      <a:headEnd type="none" w="med" len="med"/>
                      <a:tailEnd type="none" w="med" len="med"/>
                    </a:lnT>
                    <a:lnB w="28575" cap="flat" cmpd="sng" algn="ctr">
                      <a:solidFill>
                        <a:srgbClr val="A41E2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smtClean="0">
                          <a:solidFill>
                            <a:srgbClr val="EE3127"/>
                          </a:solidFill>
                          <a:latin typeface="Arial" panose="020B0604020202020204" pitchFamily="34" charset="0"/>
                          <a:cs typeface="Arial" panose="020B0604020202020204" pitchFamily="34" charset="0"/>
                        </a:rPr>
                        <a:t>0</a:t>
                      </a:r>
                      <a:endParaRPr lang="en-GB" sz="4000" b="1" dirty="0">
                        <a:solidFill>
                          <a:srgbClr val="EE3127"/>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A41E21"/>
                      </a:solidFill>
                      <a:prstDash val="sysDash"/>
                      <a:round/>
                      <a:headEnd type="none" w="med" len="med"/>
                      <a:tailEnd type="none" w="med" len="med"/>
                    </a:lnT>
                    <a:lnB w="28575" cap="flat" cmpd="sng" algn="ctr">
                      <a:solidFill>
                        <a:srgbClr val="A41E2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smtClean="0">
                          <a:solidFill>
                            <a:srgbClr val="EE3127"/>
                          </a:solidFill>
                          <a:latin typeface="Arial" panose="020B0604020202020204" pitchFamily="34" charset="0"/>
                          <a:cs typeface="Arial" panose="020B0604020202020204" pitchFamily="34" charset="0"/>
                        </a:rPr>
                        <a:t>0</a:t>
                      </a:r>
                      <a:endParaRPr lang="en-GB" sz="4000" b="1" dirty="0">
                        <a:solidFill>
                          <a:srgbClr val="EE3127"/>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A41E21"/>
                      </a:solidFill>
                      <a:prstDash val="sysDash"/>
                      <a:round/>
                      <a:headEnd type="none" w="med" len="med"/>
                      <a:tailEnd type="none" w="med" len="med"/>
                    </a:lnT>
                    <a:lnB w="28575" cap="flat" cmpd="sng" algn="ctr">
                      <a:solidFill>
                        <a:srgbClr val="A41E2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smtClean="0">
                          <a:solidFill>
                            <a:srgbClr val="EE3127"/>
                          </a:solidFill>
                          <a:latin typeface="Arial" panose="020B0604020202020204" pitchFamily="34" charset="0"/>
                          <a:cs typeface="Arial" panose="020B0604020202020204" pitchFamily="34" charset="0"/>
                        </a:rPr>
                        <a:t>0</a:t>
                      </a:r>
                      <a:endParaRPr lang="en-GB" sz="4000" b="1" dirty="0">
                        <a:solidFill>
                          <a:srgbClr val="EE3127"/>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28575" cap="flat" cmpd="sng" algn="ctr">
                      <a:solidFill>
                        <a:srgbClr val="A41E21"/>
                      </a:solidFill>
                      <a:prstDash val="sysDash"/>
                      <a:round/>
                      <a:headEnd type="none" w="med" len="med"/>
                      <a:tailEnd type="none" w="med" len="med"/>
                    </a:lnR>
                    <a:lnT w="28575" cap="flat" cmpd="sng" algn="ctr">
                      <a:solidFill>
                        <a:srgbClr val="A41E21"/>
                      </a:solidFill>
                      <a:prstDash val="sysDash"/>
                      <a:round/>
                      <a:headEnd type="none" w="med" len="med"/>
                      <a:tailEnd type="none" w="med" len="med"/>
                    </a:lnT>
                    <a:lnB w="28575" cap="flat" cmpd="sng" algn="ctr">
                      <a:solidFill>
                        <a:srgbClr val="A41E21"/>
                      </a:solidFill>
                      <a:prstDash val="sysDash"/>
                      <a:round/>
                      <a:headEnd type="none" w="med" len="med"/>
                      <a:tailEnd type="none" w="med" len="med"/>
                    </a:lnB>
                    <a:lnTlToBr w="12700" cmpd="sng">
                      <a:noFill/>
                      <a:prstDash val="solid"/>
                    </a:lnTlToBr>
                    <a:lnBlToTr w="12700" cmpd="sng">
                      <a:noFill/>
                      <a:prstDash val="solid"/>
                    </a:lnBlToTr>
                  </a:tcPr>
                </a:tc>
              </a:tr>
              <a:tr h="626302">
                <a:tc>
                  <a:txBody>
                    <a:bodyPr/>
                    <a:lstStyle/>
                    <a:p>
                      <a:pPr algn="ctr"/>
                      <a:endParaRPr lang="en-GB" sz="4000" b="1" dirty="0">
                        <a:solidFill>
                          <a:srgbClr val="EE3127"/>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smtClean="0">
                          <a:solidFill>
                            <a:srgbClr val="A41E21"/>
                          </a:solidFill>
                          <a:latin typeface="Arial" panose="020B0604020202020204" pitchFamily="34" charset="0"/>
                          <a:cs typeface="Arial" panose="020B0604020202020204" pitchFamily="34" charset="0"/>
                        </a:rPr>
                        <a:t>=</a:t>
                      </a:r>
                      <a:endParaRPr lang="en-GB" sz="4000" b="1" dirty="0">
                        <a:solidFill>
                          <a:srgbClr val="A41E2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GB" sz="4000" b="1" dirty="0" smtClean="0">
                          <a:solidFill>
                            <a:srgbClr val="A41E21"/>
                          </a:solidFill>
                          <a:latin typeface="Arial" panose="020B0604020202020204" pitchFamily="34" charset="0"/>
                          <a:cs typeface="Arial" panose="020B0604020202020204" pitchFamily="34" charset="0"/>
                        </a:rPr>
                        <a:t>D</a:t>
                      </a:r>
                      <a:endParaRPr lang="en-GB" sz="4000" b="1" dirty="0">
                        <a:solidFill>
                          <a:srgbClr val="A41E2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rgbClr val="A41E2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5400" b="1" dirty="0">
                        <a:solidFill>
                          <a:srgbClr val="EE3127"/>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5400" b="1" dirty="0">
                        <a:solidFill>
                          <a:srgbClr val="EE3127"/>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5400" b="1" dirty="0">
                        <a:solidFill>
                          <a:srgbClr val="EE3127"/>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GB" sz="4000" b="1" dirty="0" smtClean="0">
                          <a:solidFill>
                            <a:srgbClr val="A41E21"/>
                          </a:solidFill>
                          <a:latin typeface="Arial" panose="020B0604020202020204" pitchFamily="34" charset="0"/>
                          <a:cs typeface="Arial" panose="020B0604020202020204" pitchFamily="34" charset="0"/>
                        </a:rPr>
                        <a:t>8</a:t>
                      </a:r>
                      <a:endParaRPr lang="en-GB" sz="4000" b="1" dirty="0">
                        <a:solidFill>
                          <a:srgbClr val="A41E2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rgbClr val="A41E2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5400" b="1" dirty="0">
                        <a:solidFill>
                          <a:srgbClr val="EE3127"/>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5400" b="1" dirty="0">
                        <a:solidFill>
                          <a:srgbClr val="EE3127"/>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5400" b="1" dirty="0">
                        <a:solidFill>
                          <a:srgbClr val="EE3127"/>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833285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Activity</a:t>
            </a:r>
            <a:endParaRPr lang="en-GB" dirty="0"/>
          </a:p>
        </p:txBody>
      </p:sp>
      <p:sp>
        <p:nvSpPr>
          <p:cNvPr id="3" name="Text Placeholder 2"/>
          <p:cNvSpPr>
            <a:spLocks noGrp="1"/>
          </p:cNvSpPr>
          <p:nvPr>
            <p:ph type="body" sz="quarter" idx="14"/>
          </p:nvPr>
        </p:nvSpPr>
        <p:spPr/>
        <p:txBody>
          <a:bodyPr/>
          <a:lstStyle/>
          <a:p>
            <a:r>
              <a:rPr lang="en-GB" dirty="0"/>
              <a:t>Complete </a:t>
            </a:r>
            <a:r>
              <a:rPr lang="en-GB" b="1" dirty="0" smtClean="0"/>
              <a:t>Task 3</a:t>
            </a:r>
            <a:r>
              <a:rPr lang="en-GB" dirty="0" smtClean="0"/>
              <a:t> on </a:t>
            </a:r>
            <a:r>
              <a:rPr lang="en-GB" b="1" dirty="0" smtClean="0"/>
              <a:t>Worksheet 1</a:t>
            </a:r>
            <a:endParaRPr lang="en-GB" b="1" dirty="0"/>
          </a:p>
        </p:txBody>
      </p:sp>
    </p:spTree>
    <p:extLst>
      <p:ext uri="{BB962C8B-B14F-4D97-AF65-F5344CB8AC3E}">
        <p14:creationId xmlns:p14="http://schemas.microsoft.com/office/powerpoint/2010/main" val="2885073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Why use </a:t>
            </a:r>
            <a:r>
              <a:rPr lang="en-GB" dirty="0" smtClean="0"/>
              <a:t>hex</a:t>
            </a:r>
            <a:r>
              <a:rPr lang="en-GB" dirty="0"/>
              <a:t>?</a:t>
            </a:r>
          </a:p>
          <a:p>
            <a:endParaRPr lang="en-GB" dirty="0"/>
          </a:p>
        </p:txBody>
      </p:sp>
      <p:sp>
        <p:nvSpPr>
          <p:cNvPr id="4" name="Text Placeholder 3"/>
          <p:cNvSpPr>
            <a:spLocks noGrp="1"/>
          </p:cNvSpPr>
          <p:nvPr>
            <p:ph type="body" sz="quarter" idx="14"/>
          </p:nvPr>
        </p:nvSpPr>
        <p:spPr/>
        <p:txBody>
          <a:bodyPr/>
          <a:lstStyle/>
          <a:p>
            <a:r>
              <a:rPr lang="en-GB" dirty="0" smtClean="0"/>
              <a:t>A hexadecimal value is much easier to read and remember than a string of binary digits</a:t>
            </a:r>
            <a:endParaRPr lang="en-GB" dirty="0"/>
          </a:p>
          <a:p>
            <a:r>
              <a:rPr lang="en-GB" dirty="0" smtClean="0"/>
              <a:t>It is quicker </a:t>
            </a:r>
            <a:r>
              <a:rPr lang="en-GB" dirty="0"/>
              <a:t>to write or </a:t>
            </a:r>
            <a:r>
              <a:rPr lang="en-GB" dirty="0" smtClean="0"/>
              <a:t>type, </a:t>
            </a:r>
            <a:r>
              <a:rPr lang="en-GB" dirty="0"/>
              <a:t>since a hex digit </a:t>
            </a:r>
            <a:r>
              <a:rPr lang="en-GB" dirty="0" smtClean="0"/>
              <a:t>takes </a:t>
            </a:r>
            <a:r>
              <a:rPr lang="en-GB" dirty="0"/>
              <a:t>up only </a:t>
            </a:r>
            <a:r>
              <a:rPr lang="en-GB" dirty="0" smtClean="0"/>
              <a:t>one </a:t>
            </a:r>
            <a:r>
              <a:rPr lang="en-GB" dirty="0"/>
              <a:t>character, not </a:t>
            </a:r>
            <a:r>
              <a:rPr lang="en-GB" dirty="0" smtClean="0"/>
              <a:t>four</a:t>
            </a:r>
            <a:endParaRPr lang="en-GB" dirty="0"/>
          </a:p>
          <a:p>
            <a:r>
              <a:rPr lang="en-GB" dirty="0" smtClean="0"/>
              <a:t>There is less chance of making an error when typing hex characters than a string of 1s and 0s</a:t>
            </a:r>
          </a:p>
          <a:p>
            <a:r>
              <a:rPr lang="en-GB" dirty="0"/>
              <a:t>It is </a:t>
            </a:r>
            <a:r>
              <a:rPr lang="en-GB" dirty="0" smtClean="0"/>
              <a:t>used to </a:t>
            </a:r>
            <a:r>
              <a:rPr lang="en-GB" dirty="0"/>
              <a:t>define </a:t>
            </a:r>
            <a:r>
              <a:rPr lang="en-GB" dirty="0" smtClean="0"/>
              <a:t>colours, </a:t>
            </a:r>
            <a:r>
              <a:rPr lang="en-GB" dirty="0"/>
              <a:t>in MAC </a:t>
            </a:r>
            <a:r>
              <a:rPr lang="en-GB" dirty="0" smtClean="0"/>
              <a:t>addresses, in </a:t>
            </a:r>
            <a:r>
              <a:rPr lang="en-GB" dirty="0"/>
              <a:t>assembly languages and machine code</a:t>
            </a:r>
          </a:p>
          <a:p>
            <a:r>
              <a:rPr lang="en-GB" dirty="0" smtClean="0"/>
              <a:t>It is very easy </a:t>
            </a:r>
            <a:r>
              <a:rPr lang="en-GB" dirty="0"/>
              <a:t>to convert to and from binary</a:t>
            </a:r>
          </a:p>
          <a:p>
            <a:endParaRPr lang="en-GB" dirty="0"/>
          </a:p>
        </p:txBody>
      </p:sp>
    </p:spTree>
    <p:extLst>
      <p:ext uri="{BB962C8B-B14F-4D97-AF65-F5344CB8AC3E}">
        <p14:creationId xmlns:p14="http://schemas.microsoft.com/office/powerpoint/2010/main" val="3550405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Plenary</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797230" cy="4070320"/>
              </a:xfrm>
            </p:spPr>
            <p:txBody>
              <a:bodyPr/>
              <a:lstStyle/>
              <a:p>
                <a:r>
                  <a:rPr lang="en-GB" dirty="0" smtClean="0"/>
                  <a:t>Whole, rational and real numbers are represented by </a:t>
                </a:r>
                <a14:m>
                  <m:oMath xmlns:m="http://schemas.openxmlformats.org/officeDocument/2006/math">
                    <m:r>
                      <a:rPr lang="en-GB">
                        <a:latin typeface="Cambria Math" panose="02040503050406030204" pitchFamily="18" charset="0"/>
                      </a:rPr>
                      <m:t>ℤ</m:t>
                    </m:r>
                    <m:r>
                      <a:rPr lang="en-GB">
                        <a:latin typeface="Cambria Math" panose="02040503050406030204" pitchFamily="18" charset="0"/>
                      </a:rPr>
                      <m:t>, </m:t>
                    </m:r>
                    <m:r>
                      <a:rPr lang="en-GB">
                        <a:latin typeface="Cambria Math" panose="02040503050406030204" pitchFamily="18" charset="0"/>
                      </a:rPr>
                      <m:t>ℚ</m:t>
                    </m:r>
                  </m:oMath>
                </a14:m>
                <a:r>
                  <a:rPr lang="en-GB" dirty="0" smtClean="0"/>
                  <a:t> </a:t>
                </a:r>
                <a:r>
                  <a:rPr lang="en-GB" dirty="0"/>
                  <a:t>and </a:t>
                </a:r>
                <a:r>
                  <a:rPr lang="en-GB" dirty="0" smtClean="0"/>
                  <a:t>ℝ and used for counting and measurement</a:t>
                </a:r>
              </a:p>
              <a:p>
                <a:r>
                  <a:rPr lang="en-GB" dirty="0" smtClean="0"/>
                  <a:t>Ordinal numbers are used for position</a:t>
                </a:r>
              </a:p>
              <a:p>
                <a:r>
                  <a:rPr lang="en-GB" dirty="0" smtClean="0"/>
                  <a:t>Decimal numbers are easy to understand but they are not easy to use in electronics</a:t>
                </a:r>
              </a:p>
              <a:p>
                <a:r>
                  <a:rPr lang="en-GB" dirty="0" smtClean="0"/>
                  <a:t>Binary is simple to use with circuitry but is difficult to read by humans</a:t>
                </a:r>
              </a:p>
              <a:p>
                <a:r>
                  <a:rPr lang="en-GB" dirty="0" smtClean="0"/>
                  <a:t>Hexadecimal makes binary easier to read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797230" cy="4070320"/>
              </a:xfrm>
              <a:blipFill rotWithShape="0">
                <a:blip r:embed="rId2"/>
                <a:stretch>
                  <a:fillRect l="-2346" t="-2249" r="-2346"/>
                </a:stretch>
              </a:blipFill>
            </p:spPr>
            <p:txBody>
              <a:bodyPr/>
              <a:lstStyle/>
              <a:p>
                <a:r>
                  <a:rPr lang="en-GB">
                    <a:noFill/>
                  </a:rPr>
                  <a:t> </a:t>
                </a:r>
              </a:p>
            </p:txBody>
          </p:sp>
        </mc:Fallback>
      </mc:AlternateContent>
    </p:spTree>
    <p:extLst>
      <p:ext uri="{BB962C8B-B14F-4D97-AF65-F5344CB8AC3E}">
        <p14:creationId xmlns:p14="http://schemas.microsoft.com/office/powerpoint/2010/main" val="747638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228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Numbers for counting</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r>
                  <a:rPr lang="en-GB" dirty="0" smtClean="0"/>
                  <a:t>Counting objects involves using the numerical symbols 0, 1, 2, 3, 4, 5, 6, 7, 8, 9</a:t>
                </a:r>
              </a:p>
              <a:p>
                <a:r>
                  <a:rPr lang="en-GB" dirty="0" smtClean="0"/>
                  <a:t>These symbols can be used to count objects: </a:t>
                </a:r>
                <a:br>
                  <a:rPr lang="en-GB" dirty="0" smtClean="0"/>
                </a:br>
                <a:r>
                  <a:rPr lang="en-GB" dirty="0" smtClean="0"/>
                  <a:t>e.g. </a:t>
                </a:r>
                <a:r>
                  <a:rPr lang="en-GB" dirty="0"/>
                  <a:t>3 </a:t>
                </a:r>
                <a:r>
                  <a:rPr lang="en-GB" dirty="0" smtClean="0"/>
                  <a:t>little pigs or 10 green bottles</a:t>
                </a:r>
              </a:p>
              <a:p>
                <a:r>
                  <a:rPr lang="en-GB" dirty="0" smtClean="0"/>
                  <a:t>These values are referred to as </a:t>
                </a:r>
                <a:r>
                  <a:rPr lang="en-GB" b="1" dirty="0" smtClean="0"/>
                  <a:t>natural numbers </a:t>
                </a:r>
                <a:r>
                  <a:rPr lang="en-GB" dirty="0" smtClean="0"/>
                  <a:t>and we can describe this as a </a:t>
                </a:r>
                <a:r>
                  <a:rPr lang="en-GB" b="1" dirty="0" smtClean="0"/>
                  <a:t>set</a:t>
                </a:r>
                <a:r>
                  <a:rPr lang="en-GB" dirty="0" smtClean="0"/>
                  <a:t>:</a:t>
                </a:r>
                <a:endParaRPr lang="en-GB" i="1" dirty="0"/>
              </a:p>
              <a:p>
                <a:pPr marL="0" indent="0" algn="ctr">
                  <a:buNone/>
                </a:pPr>
                <a14:m>
                  <m:oMath xmlns:m="http://schemas.openxmlformats.org/officeDocument/2006/math">
                    <m:r>
                      <a:rPr lang="en-GB" sz="4800" b="0" i="1" smtClean="0">
                        <a:solidFill>
                          <a:srgbClr val="FF0000"/>
                        </a:solidFill>
                        <a:latin typeface="Cambria Math"/>
                      </a:rPr>
                      <m:t>ℕ</m:t>
                    </m:r>
                  </m:oMath>
                </a14:m>
                <a:r>
                  <a:rPr lang="en-GB" sz="4800" dirty="0">
                    <a:solidFill>
                      <a:srgbClr val="FF0000"/>
                    </a:solidFill>
                  </a:rPr>
                  <a:t> = {0, 1, 2, 3, ... </a:t>
                </a:r>
                <a:r>
                  <a:rPr lang="en-GB" sz="4800" dirty="0" smtClean="0">
                    <a:solidFill>
                      <a:srgbClr val="FF0000"/>
                    </a:solidFill>
                  </a:rP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346" t="-2650" b="-13428"/>
                </a:stretch>
              </a:blipFill>
            </p:spPr>
            <p:txBody>
              <a:bodyPr/>
              <a:lstStyle/>
              <a:p>
                <a:r>
                  <a:rPr lang="en-GB">
                    <a:noFill/>
                  </a:rPr>
                  <a:t> </a:t>
                </a:r>
              </a:p>
            </p:txBody>
          </p:sp>
        </mc:Fallback>
      </mc:AlternateContent>
    </p:spTree>
    <p:extLst>
      <p:ext uri="{BB962C8B-B14F-4D97-AF65-F5344CB8AC3E}">
        <p14:creationId xmlns:p14="http://schemas.microsoft.com/office/powerpoint/2010/main" val="922515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Whole numbers</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r>
                  <a:rPr lang="en-GB" dirty="0" smtClean="0"/>
                  <a:t>Any positive or negative whole numbers are called </a:t>
                </a:r>
                <a:r>
                  <a:rPr lang="en-GB" b="1" dirty="0" smtClean="0"/>
                  <a:t>integers</a:t>
                </a:r>
                <a:endParaRPr lang="en-GB" dirty="0" smtClean="0"/>
              </a:p>
              <a:p>
                <a:r>
                  <a:rPr lang="en-GB" dirty="0" smtClean="0"/>
                  <a:t>Integer values are described by the set:</a:t>
                </a:r>
              </a:p>
              <a:p>
                <a:pPr marL="0" indent="0" algn="ctr">
                  <a:buNone/>
                </a:pPr>
                <a14:m>
                  <m:oMath xmlns:m="http://schemas.openxmlformats.org/officeDocument/2006/math">
                    <m:r>
                      <a:rPr lang="en-GB" sz="4800" i="1" smtClean="0">
                        <a:solidFill>
                          <a:srgbClr val="FF0000"/>
                        </a:solidFill>
                        <a:latin typeface="Cambria Math"/>
                      </a:rPr>
                      <m:t>ℤ</m:t>
                    </m:r>
                  </m:oMath>
                </a14:m>
                <a:r>
                  <a:rPr lang="en-GB" sz="4800" dirty="0">
                    <a:solidFill>
                      <a:srgbClr val="FF0000"/>
                    </a:solidFill>
                  </a:rPr>
                  <a:t> = {…, </a:t>
                </a:r>
                <a:r>
                  <a:rPr lang="en-GB" sz="4800" dirty="0" smtClean="0">
                    <a:solidFill>
                      <a:srgbClr val="FF0000"/>
                    </a:solidFill>
                  </a:rPr>
                  <a:t>-</a:t>
                </a:r>
                <a:r>
                  <a:rPr lang="en-GB" sz="4800" dirty="0">
                    <a:solidFill>
                      <a:srgbClr val="FF0000"/>
                    </a:solidFill>
                  </a:rPr>
                  <a:t>2, -1, 0, 1, </a:t>
                </a:r>
                <a:r>
                  <a:rPr lang="en-GB" sz="4800" dirty="0" smtClean="0">
                    <a:solidFill>
                      <a:srgbClr val="FF0000"/>
                    </a:solidFill>
                  </a:rPr>
                  <a:t>…}</a:t>
                </a:r>
                <a:endParaRPr lang="en-GB" sz="4800" dirty="0">
                  <a:solidFill>
                    <a:srgbClr val="FF0000"/>
                  </a:solidFill>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346" t="-2650"/>
                </a:stretch>
              </a:blipFill>
            </p:spPr>
            <p:txBody>
              <a:bodyPr/>
              <a:lstStyle/>
              <a:p>
                <a:r>
                  <a:rPr lang="en-GB">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499" y="4569634"/>
            <a:ext cx="7952792" cy="599719"/>
          </a:xfrm>
          <a:prstGeom prst="rect">
            <a:avLst/>
          </a:prstGeom>
        </p:spPr>
      </p:pic>
    </p:spTree>
    <p:extLst>
      <p:ext uri="{BB962C8B-B14F-4D97-AF65-F5344CB8AC3E}">
        <p14:creationId xmlns:p14="http://schemas.microsoft.com/office/powerpoint/2010/main" val="1326999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Rational numbers</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r>
                  <a:rPr lang="en-GB" dirty="0" smtClean="0"/>
                  <a:t>Rational numbers (</a:t>
                </a:r>
                <a14:m>
                  <m:oMath xmlns:m="http://schemas.openxmlformats.org/officeDocument/2006/math">
                    <m:r>
                      <a:rPr lang="en-GB" i="1">
                        <a:latin typeface="Cambria Math"/>
                      </a:rPr>
                      <m:t>ℚ</m:t>
                    </m:r>
                  </m:oMath>
                </a14:m>
                <a:r>
                  <a:rPr lang="en-GB" dirty="0" smtClean="0"/>
                  <a:t>) include values that can be expressed as fractions or ratios</a:t>
                </a:r>
              </a:p>
              <a:p>
                <a:r>
                  <a:rPr lang="en-GB" dirty="0" smtClean="0"/>
                  <a:t>This includes: </a:t>
                </a:r>
              </a:p>
              <a:p>
                <a:pPr lvl="1"/>
                <a:r>
                  <a:rPr lang="en-GB" dirty="0" smtClean="0">
                    <a:solidFill>
                      <a:srgbClr val="EE3127"/>
                    </a:solidFill>
                  </a:rPr>
                  <a:t>the set of integers: </a:t>
                </a:r>
                <a14:m>
                  <m:oMath xmlns:m="http://schemas.openxmlformats.org/officeDocument/2006/math">
                    <m:r>
                      <a:rPr lang="en-GB" i="1" smtClean="0">
                        <a:solidFill>
                          <a:srgbClr val="EE3127"/>
                        </a:solidFill>
                        <a:latin typeface="Cambria Math"/>
                      </a:rPr>
                      <m:t>ℤ</m:t>
                    </m:r>
                  </m:oMath>
                </a14:m>
                <a:endParaRPr lang="en-GB" dirty="0" smtClean="0">
                  <a:solidFill>
                    <a:srgbClr val="EE3127"/>
                  </a:solidFill>
                </a:endParaRPr>
              </a:p>
              <a:p>
                <a:pPr lvl="1"/>
                <a:r>
                  <a:rPr lang="en-GB" dirty="0">
                    <a:solidFill>
                      <a:srgbClr val="EE3127"/>
                    </a:solidFill>
                  </a:rPr>
                  <a:t>v</a:t>
                </a:r>
                <a:r>
                  <a:rPr lang="en-GB" dirty="0" smtClean="0">
                    <a:solidFill>
                      <a:srgbClr val="EE3127"/>
                    </a:solidFill>
                  </a:rPr>
                  <a:t>alues with recurring values such as </a:t>
                </a:r>
                <a:r>
                  <a:rPr lang="en-GB" dirty="0" smtClean="0">
                    <a:solidFill>
                      <a:srgbClr val="EE3127"/>
                    </a:solidFill>
                    <a:latin typeface="Cambria Math" panose="02040503050406030204" pitchFamily="18" charset="0"/>
                    <a:ea typeface="Cambria Math" panose="02040503050406030204" pitchFamily="18" charset="0"/>
                  </a:rPr>
                  <a:t>0.66</a:t>
                </a:r>
                <a14:m>
                  <m:oMath xmlns:m="http://schemas.openxmlformats.org/officeDocument/2006/math">
                    <m:acc>
                      <m:accPr>
                        <m:chr m:val="̇"/>
                        <m:ctrlPr>
                          <a:rPr lang="en-GB" i="1">
                            <a:solidFill>
                              <a:srgbClr val="EE3127"/>
                            </a:solidFill>
                            <a:latin typeface="Cambria Math" panose="02040503050406030204" pitchFamily="18" charset="0"/>
                            <a:ea typeface="Cambria Math" panose="02040503050406030204" pitchFamily="18" charset="0"/>
                          </a:rPr>
                        </m:ctrlPr>
                      </m:accPr>
                      <m:e>
                        <m:r>
                          <a:rPr lang="en-GB" b="0" i="0" smtClean="0">
                            <a:solidFill>
                              <a:srgbClr val="EE3127"/>
                            </a:solidFill>
                            <a:latin typeface="Cambria Math" panose="02040503050406030204" pitchFamily="18" charset="0"/>
                            <a:ea typeface="Cambria Math" panose="02040503050406030204" pitchFamily="18" charset="0"/>
                          </a:rPr>
                          <m:t>6</m:t>
                        </m:r>
                      </m:e>
                    </m:acc>
                  </m:oMath>
                </a14:m>
                <a:endParaRPr lang="en-GB" dirty="0" smtClean="0">
                  <a:solidFill>
                    <a:srgbClr val="EE3127"/>
                  </a:solidFill>
                </a:endParaRPr>
              </a:p>
              <a:p>
                <a:r>
                  <a:rPr lang="en-GB" dirty="0" smtClean="0"/>
                  <a:t>We can define rational numbers as decimal or fractional sets:</a:t>
                </a:r>
                <a:endParaRPr lang="en-GB" sz="4000" i="1" dirty="0" smtClean="0">
                  <a:solidFill>
                    <a:srgbClr val="FF0000"/>
                  </a:solidFill>
                  <a:latin typeface="Cambria Math"/>
                </a:endParaRPr>
              </a:p>
              <a:p>
                <a:pPr marL="263525" indent="0">
                  <a:buNone/>
                </a:pPr>
                <a14:m>
                  <m:oMath xmlns:m="http://schemas.openxmlformats.org/officeDocument/2006/math">
                    <m:r>
                      <a:rPr lang="en-GB" sz="4000" i="1" smtClean="0">
                        <a:solidFill>
                          <a:srgbClr val="FF0000"/>
                        </a:solidFill>
                        <a:latin typeface="Cambria Math"/>
                      </a:rPr>
                      <m:t>ℚ</m:t>
                    </m:r>
                  </m:oMath>
                </a14:m>
                <a:r>
                  <a:rPr lang="en-GB" sz="4000" dirty="0">
                    <a:solidFill>
                      <a:srgbClr val="FF0000"/>
                    </a:solidFill>
                  </a:rPr>
                  <a:t> = {…, </a:t>
                </a:r>
                <a:r>
                  <a:rPr lang="en-GB" sz="4000" dirty="0">
                    <a:solidFill>
                      <a:srgbClr val="FF0000"/>
                    </a:solidFill>
                    <a:latin typeface="Cambria Math" panose="02040503050406030204" pitchFamily="18" charset="0"/>
                    <a:ea typeface="Cambria Math" panose="02040503050406030204" pitchFamily="18" charset="0"/>
                  </a:rPr>
                  <a:t>2/1, </a:t>
                </a:r>
                <a:r>
                  <a:rPr lang="en-GB" sz="4000" dirty="0" smtClean="0">
                    <a:solidFill>
                      <a:srgbClr val="FF0000"/>
                    </a:solidFill>
                    <a:latin typeface="Cambria Math" panose="02040503050406030204" pitchFamily="18" charset="0"/>
                    <a:ea typeface="Cambria Math" panose="02040503050406030204" pitchFamily="18" charset="0"/>
                  </a:rPr>
                  <a:t>2/2, 2/3, </a:t>
                </a:r>
                <a:r>
                  <a:rPr lang="en-GB" sz="4000" dirty="0">
                    <a:solidFill>
                      <a:srgbClr val="FF0000"/>
                    </a:solidFill>
                    <a:latin typeface="Cambria Math" panose="02040503050406030204" pitchFamily="18" charset="0"/>
                    <a:ea typeface="Cambria Math" panose="02040503050406030204" pitchFamily="18" charset="0"/>
                  </a:rPr>
                  <a:t>2/4</a:t>
                </a:r>
                <a:r>
                  <a:rPr lang="en-GB" sz="4000" dirty="0">
                    <a:solidFill>
                      <a:srgbClr val="FF0000"/>
                    </a:solidFill>
                  </a:rPr>
                  <a:t>, </a:t>
                </a:r>
                <a:r>
                  <a:rPr lang="en-GB" sz="4000" dirty="0" smtClean="0">
                    <a:solidFill>
                      <a:srgbClr val="FF0000"/>
                    </a:solidFill>
                  </a:rPr>
                  <a:t>…}</a:t>
                </a:r>
                <a:br>
                  <a:rPr lang="en-GB" sz="4000" dirty="0" smtClean="0">
                    <a:solidFill>
                      <a:srgbClr val="FF0000"/>
                    </a:solidFill>
                  </a:rPr>
                </a:br>
                <a14:m>
                  <m:oMath xmlns:m="http://schemas.openxmlformats.org/officeDocument/2006/math">
                    <m:r>
                      <a:rPr lang="en-GB" sz="4000" i="1">
                        <a:solidFill>
                          <a:srgbClr val="FF0000"/>
                        </a:solidFill>
                        <a:latin typeface="Cambria Math"/>
                      </a:rPr>
                      <m:t>ℚ</m:t>
                    </m:r>
                  </m:oMath>
                </a14:m>
                <a:r>
                  <a:rPr lang="en-GB" sz="4000" dirty="0">
                    <a:solidFill>
                      <a:srgbClr val="FF0000"/>
                    </a:solidFill>
                  </a:rPr>
                  <a:t> = {…, </a:t>
                </a:r>
                <a:r>
                  <a:rPr lang="en-GB" sz="4000" dirty="0">
                    <a:solidFill>
                      <a:srgbClr val="FF0000"/>
                    </a:solidFill>
                    <a:latin typeface="Cambria Math" panose="02040503050406030204" pitchFamily="18" charset="0"/>
                    <a:ea typeface="Cambria Math" panose="02040503050406030204" pitchFamily="18" charset="0"/>
                  </a:rPr>
                  <a:t>2, 1, 0.</a:t>
                </a:r>
                <a14:m>
                  <m:oMath xmlns:m="http://schemas.openxmlformats.org/officeDocument/2006/math">
                    <m:acc>
                      <m:accPr>
                        <m:chr m:val="̇"/>
                        <m:ctrlPr>
                          <a:rPr lang="en-GB" sz="4000" i="1">
                            <a:solidFill>
                              <a:srgbClr val="FF0000"/>
                            </a:solidFill>
                            <a:latin typeface="Cambria Math" panose="02040503050406030204" pitchFamily="18" charset="0"/>
                            <a:ea typeface="Cambria Math" panose="02040503050406030204" pitchFamily="18" charset="0"/>
                          </a:rPr>
                        </m:ctrlPr>
                      </m:accPr>
                      <m:e>
                        <m:r>
                          <a:rPr lang="en-GB" sz="4000" i="1">
                            <a:solidFill>
                              <a:srgbClr val="FF0000"/>
                            </a:solidFill>
                            <a:latin typeface="Cambria Math" panose="02040503050406030204" pitchFamily="18" charset="0"/>
                            <a:ea typeface="Cambria Math" panose="02040503050406030204" pitchFamily="18" charset="0"/>
                          </a:rPr>
                          <m:t>6</m:t>
                        </m:r>
                      </m:e>
                    </m:acc>
                  </m:oMath>
                </a14:m>
                <a:r>
                  <a:rPr lang="en-GB" sz="4000" dirty="0">
                    <a:solidFill>
                      <a:srgbClr val="FF0000"/>
                    </a:solidFill>
                    <a:latin typeface="Cambria Math" panose="02040503050406030204" pitchFamily="18" charset="0"/>
                    <a:ea typeface="Cambria Math" panose="02040503050406030204" pitchFamily="18" charset="0"/>
                  </a:rPr>
                  <a:t>, 0.5</a:t>
                </a:r>
                <a:r>
                  <a:rPr lang="en-GB" sz="4000" dirty="0">
                    <a:solidFill>
                      <a:srgbClr val="FF0000"/>
                    </a:solidFill>
                  </a:rPr>
                  <a:t>, </a:t>
                </a:r>
                <a:r>
                  <a:rPr lang="en-GB" sz="4000" dirty="0" smtClean="0">
                    <a:solidFill>
                      <a:srgbClr val="FF0000"/>
                    </a:solidFill>
                  </a:rP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346" t="-2650" b="-42403"/>
                </a:stretch>
              </a:blipFill>
            </p:spPr>
            <p:txBody>
              <a:bodyPr/>
              <a:lstStyle/>
              <a:p>
                <a:r>
                  <a:rPr lang="en-GB">
                    <a:noFill/>
                  </a:rPr>
                  <a:t> </a:t>
                </a:r>
              </a:p>
            </p:txBody>
          </p:sp>
        </mc:Fallback>
      </mc:AlternateContent>
    </p:spTree>
    <p:extLst>
      <p:ext uri="{BB962C8B-B14F-4D97-AF65-F5344CB8AC3E}">
        <p14:creationId xmlns:p14="http://schemas.microsoft.com/office/powerpoint/2010/main" val="222297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Irrational numbers</a:t>
            </a:r>
            <a:endParaRPr lang="en-GB"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4"/>
              </p:nvPr>
            </p:nvSpPr>
            <p:spPr/>
            <p:txBody>
              <a:bodyPr/>
              <a:lstStyle/>
              <a:p>
                <a:r>
                  <a:rPr lang="en-GB" dirty="0" smtClean="0"/>
                  <a:t>Some numbers cannot be expressed exactly as a fraction</a:t>
                </a:r>
              </a:p>
              <a:p>
                <a:r>
                  <a:rPr lang="en-GB" dirty="0" smtClean="0"/>
                  <a:t>The decimal values of these numbers are endless</a:t>
                </a:r>
              </a:p>
              <a:p>
                <a:pPr lvl="1"/>
                <a:r>
                  <a:rPr lang="en-GB" dirty="0" smtClean="0">
                    <a:solidFill>
                      <a:srgbClr val="EE3127"/>
                    </a:solidFill>
                  </a:rPr>
                  <a:t>Examples of these </a:t>
                </a:r>
                <a:r>
                  <a:rPr lang="en-GB" b="1" dirty="0" smtClean="0">
                    <a:solidFill>
                      <a:srgbClr val="EE3127"/>
                    </a:solidFill>
                  </a:rPr>
                  <a:t>irrational numbers </a:t>
                </a:r>
                <a:r>
                  <a:rPr lang="en-GB" dirty="0" smtClean="0">
                    <a:solidFill>
                      <a:srgbClr val="EE3127"/>
                    </a:solidFill>
                  </a:rPr>
                  <a:t>are </a:t>
                </a:r>
                <a14:m>
                  <m:oMath xmlns:m="http://schemas.openxmlformats.org/officeDocument/2006/math">
                    <m:r>
                      <a:rPr lang="en-GB" i="1">
                        <a:solidFill>
                          <a:srgbClr val="EE3127"/>
                        </a:solidFill>
                        <a:latin typeface="Cambria Math"/>
                      </a:rPr>
                      <m:t>√2</m:t>
                    </m:r>
                  </m:oMath>
                </a14:m>
                <a:r>
                  <a:rPr lang="en-GB" dirty="0" smtClean="0">
                    <a:solidFill>
                      <a:srgbClr val="EE3127"/>
                    </a:solidFill>
                  </a:rPr>
                  <a:t> or </a:t>
                </a:r>
                <a:r>
                  <a:rPr lang="en-GB" dirty="0" smtClean="0">
                    <a:solidFill>
                      <a:srgbClr val="EE3127"/>
                    </a:solidFill>
                  </a:rPr>
                  <a:t>pi</a:t>
                </a:r>
                <a:endParaRPr lang="en-GB" dirty="0">
                  <a:solidFill>
                    <a:srgbClr val="EE3127"/>
                  </a:solidFill>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346" t="-2650"/>
                </a:stretch>
              </a:blipFill>
            </p:spPr>
            <p:txBody>
              <a:bodyPr/>
              <a:lstStyle/>
              <a:p>
                <a:r>
                  <a:rPr lang="en-GB">
                    <a:noFill/>
                  </a:rPr>
                  <a:t> </a:t>
                </a:r>
              </a:p>
            </p:txBody>
          </p:sp>
        </mc:Fallback>
      </mc:AlternateContent>
    </p:spTree>
    <p:extLst>
      <p:ext uri="{BB962C8B-B14F-4D97-AF65-F5344CB8AC3E}">
        <p14:creationId xmlns:p14="http://schemas.microsoft.com/office/powerpoint/2010/main" val="574385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Real numbers</a:t>
            </a:r>
            <a:endParaRPr lang="en-GB" dirty="0"/>
          </a:p>
        </p:txBody>
      </p:sp>
      <p:sp>
        <p:nvSpPr>
          <p:cNvPr id="3" name="Text Placeholder 2"/>
          <p:cNvSpPr>
            <a:spLocks noGrp="1"/>
          </p:cNvSpPr>
          <p:nvPr>
            <p:ph type="body" sz="quarter" idx="14"/>
          </p:nvPr>
        </p:nvSpPr>
        <p:spPr/>
        <p:txBody>
          <a:bodyPr/>
          <a:lstStyle/>
          <a:p>
            <a:r>
              <a:rPr lang="en-GB" dirty="0" smtClean="0"/>
              <a:t>If a number </a:t>
            </a:r>
            <a:r>
              <a:rPr lang="en-GB" smtClean="0"/>
              <a:t>is either </a:t>
            </a:r>
            <a:r>
              <a:rPr lang="en-GB" dirty="0" smtClean="0"/>
              <a:t>rational, (an integer or </a:t>
            </a:r>
            <a:r>
              <a:rPr lang="en-GB" smtClean="0"/>
              <a:t>a fraction) or irrational, </a:t>
            </a:r>
            <a:r>
              <a:rPr lang="en-GB" dirty="0" smtClean="0"/>
              <a:t>it is </a:t>
            </a:r>
            <a:r>
              <a:rPr lang="en-GB" smtClean="0"/>
              <a:t>considered to be a</a:t>
            </a:r>
            <a:r>
              <a:rPr lang="en-GB" dirty="0" smtClean="0"/>
              <a:t/>
            </a:r>
            <a:br>
              <a:rPr lang="en-GB" dirty="0" smtClean="0"/>
            </a:br>
            <a:r>
              <a:rPr lang="en-GB" b="1" dirty="0" smtClean="0"/>
              <a:t>real number </a:t>
            </a:r>
            <a:r>
              <a:rPr lang="en-GB" dirty="0" smtClean="0"/>
              <a:t>ℝ</a:t>
            </a:r>
          </a:p>
          <a:p>
            <a:r>
              <a:rPr lang="en-GB" dirty="0"/>
              <a:t>A real number is </a:t>
            </a:r>
            <a:r>
              <a:rPr lang="en-GB" dirty="0" smtClean="0"/>
              <a:t>used </a:t>
            </a:r>
            <a:r>
              <a:rPr lang="en-GB" dirty="0"/>
              <a:t>for measurement</a:t>
            </a:r>
          </a:p>
        </p:txBody>
      </p:sp>
      <p:pic>
        <p:nvPicPr>
          <p:cNvPr id="1026" name="Picture 2" descr="C:\Users\Rob\AppData\Roaming\PixelMetrics\CaptureWiz\Temp\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510" y="3573388"/>
            <a:ext cx="8072277" cy="2490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20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Order</a:t>
            </a:r>
            <a:endParaRPr lang="en-GB" dirty="0"/>
          </a:p>
        </p:txBody>
      </p:sp>
      <p:sp>
        <p:nvSpPr>
          <p:cNvPr id="3" name="Text Placeholder 2"/>
          <p:cNvSpPr>
            <a:spLocks noGrp="1"/>
          </p:cNvSpPr>
          <p:nvPr>
            <p:ph type="body" sz="quarter" idx="14"/>
          </p:nvPr>
        </p:nvSpPr>
        <p:spPr>
          <a:xfrm>
            <a:off x="724280" y="1704179"/>
            <a:ext cx="7797230" cy="3719591"/>
          </a:xfrm>
        </p:spPr>
        <p:txBody>
          <a:bodyPr/>
          <a:lstStyle/>
          <a:p>
            <a:r>
              <a:rPr lang="en-GB" dirty="0" smtClean="0"/>
              <a:t>As an extension of this, numbers can be used to describe the position in which values appear</a:t>
            </a:r>
          </a:p>
          <a:p>
            <a:r>
              <a:rPr lang="en-GB" dirty="0" smtClean="0"/>
              <a:t>For example, in an ordered list of names…</a:t>
            </a:r>
          </a:p>
          <a:p>
            <a:endParaRPr lang="en-GB" dirty="0"/>
          </a:p>
          <a:p>
            <a:endParaRPr lang="en-GB" dirty="0" smtClean="0"/>
          </a:p>
          <a:p>
            <a:r>
              <a:rPr lang="en-GB" dirty="0" smtClean="0"/>
              <a:t>…Belinda would be second, Diane fourth, and so on</a:t>
            </a:r>
          </a:p>
          <a:p>
            <a:r>
              <a:rPr lang="en-GB" dirty="0" smtClean="0"/>
              <a:t>These values are called </a:t>
            </a:r>
            <a:r>
              <a:rPr lang="en-GB" b="1" dirty="0" smtClean="0"/>
              <a:t>ordinal numbers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600924721"/>
              </p:ext>
            </p:extLst>
          </p:nvPr>
        </p:nvGraphicFramePr>
        <p:xfrm>
          <a:off x="743520" y="3399972"/>
          <a:ext cx="7797230" cy="518160"/>
        </p:xfrm>
        <a:graphic>
          <a:graphicData uri="http://schemas.openxmlformats.org/drawingml/2006/table">
            <a:tbl>
              <a:tblPr firstRow="1" bandRow="1">
                <a:tableStyleId>{21E4AEA4-8DFA-4A89-87EB-49C32662AFE0}</a:tableStyleId>
              </a:tblPr>
              <a:tblGrid>
                <a:gridCol w="1559446"/>
                <a:gridCol w="1559446"/>
                <a:gridCol w="1559446"/>
                <a:gridCol w="1559446"/>
                <a:gridCol w="1559446"/>
              </a:tblGrid>
              <a:tr h="370840">
                <a:tc>
                  <a:txBody>
                    <a:bodyPr/>
                    <a:lstStyle/>
                    <a:p>
                      <a:pPr algn="ctr"/>
                      <a:r>
                        <a:rPr lang="en-GB" sz="2800" dirty="0" smtClean="0">
                          <a:latin typeface="Arial" panose="020B0604020202020204" pitchFamily="34" charset="0"/>
                          <a:cs typeface="Arial" panose="020B0604020202020204" pitchFamily="34" charset="0"/>
                        </a:rPr>
                        <a:t>Adam</a:t>
                      </a:r>
                      <a:endParaRPr lang="en-GB" sz="2800" dirty="0">
                        <a:latin typeface="Arial" panose="020B0604020202020204" pitchFamily="34" charset="0"/>
                        <a:cs typeface="Arial" panose="020B0604020202020204" pitchFamily="34" charset="0"/>
                      </a:endParaRPr>
                    </a:p>
                  </a:txBody>
                  <a:tcPr>
                    <a:solidFill>
                      <a:srgbClr val="EE3127"/>
                    </a:solidFill>
                  </a:tcPr>
                </a:tc>
                <a:tc>
                  <a:txBody>
                    <a:bodyPr/>
                    <a:lstStyle/>
                    <a:p>
                      <a:pPr algn="ctr"/>
                      <a:r>
                        <a:rPr lang="en-GB" sz="2800" dirty="0" smtClean="0">
                          <a:latin typeface="Arial" panose="020B0604020202020204" pitchFamily="34" charset="0"/>
                          <a:cs typeface="Arial" panose="020B0604020202020204" pitchFamily="34" charset="0"/>
                        </a:rPr>
                        <a:t>Belinda</a:t>
                      </a:r>
                      <a:endParaRPr lang="en-GB" sz="2800" dirty="0">
                        <a:latin typeface="Arial" panose="020B0604020202020204" pitchFamily="34" charset="0"/>
                        <a:cs typeface="Arial" panose="020B0604020202020204" pitchFamily="34" charset="0"/>
                      </a:endParaRPr>
                    </a:p>
                  </a:txBody>
                  <a:tcPr>
                    <a:solidFill>
                      <a:srgbClr val="EE3127"/>
                    </a:solidFill>
                  </a:tcPr>
                </a:tc>
                <a:tc>
                  <a:txBody>
                    <a:bodyPr/>
                    <a:lstStyle/>
                    <a:p>
                      <a:pPr algn="ctr"/>
                      <a:r>
                        <a:rPr lang="en-GB" sz="2800" dirty="0" smtClean="0">
                          <a:latin typeface="Arial" panose="020B0604020202020204" pitchFamily="34" charset="0"/>
                          <a:cs typeface="Arial" panose="020B0604020202020204" pitchFamily="34" charset="0"/>
                        </a:rPr>
                        <a:t>Colin</a:t>
                      </a:r>
                      <a:endParaRPr lang="en-GB" sz="2800" dirty="0">
                        <a:latin typeface="Arial" panose="020B0604020202020204" pitchFamily="34" charset="0"/>
                        <a:cs typeface="Arial" panose="020B0604020202020204" pitchFamily="34" charset="0"/>
                      </a:endParaRPr>
                    </a:p>
                  </a:txBody>
                  <a:tcPr>
                    <a:solidFill>
                      <a:srgbClr val="EE3127"/>
                    </a:solidFill>
                  </a:tcPr>
                </a:tc>
                <a:tc>
                  <a:txBody>
                    <a:bodyPr/>
                    <a:lstStyle/>
                    <a:p>
                      <a:pPr algn="ctr"/>
                      <a:r>
                        <a:rPr lang="en-GB" sz="2800" dirty="0" smtClean="0">
                          <a:latin typeface="Arial" panose="020B0604020202020204" pitchFamily="34" charset="0"/>
                          <a:cs typeface="Arial" panose="020B0604020202020204" pitchFamily="34" charset="0"/>
                        </a:rPr>
                        <a:t>Diane</a:t>
                      </a:r>
                      <a:endParaRPr lang="en-GB" sz="2800" dirty="0">
                        <a:latin typeface="Arial" panose="020B0604020202020204" pitchFamily="34" charset="0"/>
                        <a:cs typeface="Arial" panose="020B0604020202020204" pitchFamily="34" charset="0"/>
                      </a:endParaRPr>
                    </a:p>
                  </a:txBody>
                  <a:tcPr>
                    <a:solidFill>
                      <a:srgbClr val="EE3127"/>
                    </a:solidFill>
                  </a:tcPr>
                </a:tc>
                <a:tc>
                  <a:txBody>
                    <a:bodyPr/>
                    <a:lstStyle/>
                    <a:p>
                      <a:pPr algn="ctr"/>
                      <a:r>
                        <a:rPr lang="en-GB" sz="2800" dirty="0" smtClean="0">
                          <a:latin typeface="Arial" panose="020B0604020202020204" pitchFamily="34" charset="0"/>
                          <a:cs typeface="Arial" panose="020B0604020202020204" pitchFamily="34" charset="0"/>
                        </a:rPr>
                        <a:t>Eric</a:t>
                      </a:r>
                      <a:endParaRPr lang="en-GB" sz="2800" dirty="0">
                        <a:latin typeface="Arial" panose="020B0604020202020204" pitchFamily="34" charset="0"/>
                        <a:cs typeface="Arial" panose="020B0604020202020204" pitchFamily="34" charset="0"/>
                      </a:endParaRPr>
                    </a:p>
                  </a:txBody>
                  <a:tcPr>
                    <a:solidFill>
                      <a:srgbClr val="EE3127"/>
                    </a:solidFill>
                  </a:tcPr>
                </a:tc>
              </a:tr>
            </a:tbl>
          </a:graphicData>
        </a:graphic>
      </p:graphicFrame>
    </p:spTree>
    <p:extLst>
      <p:ext uri="{BB962C8B-B14F-4D97-AF65-F5344CB8AC3E}">
        <p14:creationId xmlns:p14="http://schemas.microsoft.com/office/powerpoint/2010/main" val="2221638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Activity</a:t>
            </a:r>
            <a:endParaRPr lang="en-GB" dirty="0"/>
          </a:p>
        </p:txBody>
      </p:sp>
      <p:sp>
        <p:nvSpPr>
          <p:cNvPr id="3" name="Text Placeholder 2"/>
          <p:cNvSpPr>
            <a:spLocks noGrp="1"/>
          </p:cNvSpPr>
          <p:nvPr>
            <p:ph type="body" sz="quarter" idx="14"/>
          </p:nvPr>
        </p:nvSpPr>
        <p:spPr/>
        <p:txBody>
          <a:bodyPr/>
          <a:lstStyle/>
          <a:p>
            <a:r>
              <a:rPr lang="en-GB" dirty="0" smtClean="0"/>
              <a:t>Complete </a:t>
            </a:r>
            <a:r>
              <a:rPr lang="en-GB" b="1" dirty="0" smtClean="0"/>
              <a:t>Worksheet 1</a:t>
            </a:r>
            <a:r>
              <a:rPr lang="en-GB" dirty="0" smtClean="0"/>
              <a:t>, </a:t>
            </a:r>
            <a:r>
              <a:rPr lang="en-GB" b="1" dirty="0" smtClean="0"/>
              <a:t>Task 1</a:t>
            </a:r>
            <a:r>
              <a:rPr lang="en-GB" dirty="0" smtClean="0"/>
              <a:t> on number theory</a:t>
            </a:r>
            <a:endParaRPr lang="en-GB" dirty="0"/>
          </a:p>
        </p:txBody>
      </p:sp>
    </p:spTree>
    <p:extLst>
      <p:ext uri="{BB962C8B-B14F-4D97-AF65-F5344CB8AC3E}">
        <p14:creationId xmlns:p14="http://schemas.microsoft.com/office/powerpoint/2010/main" val="1436750818"/>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1AFEFD-9D70-40FE-B94E-CCE33F7BD3D6}"/>
</file>

<file path=customXml/itemProps2.xml><?xml version="1.0" encoding="utf-8"?>
<ds:datastoreItem xmlns:ds="http://schemas.openxmlformats.org/officeDocument/2006/customXml" ds:itemID="{75E973F6-AB9C-4613-A3EA-317E31FC7366}"/>
</file>

<file path=customXml/itemProps3.xml><?xml version="1.0" encoding="utf-8"?>
<ds:datastoreItem xmlns:ds="http://schemas.openxmlformats.org/officeDocument/2006/customXml" ds:itemID="{D59D967E-3A61-4A0C-8441-5AF003BEBDD1}"/>
</file>

<file path=docProps/app.xml><?xml version="1.0" encoding="utf-8"?>
<Properties xmlns="http://schemas.openxmlformats.org/officeDocument/2006/extended-properties" xmlns:vt="http://schemas.openxmlformats.org/officeDocument/2006/docPropsVTypes">
  <Template>Unit 3</Template>
  <TotalTime>1131</TotalTime>
  <Words>1015</Words>
  <Application>Microsoft Office PowerPoint</Application>
  <PresentationFormat>On-screen Show (4:3)</PresentationFormat>
  <Paragraphs>310</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Museo 900</vt:lpstr>
      <vt:lpstr>Calibri</vt:lpstr>
      <vt:lpstr>Cambria Math</vt:lpstr>
      <vt:lpstr>Museo 700</vt:lpstr>
      <vt:lpstr>Museo 500</vt:lpstr>
      <vt:lpstr>Arial</vt:lpstr>
      <vt:lpstr>Museo900-Regular</vt:lpstr>
      <vt:lpstr>Museo 100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Patricia Heathcote</cp:lastModifiedBy>
  <cp:revision>106</cp:revision>
  <dcterms:created xsi:type="dcterms:W3CDTF">2015-03-13T10:25:06Z</dcterms:created>
  <dcterms:modified xsi:type="dcterms:W3CDTF">2016-12-12T17:31:23Z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