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6"/>
  </p:notesMasterIdLst>
  <p:sldIdLst>
    <p:sldId id="260" r:id="rId2"/>
    <p:sldId id="262" r:id="rId3"/>
    <p:sldId id="308" r:id="rId4"/>
    <p:sldId id="283" r:id="rId5"/>
    <p:sldId id="263" r:id="rId6"/>
    <p:sldId id="284" r:id="rId7"/>
    <p:sldId id="285" r:id="rId8"/>
    <p:sldId id="287" r:id="rId9"/>
    <p:sldId id="288" r:id="rId10"/>
    <p:sldId id="290" r:id="rId11"/>
    <p:sldId id="291" r:id="rId12"/>
    <p:sldId id="294" r:id="rId13"/>
    <p:sldId id="296" r:id="rId14"/>
    <p:sldId id="292" r:id="rId15"/>
    <p:sldId id="309" r:id="rId16"/>
    <p:sldId id="301" r:id="rId17"/>
    <p:sldId id="310" r:id="rId18"/>
    <p:sldId id="311" r:id="rId19"/>
    <p:sldId id="312" r:id="rId20"/>
    <p:sldId id="303" r:id="rId21"/>
    <p:sldId id="304" r:id="rId22"/>
    <p:sldId id="320" r:id="rId23"/>
    <p:sldId id="313" r:id="rId24"/>
    <p:sldId id="321" r:id="rId25"/>
    <p:sldId id="322" r:id="rId26"/>
    <p:sldId id="323" r:id="rId27"/>
    <p:sldId id="315" r:id="rId28"/>
    <p:sldId id="324" r:id="rId29"/>
    <p:sldId id="325" r:id="rId30"/>
    <p:sldId id="327" r:id="rId31"/>
    <p:sldId id="328" r:id="rId32"/>
    <p:sldId id="326" r:id="rId33"/>
    <p:sldId id="307" r:id="rId34"/>
    <p:sldId id="329" r:id="rId35"/>
  </p:sldIdLst>
  <p:sldSz cx="9144000" cy="6858000" type="screen4x3"/>
  <p:notesSz cx="6858000" cy="9144000"/>
  <p:embeddedFontLst>
    <p:embeddedFont>
      <p:font typeface="Corbel" panose="020B050302020402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Museo 500" panose="02000000000000000000" pitchFamily="2" charset="0"/>
      <p:regular r:id="rId45"/>
    </p:embeddedFont>
    <p:embeddedFont>
      <p:font typeface="Consolas" panose="020B0609020204030204" pitchFamily="49" charset="0"/>
      <p:regular r:id="rId46"/>
      <p:bold r:id="rId47"/>
      <p:italic r:id="rId48"/>
      <p:boldItalic r:id="rId49"/>
    </p:embeddedFont>
    <p:embeddedFont>
      <p:font typeface="Museo 900" panose="02000000000000000000" pitchFamily="2" charset="0"/>
      <p:bold r:id="rId50"/>
    </p:embeddedFont>
    <p:embeddedFont>
      <p:font typeface="Museo900-Regular" panose="02000000000000000000" pitchFamily="2" charset="0"/>
      <p:bold r:id="rId51"/>
    </p:embeddedFont>
    <p:embeddedFont>
      <p:font typeface="Museo 100" panose="02000000000000000000" pitchFamily="2" charset="0"/>
      <p:regular r:id="rId52"/>
    </p:embeddedFont>
    <p:embeddedFont>
      <p:font typeface="Museo 700" panose="02000000000000000000" pitchFamily="2" charset="0"/>
      <p:bold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27"/>
    <a:srgbClr val="A41E21"/>
    <a:srgbClr val="2765EF"/>
    <a:srgbClr val="FEFCFF"/>
    <a:srgbClr val="F2F2F2"/>
    <a:srgbClr val="238296"/>
    <a:srgbClr val="5C89A4"/>
    <a:srgbClr val="D1919B"/>
    <a:srgbClr val="C396A3"/>
    <a:srgbClr val="98A6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napToObjects="1" showGuides="1">
      <p:cViewPr varScale="1">
        <p:scale>
          <a:sx n="73" d="100"/>
          <a:sy n="73" d="100"/>
        </p:scale>
        <p:origin x="78" y="25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18/05/2016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Unit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A41E21"/>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A41E2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A41E21"/>
                </a:solidFill>
                <a:latin typeface="Arial"/>
                <a:cs typeface="Arial"/>
              </a:rPr>
              <a:t>2</a:t>
            </a:r>
            <a:endParaRPr lang="en-US" sz="4500" b="1" dirty="0">
              <a:solidFill>
                <a:srgbClr val="A41E21"/>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A41E2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E3127"/>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761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8" name="Picture 37" descr="Unit 3.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Bits, bytes and binary</a:t>
            </a:r>
          </a:p>
          <a:p>
            <a:pPr>
              <a:spcBef>
                <a:spcPts val="288"/>
              </a:spcBef>
            </a:pPr>
            <a:r>
              <a:rPr lang="en-US" sz="1200" b="0" dirty="0" smtClean="0">
                <a:solidFill>
                  <a:srgbClr val="FFFFFF"/>
                </a:solidFill>
                <a:latin typeface="Arial"/>
                <a:cs typeface="Arial"/>
              </a:rPr>
              <a:t>Data representation</a:t>
            </a:r>
          </a:p>
        </p:txBody>
      </p:sp>
      <p:pic>
        <p:nvPicPr>
          <p:cNvPr id="37" name="Picture 36" descr="Logo Unit 3.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Bits, bytes and binary</a:t>
            </a:r>
          </a:p>
          <a:p>
            <a:pPr>
              <a:spcBef>
                <a:spcPts val="288"/>
              </a:spcBef>
            </a:pPr>
            <a:r>
              <a:rPr lang="en-US" sz="1200" b="0" dirty="0" smtClean="0">
                <a:solidFill>
                  <a:srgbClr val="FFFFFF"/>
                </a:solidFill>
                <a:latin typeface="Arial"/>
                <a:cs typeface="Arial"/>
              </a:rPr>
              <a:t>Data representation</a:t>
            </a: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6" name="Picture 45" descr="Unit 3.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9" name="TextBox 4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Bits, bytes and binary</a:t>
            </a:r>
          </a:p>
          <a:p>
            <a:pPr>
              <a:spcBef>
                <a:spcPts val="288"/>
              </a:spcBef>
            </a:pPr>
            <a:r>
              <a:rPr lang="en-US" sz="1200" b="0" dirty="0" smtClean="0">
                <a:solidFill>
                  <a:srgbClr val="FFFFFF"/>
                </a:solidFill>
                <a:latin typeface="Arial"/>
                <a:cs typeface="Arial"/>
              </a:rPr>
              <a:t>Data representation</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0" name="Picture 39" descr="Unit 3.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3" name="TextBox 4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Bits, bytes and binary</a:t>
            </a:r>
          </a:p>
          <a:p>
            <a:pPr>
              <a:spcBef>
                <a:spcPts val="288"/>
              </a:spcBef>
            </a:pPr>
            <a:r>
              <a:rPr lang="en-US" sz="1200" b="0" dirty="0" smtClean="0">
                <a:solidFill>
                  <a:srgbClr val="FFFFFF"/>
                </a:solidFill>
                <a:latin typeface="Arial"/>
                <a:cs typeface="Arial"/>
              </a:rPr>
              <a:t>Data representation</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Bits, bytes and binary</a:t>
            </a:r>
          </a:p>
          <a:p>
            <a:pPr>
              <a:spcBef>
                <a:spcPts val="288"/>
              </a:spcBef>
            </a:pPr>
            <a:r>
              <a:rPr lang="en-US" sz="1200" b="0" dirty="0" smtClean="0">
                <a:solidFill>
                  <a:srgbClr val="FFFFFF"/>
                </a:solidFill>
                <a:latin typeface="Arial"/>
                <a:cs typeface="Arial"/>
              </a:rPr>
              <a:t>Data representation</a:t>
            </a:r>
          </a:p>
        </p:txBody>
      </p:sp>
      <p:sp>
        <p:nvSpPr>
          <p:cNvPr id="10" name="Rectangle 9"/>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528823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GB" dirty="0" smtClean="0">
                <a:latin typeface="Museo 900" panose="02000000000000000000" pitchFamily="50" charset="0"/>
              </a:rPr>
              <a:t>Bits, bytes and binary</a:t>
            </a:r>
            <a:br>
              <a:rPr lang="en-GB" dirty="0" smtClean="0">
                <a:latin typeface="Museo 900" panose="02000000000000000000" pitchFamily="50" charset="0"/>
              </a:rPr>
            </a:br>
            <a:endParaRPr lang="en-GB" dirty="0" smtClean="0">
              <a:latin typeface="Museo 900" panose="02000000000000000000" pitchFamily="50" charset="0"/>
            </a:endParaRPr>
          </a:p>
          <a:p>
            <a:r>
              <a:rPr lang="en-US" sz="2000" dirty="0" smtClean="0">
                <a:latin typeface="Museo 100" panose="02000000000000000000" pitchFamily="50" charset="0"/>
              </a:rPr>
              <a:t>Data representation</a:t>
            </a:r>
            <a:endParaRPr lang="en-US" sz="2000" dirty="0">
              <a:latin typeface="Museo 100" panose="02000000000000000000" pitchFamily="50" charset="0"/>
            </a:endParaRP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93267" y="2618359"/>
            <a:ext cx="2971800" cy="3500394"/>
          </a:xfrm>
          <a:prstGeom prst="rect">
            <a:avLst/>
          </a:prstGeom>
        </p:spPr>
      </p:pic>
      <p:sp>
        <p:nvSpPr>
          <p:cNvPr id="2" name="Text Placeholder 1"/>
          <p:cNvSpPr>
            <a:spLocks noGrp="1"/>
          </p:cNvSpPr>
          <p:nvPr>
            <p:ph type="body" sz="quarter" idx="13"/>
          </p:nvPr>
        </p:nvSpPr>
        <p:spPr/>
        <p:txBody>
          <a:bodyPr/>
          <a:lstStyle/>
          <a:p>
            <a:r>
              <a:rPr lang="en-GB" dirty="0" smtClean="0"/>
              <a:t>Large values</a:t>
            </a:r>
            <a:endParaRPr lang="en-GB" dirty="0"/>
          </a:p>
        </p:txBody>
      </p:sp>
      <p:sp>
        <p:nvSpPr>
          <p:cNvPr id="3" name="Text Placeholder 2"/>
          <p:cNvSpPr>
            <a:spLocks noGrp="1"/>
          </p:cNvSpPr>
          <p:nvPr>
            <p:ph type="body" sz="quarter" idx="14"/>
          </p:nvPr>
        </p:nvSpPr>
        <p:spPr/>
        <p:txBody>
          <a:bodyPr/>
          <a:lstStyle/>
          <a:p>
            <a:r>
              <a:rPr lang="en-GB" dirty="0" smtClean="0"/>
              <a:t>Computers process and store large amounts of bytes, often in the order millions or billions</a:t>
            </a:r>
          </a:p>
          <a:p>
            <a:pPr lvl="1"/>
            <a:r>
              <a:rPr lang="en-GB" dirty="0" smtClean="0"/>
              <a:t>When dealing with large quantities </a:t>
            </a:r>
            <a:br>
              <a:rPr lang="en-GB" dirty="0" smtClean="0"/>
            </a:br>
            <a:r>
              <a:rPr lang="en-GB" dirty="0" smtClean="0"/>
              <a:t>it is more convenient to summarise </a:t>
            </a:r>
            <a:br>
              <a:rPr lang="en-GB" dirty="0" smtClean="0"/>
            </a:br>
            <a:r>
              <a:rPr lang="en-GB" dirty="0" smtClean="0"/>
              <a:t>this using number </a:t>
            </a:r>
            <a:r>
              <a:rPr lang="en-GB" b="1" dirty="0" smtClean="0"/>
              <a:t>prefixes</a:t>
            </a:r>
          </a:p>
          <a:p>
            <a:pPr lvl="1"/>
            <a:r>
              <a:rPr lang="en-GB" dirty="0" smtClean="0"/>
              <a:t>A common example of this is </a:t>
            </a:r>
            <a:br>
              <a:rPr lang="en-GB" dirty="0" smtClean="0"/>
            </a:br>
            <a:r>
              <a:rPr lang="en-GB" dirty="0" smtClean="0"/>
              <a:t>the kilogram </a:t>
            </a:r>
            <a:r>
              <a:rPr lang="en-GB" b="1" dirty="0" smtClean="0"/>
              <a:t>k</a:t>
            </a:r>
            <a:r>
              <a:rPr lang="en-GB" dirty="0" smtClean="0"/>
              <a:t> which is equivalent </a:t>
            </a:r>
            <a:br>
              <a:rPr lang="en-GB" dirty="0" smtClean="0"/>
            </a:br>
            <a:r>
              <a:rPr lang="en-GB" dirty="0" smtClean="0"/>
              <a:t>to 1000 grams:</a:t>
            </a:r>
            <a:endParaRPr lang="en-GB" dirty="0"/>
          </a:p>
        </p:txBody>
      </p:sp>
    </p:spTree>
    <p:extLst>
      <p:ext uri="{BB962C8B-B14F-4D97-AF65-F5344CB8AC3E}">
        <p14:creationId xmlns:p14="http://schemas.microsoft.com/office/powerpoint/2010/main" val="1863653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Prefixes for bytes</a:t>
            </a:r>
            <a:endParaRPr lang="en-GB" dirty="0"/>
          </a:p>
        </p:txBody>
      </p:sp>
      <p:sp>
        <p:nvSpPr>
          <p:cNvPr id="3" name="Text Placeholder 2"/>
          <p:cNvSpPr>
            <a:spLocks noGrp="1"/>
          </p:cNvSpPr>
          <p:nvPr>
            <p:ph type="body" sz="quarter" idx="14"/>
          </p:nvPr>
        </p:nvSpPr>
        <p:spPr/>
        <p:txBody>
          <a:bodyPr/>
          <a:lstStyle/>
          <a:p>
            <a:r>
              <a:rPr lang="en-GB" dirty="0" smtClean="0"/>
              <a:t>The same number prefixes for decimal values can be used to summarise large quantities of bytes</a:t>
            </a:r>
          </a:p>
          <a:p>
            <a:r>
              <a:rPr lang="en-GB" dirty="0" smtClean="0"/>
              <a:t>Common prefixes include:</a:t>
            </a:r>
          </a:p>
          <a:p>
            <a:pPr lvl="1"/>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05462254"/>
              </p:ext>
            </p:extLst>
          </p:nvPr>
        </p:nvGraphicFramePr>
        <p:xfrm>
          <a:off x="1147616" y="3237115"/>
          <a:ext cx="6840684" cy="2734317"/>
        </p:xfrm>
        <a:graphic>
          <a:graphicData uri="http://schemas.openxmlformats.org/drawingml/2006/table">
            <a:tbl>
              <a:tblPr firstRow="1" bandRow="1">
                <a:tableStyleId>{21E4AEA4-8DFA-4A89-87EB-49C32662AFE0}</a:tableStyleId>
              </a:tblPr>
              <a:tblGrid>
                <a:gridCol w="887730"/>
                <a:gridCol w="2841454"/>
                <a:gridCol w="3111500"/>
              </a:tblGrid>
              <a:tr h="574317">
                <a:tc>
                  <a:txBody>
                    <a:bodyPr/>
                    <a:lstStyle/>
                    <a:p>
                      <a:pPr algn="ctr"/>
                      <a:r>
                        <a:rPr lang="en-GB" dirty="0" smtClean="0">
                          <a:latin typeface="Arial" panose="020B0604020202020204" pitchFamily="34" charset="0"/>
                          <a:cs typeface="Arial" panose="020B0604020202020204" pitchFamily="34" charset="0"/>
                        </a:rPr>
                        <a:t>Prefix</a:t>
                      </a:r>
                      <a:endParaRPr lang="en-GB" dirty="0">
                        <a:latin typeface="Arial" panose="020B0604020202020204" pitchFamily="34" charset="0"/>
                        <a:cs typeface="Arial" panose="020B0604020202020204" pitchFamily="34" charset="0"/>
                      </a:endParaRPr>
                    </a:p>
                  </a:txBody>
                  <a:tcPr anchor="ctr">
                    <a:lnL w="12700" cmpd="sng">
                      <a:noFill/>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algn="ctr"/>
                      <a:r>
                        <a:rPr lang="en-GB" b="1" dirty="0" smtClean="0">
                          <a:latin typeface="Arial" panose="020B0604020202020204" pitchFamily="34" charset="0"/>
                          <a:cs typeface="Arial" panose="020B0604020202020204" pitchFamily="34" charset="0"/>
                        </a:rPr>
                        <a:t>Symbol</a:t>
                      </a:r>
                      <a:r>
                        <a:rPr lang="en-GB" b="1" baseline="0" dirty="0" smtClean="0">
                          <a:latin typeface="Arial" panose="020B0604020202020204" pitchFamily="34" charset="0"/>
                          <a:cs typeface="Arial" panose="020B0604020202020204" pitchFamily="34" charset="0"/>
                        </a:rPr>
                        <a:t> applied to Bytes</a:t>
                      </a:r>
                      <a:endParaRPr lang="en-GB" b="1"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r>
                        <a:rPr lang="en-GB" dirty="0" smtClean="0">
                          <a:latin typeface="Arial" panose="020B0604020202020204" pitchFamily="34" charset="0"/>
                          <a:cs typeface="Arial" panose="020B0604020202020204" pitchFamily="34" charset="0"/>
                        </a:rPr>
                        <a:t>Multiple</a:t>
                      </a:r>
                      <a:endParaRPr lang="en-GB"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tr>
              <a:tr h="540000">
                <a:tc>
                  <a:txBody>
                    <a:bodyPr/>
                    <a:lstStyle/>
                    <a:p>
                      <a:pPr algn="ctr"/>
                      <a:r>
                        <a:rPr lang="en-GB" sz="2000" dirty="0" smtClean="0">
                          <a:latin typeface="Arial" panose="020B0604020202020204" pitchFamily="34" charset="0"/>
                          <a:cs typeface="Arial" panose="020B0604020202020204" pitchFamily="34" charset="0"/>
                        </a:rPr>
                        <a:t>kilo</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kB</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smtClean="0">
                          <a:latin typeface="Arial" panose="020B0604020202020204" pitchFamily="34" charset="0"/>
                          <a:cs typeface="Arial" panose="020B0604020202020204" pitchFamily="34" charset="0"/>
                        </a:rPr>
                        <a:t>10</a:t>
                      </a:r>
                      <a:r>
                        <a:rPr lang="en-GB" sz="2000" baseline="30000" dirty="0" smtClean="0">
                          <a:latin typeface="Arial" panose="020B0604020202020204" pitchFamily="34" charset="0"/>
                          <a:cs typeface="Arial" panose="020B0604020202020204" pitchFamily="34" charset="0"/>
                        </a:rPr>
                        <a:t>3</a:t>
                      </a:r>
                      <a:r>
                        <a:rPr lang="en-GB" sz="2000" dirty="0" smtClean="0">
                          <a:latin typeface="Arial" panose="020B0604020202020204" pitchFamily="34" charset="0"/>
                          <a:cs typeface="Arial" panose="020B0604020202020204" pitchFamily="34" charset="0"/>
                        </a:rPr>
                        <a:t> = 1,000</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540000">
                <a:tc>
                  <a:txBody>
                    <a:bodyPr/>
                    <a:lstStyle/>
                    <a:p>
                      <a:pPr algn="ctr"/>
                      <a:r>
                        <a:rPr lang="en-GB" sz="2000" dirty="0" smtClean="0">
                          <a:latin typeface="Arial" panose="020B0604020202020204" pitchFamily="34" charset="0"/>
                          <a:cs typeface="Arial" panose="020B0604020202020204" pitchFamily="34" charset="0"/>
                        </a:rPr>
                        <a:t>mega</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MB</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smtClean="0">
                          <a:latin typeface="Arial" panose="020B0604020202020204" pitchFamily="34" charset="0"/>
                          <a:cs typeface="Arial" panose="020B0604020202020204" pitchFamily="34" charset="0"/>
                        </a:rPr>
                        <a:t>10</a:t>
                      </a:r>
                      <a:r>
                        <a:rPr lang="en-GB" sz="2000" baseline="30000" dirty="0" smtClean="0">
                          <a:latin typeface="Arial" panose="020B0604020202020204" pitchFamily="34" charset="0"/>
                          <a:cs typeface="Arial" panose="020B0604020202020204" pitchFamily="34" charset="0"/>
                        </a:rPr>
                        <a:t>6</a:t>
                      </a:r>
                      <a:r>
                        <a:rPr lang="en-GB" sz="2000" dirty="0" smtClean="0">
                          <a:latin typeface="Arial" panose="020B0604020202020204" pitchFamily="34" charset="0"/>
                          <a:cs typeface="Arial" panose="020B0604020202020204" pitchFamily="34" charset="0"/>
                        </a:rPr>
                        <a:t> = 1,000,000</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540000">
                <a:tc>
                  <a:txBody>
                    <a:bodyPr/>
                    <a:lstStyle/>
                    <a:p>
                      <a:pPr algn="ctr"/>
                      <a:r>
                        <a:rPr lang="en-GB" sz="2000" dirty="0" err="1" smtClean="0">
                          <a:latin typeface="Arial" panose="020B0604020202020204" pitchFamily="34" charset="0"/>
                          <a:cs typeface="Arial" panose="020B0604020202020204" pitchFamily="34" charset="0"/>
                        </a:rPr>
                        <a:t>giga</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GB</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smtClean="0">
                          <a:latin typeface="Arial" panose="020B0604020202020204" pitchFamily="34" charset="0"/>
                          <a:cs typeface="Arial" panose="020B0604020202020204" pitchFamily="34" charset="0"/>
                        </a:rPr>
                        <a:t>10</a:t>
                      </a:r>
                      <a:r>
                        <a:rPr lang="en-GB" sz="2000" baseline="30000" dirty="0" smtClean="0">
                          <a:latin typeface="Arial" panose="020B0604020202020204" pitchFamily="34" charset="0"/>
                          <a:cs typeface="Arial" panose="020B0604020202020204" pitchFamily="34" charset="0"/>
                        </a:rPr>
                        <a:t>9</a:t>
                      </a:r>
                      <a:r>
                        <a:rPr lang="en-GB" sz="2000" dirty="0" smtClean="0">
                          <a:latin typeface="Arial" panose="020B0604020202020204" pitchFamily="34" charset="0"/>
                          <a:cs typeface="Arial" panose="020B0604020202020204" pitchFamily="34" charset="0"/>
                        </a:rPr>
                        <a:t> = 1,000,000,000</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540000">
                <a:tc>
                  <a:txBody>
                    <a:bodyPr/>
                    <a:lstStyle/>
                    <a:p>
                      <a:pPr algn="ctr"/>
                      <a:r>
                        <a:rPr lang="en-GB" sz="2000" dirty="0" err="1" smtClean="0">
                          <a:latin typeface="Arial" panose="020B0604020202020204" pitchFamily="34" charset="0"/>
                          <a:cs typeface="Arial" panose="020B0604020202020204" pitchFamily="34" charset="0"/>
                        </a:rPr>
                        <a:t>tera</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TB</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10</a:t>
                      </a:r>
                      <a:r>
                        <a:rPr lang="en-GB" sz="2000" baseline="30000" dirty="0" smtClean="0">
                          <a:latin typeface="Arial" panose="020B0604020202020204" pitchFamily="34" charset="0"/>
                          <a:cs typeface="Arial" panose="020B0604020202020204" pitchFamily="34" charset="0"/>
                        </a:rPr>
                        <a:t>12</a:t>
                      </a:r>
                      <a:r>
                        <a:rPr lang="en-GB" sz="2000" dirty="0" smtClean="0">
                          <a:latin typeface="Arial" panose="020B0604020202020204" pitchFamily="34" charset="0"/>
                          <a:cs typeface="Arial" panose="020B0604020202020204" pitchFamily="34" charset="0"/>
                        </a:rPr>
                        <a:t> = 1,000,000,000,000</a:t>
                      </a: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22691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Incorrect prefixes</a:t>
            </a:r>
            <a:endParaRPr lang="en-GB" dirty="0"/>
          </a:p>
        </p:txBody>
      </p:sp>
      <p:sp>
        <p:nvSpPr>
          <p:cNvPr id="3" name="Text Placeholder 2"/>
          <p:cNvSpPr>
            <a:spLocks noGrp="1"/>
          </p:cNvSpPr>
          <p:nvPr>
            <p:ph type="body" sz="quarter" idx="14"/>
          </p:nvPr>
        </p:nvSpPr>
        <p:spPr/>
        <p:txBody>
          <a:bodyPr/>
          <a:lstStyle/>
          <a:p>
            <a:r>
              <a:rPr lang="en-GB" dirty="0" smtClean="0"/>
              <a:t>Traditionally computer scientists used these same number prefixes to refer to groups of bytes</a:t>
            </a:r>
          </a:p>
          <a:p>
            <a:r>
              <a:rPr lang="en-GB" dirty="0" smtClean="0"/>
              <a:t>These are not the same as their decimal equivalents </a:t>
            </a:r>
          </a:p>
          <a:p>
            <a:pPr lvl="1"/>
            <a:r>
              <a:rPr lang="en-GB" dirty="0" smtClean="0"/>
              <a:t>Base 2 was used as the multiplier instead of base 10</a:t>
            </a:r>
          </a:p>
          <a:p>
            <a:pPr lvl="1"/>
            <a:r>
              <a:rPr lang="en-GB" dirty="0" smtClean="0"/>
              <a:t>For example, a kilobyte was used as a representation of 2</a:t>
            </a:r>
            <a:r>
              <a:rPr lang="en-GB" baseline="30000" dirty="0" smtClean="0"/>
              <a:t>10</a:t>
            </a:r>
            <a:r>
              <a:rPr lang="en-GB" dirty="0" smtClean="0"/>
              <a:t> bytes, megabyte 2</a:t>
            </a:r>
            <a:r>
              <a:rPr lang="en-GB" baseline="30000" dirty="0" smtClean="0"/>
              <a:t>20</a:t>
            </a:r>
            <a:r>
              <a:rPr lang="en-GB" dirty="0" smtClean="0"/>
              <a:t> and so on</a:t>
            </a:r>
          </a:p>
          <a:p>
            <a:pPr lvl="1"/>
            <a:r>
              <a:rPr lang="en-GB" dirty="0" smtClean="0"/>
              <a:t>So, 1 </a:t>
            </a:r>
            <a:r>
              <a:rPr lang="en-GB" dirty="0"/>
              <a:t>k</a:t>
            </a:r>
            <a:r>
              <a:rPr lang="en-GB" dirty="0" smtClean="0"/>
              <a:t>B was equivalent to </a:t>
            </a:r>
            <a:r>
              <a:rPr lang="en-GB" dirty="0"/>
              <a:t>1024 Bytes and 1MB to </a:t>
            </a:r>
            <a:r>
              <a:rPr lang="en-GB" dirty="0" smtClean="0"/>
              <a:t>1,048,576 Bytes or 1024 kB</a:t>
            </a:r>
            <a:endParaRPr lang="en-GB" dirty="0"/>
          </a:p>
        </p:txBody>
      </p:sp>
    </p:spTree>
    <p:extLst>
      <p:ext uri="{BB962C8B-B14F-4D97-AF65-F5344CB8AC3E}">
        <p14:creationId xmlns:p14="http://schemas.microsoft.com/office/powerpoint/2010/main" val="384781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New prefixes</a:t>
            </a:r>
            <a:endParaRPr lang="en-GB" dirty="0"/>
          </a:p>
        </p:txBody>
      </p:sp>
      <p:sp>
        <p:nvSpPr>
          <p:cNvPr id="3" name="Text Placeholder 2"/>
          <p:cNvSpPr>
            <a:spLocks noGrp="1"/>
          </p:cNvSpPr>
          <p:nvPr>
            <p:ph type="body" sz="quarter" idx="14"/>
          </p:nvPr>
        </p:nvSpPr>
        <p:spPr/>
        <p:txBody>
          <a:bodyPr/>
          <a:lstStyle/>
          <a:p>
            <a:r>
              <a:rPr lang="en-GB" dirty="0" smtClean="0"/>
              <a:t>To </a:t>
            </a:r>
            <a:r>
              <a:rPr lang="en-GB" dirty="0"/>
              <a:t>eliminate this </a:t>
            </a:r>
            <a:r>
              <a:rPr lang="en-GB" dirty="0" smtClean="0"/>
              <a:t>confusion, </a:t>
            </a:r>
            <a:r>
              <a:rPr lang="en-GB" dirty="0"/>
              <a:t>in 1998 the International </a:t>
            </a:r>
            <a:r>
              <a:rPr lang="en-GB" dirty="0" err="1" smtClean="0"/>
              <a:t>Electrotechnical</a:t>
            </a:r>
            <a:r>
              <a:rPr lang="en-GB" dirty="0" smtClean="0"/>
              <a:t> Commission </a:t>
            </a:r>
            <a:r>
              <a:rPr lang="en-GB" dirty="0"/>
              <a:t>(</a:t>
            </a:r>
            <a:r>
              <a:rPr lang="en-GB" dirty="0" smtClean="0"/>
              <a:t>IEC) </a:t>
            </a:r>
            <a:r>
              <a:rPr lang="en-GB" dirty="0"/>
              <a:t>established different prefixes to represent multiples of </a:t>
            </a:r>
            <a:r>
              <a:rPr lang="en-GB" dirty="0" smtClean="0"/>
              <a:t>base-2:</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16803090"/>
              </p:ext>
            </p:extLst>
          </p:nvPr>
        </p:nvGraphicFramePr>
        <p:xfrm>
          <a:off x="1147616" y="3097415"/>
          <a:ext cx="6898342" cy="2772000"/>
        </p:xfrm>
        <a:graphic>
          <a:graphicData uri="http://schemas.openxmlformats.org/drawingml/2006/table">
            <a:tbl>
              <a:tblPr firstRow="1" bandRow="1">
                <a:tableStyleId>{21E4AEA4-8DFA-4A89-87EB-49C32662AFE0}</a:tableStyleId>
              </a:tblPr>
              <a:tblGrid>
                <a:gridCol w="1074884"/>
                <a:gridCol w="2857500"/>
                <a:gridCol w="2965958"/>
              </a:tblGrid>
              <a:tr h="554400">
                <a:tc>
                  <a:txBody>
                    <a:bodyPr/>
                    <a:lstStyle/>
                    <a:p>
                      <a:pPr algn="ctr"/>
                      <a:r>
                        <a:rPr lang="en-GB" dirty="0" smtClean="0">
                          <a:latin typeface="Arial" panose="020B0604020202020204" pitchFamily="34" charset="0"/>
                          <a:cs typeface="Arial" panose="020B0604020202020204" pitchFamily="34" charset="0"/>
                        </a:rPr>
                        <a:t>Prefix</a:t>
                      </a:r>
                      <a:endParaRPr lang="en-GB" dirty="0">
                        <a:latin typeface="Arial" panose="020B0604020202020204" pitchFamily="34" charset="0"/>
                        <a:cs typeface="Arial" panose="020B0604020202020204" pitchFamily="34" charset="0"/>
                      </a:endParaRPr>
                    </a:p>
                  </a:txBody>
                  <a:tcPr anchor="ctr">
                    <a:lnL w="12700" cmpd="sng">
                      <a:noFill/>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pPr algn="ctr"/>
                      <a:r>
                        <a:rPr lang="en-GB" b="1" dirty="0" smtClean="0">
                          <a:latin typeface="Arial" panose="020B0604020202020204" pitchFamily="34" charset="0"/>
                          <a:cs typeface="Arial" panose="020B0604020202020204" pitchFamily="34" charset="0"/>
                        </a:rPr>
                        <a:t>Symbol</a:t>
                      </a:r>
                      <a:r>
                        <a:rPr lang="en-GB" b="1" baseline="0" dirty="0" smtClean="0">
                          <a:latin typeface="Arial" panose="020B0604020202020204" pitchFamily="34" charset="0"/>
                          <a:cs typeface="Arial" panose="020B0604020202020204" pitchFamily="34" charset="0"/>
                        </a:rPr>
                        <a:t> applied to Bytes</a:t>
                      </a:r>
                      <a:endParaRPr lang="en-GB" b="1"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E3127"/>
                    </a:solidFill>
                  </a:tcPr>
                </a:tc>
                <a:tc>
                  <a:txBody>
                    <a:bodyPr/>
                    <a:lstStyle/>
                    <a:p>
                      <a:r>
                        <a:rPr lang="en-GB" dirty="0" smtClean="0">
                          <a:latin typeface="Arial" panose="020B0604020202020204" pitchFamily="34" charset="0"/>
                          <a:cs typeface="Arial" panose="020B0604020202020204" pitchFamily="34" charset="0"/>
                        </a:rPr>
                        <a:t>Multiple</a:t>
                      </a:r>
                      <a:endParaRPr lang="en-GB" dirty="0">
                        <a:latin typeface="Arial" panose="020B0604020202020204" pitchFamily="34" charset="0"/>
                        <a:cs typeface="Arial" panose="020B0604020202020204" pitchFamily="34" charset="0"/>
                      </a:endParaRPr>
                    </a:p>
                  </a:txBody>
                  <a:tcPr anchor="ctr">
                    <a:lnL w="12700" cap="flat" cmpd="sng" algn="ctr">
                      <a:solidFill>
                        <a:srgbClr val="EE3127"/>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E3127"/>
                    </a:solidFill>
                  </a:tcPr>
                </a:tc>
              </a:tr>
              <a:tr h="554400">
                <a:tc>
                  <a:txBody>
                    <a:bodyPr/>
                    <a:lstStyle/>
                    <a:p>
                      <a:pPr algn="ctr"/>
                      <a:r>
                        <a:rPr lang="en-GB" sz="2000" dirty="0" err="1" smtClean="0">
                          <a:latin typeface="Arial" panose="020B0604020202020204" pitchFamily="34" charset="0"/>
                          <a:cs typeface="Arial" panose="020B0604020202020204" pitchFamily="34" charset="0"/>
                        </a:rPr>
                        <a:t>kibi</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err="1" smtClean="0">
                          <a:latin typeface="Arial" panose="020B0604020202020204" pitchFamily="34" charset="0"/>
                          <a:cs typeface="Arial" panose="020B0604020202020204" pitchFamily="34" charset="0"/>
                        </a:rPr>
                        <a:t>KiB</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10</a:t>
                      </a:r>
                      <a:r>
                        <a:rPr lang="en-GB" sz="2000" dirty="0" smtClean="0">
                          <a:latin typeface="Arial" panose="020B0604020202020204" pitchFamily="34" charset="0"/>
                          <a:cs typeface="Arial" panose="020B0604020202020204" pitchFamily="34" charset="0"/>
                        </a:rPr>
                        <a:t> = 1,024</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554400">
                <a:tc>
                  <a:txBody>
                    <a:bodyPr/>
                    <a:lstStyle/>
                    <a:p>
                      <a:pPr algn="ctr"/>
                      <a:r>
                        <a:rPr lang="en-GB" sz="2000" dirty="0" err="1" smtClean="0">
                          <a:latin typeface="Arial" panose="020B0604020202020204" pitchFamily="34" charset="0"/>
                          <a:cs typeface="Arial" panose="020B0604020202020204" pitchFamily="34" charset="0"/>
                        </a:rPr>
                        <a:t>mebi</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err="1" smtClean="0">
                          <a:latin typeface="Arial" panose="020B0604020202020204" pitchFamily="34" charset="0"/>
                          <a:cs typeface="Arial" panose="020B0604020202020204" pitchFamily="34" charset="0"/>
                        </a:rPr>
                        <a:t>MiB</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20</a:t>
                      </a:r>
                      <a:r>
                        <a:rPr lang="en-GB" sz="2000" dirty="0" smtClean="0">
                          <a:latin typeface="Arial" panose="020B0604020202020204" pitchFamily="34" charset="0"/>
                          <a:cs typeface="Arial" panose="020B0604020202020204" pitchFamily="34" charset="0"/>
                        </a:rPr>
                        <a:t> = 1,048,576</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554400">
                <a:tc>
                  <a:txBody>
                    <a:bodyPr/>
                    <a:lstStyle/>
                    <a:p>
                      <a:pPr algn="ctr"/>
                      <a:r>
                        <a:rPr lang="en-GB" sz="2000" dirty="0" err="1" smtClean="0">
                          <a:latin typeface="Arial" panose="020B0604020202020204" pitchFamily="34" charset="0"/>
                          <a:cs typeface="Arial" panose="020B0604020202020204" pitchFamily="34" charset="0"/>
                        </a:rPr>
                        <a:t>gibi</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err="1" smtClean="0">
                          <a:latin typeface="Arial" panose="020B0604020202020204" pitchFamily="34" charset="0"/>
                          <a:cs typeface="Arial" panose="020B0604020202020204" pitchFamily="34" charset="0"/>
                        </a:rPr>
                        <a:t>GiB</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aseline="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30</a:t>
                      </a:r>
                      <a:r>
                        <a:rPr lang="en-GB" sz="2000" dirty="0" smtClean="0">
                          <a:latin typeface="Arial" panose="020B0604020202020204" pitchFamily="34" charset="0"/>
                          <a:cs typeface="Arial" panose="020B0604020202020204" pitchFamily="34" charset="0"/>
                        </a:rPr>
                        <a:t> = 1,073,741,824</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r h="554400">
                <a:tc>
                  <a:txBody>
                    <a:bodyPr/>
                    <a:lstStyle/>
                    <a:p>
                      <a:pPr algn="ctr"/>
                      <a:r>
                        <a:rPr lang="en-GB" sz="2000" dirty="0" err="1" smtClean="0">
                          <a:latin typeface="Arial" panose="020B0604020202020204" pitchFamily="34" charset="0"/>
                          <a:cs typeface="Arial" panose="020B0604020202020204" pitchFamily="34" charset="0"/>
                        </a:rPr>
                        <a:t>tebi</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err="1" smtClean="0">
                          <a:latin typeface="Arial" panose="020B0604020202020204" pitchFamily="34" charset="0"/>
                          <a:cs typeface="Arial" panose="020B0604020202020204" pitchFamily="34" charset="0"/>
                        </a:rPr>
                        <a:t>TiB</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2</a:t>
                      </a:r>
                      <a:r>
                        <a:rPr lang="en-GB" sz="2000" baseline="30000" dirty="0" smtClean="0">
                          <a:latin typeface="Arial" panose="020B0604020202020204" pitchFamily="34" charset="0"/>
                          <a:cs typeface="Arial" panose="020B0604020202020204" pitchFamily="34" charset="0"/>
                        </a:rPr>
                        <a:t>40</a:t>
                      </a:r>
                      <a:r>
                        <a:rPr lang="en-GB" sz="2000" dirty="0" smtClean="0">
                          <a:latin typeface="Arial" panose="020B0604020202020204" pitchFamily="34" charset="0"/>
                          <a:cs typeface="Arial" panose="020B0604020202020204" pitchFamily="34" charset="0"/>
                        </a:rPr>
                        <a:t> = 1,099,511,627,776</a:t>
                      </a:r>
                    </a:p>
                  </a:txBody>
                  <a:tcPr anchor="ctr">
                    <a:lnL w="12700" cmpd="sng">
                      <a:noFill/>
                    </a:lnL>
                    <a:lnR w="12700" cmpd="sng">
                      <a:noFill/>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230385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Activity</a:t>
            </a:r>
            <a:endParaRPr lang="en-GB" dirty="0"/>
          </a:p>
        </p:txBody>
      </p:sp>
      <p:sp>
        <p:nvSpPr>
          <p:cNvPr id="3" name="Text Placeholder 2"/>
          <p:cNvSpPr>
            <a:spLocks noGrp="1"/>
          </p:cNvSpPr>
          <p:nvPr>
            <p:ph type="body" sz="quarter" idx="14"/>
          </p:nvPr>
        </p:nvSpPr>
        <p:spPr/>
        <p:txBody>
          <a:bodyPr/>
          <a:lstStyle/>
          <a:p>
            <a:r>
              <a:rPr lang="en-GB" dirty="0" smtClean="0"/>
              <a:t>Complete </a:t>
            </a:r>
            <a:r>
              <a:rPr lang="en-GB" b="1" dirty="0" smtClean="0"/>
              <a:t>Worksheet 2</a:t>
            </a:r>
            <a:r>
              <a:rPr lang="en-GB" dirty="0" smtClean="0"/>
              <a:t>, </a:t>
            </a:r>
            <a:r>
              <a:rPr lang="en-GB" b="1" dirty="0" smtClean="0"/>
              <a:t>Task 1</a:t>
            </a:r>
            <a:endParaRPr lang="en-GB" b="1" dirty="0"/>
          </a:p>
        </p:txBody>
      </p:sp>
    </p:spTree>
    <p:extLst>
      <p:ext uri="{BB962C8B-B14F-4D97-AF65-F5344CB8AC3E}">
        <p14:creationId xmlns:p14="http://schemas.microsoft.com/office/powerpoint/2010/main" val="1544561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Representing text characters</a:t>
            </a:r>
          </a:p>
          <a:p>
            <a:endParaRPr lang="en-GB" dirty="0" smtClean="0"/>
          </a:p>
        </p:txBody>
      </p:sp>
      <p:sp>
        <p:nvSpPr>
          <p:cNvPr id="5" name="Text Placeholder 4"/>
          <p:cNvSpPr>
            <a:spLocks noGrp="1"/>
          </p:cNvSpPr>
          <p:nvPr>
            <p:ph type="body" sz="quarter" idx="14"/>
          </p:nvPr>
        </p:nvSpPr>
        <p:spPr/>
        <p:txBody>
          <a:bodyPr/>
          <a:lstStyle/>
          <a:p>
            <a:r>
              <a:rPr lang="en-GB" dirty="0" smtClean="0"/>
              <a:t>If </a:t>
            </a:r>
            <a:r>
              <a:rPr lang="en-GB" dirty="0"/>
              <a:t>a computer understands only 1s and 0s, what happens when the ‘M’ key is pressed on the keyboard?</a:t>
            </a:r>
          </a:p>
          <a:p>
            <a:endParaRPr lang="en-GB" dirty="0"/>
          </a:p>
        </p:txBody>
      </p:sp>
      <p:sp>
        <p:nvSpPr>
          <p:cNvPr id="4" name="TextBox 3"/>
          <p:cNvSpPr txBox="1"/>
          <p:nvPr/>
        </p:nvSpPr>
        <p:spPr>
          <a:xfrm>
            <a:off x="1816981" y="5628269"/>
            <a:ext cx="5599819" cy="523220"/>
          </a:xfrm>
          <a:prstGeom prst="rect">
            <a:avLst/>
          </a:prstGeom>
          <a:noFill/>
        </p:spPr>
        <p:txBody>
          <a:bodyPr wrap="square" rtlCol="0">
            <a:spAutoFit/>
          </a:bodyPr>
          <a:lstStyle/>
          <a:p>
            <a:r>
              <a:rPr lang="en-GB" sz="2800" b="1" smtClean="0">
                <a:solidFill>
                  <a:srgbClr val="FF0000"/>
                </a:solidFill>
                <a:latin typeface="Arial" panose="020B0604020202020204" pitchFamily="34" charset="0"/>
                <a:cs typeface="Arial" panose="020B0604020202020204" pitchFamily="34" charset="0"/>
              </a:rPr>
              <a:t>0	  1	     0	   0	 1	    1	  0	     1</a:t>
            </a:r>
            <a:endParaRPr lang="en-GB" sz="2800" b="1">
              <a:solidFill>
                <a:srgbClr val="FF0000"/>
              </a:solidFill>
              <a:latin typeface="Arial" panose="020B0604020202020204" pitchFamily="34" charset="0"/>
              <a:cs typeface="Arial" panose="020B0604020202020204" pitchFamily="34" charset="0"/>
            </a:endParaRPr>
          </a:p>
        </p:txBody>
      </p:sp>
      <p:grpSp>
        <p:nvGrpSpPr>
          <p:cNvPr id="12" name="Group 11"/>
          <p:cNvGrpSpPr/>
          <p:nvPr/>
        </p:nvGrpSpPr>
        <p:grpSpPr>
          <a:xfrm>
            <a:off x="1949437" y="2764284"/>
            <a:ext cx="5136427" cy="1417551"/>
            <a:chOff x="1459241" y="3323084"/>
            <a:chExt cx="5136427" cy="1417551"/>
          </a:xfrm>
        </p:grpSpPr>
        <p:cxnSp>
          <p:nvCxnSpPr>
            <p:cNvPr id="11" name="Elbow Connector 10"/>
            <p:cNvCxnSpPr/>
            <p:nvPr/>
          </p:nvCxnSpPr>
          <p:spPr>
            <a:xfrm rot="10800000" flipV="1">
              <a:off x="1459241" y="4024994"/>
              <a:ext cx="1591854" cy="708480"/>
            </a:xfrm>
            <a:prstGeom prst="bentConnector3">
              <a:avLst>
                <a:gd name="adj1" fmla="val 99464"/>
              </a:avLst>
            </a:prstGeom>
            <a:ln w="38100">
              <a:solidFill>
                <a:srgbClr val="EE3127"/>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5119662" y="4013394"/>
              <a:ext cx="1476006" cy="727241"/>
            </a:xfrm>
            <a:prstGeom prst="bentConnector3">
              <a:avLst>
                <a:gd name="adj1" fmla="val 99905"/>
              </a:avLst>
            </a:prstGeom>
            <a:ln w="38100">
              <a:solidFill>
                <a:srgbClr val="EE3127"/>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307" y="3323084"/>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 name="Picture 4" descr="C:\Users\Rob\AppData\Roaming\PixelMetrics\CaptureWiz\Tem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501" y="4283075"/>
            <a:ext cx="5619750"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48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ASCII Code</a:t>
            </a:r>
            <a:endParaRPr lang="en-GB" dirty="0"/>
          </a:p>
        </p:txBody>
      </p:sp>
      <p:sp>
        <p:nvSpPr>
          <p:cNvPr id="3" name="Text Placeholder 2"/>
          <p:cNvSpPr>
            <a:spLocks noGrp="1"/>
          </p:cNvSpPr>
          <p:nvPr>
            <p:ph type="body" sz="quarter" idx="14"/>
          </p:nvPr>
        </p:nvSpPr>
        <p:spPr/>
        <p:txBody>
          <a:bodyPr/>
          <a:lstStyle/>
          <a:p>
            <a:r>
              <a:rPr lang="en-GB" dirty="0"/>
              <a:t>In 1963 the </a:t>
            </a:r>
            <a:r>
              <a:rPr lang="en-GB" b="1" dirty="0"/>
              <a:t>A</a:t>
            </a:r>
            <a:r>
              <a:rPr lang="en-GB" dirty="0"/>
              <a:t>merican </a:t>
            </a:r>
            <a:r>
              <a:rPr lang="en-GB" b="1" dirty="0"/>
              <a:t>S</a:t>
            </a:r>
            <a:r>
              <a:rPr lang="en-GB" dirty="0"/>
              <a:t>tandard </a:t>
            </a:r>
            <a:r>
              <a:rPr lang="en-GB" b="1" dirty="0"/>
              <a:t>C</a:t>
            </a:r>
            <a:r>
              <a:rPr lang="en-GB" dirty="0"/>
              <a:t>ode for </a:t>
            </a:r>
            <a:r>
              <a:rPr lang="en-GB" b="1" dirty="0"/>
              <a:t>I</a:t>
            </a:r>
            <a:r>
              <a:rPr lang="en-GB" dirty="0"/>
              <a:t>nformation </a:t>
            </a:r>
            <a:r>
              <a:rPr lang="en-GB" b="1" dirty="0" smtClean="0"/>
              <a:t>I</a:t>
            </a:r>
            <a:r>
              <a:rPr lang="en-GB" dirty="0" smtClean="0"/>
              <a:t>nterchange, (</a:t>
            </a:r>
            <a:r>
              <a:rPr lang="en-GB" b="1" dirty="0" smtClean="0"/>
              <a:t>ASCII</a:t>
            </a:r>
            <a:r>
              <a:rPr lang="en-GB" dirty="0" smtClean="0"/>
              <a:t>,) was established to encode symbols found in the English alphabet</a:t>
            </a:r>
          </a:p>
          <a:p>
            <a:pPr lvl="1"/>
            <a:r>
              <a:rPr lang="en-GB" dirty="0" smtClean="0"/>
              <a:t>It was composed of a 7 bit character set giving </a:t>
            </a:r>
            <a:r>
              <a:rPr lang="en-GB" dirty="0"/>
              <a:t>2</a:t>
            </a:r>
            <a:r>
              <a:rPr lang="en-GB" baseline="30000" dirty="0"/>
              <a:t>7</a:t>
            </a:r>
            <a:r>
              <a:rPr lang="en-GB" dirty="0"/>
              <a:t> </a:t>
            </a:r>
            <a:r>
              <a:rPr lang="en-GB" dirty="0" smtClean="0"/>
              <a:t>(128) possible binary codes</a:t>
            </a:r>
          </a:p>
          <a:p>
            <a:r>
              <a:rPr lang="en-GB" dirty="0" smtClean="0"/>
              <a:t>What are the limitations of using a 7 bit character set?</a:t>
            </a:r>
            <a:endParaRPr lang="en-GB" dirty="0"/>
          </a:p>
        </p:txBody>
      </p:sp>
      <p:pic>
        <p:nvPicPr>
          <p:cNvPr id="2050" name="Picture 2" descr="C:\Users\Rob\AppData\Roaming\PixelMetrics\CaptureWiz\Temp\4.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12512" y="4602683"/>
            <a:ext cx="7380163" cy="226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Representing characters</a:t>
            </a:r>
            <a:endParaRPr lang="en-GB" dirty="0"/>
          </a:p>
          <a:p>
            <a:endParaRPr lang="en-GB" sz="2600" dirty="0" smtClean="0">
              <a:solidFill>
                <a:srgbClr val="0093B7"/>
              </a:solidFill>
            </a:endParaRPr>
          </a:p>
          <a:p>
            <a:endParaRPr lang="en-GB" sz="2600" dirty="0"/>
          </a:p>
        </p:txBody>
      </p:sp>
      <p:sp>
        <p:nvSpPr>
          <p:cNvPr id="4" name="Text Placeholder 3"/>
          <p:cNvSpPr>
            <a:spLocks noGrp="1"/>
          </p:cNvSpPr>
          <p:nvPr>
            <p:ph type="body" sz="quarter" idx="14"/>
          </p:nvPr>
        </p:nvSpPr>
        <p:spPr/>
        <p:txBody>
          <a:bodyPr/>
          <a:lstStyle/>
          <a:p>
            <a:r>
              <a:rPr lang="en-GB" sz="2400" dirty="0" smtClean="0"/>
              <a:t>Every </a:t>
            </a:r>
            <a:r>
              <a:rPr lang="en-GB" sz="2400" dirty="0"/>
              <a:t>character on the keyboard is represented by a binary value</a:t>
            </a:r>
          </a:p>
          <a:p>
            <a:r>
              <a:rPr lang="en-GB" sz="2400" dirty="0"/>
              <a:t>Uppercase letters (capitals) have different values </a:t>
            </a:r>
            <a:r>
              <a:rPr lang="en-GB" sz="2400" dirty="0" smtClean="0"/>
              <a:t>from </a:t>
            </a:r>
            <a:r>
              <a:rPr lang="en-GB" sz="2400" dirty="0"/>
              <a:t>lowercase characters</a:t>
            </a:r>
          </a:p>
          <a:p>
            <a:r>
              <a:rPr lang="en-GB" sz="2400" dirty="0"/>
              <a:t>Punctuation symbols have their own characters </a:t>
            </a:r>
          </a:p>
          <a:p>
            <a:r>
              <a:rPr lang="en-GB" sz="2400" dirty="0"/>
              <a:t>How many characters are there on a standard keyboard? How many bits would be required to represent this many combinations?</a:t>
            </a:r>
          </a:p>
          <a:p>
            <a:r>
              <a:rPr lang="en-GB" sz="2400" dirty="0"/>
              <a:t>What character is represented by </a:t>
            </a:r>
            <a:r>
              <a:rPr lang="en-GB" sz="2400" dirty="0">
                <a:solidFill>
                  <a:srgbClr val="EE3127"/>
                </a:solidFill>
              </a:rPr>
              <a:t>0100000 (32)?</a:t>
            </a:r>
            <a:endParaRPr lang="en-GB" dirty="0">
              <a:solidFill>
                <a:srgbClr val="EE3127"/>
              </a:solidFill>
            </a:endParaRPr>
          </a:p>
        </p:txBody>
      </p:sp>
    </p:spTree>
    <p:extLst>
      <p:ext uri="{BB962C8B-B14F-4D97-AF65-F5344CB8AC3E}">
        <p14:creationId xmlns:p14="http://schemas.microsoft.com/office/powerpoint/2010/main" val="3832473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3"/>
          </p:nvPr>
        </p:nvSpPr>
        <p:spPr/>
        <p:txBody>
          <a:bodyPr/>
          <a:lstStyle/>
          <a:p>
            <a:r>
              <a:rPr lang="en-GB"/>
              <a:t>ASCII Table</a:t>
            </a:r>
          </a:p>
          <a:p>
            <a:endParaRPr lang="en-GB" dirty="0"/>
          </a:p>
        </p:txBody>
      </p:sp>
      <p:sp>
        <p:nvSpPr>
          <p:cNvPr id="3" name="Text Placeholder 2"/>
          <p:cNvSpPr>
            <a:spLocks noGrp="1"/>
          </p:cNvSpPr>
          <p:nvPr>
            <p:ph type="body" sz="quarter" idx="14"/>
          </p:nvPr>
        </p:nvSpPr>
        <p:spPr/>
        <p:txBody>
          <a:bodyPr/>
          <a:lstStyle/>
          <a:p>
            <a:r>
              <a:rPr lang="en-GB" dirty="0"/>
              <a:t>Why does a Space need a character? (Code 32)</a:t>
            </a:r>
          </a:p>
          <a:p>
            <a:r>
              <a:rPr lang="en-GB" dirty="0" smtClean="0"/>
              <a:t>What </a:t>
            </a:r>
            <a:r>
              <a:rPr lang="en-GB" dirty="0"/>
              <a:t>happens if you press </a:t>
            </a:r>
            <a:r>
              <a:rPr lang="en-GB" b="1" i="1" dirty="0">
                <a:solidFill>
                  <a:srgbClr val="EE3127"/>
                </a:solidFill>
              </a:rPr>
              <a:t>ALT+65</a:t>
            </a:r>
            <a:r>
              <a:rPr lang="en-GB" dirty="0"/>
              <a:t> on a keyboard?</a:t>
            </a:r>
          </a:p>
          <a:p>
            <a:r>
              <a:rPr lang="en-GB" dirty="0" smtClean="0"/>
              <a:t>The first 32 codes are control characters, for example:</a:t>
            </a:r>
          </a:p>
          <a:p>
            <a:pPr lvl="1"/>
            <a:r>
              <a:rPr lang="en-GB" dirty="0" smtClean="0"/>
              <a:t>Backspace (Code 8)</a:t>
            </a:r>
          </a:p>
          <a:p>
            <a:pPr lvl="1"/>
            <a:r>
              <a:rPr lang="en-GB" dirty="0" smtClean="0"/>
              <a:t>Carriage Return or Enter (Code 13)</a:t>
            </a:r>
          </a:p>
          <a:p>
            <a:pPr lvl="1"/>
            <a:r>
              <a:rPr lang="en-GB" dirty="0" smtClean="0"/>
              <a:t>Escape (Code 27)</a:t>
            </a:r>
            <a:endParaRPr lang="en-GB" dirty="0"/>
          </a:p>
          <a:p>
            <a:r>
              <a:rPr lang="en-GB" dirty="0" smtClean="0"/>
              <a:t>An eighth </a:t>
            </a:r>
            <a:r>
              <a:rPr lang="en-GB" dirty="0"/>
              <a:t>bit </a:t>
            </a:r>
            <a:r>
              <a:rPr lang="en-GB" dirty="0" smtClean="0"/>
              <a:t>was later introduced for extra </a:t>
            </a:r>
            <a:r>
              <a:rPr lang="en-GB" dirty="0"/>
              <a:t>characters such as </a:t>
            </a:r>
            <a:r>
              <a:rPr lang="en-GB" dirty="0">
                <a:solidFill>
                  <a:srgbClr val="EE3127"/>
                </a:solidFill>
              </a:rPr>
              <a:t>©</a:t>
            </a:r>
            <a:r>
              <a:rPr lang="en-GB" dirty="0"/>
              <a:t>, </a:t>
            </a:r>
            <a:r>
              <a:rPr lang="en-GB" dirty="0">
                <a:solidFill>
                  <a:srgbClr val="EE3127"/>
                </a:solidFill>
              </a:rPr>
              <a:t>®</a:t>
            </a:r>
            <a:r>
              <a:rPr lang="en-GB" dirty="0"/>
              <a:t> </a:t>
            </a:r>
            <a:r>
              <a:rPr lang="en-GB" dirty="0" smtClean="0"/>
              <a:t>etc. </a:t>
            </a:r>
            <a:endParaRPr lang="en-GB" dirty="0"/>
          </a:p>
          <a:p>
            <a:endParaRPr lang="en-GB" dirty="0"/>
          </a:p>
        </p:txBody>
      </p:sp>
    </p:spTree>
    <p:extLst>
      <p:ext uri="{BB962C8B-B14F-4D97-AF65-F5344CB8AC3E}">
        <p14:creationId xmlns:p14="http://schemas.microsoft.com/office/powerpoint/2010/main" val="2156066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8051420" cy="670772"/>
          </a:xfrm>
        </p:spPr>
        <p:txBody>
          <a:bodyPr/>
          <a:lstStyle/>
          <a:p>
            <a:r>
              <a:rPr lang="en-GB" dirty="0" smtClean="0"/>
              <a:t>Character form of decimal digits</a:t>
            </a:r>
            <a:endParaRPr lang="en-GB" dirty="0"/>
          </a:p>
        </p:txBody>
      </p:sp>
      <p:sp>
        <p:nvSpPr>
          <p:cNvPr id="4" name="Text Placeholder 3"/>
          <p:cNvSpPr>
            <a:spLocks noGrp="1"/>
          </p:cNvSpPr>
          <p:nvPr>
            <p:ph type="body" sz="quarter" idx="14"/>
          </p:nvPr>
        </p:nvSpPr>
        <p:spPr>
          <a:xfrm>
            <a:off x="724280" y="1704179"/>
            <a:ext cx="7797230" cy="4353721"/>
          </a:xfrm>
        </p:spPr>
        <p:txBody>
          <a:bodyPr/>
          <a:lstStyle/>
          <a:p>
            <a:r>
              <a:rPr lang="en-GB" dirty="0" smtClean="0"/>
              <a:t>Numeric characters are also encoded</a:t>
            </a:r>
          </a:p>
          <a:p>
            <a:pPr lvl="1"/>
            <a:r>
              <a:rPr lang="en-GB" dirty="0" smtClean="0"/>
              <a:t>The </a:t>
            </a:r>
            <a:r>
              <a:rPr lang="en-GB" dirty="0"/>
              <a:t>code 0111001 represents the character ‘9’ in ASCII </a:t>
            </a:r>
            <a:endParaRPr lang="en-GB" dirty="0" smtClean="0"/>
          </a:p>
          <a:p>
            <a:pPr lvl="1"/>
            <a:r>
              <a:rPr lang="en-GB" dirty="0" smtClean="0"/>
              <a:t>The </a:t>
            </a:r>
            <a:r>
              <a:rPr lang="en-GB" dirty="0"/>
              <a:t>binary byte representing </a:t>
            </a:r>
            <a:r>
              <a:rPr lang="en-GB" dirty="0" smtClean="0"/>
              <a:t>‘9’ would </a:t>
            </a:r>
            <a:r>
              <a:rPr lang="en-GB" dirty="0"/>
              <a:t>be </a:t>
            </a:r>
            <a:r>
              <a:rPr lang="en-GB" dirty="0" smtClean="0"/>
              <a:t>00001001</a:t>
            </a:r>
            <a:r>
              <a:rPr lang="en-GB" baseline="-25000" dirty="0" smtClean="0"/>
              <a:t>2</a:t>
            </a:r>
          </a:p>
          <a:p>
            <a:r>
              <a:rPr lang="en-GB" dirty="0" smtClean="0"/>
              <a:t>Why is there a difference and what are the implications of this difference?</a:t>
            </a:r>
          </a:p>
          <a:p>
            <a:pPr lvl="1">
              <a:spcAft>
                <a:spcPts val="2400"/>
              </a:spcAft>
            </a:pPr>
            <a:r>
              <a:rPr lang="en-GB" dirty="0" smtClean="0"/>
              <a:t>What will this code output?</a:t>
            </a:r>
          </a:p>
          <a:p>
            <a:pPr marL="266700" indent="0">
              <a:spcAft>
                <a:spcPts val="600"/>
              </a:spcAft>
              <a:buNone/>
            </a:pPr>
            <a:r>
              <a:rPr lang="en-GB" sz="2000" dirty="0" smtClean="0">
                <a:solidFill>
                  <a:srgbClr val="7030A0"/>
                </a:solidFill>
                <a:latin typeface="Consolas" panose="020B0609020204030204" pitchFamily="49" charset="0"/>
                <a:ea typeface="Corbel" panose="020B0503020204020204" pitchFamily="34" charset="0"/>
                <a:cs typeface="Consolas" panose="020B0609020204030204" pitchFamily="49" charset="0"/>
              </a:rPr>
              <a:t>print</a:t>
            </a:r>
            <a:r>
              <a:rPr lang="en-GB" sz="2000" dirty="0" smtClean="0">
                <a:solidFill>
                  <a:srgbClr val="EE3127"/>
                </a:solidFill>
                <a:latin typeface="Consolas" panose="020B0609020204030204" pitchFamily="49" charset="0"/>
                <a:ea typeface="Corbel" panose="020B0503020204020204" pitchFamily="34" charset="0"/>
                <a:cs typeface="Consolas" panose="020B0609020204030204" pitchFamily="49" charset="0"/>
              </a:rPr>
              <a:t> </a:t>
            </a:r>
            <a:r>
              <a:rPr lang="en-GB" sz="2000" dirty="0" smtClean="0">
                <a:latin typeface="Consolas" panose="020B0609020204030204" pitchFamily="49" charset="0"/>
                <a:ea typeface="Corbel" panose="020B0503020204020204" pitchFamily="34" charset="0"/>
                <a:cs typeface="Consolas" panose="020B0609020204030204" pitchFamily="49" charset="0"/>
              </a:rPr>
              <a:t>(</a:t>
            </a:r>
            <a:r>
              <a:rPr lang="en-GB" sz="2000" dirty="0" smtClean="0">
                <a:solidFill>
                  <a:srgbClr val="00B050"/>
                </a:solidFill>
                <a:latin typeface="Consolas" panose="020B0609020204030204" pitchFamily="49" charset="0"/>
                <a:ea typeface="Corbel" panose="020B0503020204020204" pitchFamily="34" charset="0"/>
                <a:cs typeface="Consolas" panose="020B0609020204030204" pitchFamily="49" charset="0"/>
              </a:rPr>
              <a:t>'9 + 3 ='</a:t>
            </a:r>
            <a:r>
              <a:rPr lang="en-GB" sz="2000" dirty="0" smtClean="0">
                <a:latin typeface="Consolas" panose="020B0609020204030204" pitchFamily="49" charset="0"/>
                <a:ea typeface="Corbel" panose="020B0503020204020204" pitchFamily="34" charset="0"/>
                <a:cs typeface="Consolas" panose="020B0609020204030204" pitchFamily="49" charset="0"/>
              </a:rPr>
              <a:t>,9 + 3)</a:t>
            </a:r>
          </a:p>
          <a:p>
            <a:pPr marL="266700" indent="0">
              <a:spcAft>
                <a:spcPts val="600"/>
              </a:spcAft>
              <a:buNone/>
            </a:pPr>
            <a:r>
              <a:rPr lang="en-GB" sz="2000" dirty="0" smtClean="0">
                <a:solidFill>
                  <a:srgbClr val="7030A0"/>
                </a:solidFill>
                <a:latin typeface="Consolas" panose="020B0609020204030204" pitchFamily="49" charset="0"/>
                <a:ea typeface="Corbel" panose="020B0503020204020204" pitchFamily="34" charset="0"/>
                <a:cs typeface="Consolas" panose="020B0609020204030204" pitchFamily="49" charset="0"/>
              </a:rPr>
              <a:t>print</a:t>
            </a:r>
            <a:r>
              <a:rPr lang="en-GB" sz="2000" dirty="0" smtClean="0">
                <a:solidFill>
                  <a:srgbClr val="EE3127"/>
                </a:solidFill>
                <a:latin typeface="Consolas" panose="020B0609020204030204" pitchFamily="49" charset="0"/>
                <a:ea typeface="Corbel" panose="020B0503020204020204" pitchFamily="34" charset="0"/>
                <a:cs typeface="Consolas" panose="020B0609020204030204" pitchFamily="49" charset="0"/>
              </a:rPr>
              <a:t> </a:t>
            </a:r>
            <a:r>
              <a:rPr lang="en-GB" sz="2000" dirty="0">
                <a:latin typeface="Consolas" panose="020B0609020204030204" pitchFamily="49" charset="0"/>
                <a:ea typeface="Corbel" panose="020B0503020204020204" pitchFamily="34" charset="0"/>
                <a:cs typeface="Consolas" panose="020B0609020204030204" pitchFamily="49" charset="0"/>
              </a:rPr>
              <a:t>(</a:t>
            </a:r>
            <a:r>
              <a:rPr lang="en-GB" sz="2000" dirty="0">
                <a:solidFill>
                  <a:srgbClr val="00B050"/>
                </a:solidFill>
                <a:latin typeface="Consolas" panose="020B0609020204030204" pitchFamily="49" charset="0"/>
                <a:ea typeface="Corbel" panose="020B0503020204020204" pitchFamily="34" charset="0"/>
                <a:cs typeface="Consolas" panose="020B0609020204030204" pitchFamily="49" charset="0"/>
              </a:rPr>
              <a:t>'"9" + "3" = '</a:t>
            </a:r>
            <a:r>
              <a:rPr lang="en-GB" sz="2000" dirty="0">
                <a:latin typeface="Consolas" panose="020B0609020204030204" pitchFamily="49" charset="0"/>
                <a:ea typeface="Corbel" panose="020B0503020204020204" pitchFamily="34" charset="0"/>
                <a:cs typeface="Consolas" panose="020B0609020204030204" pitchFamily="49" charset="0"/>
              </a:rPr>
              <a:t>,</a:t>
            </a:r>
            <a:r>
              <a:rPr lang="en-GB" sz="2000" dirty="0">
                <a:solidFill>
                  <a:srgbClr val="00B050"/>
                </a:solidFill>
                <a:latin typeface="Consolas" panose="020B0609020204030204" pitchFamily="49" charset="0"/>
                <a:ea typeface="Corbel" panose="020B0503020204020204" pitchFamily="34" charset="0"/>
                <a:cs typeface="Consolas" panose="020B0609020204030204" pitchFamily="49" charset="0"/>
              </a:rPr>
              <a:t>"9"</a:t>
            </a:r>
            <a:r>
              <a:rPr lang="en-GB" sz="2000" dirty="0">
                <a:latin typeface="Consolas" panose="020B0609020204030204" pitchFamily="49" charset="0"/>
                <a:ea typeface="Corbel" panose="020B0503020204020204" pitchFamily="34" charset="0"/>
                <a:cs typeface="Consolas" panose="020B0609020204030204" pitchFamily="49" charset="0"/>
              </a:rPr>
              <a:t> + </a:t>
            </a:r>
            <a:r>
              <a:rPr lang="en-GB" sz="2000" dirty="0">
                <a:solidFill>
                  <a:srgbClr val="00B050"/>
                </a:solidFill>
                <a:latin typeface="Consolas" panose="020B0609020204030204" pitchFamily="49" charset="0"/>
                <a:ea typeface="Corbel" panose="020B0503020204020204" pitchFamily="34" charset="0"/>
                <a:cs typeface="Consolas" panose="020B0609020204030204" pitchFamily="49" charset="0"/>
              </a:rPr>
              <a:t>"3"</a:t>
            </a:r>
            <a:r>
              <a:rPr lang="en-GB" sz="2000" dirty="0">
                <a:latin typeface="Consolas" panose="020B0609020204030204" pitchFamily="49" charset="0"/>
                <a:ea typeface="Corbel" panose="020B0503020204020204" pitchFamily="34" charset="0"/>
                <a:cs typeface="Consolas" panose="020B0609020204030204" pitchFamily="49" charset="0"/>
              </a:rPr>
              <a:t>)</a:t>
            </a:r>
          </a:p>
          <a:p>
            <a:pPr marL="266700" indent="0">
              <a:spcAft>
                <a:spcPts val="600"/>
              </a:spcAft>
              <a:buNone/>
            </a:pPr>
            <a:r>
              <a:rPr lang="en-GB" sz="2000" dirty="0">
                <a:solidFill>
                  <a:srgbClr val="7030A0"/>
                </a:solidFill>
                <a:latin typeface="Consolas" panose="020B0609020204030204" pitchFamily="49" charset="0"/>
                <a:ea typeface="Corbel" panose="020B0503020204020204" pitchFamily="34" charset="0"/>
                <a:cs typeface="Consolas" panose="020B0609020204030204" pitchFamily="49" charset="0"/>
              </a:rPr>
              <a:t>print </a:t>
            </a:r>
            <a:r>
              <a:rPr lang="en-GB" sz="2000" dirty="0">
                <a:latin typeface="Consolas" panose="020B0609020204030204" pitchFamily="49" charset="0"/>
                <a:ea typeface="Corbel" panose="020B0503020204020204" pitchFamily="34" charset="0"/>
                <a:cs typeface="Consolas" panose="020B0609020204030204" pitchFamily="49" charset="0"/>
              </a:rPr>
              <a:t>(</a:t>
            </a:r>
            <a:r>
              <a:rPr lang="en-GB" sz="2000" dirty="0">
                <a:solidFill>
                  <a:srgbClr val="00B050"/>
                </a:solidFill>
                <a:latin typeface="Consolas" panose="020B0609020204030204" pitchFamily="49" charset="0"/>
                <a:ea typeface="Corbel" panose="020B0503020204020204" pitchFamily="34" charset="0"/>
                <a:cs typeface="Consolas" panose="020B0609020204030204" pitchFamily="49" charset="0"/>
              </a:rPr>
              <a:t>'</a:t>
            </a:r>
            <a:r>
              <a:rPr lang="en-GB" sz="2000" dirty="0" err="1">
                <a:solidFill>
                  <a:srgbClr val="00B050"/>
                </a:solidFill>
                <a:latin typeface="Consolas" panose="020B0609020204030204" pitchFamily="49" charset="0"/>
                <a:ea typeface="Corbel" panose="020B0503020204020204" pitchFamily="34" charset="0"/>
                <a:cs typeface="Consolas" panose="020B0609020204030204" pitchFamily="49" charset="0"/>
              </a:rPr>
              <a:t>ord</a:t>
            </a:r>
            <a:r>
              <a:rPr lang="en-GB" sz="2000" dirty="0">
                <a:solidFill>
                  <a:srgbClr val="00B050"/>
                </a:solidFill>
                <a:latin typeface="Consolas" panose="020B0609020204030204" pitchFamily="49" charset="0"/>
                <a:ea typeface="Corbel" panose="020B0503020204020204" pitchFamily="34" charset="0"/>
                <a:cs typeface="Consolas" panose="020B0609020204030204" pitchFamily="49" charset="0"/>
              </a:rPr>
              <a:t>("9") + </a:t>
            </a:r>
            <a:r>
              <a:rPr lang="en-GB" sz="2000" dirty="0" err="1">
                <a:solidFill>
                  <a:srgbClr val="00B050"/>
                </a:solidFill>
                <a:latin typeface="Consolas" panose="020B0609020204030204" pitchFamily="49" charset="0"/>
                <a:ea typeface="Corbel" panose="020B0503020204020204" pitchFamily="34" charset="0"/>
                <a:cs typeface="Consolas" panose="020B0609020204030204" pitchFamily="49" charset="0"/>
              </a:rPr>
              <a:t>ord</a:t>
            </a:r>
            <a:r>
              <a:rPr lang="en-GB" sz="2000" dirty="0">
                <a:solidFill>
                  <a:srgbClr val="00B050"/>
                </a:solidFill>
                <a:latin typeface="Consolas" panose="020B0609020204030204" pitchFamily="49" charset="0"/>
                <a:ea typeface="Corbel" panose="020B0503020204020204" pitchFamily="34" charset="0"/>
                <a:cs typeface="Consolas" panose="020B0609020204030204" pitchFamily="49" charset="0"/>
              </a:rPr>
              <a:t>("3") = '</a:t>
            </a:r>
            <a:r>
              <a:rPr lang="en-GB" sz="2000" dirty="0">
                <a:latin typeface="Consolas" panose="020B0609020204030204" pitchFamily="49" charset="0"/>
                <a:ea typeface="Corbel" panose="020B0503020204020204" pitchFamily="34" charset="0"/>
                <a:cs typeface="Consolas" panose="020B0609020204030204" pitchFamily="49" charset="0"/>
              </a:rPr>
              <a:t>,</a:t>
            </a:r>
            <a:r>
              <a:rPr lang="en-GB" sz="2000" dirty="0" err="1">
                <a:solidFill>
                  <a:srgbClr val="7030A0"/>
                </a:solidFill>
                <a:latin typeface="Consolas" panose="020B0609020204030204" pitchFamily="49" charset="0"/>
                <a:ea typeface="Corbel" panose="020B0503020204020204" pitchFamily="34" charset="0"/>
                <a:cs typeface="Consolas" panose="020B0609020204030204" pitchFamily="49" charset="0"/>
              </a:rPr>
              <a:t>ord</a:t>
            </a:r>
            <a:r>
              <a:rPr lang="en-GB" sz="2000" dirty="0">
                <a:latin typeface="Consolas" panose="020B0609020204030204" pitchFamily="49" charset="0"/>
                <a:ea typeface="Corbel" panose="020B0503020204020204" pitchFamily="34" charset="0"/>
                <a:cs typeface="Consolas" panose="020B0609020204030204" pitchFamily="49" charset="0"/>
              </a:rPr>
              <a:t>(</a:t>
            </a:r>
            <a:r>
              <a:rPr lang="en-GB" sz="2000" dirty="0">
                <a:solidFill>
                  <a:srgbClr val="00B050"/>
                </a:solidFill>
                <a:latin typeface="Consolas" panose="020B0609020204030204" pitchFamily="49" charset="0"/>
                <a:ea typeface="Corbel" panose="020B0503020204020204" pitchFamily="34" charset="0"/>
                <a:cs typeface="Consolas" panose="020B0609020204030204" pitchFamily="49" charset="0"/>
              </a:rPr>
              <a:t>"9"</a:t>
            </a:r>
            <a:r>
              <a:rPr lang="en-GB" sz="2000" dirty="0">
                <a:latin typeface="Consolas" panose="020B0609020204030204" pitchFamily="49" charset="0"/>
                <a:ea typeface="Corbel" panose="020B0503020204020204" pitchFamily="34" charset="0"/>
                <a:cs typeface="Consolas" panose="020B0609020204030204" pitchFamily="49" charset="0"/>
              </a:rPr>
              <a:t>) +</a:t>
            </a:r>
            <a:r>
              <a:rPr lang="en-GB" sz="2000" dirty="0">
                <a:solidFill>
                  <a:srgbClr val="EE3127"/>
                </a:solidFill>
                <a:latin typeface="Consolas" panose="020B0609020204030204" pitchFamily="49" charset="0"/>
                <a:ea typeface="Corbel" panose="020B0503020204020204" pitchFamily="34" charset="0"/>
                <a:cs typeface="Consolas" panose="020B0609020204030204" pitchFamily="49" charset="0"/>
              </a:rPr>
              <a:t> </a:t>
            </a:r>
            <a:r>
              <a:rPr lang="en-GB" sz="2000" dirty="0" err="1">
                <a:solidFill>
                  <a:srgbClr val="7030A0"/>
                </a:solidFill>
                <a:latin typeface="Consolas" panose="020B0609020204030204" pitchFamily="49" charset="0"/>
                <a:ea typeface="Corbel" panose="020B0503020204020204" pitchFamily="34" charset="0"/>
                <a:cs typeface="Consolas" panose="020B0609020204030204" pitchFamily="49" charset="0"/>
              </a:rPr>
              <a:t>ord</a:t>
            </a:r>
            <a:r>
              <a:rPr lang="en-GB" sz="2000" dirty="0">
                <a:latin typeface="Consolas" panose="020B0609020204030204" pitchFamily="49" charset="0"/>
                <a:ea typeface="Corbel" panose="020B0503020204020204" pitchFamily="34" charset="0"/>
                <a:cs typeface="Consolas" panose="020B0609020204030204" pitchFamily="49" charset="0"/>
              </a:rPr>
              <a:t>(</a:t>
            </a:r>
            <a:r>
              <a:rPr lang="en-GB" sz="2000" dirty="0">
                <a:solidFill>
                  <a:srgbClr val="00B050"/>
                </a:solidFill>
                <a:latin typeface="Consolas" panose="020B0609020204030204" pitchFamily="49" charset="0"/>
                <a:ea typeface="Corbel" panose="020B0503020204020204" pitchFamily="34" charset="0"/>
                <a:cs typeface="Consolas" panose="020B0609020204030204" pitchFamily="49" charset="0"/>
              </a:rPr>
              <a:t>"3</a:t>
            </a:r>
            <a:r>
              <a:rPr lang="en-GB" sz="2000" dirty="0" smtClean="0">
                <a:solidFill>
                  <a:srgbClr val="00B050"/>
                </a:solidFill>
                <a:latin typeface="Consolas" panose="020B0609020204030204" pitchFamily="49" charset="0"/>
                <a:ea typeface="Corbel" panose="020B0503020204020204" pitchFamily="34" charset="0"/>
                <a:cs typeface="Consolas" panose="020B0609020204030204" pitchFamily="49" charset="0"/>
              </a:rPr>
              <a:t>"</a:t>
            </a:r>
            <a:r>
              <a:rPr lang="en-GB" sz="2000" dirty="0" smtClean="0">
                <a:latin typeface="Consolas" panose="020B0609020204030204" pitchFamily="49" charset="0"/>
                <a:ea typeface="Corbel" panose="020B0503020204020204" pitchFamily="34" charset="0"/>
                <a:cs typeface="Consolas" panose="020B0609020204030204" pitchFamily="49" charset="0"/>
              </a:rPr>
              <a:t>))</a:t>
            </a:r>
            <a:endParaRPr lang="en-GB" sz="2000" dirty="0">
              <a:latin typeface="Consolas" panose="020B0609020204030204" pitchFamily="49" charset="0"/>
              <a:ea typeface="Corbel" panose="020B0503020204020204" pitchFamily="34" charset="0"/>
              <a:cs typeface="Consolas" panose="020B0609020204030204" pitchFamily="49" charset="0"/>
            </a:endParaRPr>
          </a:p>
        </p:txBody>
      </p:sp>
    </p:spTree>
    <p:extLst>
      <p:ext uri="{BB962C8B-B14F-4D97-AF65-F5344CB8AC3E}">
        <p14:creationId xmlns:p14="http://schemas.microsoft.com/office/powerpoint/2010/main" val="22440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smtClean="0"/>
              <a:t>Objectives</a:t>
            </a:r>
            <a:endParaRPr lang="en-GB" dirty="0"/>
          </a:p>
        </p:txBody>
      </p:sp>
      <p:sp>
        <p:nvSpPr>
          <p:cNvPr id="2" name="Text Placeholder 1"/>
          <p:cNvSpPr>
            <a:spLocks noGrp="1"/>
          </p:cNvSpPr>
          <p:nvPr>
            <p:ph type="body" sz="quarter" idx="14"/>
          </p:nvPr>
        </p:nvSpPr>
        <p:spPr>
          <a:xfrm>
            <a:off x="723600" y="1702799"/>
            <a:ext cx="8153700" cy="4918133"/>
          </a:xfrm>
        </p:spPr>
        <p:txBody>
          <a:bodyPr/>
          <a:lstStyle/>
          <a:p>
            <a:r>
              <a:rPr lang="en-GB" dirty="0" smtClean="0"/>
              <a:t>Understand how data is stored and processed in a computer system</a:t>
            </a:r>
            <a:endParaRPr lang="en-GB" dirty="0"/>
          </a:p>
          <a:p>
            <a:pPr lvl="0"/>
            <a:r>
              <a:rPr lang="en-GB" dirty="0" smtClean="0"/>
              <a:t>Define bits and bytes, and use </a:t>
            </a:r>
            <a:r>
              <a:rPr lang="en-GB" dirty="0"/>
              <a:t>names, symbols and corresponding powers of 2 for binary prefixes </a:t>
            </a:r>
            <a:r>
              <a:rPr lang="en-GB" dirty="0" smtClean="0"/>
              <a:t>(Ki, </a:t>
            </a:r>
            <a:r>
              <a:rPr lang="en-GB" dirty="0" err="1" smtClean="0"/>
              <a:t>Mi</a:t>
            </a:r>
            <a:r>
              <a:rPr lang="en-GB" dirty="0" smtClean="0"/>
              <a:t>)</a:t>
            </a:r>
          </a:p>
          <a:p>
            <a:pPr lvl="0"/>
            <a:r>
              <a:rPr lang="en-GB" dirty="0" smtClean="0"/>
              <a:t>Differentiate between the character code of a decimal digit and its pure binary representation</a:t>
            </a:r>
          </a:p>
          <a:p>
            <a:pPr lvl="0"/>
            <a:r>
              <a:rPr lang="en-GB" dirty="0" smtClean="0"/>
              <a:t>Describe </a:t>
            </a:r>
            <a:r>
              <a:rPr lang="en-GB" dirty="0"/>
              <a:t>ASCII and Unicode coding systems and explain why Unicode was introduced</a:t>
            </a:r>
          </a:p>
          <a:p>
            <a:pPr lvl="0"/>
            <a:r>
              <a:rPr lang="en-GB" dirty="0"/>
              <a:t>Describe methods used for error-checking and correction</a:t>
            </a:r>
          </a:p>
        </p:txBody>
      </p:sp>
    </p:spTree>
    <p:extLst>
      <p:ext uri="{BB962C8B-B14F-4D97-AF65-F5344CB8AC3E}">
        <p14:creationId xmlns:p14="http://schemas.microsoft.com/office/powerpoint/2010/main" val="3831259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Unicode</a:t>
            </a:r>
            <a:endParaRPr lang="en-GB" dirty="0"/>
          </a:p>
        </p:txBody>
      </p:sp>
      <p:sp>
        <p:nvSpPr>
          <p:cNvPr id="3" name="Text Placeholder 2"/>
          <p:cNvSpPr>
            <a:spLocks noGrp="1"/>
          </p:cNvSpPr>
          <p:nvPr>
            <p:ph type="body" sz="quarter" idx="14"/>
          </p:nvPr>
        </p:nvSpPr>
        <p:spPr/>
        <p:txBody>
          <a:bodyPr/>
          <a:lstStyle/>
          <a:p>
            <a:r>
              <a:rPr lang="en-GB" dirty="0" smtClean="0"/>
              <a:t>The Unicode system was introduced to standardise the encoding of characters from all languages</a:t>
            </a:r>
          </a:p>
          <a:p>
            <a:pPr lvl="1"/>
            <a:r>
              <a:rPr lang="en-GB" dirty="0"/>
              <a:t>Unicode can apply a variable length encoding </a:t>
            </a:r>
            <a:r>
              <a:rPr lang="en-GB" dirty="0" smtClean="0"/>
              <a:t>of either 16 bits or 32 bits</a:t>
            </a:r>
          </a:p>
          <a:p>
            <a:pPr lvl="1"/>
            <a:r>
              <a:rPr lang="en-GB" dirty="0" smtClean="0"/>
              <a:t>In order to improve adoption of this new standard the first 128 Unicode characters were set to be the same as the ASCII character set</a:t>
            </a:r>
          </a:p>
          <a:p>
            <a:r>
              <a:rPr lang="en-GB" dirty="0" smtClean="0"/>
              <a:t>What is the disadvantage of using up to 4 bytes per character?</a:t>
            </a:r>
            <a:endParaRPr lang="en-GB" dirty="0"/>
          </a:p>
        </p:txBody>
      </p:sp>
    </p:spTree>
    <p:extLst>
      <p:ext uri="{BB962C8B-B14F-4D97-AF65-F5344CB8AC3E}">
        <p14:creationId xmlns:p14="http://schemas.microsoft.com/office/powerpoint/2010/main" val="489273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Worksheet 2</a:t>
            </a:r>
            <a:endParaRPr lang="en-GB" dirty="0"/>
          </a:p>
        </p:txBody>
      </p:sp>
      <p:sp>
        <p:nvSpPr>
          <p:cNvPr id="3" name="Text Placeholder 2"/>
          <p:cNvSpPr>
            <a:spLocks noGrp="1"/>
          </p:cNvSpPr>
          <p:nvPr>
            <p:ph type="body" sz="quarter" idx="14"/>
          </p:nvPr>
        </p:nvSpPr>
        <p:spPr/>
        <p:txBody>
          <a:bodyPr/>
          <a:lstStyle/>
          <a:p>
            <a:r>
              <a:rPr lang="en-GB" dirty="0"/>
              <a:t>Complete </a:t>
            </a:r>
            <a:r>
              <a:rPr lang="en-GB" b="1" dirty="0" smtClean="0"/>
              <a:t>Task 2</a:t>
            </a:r>
            <a:endParaRPr lang="en-GB" b="1" dirty="0"/>
          </a:p>
        </p:txBody>
      </p:sp>
    </p:spTree>
    <p:extLst>
      <p:ext uri="{BB962C8B-B14F-4D97-AF65-F5344CB8AC3E}">
        <p14:creationId xmlns:p14="http://schemas.microsoft.com/office/powerpoint/2010/main" val="2029732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Transmission errors</a:t>
            </a:r>
            <a:endParaRPr lang="en-GB" dirty="0"/>
          </a:p>
        </p:txBody>
      </p:sp>
      <p:sp>
        <p:nvSpPr>
          <p:cNvPr id="5" name="Text Placeholder 4"/>
          <p:cNvSpPr>
            <a:spLocks noGrp="1"/>
          </p:cNvSpPr>
          <p:nvPr>
            <p:ph type="body" sz="quarter" idx="14"/>
          </p:nvPr>
        </p:nvSpPr>
        <p:spPr/>
        <p:txBody>
          <a:bodyPr/>
          <a:lstStyle/>
          <a:p>
            <a:r>
              <a:rPr lang="en-GB" dirty="0" smtClean="0"/>
              <a:t>When data is transmitted, it doesn’t </a:t>
            </a:r>
            <a:br>
              <a:rPr lang="en-GB" dirty="0" smtClean="0"/>
            </a:br>
            <a:r>
              <a:rPr lang="en-GB" dirty="0" smtClean="0"/>
              <a:t>always arrive in the same format that </a:t>
            </a:r>
            <a:br>
              <a:rPr lang="en-GB" dirty="0" smtClean="0"/>
            </a:br>
            <a:r>
              <a:rPr lang="en-GB" dirty="0" smtClean="0"/>
              <a:t>it was sent</a:t>
            </a:r>
          </a:p>
          <a:p>
            <a:pPr lvl="1"/>
            <a:r>
              <a:rPr lang="en-GB" dirty="0" smtClean="0"/>
              <a:t>Electrical interference</a:t>
            </a:r>
          </a:p>
          <a:p>
            <a:pPr lvl="1"/>
            <a:r>
              <a:rPr lang="en-GB" dirty="0" smtClean="0"/>
              <a:t>Power surges</a:t>
            </a:r>
          </a:p>
          <a:p>
            <a:pPr lvl="1"/>
            <a:r>
              <a:rPr lang="en-GB" dirty="0" smtClean="0"/>
              <a:t>Synchronisation issues</a:t>
            </a:r>
          </a:p>
          <a:p>
            <a:pPr lvl="1"/>
            <a:r>
              <a:rPr lang="en-GB" dirty="0" smtClean="0"/>
              <a:t>Wear and tear on the cable or connectors</a:t>
            </a:r>
          </a:p>
          <a:p>
            <a:r>
              <a:rPr lang="en-GB" dirty="0" smtClean="0"/>
              <a:t>These errors can cause bits to flip </a:t>
            </a:r>
            <a:br>
              <a:rPr lang="en-GB" dirty="0" smtClean="0"/>
            </a:br>
            <a:r>
              <a:rPr lang="en-GB" dirty="0" smtClean="0"/>
              <a:t>from 1s to 0s and 0s to 1s</a:t>
            </a:r>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578365" y="1699029"/>
            <a:ext cx="6200686" cy="4117256"/>
          </a:xfrm>
          <a:prstGeom prst="rect">
            <a:avLst/>
          </a:prstGeom>
        </p:spPr>
      </p:pic>
    </p:spTree>
    <p:extLst>
      <p:ext uri="{BB962C8B-B14F-4D97-AF65-F5344CB8AC3E}">
        <p14:creationId xmlns:p14="http://schemas.microsoft.com/office/powerpoint/2010/main" val="1895675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Error detection</a:t>
            </a:r>
            <a:endParaRPr lang="en-GB" dirty="0"/>
          </a:p>
        </p:txBody>
      </p:sp>
      <p:sp>
        <p:nvSpPr>
          <p:cNvPr id="3" name="Text Placeholder 2"/>
          <p:cNvSpPr>
            <a:spLocks noGrp="1"/>
          </p:cNvSpPr>
          <p:nvPr>
            <p:ph type="body" sz="quarter" idx="14"/>
          </p:nvPr>
        </p:nvSpPr>
        <p:spPr>
          <a:xfrm>
            <a:off x="724280" y="1704179"/>
            <a:ext cx="7797230" cy="3896521"/>
          </a:xfrm>
        </p:spPr>
        <p:txBody>
          <a:bodyPr/>
          <a:lstStyle/>
          <a:p>
            <a:r>
              <a:rPr lang="en-GB" dirty="0" smtClean="0"/>
              <a:t>The following are techniques that can be used to check for errors in transmission:</a:t>
            </a:r>
          </a:p>
          <a:p>
            <a:pPr lvl="1"/>
            <a:r>
              <a:rPr lang="en-GB" dirty="0" smtClean="0"/>
              <a:t>Parity bits</a:t>
            </a:r>
          </a:p>
          <a:p>
            <a:pPr lvl="1"/>
            <a:r>
              <a:rPr lang="en-GB" dirty="0" smtClean="0"/>
              <a:t>Majority voting</a:t>
            </a:r>
          </a:p>
          <a:p>
            <a:pPr lvl="1"/>
            <a:r>
              <a:rPr lang="en-GB" dirty="0" smtClean="0"/>
              <a:t>Check digits</a:t>
            </a:r>
          </a:p>
          <a:p>
            <a:pPr lvl="1"/>
            <a:r>
              <a:rPr lang="en-GB" dirty="0" smtClean="0"/>
              <a:t>Checksums</a:t>
            </a:r>
            <a:endParaRPr lang="en-GB" dirty="0"/>
          </a:p>
          <a:p>
            <a:r>
              <a:rPr lang="en-GB" dirty="0" smtClean="0"/>
              <a:t>When an error is detected:</a:t>
            </a:r>
            <a:endParaRPr lang="en-GB" dirty="0"/>
          </a:p>
          <a:p>
            <a:pPr lvl="1"/>
            <a:r>
              <a:rPr lang="en-GB" dirty="0" smtClean="0"/>
              <a:t>The data cannot be corrected</a:t>
            </a:r>
            <a:endParaRPr lang="en-GB" dirty="0"/>
          </a:p>
          <a:p>
            <a:pPr lvl="1"/>
            <a:r>
              <a:rPr lang="en-GB" dirty="0" smtClean="0"/>
              <a:t>A request to resend the data is invoked</a:t>
            </a:r>
            <a:endParaRPr lang="en-GB" dirty="0"/>
          </a:p>
        </p:txBody>
      </p:sp>
    </p:spTree>
    <p:extLst>
      <p:ext uri="{BB962C8B-B14F-4D97-AF65-F5344CB8AC3E}">
        <p14:creationId xmlns:p14="http://schemas.microsoft.com/office/powerpoint/2010/main" val="3653231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Parity bits</a:t>
            </a:r>
            <a:endParaRPr lang="en-GB" dirty="0"/>
          </a:p>
        </p:txBody>
      </p:sp>
      <p:sp>
        <p:nvSpPr>
          <p:cNvPr id="3" name="Text Placeholder 2"/>
          <p:cNvSpPr>
            <a:spLocks noGrp="1"/>
          </p:cNvSpPr>
          <p:nvPr>
            <p:ph type="body" sz="quarter" idx="14"/>
          </p:nvPr>
        </p:nvSpPr>
        <p:spPr/>
        <p:txBody>
          <a:bodyPr/>
          <a:lstStyle/>
          <a:p>
            <a:r>
              <a:rPr lang="en-GB" dirty="0" smtClean="0"/>
              <a:t>Computers use either odd or even parity</a:t>
            </a:r>
          </a:p>
          <a:p>
            <a:r>
              <a:rPr lang="en-GB" dirty="0" smtClean="0"/>
              <a:t>When sending a byte of data, one bit is used as a parity bit</a:t>
            </a:r>
          </a:p>
          <a:p>
            <a:r>
              <a:rPr lang="en-GB" dirty="0" smtClean="0"/>
              <a:t>This bit is set to a 1 or 0 to make the total number of 1s or 0s </a:t>
            </a:r>
            <a:r>
              <a:rPr lang="en-GB" dirty="0"/>
              <a:t>in the byte </a:t>
            </a:r>
            <a:r>
              <a:rPr lang="en-GB" dirty="0" smtClean="0"/>
              <a:t>(including the parity bit) odd or even depending on the machine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75420668"/>
              </p:ext>
            </p:extLst>
          </p:nvPr>
        </p:nvGraphicFramePr>
        <p:xfrm>
          <a:off x="1071513" y="4866064"/>
          <a:ext cx="7200000" cy="900000"/>
        </p:xfrm>
        <a:graphic>
          <a:graphicData uri="http://schemas.openxmlformats.org/drawingml/2006/table">
            <a:tbl>
              <a:tblPr firstRow="1" bandRow="1">
                <a:tableStyleId>{5C22544A-7EE6-4342-B048-85BDC9FD1C3A}</a:tableStyleId>
              </a:tblPr>
              <a:tblGrid>
                <a:gridCol w="900000"/>
                <a:gridCol w="900000"/>
                <a:gridCol w="900000"/>
                <a:gridCol w="900000"/>
                <a:gridCol w="900000"/>
                <a:gridCol w="900000"/>
                <a:gridCol w="900000"/>
                <a:gridCol w="900000"/>
              </a:tblGrid>
              <a:tr h="900000">
                <a:tc>
                  <a:txBody>
                    <a:bodyPr/>
                    <a:lstStyle/>
                    <a:p>
                      <a:pPr algn="ctr"/>
                      <a:r>
                        <a:rPr lang="en-GB" sz="4800" dirty="0" smtClean="0">
                          <a:solidFill>
                            <a:srgbClr val="FF0000"/>
                          </a:solidFill>
                          <a:latin typeface="Arial" panose="020B0604020202020204" pitchFamily="34" charset="0"/>
                          <a:cs typeface="Arial" panose="020B0604020202020204" pitchFamily="34" charset="0"/>
                        </a:rPr>
                        <a:t>0</a:t>
                      </a:r>
                      <a:endParaRPr lang="en-GB" sz="4800" dirty="0">
                        <a:solidFill>
                          <a:srgbClr val="FF0000"/>
                        </a:solidFill>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0</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0</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0</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 name="Straight Arrow Connector 5"/>
          <p:cNvCxnSpPr/>
          <p:nvPr/>
        </p:nvCxnSpPr>
        <p:spPr>
          <a:xfrm>
            <a:off x="8271513" y="5307291"/>
            <a:ext cx="414780" cy="0"/>
          </a:xfrm>
          <a:prstGeom prst="straightConnector1">
            <a:avLst/>
          </a:prstGeom>
          <a:ln w="79375">
            <a:solidFill>
              <a:srgbClr val="A41E21"/>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42682" y="5731499"/>
            <a:ext cx="1150070" cy="338554"/>
          </a:xfrm>
          <a:prstGeom prst="rect">
            <a:avLst/>
          </a:prstGeom>
          <a:noFill/>
        </p:spPr>
        <p:txBody>
          <a:bodyPr wrap="square" rtlCol="0">
            <a:spAutoFit/>
          </a:bodyPr>
          <a:lstStyle/>
          <a:p>
            <a:pPr algn="ctr"/>
            <a:r>
              <a:rPr lang="en-GB" sz="1600" dirty="0" smtClean="0">
                <a:solidFill>
                  <a:srgbClr val="FF0000"/>
                </a:solidFill>
                <a:latin typeface="Arial" panose="020B0604020202020204" pitchFamily="34" charset="0"/>
                <a:cs typeface="Arial" panose="020B0604020202020204" pitchFamily="34" charset="0"/>
              </a:rPr>
              <a:t>Parity bit</a:t>
            </a:r>
            <a:endParaRPr lang="en-GB"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507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Odd or even parity</a:t>
            </a:r>
            <a:endParaRPr lang="en-GB" dirty="0"/>
          </a:p>
        </p:txBody>
      </p:sp>
      <p:sp>
        <p:nvSpPr>
          <p:cNvPr id="3" name="Text Placeholder 2"/>
          <p:cNvSpPr>
            <a:spLocks noGrp="1"/>
          </p:cNvSpPr>
          <p:nvPr>
            <p:ph type="body" sz="quarter" idx="14"/>
          </p:nvPr>
        </p:nvSpPr>
        <p:spPr/>
        <p:txBody>
          <a:bodyPr/>
          <a:lstStyle/>
          <a:p>
            <a:r>
              <a:rPr lang="en-GB" dirty="0" smtClean="0"/>
              <a:t>What would </a:t>
            </a:r>
            <a:r>
              <a:rPr lang="en-GB" dirty="0"/>
              <a:t>be the </a:t>
            </a:r>
            <a:r>
              <a:rPr lang="en-GB" dirty="0" smtClean="0"/>
              <a:t>value of the parity bit for the following, using even parity?</a:t>
            </a:r>
          </a:p>
          <a:p>
            <a:endParaRPr lang="en-GB" dirty="0"/>
          </a:p>
          <a:p>
            <a:endParaRPr lang="en-GB" dirty="0" smtClean="0"/>
          </a:p>
          <a:p>
            <a:endParaRPr lang="en-GB" dirty="0" smtClean="0"/>
          </a:p>
          <a:p>
            <a:r>
              <a:rPr lang="en-GB" dirty="0" smtClean="0"/>
              <a:t>Give the parity bit value here using odd parity</a:t>
            </a: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18760543"/>
              </p:ext>
            </p:extLst>
          </p:nvPr>
        </p:nvGraphicFramePr>
        <p:xfrm>
          <a:off x="1071513" y="2688470"/>
          <a:ext cx="7200000" cy="900000"/>
        </p:xfrm>
        <a:graphic>
          <a:graphicData uri="http://schemas.openxmlformats.org/drawingml/2006/table">
            <a:tbl>
              <a:tblPr firstRow="1" bandRow="1">
                <a:tableStyleId>{5C22544A-7EE6-4342-B048-85BDC9FD1C3A}</a:tableStyleId>
              </a:tblPr>
              <a:tblGrid>
                <a:gridCol w="900000"/>
                <a:gridCol w="900000"/>
                <a:gridCol w="900000"/>
                <a:gridCol w="900000"/>
                <a:gridCol w="900000"/>
                <a:gridCol w="900000"/>
                <a:gridCol w="900000"/>
                <a:gridCol w="900000"/>
              </a:tblGrid>
              <a:tr h="900000">
                <a:tc>
                  <a:txBody>
                    <a:bodyPr/>
                    <a:lstStyle/>
                    <a:p>
                      <a:pPr algn="ctr"/>
                      <a:endParaRPr lang="en-GB" sz="4800" dirty="0">
                        <a:solidFill>
                          <a:srgbClr val="FF0000"/>
                        </a:solidFill>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0</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0</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0</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0</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 name="Straight Arrow Connector 5"/>
          <p:cNvCxnSpPr/>
          <p:nvPr/>
        </p:nvCxnSpPr>
        <p:spPr>
          <a:xfrm>
            <a:off x="8271513" y="3129697"/>
            <a:ext cx="414780" cy="0"/>
          </a:xfrm>
          <a:prstGeom prst="straightConnector1">
            <a:avLst/>
          </a:prstGeom>
          <a:ln w="79375">
            <a:solidFill>
              <a:srgbClr val="A41E21"/>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42682" y="3553905"/>
            <a:ext cx="1150070" cy="338554"/>
          </a:xfrm>
          <a:prstGeom prst="rect">
            <a:avLst/>
          </a:prstGeom>
          <a:noFill/>
        </p:spPr>
        <p:txBody>
          <a:bodyPr wrap="square" rtlCol="0">
            <a:spAutoFit/>
          </a:bodyPr>
          <a:lstStyle/>
          <a:p>
            <a:pPr algn="ctr"/>
            <a:r>
              <a:rPr lang="en-GB" sz="1600" dirty="0" smtClean="0">
                <a:solidFill>
                  <a:srgbClr val="FF0000"/>
                </a:solidFill>
                <a:latin typeface="Arial" panose="020B0604020202020204" pitchFamily="34" charset="0"/>
                <a:cs typeface="Arial" panose="020B0604020202020204" pitchFamily="34" charset="0"/>
              </a:rPr>
              <a:t>Parity bit</a:t>
            </a:r>
            <a:endParaRPr lang="en-GB" sz="1600" dirty="0">
              <a:solidFill>
                <a:srgbClr val="FF0000"/>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42530097"/>
              </p:ext>
            </p:extLst>
          </p:nvPr>
        </p:nvGraphicFramePr>
        <p:xfrm>
          <a:off x="1071513" y="4988610"/>
          <a:ext cx="7200000" cy="900000"/>
        </p:xfrm>
        <a:graphic>
          <a:graphicData uri="http://schemas.openxmlformats.org/drawingml/2006/table">
            <a:tbl>
              <a:tblPr firstRow="1" bandRow="1">
                <a:tableStyleId>{5C22544A-7EE6-4342-B048-85BDC9FD1C3A}</a:tableStyleId>
              </a:tblPr>
              <a:tblGrid>
                <a:gridCol w="900000"/>
                <a:gridCol w="900000"/>
                <a:gridCol w="900000"/>
                <a:gridCol w="900000"/>
                <a:gridCol w="900000"/>
                <a:gridCol w="900000"/>
                <a:gridCol w="900000"/>
                <a:gridCol w="900000"/>
              </a:tblGrid>
              <a:tr h="900000">
                <a:tc>
                  <a:txBody>
                    <a:bodyPr/>
                    <a:lstStyle/>
                    <a:p>
                      <a:pPr algn="ctr"/>
                      <a:endParaRPr lang="en-GB" sz="4800" dirty="0">
                        <a:solidFill>
                          <a:srgbClr val="FF0000"/>
                        </a:solidFill>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0</a:t>
                      </a:r>
                      <a:endParaRPr lang="en-GB" sz="4800" dirty="0">
                        <a:solidFill>
                          <a:srgbClr val="A41E21"/>
                        </a:solidFill>
                        <a:latin typeface="Arial" panose="020B0604020202020204" pitchFamily="34" charset="0"/>
                        <a:cs typeface="Arial" panose="020B0604020202020204" pitchFamily="34" charset="0"/>
                      </a:endParaRPr>
                    </a:p>
                  </a:txBody>
                  <a:tcPr anchor="ctr">
                    <a:lnL w="28575" cap="flat" cmpd="sng" algn="ctr">
                      <a:solidFill>
                        <a:srgbClr val="FF0000"/>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0</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0</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dirty="0" smtClean="0">
                          <a:solidFill>
                            <a:srgbClr val="A41E21"/>
                          </a:solidFill>
                          <a:latin typeface="Arial" panose="020B0604020202020204" pitchFamily="34" charset="0"/>
                          <a:cs typeface="Arial" panose="020B0604020202020204" pitchFamily="34" charset="0"/>
                        </a:rPr>
                        <a:t>1</a:t>
                      </a:r>
                      <a:endParaRPr lang="en-GB" sz="4800" dirty="0">
                        <a:solidFill>
                          <a:srgbClr val="A41E21"/>
                        </a:solidFill>
                        <a:latin typeface="Arial" panose="020B0604020202020204" pitchFamily="34" charset="0"/>
                        <a:cs typeface="Arial" panose="020B0604020202020204" pitchFamily="34" charset="0"/>
                      </a:endParaRPr>
                    </a:p>
                  </a:txBody>
                  <a:tcPr anchor="ct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Arrow Connector 8"/>
          <p:cNvCxnSpPr/>
          <p:nvPr/>
        </p:nvCxnSpPr>
        <p:spPr>
          <a:xfrm>
            <a:off x="8271513" y="5429837"/>
            <a:ext cx="414780" cy="0"/>
          </a:xfrm>
          <a:prstGeom prst="straightConnector1">
            <a:avLst/>
          </a:prstGeom>
          <a:ln w="79375">
            <a:solidFill>
              <a:srgbClr val="A41E2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42682" y="5854045"/>
            <a:ext cx="1150070" cy="338554"/>
          </a:xfrm>
          <a:prstGeom prst="rect">
            <a:avLst/>
          </a:prstGeom>
          <a:noFill/>
        </p:spPr>
        <p:txBody>
          <a:bodyPr wrap="square" rtlCol="0">
            <a:spAutoFit/>
          </a:bodyPr>
          <a:lstStyle/>
          <a:p>
            <a:pPr algn="ctr"/>
            <a:r>
              <a:rPr lang="en-GB" sz="1600" dirty="0" smtClean="0">
                <a:solidFill>
                  <a:srgbClr val="FF0000"/>
                </a:solidFill>
                <a:latin typeface="Arial" panose="020B0604020202020204" pitchFamily="34" charset="0"/>
                <a:cs typeface="Arial" panose="020B0604020202020204" pitchFamily="34" charset="0"/>
              </a:rPr>
              <a:t>Parity bit</a:t>
            </a:r>
            <a:endParaRPr lang="en-GB"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707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Using parity for error detection</a:t>
            </a:r>
            <a:endParaRPr lang="en-GB" dirty="0"/>
          </a:p>
        </p:txBody>
      </p:sp>
      <p:sp>
        <p:nvSpPr>
          <p:cNvPr id="3" name="Text Placeholder 2"/>
          <p:cNvSpPr>
            <a:spLocks noGrp="1"/>
          </p:cNvSpPr>
          <p:nvPr>
            <p:ph type="body" sz="quarter" idx="14"/>
          </p:nvPr>
        </p:nvSpPr>
        <p:spPr>
          <a:xfrm>
            <a:off x="724280" y="1704179"/>
            <a:ext cx="7797230" cy="4277877"/>
          </a:xfrm>
        </p:spPr>
        <p:txBody>
          <a:bodyPr/>
          <a:lstStyle/>
          <a:p>
            <a:r>
              <a:rPr lang="en-GB" dirty="0"/>
              <a:t>When data is transmitted, the parity bit is set at the transmitting end and parity is checked at the receiving </a:t>
            </a:r>
            <a:r>
              <a:rPr lang="en-GB" dirty="0" smtClean="0"/>
              <a:t>end</a:t>
            </a:r>
          </a:p>
          <a:p>
            <a:r>
              <a:rPr lang="en-GB" dirty="0" smtClean="0"/>
              <a:t>If </a:t>
            </a:r>
            <a:r>
              <a:rPr lang="en-GB" dirty="0"/>
              <a:t>the wrong number of bits are ‘on’, an error has </a:t>
            </a:r>
            <a:r>
              <a:rPr lang="en-GB" dirty="0" smtClean="0"/>
              <a:t>occurred</a:t>
            </a:r>
            <a:r>
              <a:rPr lang="en-GB" dirty="0"/>
              <a:t> </a:t>
            </a:r>
            <a:endParaRPr lang="en-GB" dirty="0" smtClean="0"/>
          </a:p>
          <a:p>
            <a:r>
              <a:rPr lang="en-GB" dirty="0" smtClean="0"/>
              <a:t>The receiving computer notifies the </a:t>
            </a:r>
            <a:r>
              <a:rPr lang="en-GB" dirty="0"/>
              <a:t>transmitting end </a:t>
            </a:r>
            <a:r>
              <a:rPr lang="en-GB" dirty="0" smtClean="0"/>
              <a:t>and the data is resent</a:t>
            </a:r>
          </a:p>
          <a:p>
            <a:pPr lvl="1"/>
            <a:r>
              <a:rPr lang="en-GB" dirty="0" smtClean="0"/>
              <a:t>How could </a:t>
            </a:r>
            <a:r>
              <a:rPr lang="en-GB" dirty="0"/>
              <a:t>an erroneous byte </a:t>
            </a:r>
            <a:r>
              <a:rPr lang="en-GB" dirty="0" smtClean="0"/>
              <a:t>escape detection in spite of a parity check bit being used?</a:t>
            </a:r>
            <a:endParaRPr lang="en-GB" dirty="0"/>
          </a:p>
        </p:txBody>
      </p:sp>
    </p:spTree>
    <p:extLst>
      <p:ext uri="{BB962C8B-B14F-4D97-AF65-F5344CB8AC3E}">
        <p14:creationId xmlns:p14="http://schemas.microsoft.com/office/powerpoint/2010/main" val="294065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Majority voting</a:t>
            </a:r>
            <a:endParaRPr lang="en-GB" dirty="0"/>
          </a:p>
        </p:txBody>
      </p:sp>
      <p:sp>
        <p:nvSpPr>
          <p:cNvPr id="3" name="Text Placeholder 2"/>
          <p:cNvSpPr>
            <a:spLocks noGrp="1"/>
          </p:cNvSpPr>
          <p:nvPr>
            <p:ph type="body" sz="quarter" idx="14"/>
          </p:nvPr>
        </p:nvSpPr>
        <p:spPr>
          <a:xfrm>
            <a:off x="724280" y="1704179"/>
            <a:ext cx="7797230" cy="4264821"/>
          </a:xfrm>
        </p:spPr>
        <p:txBody>
          <a:bodyPr/>
          <a:lstStyle/>
          <a:p>
            <a:r>
              <a:rPr lang="en-GB" dirty="0" smtClean="0"/>
              <a:t>Each </a:t>
            </a:r>
            <a:r>
              <a:rPr lang="en-GB" dirty="0"/>
              <a:t>bit of a message is sent </a:t>
            </a:r>
            <a:r>
              <a:rPr lang="en-GB" dirty="0" smtClean="0"/>
              <a:t>three times</a:t>
            </a:r>
          </a:p>
          <a:p>
            <a:endParaRPr lang="en-GB" dirty="0" smtClean="0"/>
          </a:p>
          <a:p>
            <a:endParaRPr lang="en-GB" dirty="0"/>
          </a:p>
          <a:p>
            <a:r>
              <a:rPr lang="en-GB" dirty="0" smtClean="0"/>
              <a:t>If </a:t>
            </a:r>
            <a:r>
              <a:rPr lang="en-GB" dirty="0"/>
              <a:t>a bit value is flipped erroneously </a:t>
            </a:r>
            <a:r>
              <a:rPr lang="en-GB" dirty="0" smtClean="0"/>
              <a:t>the </a:t>
            </a:r>
            <a:r>
              <a:rPr lang="en-GB" dirty="0"/>
              <a:t>recipient computer </a:t>
            </a:r>
            <a:r>
              <a:rPr lang="en-GB" dirty="0" smtClean="0"/>
              <a:t>uses the </a:t>
            </a:r>
            <a:r>
              <a:rPr lang="en-GB" dirty="0"/>
              <a:t>majority rule and </a:t>
            </a:r>
            <a:r>
              <a:rPr lang="en-GB" dirty="0" smtClean="0"/>
              <a:t>assumes </a:t>
            </a:r>
            <a:r>
              <a:rPr lang="en-GB" dirty="0"/>
              <a:t>that the two bits that have not changed were therefore </a:t>
            </a:r>
            <a:r>
              <a:rPr lang="en-GB" dirty="0" smtClean="0"/>
              <a:t>correct</a:t>
            </a:r>
          </a:p>
          <a:p>
            <a:pPr lvl="1"/>
            <a:r>
              <a:rPr lang="en-GB" dirty="0" smtClean="0"/>
              <a:t>What drawbacks does this system have?</a:t>
            </a:r>
          </a:p>
          <a:p>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415857814"/>
              </p:ext>
            </p:extLst>
          </p:nvPr>
        </p:nvGraphicFramePr>
        <p:xfrm>
          <a:off x="759460" y="2402999"/>
          <a:ext cx="7679688" cy="639974"/>
        </p:xfrm>
        <a:graphic>
          <a:graphicData uri="http://schemas.openxmlformats.org/drawingml/2006/table">
            <a:tbl>
              <a:tblPr firstRow="1" firstCol="1" bandRow="1"/>
              <a:tblGrid>
                <a:gridCol w="319987"/>
                <a:gridCol w="319987"/>
                <a:gridCol w="319987"/>
                <a:gridCol w="319987"/>
                <a:gridCol w="319987"/>
                <a:gridCol w="319987"/>
                <a:gridCol w="319987"/>
                <a:gridCol w="319987"/>
                <a:gridCol w="319987"/>
                <a:gridCol w="319987"/>
                <a:gridCol w="319987"/>
                <a:gridCol w="319987"/>
                <a:gridCol w="319987"/>
                <a:gridCol w="319987"/>
                <a:gridCol w="319987"/>
                <a:gridCol w="319987"/>
                <a:gridCol w="319987"/>
                <a:gridCol w="319987"/>
                <a:gridCol w="319987"/>
                <a:gridCol w="319987"/>
                <a:gridCol w="319987"/>
                <a:gridCol w="319987"/>
                <a:gridCol w="319987"/>
                <a:gridCol w="319987"/>
              </a:tblGrid>
              <a:tr h="319987">
                <a:tc gridSpan="3">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chemeClr val="bg1"/>
                          </a:solidFill>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c gridSpan="3">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chemeClr val="bg1"/>
                          </a:solidFill>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c gridSpan="3">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chemeClr val="bg1"/>
                          </a:solidFill>
                          <a:effectLst/>
                          <a:latin typeface="Arial" panose="020B0604020202020204" pitchFamily="34" charset="0"/>
                          <a:ea typeface="Corbel" panose="020B0503020204020204" pitchFamily="34" charset="0"/>
                          <a:cs typeface="Arial" panose="020B0604020202020204" pitchFamily="34" charset="0"/>
                        </a:rPr>
                        <a:t>1</a:t>
                      </a:r>
                    </a:p>
                  </a:txBody>
                  <a:tcPr marL="87050" marR="870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c gridSpan="3">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chemeClr val="bg1"/>
                          </a:solidFill>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c gridSpan="3">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chemeClr val="bg1"/>
                          </a:solidFill>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EE3127"/>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c gridSpan="3">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chemeClr val="bg1"/>
                          </a:solidFill>
                          <a:effectLst/>
                          <a:latin typeface="Arial" panose="020B0604020202020204" pitchFamily="34" charset="0"/>
                          <a:ea typeface="Corbel" panose="020B0503020204020204" pitchFamily="34" charset="0"/>
                          <a:cs typeface="Arial" panose="020B0604020202020204" pitchFamily="34" charset="0"/>
                        </a:rPr>
                        <a:t>1</a:t>
                      </a:r>
                    </a:p>
                  </a:txBody>
                  <a:tcPr marL="87050" marR="870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c gridSpan="3">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chemeClr val="bg1"/>
                          </a:solidFill>
                          <a:effectLst/>
                          <a:latin typeface="Arial" panose="020B0604020202020204" pitchFamily="34" charset="0"/>
                          <a:ea typeface="Corbel" panose="020B0503020204020204" pitchFamily="34" charset="0"/>
                          <a:cs typeface="Arial" panose="020B0604020202020204" pitchFamily="34" charset="0"/>
                        </a:rPr>
                        <a:t>1</a:t>
                      </a:r>
                    </a:p>
                  </a:txBody>
                  <a:tcPr marL="87050" marR="8705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c gridSpan="3">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chemeClr val="bg1"/>
                          </a:solidFill>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endParaRPr lang="en-GB"/>
                    </a:p>
                  </a:txBody>
                  <a:tcPr/>
                </a:tc>
              </a:tr>
              <a:tr h="319987">
                <a:tc>
                  <a:txBody>
                    <a:bodyPr/>
                    <a:lstStyle/>
                    <a:p>
                      <a:pPr marL="270510" indent="-270510" algn="ctr" defTabSz="457200" rtl="0" eaLnBrk="1" latinLnBrk="0" hangingPunct="1">
                        <a:spcAft>
                          <a:spcPts val="0"/>
                        </a:spcAft>
                        <a:tabLst>
                          <a:tab pos="270510" algn="l"/>
                          <a:tab pos="540385" algn="l"/>
                          <a:tab pos="810260" algn="l"/>
                          <a:tab pos="5671185" algn="r"/>
                          <a:tab pos="540385" algn="l"/>
                          <a:tab pos="810260" algn="l"/>
                          <a:tab pos="5671185" algn="r"/>
                        </a:tabLst>
                      </a:pPr>
                      <a:r>
                        <a:rPr lang="en-GB" sz="1700" kern="1200" dirty="0">
                          <a:solidFill>
                            <a:schemeClr val="tx1"/>
                          </a:solidFill>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12700" cap="flat" cmpd="sng" algn="ctr">
                      <a:solidFill>
                        <a:srgbClr val="000000"/>
                      </a:solidFill>
                      <a:prstDash val="solid"/>
                      <a:round/>
                      <a:headEnd type="none" w="med" len="med"/>
                      <a:tailEnd type="none" w="med" len="med"/>
                    </a:lnL>
                    <a:lnR w="38100" cap="flat" cmpd="sng" algn="ctr">
                      <a:solidFill>
                        <a:srgbClr val="EE312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rgbClr val="EE3127"/>
                          </a:solidFill>
                          <a:effectLst/>
                          <a:latin typeface="Arial" panose="020B0604020202020204" pitchFamily="34" charset="0"/>
                          <a:ea typeface="Corbel" panose="020B0503020204020204" pitchFamily="34" charset="0"/>
                          <a:cs typeface="Arial" panose="020B0604020202020204" pitchFamily="34" charset="0"/>
                        </a:rPr>
                        <a:t>1</a:t>
                      </a:r>
                      <a:endParaRPr lang="en-GB" sz="1700" dirty="0">
                        <a:solidFill>
                          <a:srgbClr val="EE3127"/>
                        </a:solidFill>
                        <a:effectLst/>
                        <a:latin typeface="Arial" panose="020B0604020202020204" pitchFamily="34" charset="0"/>
                        <a:ea typeface="Corbel" panose="020B0503020204020204" pitchFamily="34" charset="0"/>
                        <a:cs typeface="Arial" panose="020B0604020202020204" pitchFamily="34" charset="0"/>
                      </a:endParaRPr>
                    </a:p>
                  </a:txBody>
                  <a:tcPr marL="87050" marR="87050" marT="0" marB="0" anchor="ctr">
                    <a:lnL w="38100" cap="flat" cmpd="sng" algn="ctr">
                      <a:solidFill>
                        <a:srgbClr val="EE3127"/>
                      </a:solidFill>
                      <a:prstDash val="solid"/>
                      <a:round/>
                      <a:headEnd type="none" w="med" len="med"/>
                      <a:tailEnd type="none" w="med" len="med"/>
                    </a:lnL>
                    <a:lnR w="38100" cap="flat" cmpd="sng" algn="ctr">
                      <a:solidFill>
                        <a:srgbClr val="EE3127"/>
                      </a:solidFill>
                      <a:prstDash val="solid"/>
                      <a:round/>
                      <a:headEnd type="none" w="med" len="med"/>
                      <a:tailEnd type="none" w="med" len="med"/>
                    </a:lnR>
                    <a:lnT w="38100" cap="flat" cmpd="sng" algn="ctr">
                      <a:solidFill>
                        <a:srgbClr val="EE3127"/>
                      </a:solidFill>
                      <a:prstDash val="solid"/>
                      <a:round/>
                      <a:headEnd type="none" w="med" len="med"/>
                      <a:tailEnd type="none" w="med" len="med"/>
                    </a:lnT>
                    <a:lnB w="381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38100" cap="flat" cmpd="sng" algn="ctr">
                      <a:solidFill>
                        <a:srgbClr val="EE31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1</a:t>
                      </a:r>
                    </a:p>
                  </a:txBody>
                  <a:tcPr marL="87050" marR="87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1</a:t>
                      </a:r>
                    </a:p>
                  </a:txBody>
                  <a:tcPr marL="87050" marR="87050" marT="0" marB="0" anchor="ctr">
                    <a:lnL w="12700" cap="flat" cmpd="sng" algn="ctr">
                      <a:solidFill>
                        <a:srgbClr val="000000"/>
                      </a:solidFill>
                      <a:prstDash val="solid"/>
                      <a:round/>
                      <a:headEnd type="none" w="med" len="med"/>
                      <a:tailEnd type="none" w="med" len="med"/>
                    </a:lnL>
                    <a:lnR w="38100" cap="flat" cmpd="sng" algn="ctr">
                      <a:solidFill>
                        <a:srgbClr val="EE312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rgbClr val="EE3127"/>
                          </a:solidFill>
                          <a:effectLst/>
                          <a:latin typeface="Arial" panose="020B0604020202020204" pitchFamily="34" charset="0"/>
                          <a:ea typeface="Corbel" panose="020B0503020204020204" pitchFamily="34" charset="0"/>
                          <a:cs typeface="Arial" panose="020B0604020202020204" pitchFamily="34" charset="0"/>
                        </a:rPr>
                        <a:t>0</a:t>
                      </a:r>
                      <a:endParaRPr lang="en-GB" sz="1700" dirty="0">
                        <a:solidFill>
                          <a:srgbClr val="EE3127"/>
                        </a:solidFill>
                        <a:effectLst/>
                        <a:latin typeface="Arial" panose="020B0604020202020204" pitchFamily="34" charset="0"/>
                        <a:ea typeface="Corbel" panose="020B0503020204020204" pitchFamily="34" charset="0"/>
                        <a:cs typeface="Arial" panose="020B0604020202020204" pitchFamily="34" charset="0"/>
                      </a:endParaRPr>
                    </a:p>
                  </a:txBody>
                  <a:tcPr marL="87050" marR="87050" marT="0" marB="0" anchor="ctr">
                    <a:lnL w="38100" cap="flat" cmpd="sng" algn="ctr">
                      <a:solidFill>
                        <a:srgbClr val="EE3127"/>
                      </a:solidFill>
                      <a:prstDash val="solid"/>
                      <a:round/>
                      <a:headEnd type="none" w="med" len="med"/>
                      <a:tailEnd type="none" w="med" len="med"/>
                    </a:lnL>
                    <a:lnR w="38100" cap="flat" cmpd="sng" algn="ctr">
                      <a:solidFill>
                        <a:srgbClr val="EE3127"/>
                      </a:solidFill>
                      <a:prstDash val="solid"/>
                      <a:round/>
                      <a:headEnd type="none" w="med" len="med"/>
                      <a:tailEnd type="none" w="med" len="med"/>
                    </a:lnR>
                    <a:lnT w="38100" cap="flat" cmpd="sng" algn="ctr">
                      <a:solidFill>
                        <a:srgbClr val="EE3127"/>
                      </a:solidFill>
                      <a:prstDash val="solid"/>
                      <a:round/>
                      <a:headEnd type="none" w="med" len="med"/>
                      <a:tailEnd type="none" w="med" len="med"/>
                    </a:lnT>
                    <a:lnB w="381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38100" cap="flat" cmpd="sng" algn="ctr">
                      <a:solidFill>
                        <a:srgbClr val="EE31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12700" cap="flat" cmpd="sng" algn="ctr">
                      <a:solidFill>
                        <a:srgbClr val="000000"/>
                      </a:solidFill>
                      <a:prstDash val="solid"/>
                      <a:round/>
                      <a:headEnd type="none" w="med" len="med"/>
                      <a:tailEnd type="none" w="med" len="med"/>
                    </a:lnL>
                    <a:lnR w="38100" cap="flat" cmpd="sng" algn="ctr">
                      <a:solidFill>
                        <a:srgbClr val="EE312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rgbClr val="EE3127"/>
                          </a:solidFill>
                          <a:effectLst/>
                          <a:latin typeface="Arial" panose="020B0604020202020204" pitchFamily="34" charset="0"/>
                          <a:ea typeface="Corbel" panose="020B0503020204020204" pitchFamily="34" charset="0"/>
                          <a:cs typeface="Arial" panose="020B0604020202020204" pitchFamily="34" charset="0"/>
                        </a:rPr>
                        <a:t>1</a:t>
                      </a:r>
                      <a:endParaRPr lang="en-GB" sz="1700" dirty="0">
                        <a:solidFill>
                          <a:srgbClr val="EE3127"/>
                        </a:solidFill>
                        <a:effectLst/>
                        <a:latin typeface="Arial" panose="020B0604020202020204" pitchFamily="34" charset="0"/>
                        <a:ea typeface="Corbel" panose="020B0503020204020204" pitchFamily="34" charset="0"/>
                        <a:cs typeface="Arial" panose="020B0604020202020204" pitchFamily="34" charset="0"/>
                      </a:endParaRPr>
                    </a:p>
                  </a:txBody>
                  <a:tcPr marL="87050" marR="87050" marT="0" marB="0" anchor="ctr">
                    <a:lnL w="38100" cap="flat" cmpd="sng" algn="ctr">
                      <a:solidFill>
                        <a:srgbClr val="EE3127"/>
                      </a:solidFill>
                      <a:prstDash val="solid"/>
                      <a:round/>
                      <a:headEnd type="none" w="med" len="med"/>
                      <a:tailEnd type="none" w="med" len="med"/>
                    </a:lnL>
                    <a:lnR w="38100" cap="flat" cmpd="sng" algn="ctr">
                      <a:solidFill>
                        <a:srgbClr val="EE3127"/>
                      </a:solidFill>
                      <a:prstDash val="solid"/>
                      <a:round/>
                      <a:headEnd type="none" w="med" len="med"/>
                      <a:tailEnd type="none" w="med" len="med"/>
                    </a:lnR>
                    <a:lnT w="38100" cap="flat" cmpd="sng" algn="ctr">
                      <a:solidFill>
                        <a:srgbClr val="EE3127"/>
                      </a:solidFill>
                      <a:prstDash val="solid"/>
                      <a:round/>
                      <a:headEnd type="none" w="med" len="med"/>
                      <a:tailEnd type="none" w="med" len="med"/>
                    </a:lnT>
                    <a:lnB w="381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38100" cap="flat" cmpd="sng" algn="ctr">
                      <a:solidFill>
                        <a:srgbClr val="EE31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1</a:t>
                      </a:r>
                    </a:p>
                  </a:txBody>
                  <a:tcPr marL="87050" marR="87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1</a:t>
                      </a:r>
                    </a:p>
                  </a:txBody>
                  <a:tcPr marL="87050" marR="8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1</a:t>
                      </a:r>
                    </a:p>
                  </a:txBody>
                  <a:tcPr marL="87050" marR="87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1</a:t>
                      </a:r>
                    </a:p>
                  </a:txBody>
                  <a:tcPr marL="87050" marR="87050" marT="0" marB="0" anchor="ctr">
                    <a:lnL w="28575" cap="flat" cmpd="sng" algn="ctr">
                      <a:solidFill>
                        <a:srgbClr val="000000"/>
                      </a:solidFill>
                      <a:prstDash val="solid"/>
                      <a:round/>
                      <a:headEnd type="none" w="med" len="med"/>
                      <a:tailEnd type="none" w="med" len="med"/>
                    </a:lnL>
                    <a:lnR w="38100" cap="flat" cmpd="sng" algn="ctr">
                      <a:solidFill>
                        <a:srgbClr val="EE312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b="1" dirty="0">
                          <a:solidFill>
                            <a:srgbClr val="EE3127"/>
                          </a:solidFill>
                          <a:effectLst/>
                          <a:latin typeface="Arial" panose="020B0604020202020204" pitchFamily="34" charset="0"/>
                          <a:ea typeface="Corbel" panose="020B0503020204020204" pitchFamily="34" charset="0"/>
                          <a:cs typeface="Arial" panose="020B0604020202020204" pitchFamily="34" charset="0"/>
                        </a:rPr>
                        <a:t>0</a:t>
                      </a:r>
                      <a:endParaRPr lang="en-GB" sz="1700" dirty="0">
                        <a:solidFill>
                          <a:srgbClr val="EE3127"/>
                        </a:solidFill>
                        <a:effectLst/>
                        <a:latin typeface="Arial" panose="020B0604020202020204" pitchFamily="34" charset="0"/>
                        <a:ea typeface="Corbel" panose="020B0503020204020204" pitchFamily="34" charset="0"/>
                        <a:cs typeface="Arial" panose="020B0604020202020204" pitchFamily="34" charset="0"/>
                      </a:endParaRPr>
                    </a:p>
                  </a:txBody>
                  <a:tcPr marL="87050" marR="87050" marT="0" marB="0" anchor="ctr">
                    <a:lnL w="38100" cap="flat" cmpd="sng" algn="ctr">
                      <a:solidFill>
                        <a:srgbClr val="EE3127"/>
                      </a:solidFill>
                      <a:prstDash val="solid"/>
                      <a:round/>
                      <a:headEnd type="none" w="med" len="med"/>
                      <a:tailEnd type="none" w="med" len="med"/>
                    </a:lnL>
                    <a:lnR w="38100" cap="flat" cmpd="sng" algn="ctr">
                      <a:solidFill>
                        <a:srgbClr val="EE3127"/>
                      </a:solidFill>
                      <a:prstDash val="solid"/>
                      <a:round/>
                      <a:headEnd type="none" w="med" len="med"/>
                      <a:tailEnd type="none" w="med" len="med"/>
                    </a:lnR>
                    <a:lnT w="38100" cap="flat" cmpd="sng" algn="ctr">
                      <a:solidFill>
                        <a:srgbClr val="EE3127"/>
                      </a:solidFill>
                      <a:prstDash val="solid"/>
                      <a:round/>
                      <a:headEnd type="none" w="med" len="med"/>
                      <a:tailEnd type="none" w="med" len="med"/>
                    </a:lnT>
                    <a:lnB w="381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1</a:t>
                      </a:r>
                    </a:p>
                  </a:txBody>
                  <a:tcPr marL="87050" marR="87050" marT="0" marB="0" anchor="ctr">
                    <a:lnL w="38100" cap="flat" cmpd="sng" algn="ctr">
                      <a:solidFill>
                        <a:srgbClr val="EE3127"/>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700" dirty="0">
                          <a:effectLst/>
                          <a:latin typeface="Arial" panose="020B0604020202020204" pitchFamily="34" charset="0"/>
                          <a:ea typeface="Corbel" panose="020B0503020204020204" pitchFamily="34" charset="0"/>
                          <a:cs typeface="Arial" panose="020B0604020202020204" pitchFamily="34" charset="0"/>
                        </a:rPr>
                        <a:t>0</a:t>
                      </a:r>
                    </a:p>
                  </a:txBody>
                  <a:tcPr marL="87050" marR="87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39283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Check digits</a:t>
            </a:r>
            <a:endParaRPr lang="en-GB" dirty="0"/>
          </a:p>
        </p:txBody>
      </p:sp>
      <p:sp>
        <p:nvSpPr>
          <p:cNvPr id="3" name="Text Placeholder 2"/>
          <p:cNvSpPr>
            <a:spLocks noGrp="1"/>
          </p:cNvSpPr>
          <p:nvPr>
            <p:ph type="body" sz="quarter" idx="14"/>
          </p:nvPr>
        </p:nvSpPr>
        <p:spPr/>
        <p:txBody>
          <a:bodyPr/>
          <a:lstStyle/>
          <a:p>
            <a:r>
              <a:rPr lang="en-GB" dirty="0"/>
              <a:t>A check digit is </a:t>
            </a:r>
            <a:r>
              <a:rPr lang="en-GB" dirty="0" smtClean="0"/>
              <a:t>an additional </a:t>
            </a:r>
            <a:r>
              <a:rPr lang="en-GB" dirty="0"/>
              <a:t>digit at the end of a string of other numbers designed to check for mistakes in input or </a:t>
            </a:r>
            <a:r>
              <a:rPr lang="en-GB" dirty="0" smtClean="0"/>
              <a:t>transmission</a:t>
            </a:r>
          </a:p>
          <a:p>
            <a:r>
              <a:rPr lang="en-GB" dirty="0" smtClean="0"/>
              <a:t>Printed </a:t>
            </a:r>
            <a:r>
              <a:rPr lang="en-GB" dirty="0"/>
              <a:t>books and other products have a unique </a:t>
            </a:r>
            <a:r>
              <a:rPr lang="en-GB" dirty="0" smtClean="0"/>
              <a:t>barcode with a ISBN </a:t>
            </a:r>
            <a:r>
              <a:rPr lang="en-GB" dirty="0"/>
              <a:t>(International Standard Book Number) or EAN (European Article </a:t>
            </a:r>
            <a:r>
              <a:rPr lang="en-GB" dirty="0" smtClean="0"/>
              <a:t>Number)</a:t>
            </a:r>
          </a:p>
          <a:p>
            <a:r>
              <a:rPr lang="en-GB" dirty="0" smtClean="0"/>
              <a:t>The </a:t>
            </a:r>
            <a:r>
              <a:rPr lang="en-GB" dirty="0"/>
              <a:t>first 12 digits </a:t>
            </a:r>
            <a:r>
              <a:rPr lang="en-GB" dirty="0" smtClean="0"/>
              <a:t>of the barcode are </a:t>
            </a:r>
            <a:r>
              <a:rPr lang="en-GB" dirty="0"/>
              <a:t>the unique item number, the 13</a:t>
            </a:r>
            <a:r>
              <a:rPr lang="en-GB" baseline="30000" dirty="0"/>
              <a:t>th</a:t>
            </a:r>
            <a:r>
              <a:rPr lang="en-GB" dirty="0"/>
              <a:t> is the check </a:t>
            </a:r>
            <a:r>
              <a:rPr lang="en-GB" dirty="0" smtClean="0"/>
              <a:t>digit calculated by an algorithm based on the other 12 digits</a:t>
            </a:r>
          </a:p>
          <a:p>
            <a:r>
              <a:rPr lang="en-GB" dirty="0" smtClean="0"/>
              <a:t>This </a:t>
            </a:r>
            <a:r>
              <a:rPr lang="en-GB" dirty="0"/>
              <a:t>can be calculated using the </a:t>
            </a:r>
            <a:r>
              <a:rPr lang="en-GB" b="1" dirty="0">
                <a:solidFill>
                  <a:srgbClr val="EE3127"/>
                </a:solidFill>
              </a:rPr>
              <a:t>Modulo 10</a:t>
            </a:r>
            <a:r>
              <a:rPr lang="en-GB" dirty="0">
                <a:solidFill>
                  <a:srgbClr val="EE3127"/>
                </a:solidFill>
              </a:rPr>
              <a:t> </a:t>
            </a:r>
            <a:r>
              <a:rPr lang="en-GB" dirty="0" smtClean="0"/>
              <a:t>system</a:t>
            </a:r>
            <a:endParaRPr lang="en-GB" dirty="0"/>
          </a:p>
        </p:txBody>
      </p:sp>
    </p:spTree>
    <p:extLst>
      <p:ext uri="{BB962C8B-B14F-4D97-AF65-F5344CB8AC3E}">
        <p14:creationId xmlns:p14="http://schemas.microsoft.com/office/powerpoint/2010/main" val="3396611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Calculating the check digit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10324042"/>
              </p:ext>
            </p:extLst>
          </p:nvPr>
        </p:nvGraphicFramePr>
        <p:xfrm>
          <a:off x="724280" y="3449536"/>
          <a:ext cx="7704000" cy="2592000"/>
        </p:xfrm>
        <a:graphic>
          <a:graphicData uri="http://schemas.openxmlformats.org/drawingml/2006/table">
            <a:tbl>
              <a:tblPr firstRow="1" firstCol="1" bandRow="1">
                <a:tableStyleId>{5C22544A-7EE6-4342-B048-85BDC9FD1C3A}</a:tableStyleId>
              </a:tblPr>
              <a:tblGrid>
                <a:gridCol w="1620000"/>
                <a:gridCol w="468000"/>
                <a:gridCol w="468000"/>
                <a:gridCol w="468000"/>
                <a:gridCol w="468000"/>
                <a:gridCol w="468000"/>
                <a:gridCol w="468000"/>
                <a:gridCol w="468000"/>
                <a:gridCol w="468000"/>
                <a:gridCol w="468000"/>
                <a:gridCol w="468000"/>
                <a:gridCol w="468000"/>
                <a:gridCol w="468000"/>
                <a:gridCol w="468000"/>
              </a:tblGrid>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ISBN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5</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0</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1</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4</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0</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1</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6</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1</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5</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0</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8</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2</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solidFill>
                            <a:schemeClr val="tx1"/>
                          </a:solidFill>
                          <a:effectLst/>
                          <a:latin typeface="Arial" panose="020B0604020202020204" pitchFamily="34" charset="0"/>
                          <a:ea typeface="Corbel" panose="020B0503020204020204" pitchFamily="34" charset="0"/>
                          <a:cs typeface="Arial" panose="020B0604020202020204" pitchFamily="34" charset="0"/>
                        </a:rPr>
                        <a:t>1</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Weight</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1</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3</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1</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3</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Multiplication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5</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0</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1</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12</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0</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3</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6</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3</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5</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0</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8</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Corbel" panose="020B0503020204020204" pitchFamily="34" charset="0"/>
                          <a:cs typeface="Arial" panose="020B0604020202020204" pitchFamily="34" charset="0"/>
                        </a:rPr>
                        <a:t>6</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Addition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gridSpan="12">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Add all the numbers</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smtClean="0">
                          <a:effectLst/>
                          <a:latin typeface="Arial" panose="020B0604020202020204" pitchFamily="34" charset="0"/>
                          <a:ea typeface="+mn-ea"/>
                          <a:cs typeface="Arial" panose="020B0604020202020204" pitchFamily="34" charset="0"/>
                        </a:rPr>
                        <a:t>49</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Remainder</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gridSpan="12">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Find the remainder when divided by 10</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9</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Subtraction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gridSpan="12">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Subtract the result from 10</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b="1" dirty="0">
                          <a:solidFill>
                            <a:srgbClr val="FF0000"/>
                          </a:solidFill>
                          <a:effectLst/>
                          <a:latin typeface="Arial" panose="020B0604020202020204" pitchFamily="34" charset="0"/>
                          <a:cs typeface="Arial" panose="020B0604020202020204" pitchFamily="34" charset="0"/>
                        </a:rPr>
                        <a:t>1</a:t>
                      </a:r>
                      <a:endParaRPr lang="en-GB" sz="18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no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993" y="1680702"/>
            <a:ext cx="2055043" cy="1440302"/>
          </a:xfrm>
          <a:prstGeom prst="rect">
            <a:avLst/>
          </a:prstGeom>
        </p:spPr>
      </p:pic>
    </p:spTree>
    <p:extLst>
      <p:ext uri="{BB962C8B-B14F-4D97-AF65-F5344CB8AC3E}">
        <p14:creationId xmlns:p14="http://schemas.microsoft.com/office/powerpoint/2010/main" val="394822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0508"/>
            <a:ext cx="9144000" cy="6207492"/>
          </a:xfrm>
          <a:prstGeom prst="rect">
            <a:avLst/>
          </a:prstGeom>
        </p:spPr>
      </p:pic>
      <p:sp>
        <p:nvSpPr>
          <p:cNvPr id="2" name="Text Placeholder 1"/>
          <p:cNvSpPr>
            <a:spLocks noGrp="1"/>
          </p:cNvSpPr>
          <p:nvPr>
            <p:ph type="body" sz="quarter" idx="13"/>
          </p:nvPr>
        </p:nvSpPr>
        <p:spPr/>
        <p:txBody>
          <a:bodyPr/>
          <a:lstStyle/>
          <a:p>
            <a:r>
              <a:rPr lang="en-GB" dirty="0" smtClean="0"/>
              <a:t>Creating a circuit</a:t>
            </a:r>
            <a:endParaRPr lang="en-GB" dirty="0"/>
          </a:p>
        </p:txBody>
      </p:sp>
      <p:sp>
        <p:nvSpPr>
          <p:cNvPr id="3" name="Text Placeholder 2"/>
          <p:cNvSpPr>
            <a:spLocks noGrp="1"/>
          </p:cNvSpPr>
          <p:nvPr>
            <p:ph type="body" sz="quarter" idx="14"/>
          </p:nvPr>
        </p:nvSpPr>
        <p:spPr/>
        <p:txBody>
          <a:bodyPr/>
          <a:lstStyle/>
          <a:p>
            <a:r>
              <a:rPr lang="en-GB" dirty="0" smtClean="0"/>
              <a:t>Computers comprise billions of switches to turn voltage on and off</a:t>
            </a:r>
            <a:endParaRPr lang="en-GB" dirty="0"/>
          </a:p>
        </p:txBody>
      </p:sp>
    </p:spTree>
    <p:extLst>
      <p:ext uri="{BB962C8B-B14F-4D97-AF65-F5344CB8AC3E}">
        <p14:creationId xmlns:p14="http://schemas.microsoft.com/office/powerpoint/2010/main" val="1642379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Checksums</a:t>
            </a:r>
            <a:endParaRPr lang="en-GB" dirty="0"/>
          </a:p>
        </p:txBody>
      </p:sp>
      <p:sp>
        <p:nvSpPr>
          <p:cNvPr id="3" name="Text Placeholder 2"/>
          <p:cNvSpPr>
            <a:spLocks noGrp="1"/>
          </p:cNvSpPr>
          <p:nvPr>
            <p:ph type="body" sz="quarter" idx="14"/>
          </p:nvPr>
        </p:nvSpPr>
        <p:spPr/>
        <p:txBody>
          <a:bodyPr/>
          <a:lstStyle/>
          <a:p>
            <a:r>
              <a:rPr lang="en-GB" dirty="0" smtClean="0"/>
              <a:t>A checksum works in a similar way to a check digit</a:t>
            </a:r>
          </a:p>
          <a:p>
            <a:pPr lvl="1"/>
            <a:r>
              <a:rPr lang="en-GB" dirty="0" smtClean="0"/>
              <a:t>A total sum of all bytes in a transmission of data is calculated using an algorithm</a:t>
            </a:r>
          </a:p>
          <a:p>
            <a:pPr lvl="1"/>
            <a:r>
              <a:rPr lang="en-GB" dirty="0" smtClean="0"/>
              <a:t>The sum is often sent with the data</a:t>
            </a:r>
          </a:p>
          <a:p>
            <a:pPr lvl="1"/>
            <a:r>
              <a:rPr lang="en-GB" dirty="0" smtClean="0"/>
              <a:t>The receiving computer recalculates the checksum based on the data it received and compares it with the checksum received or a known, expected value</a:t>
            </a:r>
          </a:p>
          <a:p>
            <a:pPr lvl="1"/>
            <a:r>
              <a:rPr lang="en-GB" dirty="0" smtClean="0"/>
              <a:t>If it does not match, the data may have been altered or corrupted during transmission and the data is resent</a:t>
            </a:r>
          </a:p>
          <a:p>
            <a:r>
              <a:rPr lang="en-GB" dirty="0" smtClean="0"/>
              <a:t>Checksums are used with credit card numbers</a:t>
            </a:r>
          </a:p>
          <a:p>
            <a:pPr lvl="1"/>
            <a:endParaRPr lang="en-GB" dirty="0"/>
          </a:p>
        </p:txBody>
      </p:sp>
    </p:spTree>
    <p:extLst>
      <p:ext uri="{BB962C8B-B14F-4D97-AF65-F5344CB8AC3E}">
        <p14:creationId xmlns:p14="http://schemas.microsoft.com/office/powerpoint/2010/main" val="958168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Simple checksum example</a:t>
            </a:r>
            <a:endParaRPr lang="en-GB" dirty="0"/>
          </a:p>
        </p:txBody>
      </p:sp>
      <p:sp>
        <p:nvSpPr>
          <p:cNvPr id="3" name="Text Placeholder 2"/>
          <p:cNvSpPr>
            <a:spLocks noGrp="1"/>
          </p:cNvSpPr>
          <p:nvPr>
            <p:ph type="body" sz="quarter" idx="14"/>
          </p:nvPr>
        </p:nvSpPr>
        <p:spPr>
          <a:xfrm>
            <a:off x="724280" y="1704179"/>
            <a:ext cx="7797230" cy="3921921"/>
          </a:xfrm>
        </p:spPr>
        <p:txBody>
          <a:bodyPr/>
          <a:lstStyle/>
          <a:p>
            <a:r>
              <a:rPr lang="en-GB" dirty="0" smtClean="0"/>
              <a:t>The number of bytes in the transmission is counted and found to be 4</a:t>
            </a:r>
          </a:p>
          <a:p>
            <a:r>
              <a:rPr lang="en-GB" dirty="0" smtClean="0"/>
              <a:t>The checksum is given the value 4 in binary and sent with the real data</a:t>
            </a:r>
          </a:p>
          <a:p>
            <a:endParaRPr lang="en-GB" dirty="0"/>
          </a:p>
          <a:p>
            <a:endParaRPr lang="en-GB" dirty="0" smtClean="0"/>
          </a:p>
          <a:p>
            <a:r>
              <a:rPr lang="en-GB" dirty="0" smtClean="0"/>
              <a:t>What flaws or weaknesses are there in the method used in this example?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92693487"/>
              </p:ext>
            </p:extLst>
          </p:nvPr>
        </p:nvGraphicFramePr>
        <p:xfrm>
          <a:off x="713291" y="3725421"/>
          <a:ext cx="7416000" cy="365760"/>
        </p:xfrm>
        <a:graphic>
          <a:graphicData uri="http://schemas.openxmlformats.org/drawingml/2006/table">
            <a:tbl>
              <a:tblPr firstRow="1" bandRow="1">
                <a:tableStyleId>{5C22544A-7EE6-4342-B048-85BDC9FD1C3A}</a:tableStyleId>
              </a:tblPr>
              <a:tblGrid>
                <a:gridCol w="1224000"/>
                <a:gridCol w="360000"/>
                <a:gridCol w="1188000"/>
                <a:gridCol w="360000"/>
                <a:gridCol w="1188000"/>
                <a:gridCol w="360000"/>
                <a:gridCol w="1188000"/>
                <a:gridCol w="360000"/>
                <a:gridCol w="1188000"/>
              </a:tblGrid>
              <a:tr h="324000">
                <a:tc>
                  <a:txBody>
                    <a:bodyPr/>
                    <a:lstStyle/>
                    <a:p>
                      <a:r>
                        <a:rPr lang="en-GB" dirty="0" smtClean="0">
                          <a:solidFill>
                            <a:srgbClr val="FF0000"/>
                          </a:solidFill>
                          <a:latin typeface="Arial" panose="020B0604020202020204" pitchFamily="34" charset="0"/>
                          <a:cs typeface="Arial" panose="020B0604020202020204" pitchFamily="34" charset="0"/>
                        </a:rPr>
                        <a:t>00000100</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algn="l" defTabSz="457200" rtl="0" eaLnBrk="1" latinLnBrk="0" hangingPunct="1"/>
                      <a:endParaRPr lang="en-GB" sz="1800" b="1" kern="1200" dirty="0">
                        <a:solidFill>
                          <a:srgbClr val="0490E6"/>
                        </a:solidFill>
                        <a:latin typeface="Arial" panose="020B0604020202020204" pitchFamily="34" charset="0"/>
                        <a:ea typeface="+mn-ea"/>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latinLnBrk="0" hangingPunct="1"/>
                      <a:r>
                        <a:rPr lang="en-GB" sz="1800" b="1" kern="1200" dirty="0" smtClean="0">
                          <a:solidFill>
                            <a:srgbClr val="A41E21"/>
                          </a:solidFill>
                          <a:latin typeface="Arial" panose="020B0604020202020204" pitchFamily="34" charset="0"/>
                          <a:ea typeface="+mn-ea"/>
                          <a:cs typeface="Arial" panose="020B0604020202020204" pitchFamily="34" charset="0"/>
                        </a:rPr>
                        <a:t>01101011</a:t>
                      </a:r>
                      <a:endParaRPr lang="en-GB" sz="1800" b="1" kern="1200" dirty="0">
                        <a:solidFill>
                          <a:srgbClr val="A41E21"/>
                        </a:solidFill>
                        <a:latin typeface="Arial" panose="020B0604020202020204" pitchFamily="34" charset="0"/>
                        <a:ea typeface="+mn-ea"/>
                        <a:cs typeface="Arial" panose="020B0604020202020204" pitchFamily="34" charset="0"/>
                      </a:endParaRPr>
                    </a:p>
                  </a:txBody>
                  <a:tcP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noFill/>
                  </a:tcPr>
                </a:tc>
                <a:tc>
                  <a:txBody>
                    <a:bodyPr/>
                    <a:lstStyle/>
                    <a:p>
                      <a:pPr marL="0" algn="l" defTabSz="457200" rtl="0" eaLnBrk="1" latinLnBrk="0" hangingPunct="1"/>
                      <a:endParaRPr lang="en-GB" sz="1800" b="1" kern="1200" dirty="0">
                        <a:solidFill>
                          <a:srgbClr val="0490E6"/>
                        </a:solidFill>
                        <a:latin typeface="Arial" panose="020B0604020202020204" pitchFamily="34" charset="0"/>
                        <a:ea typeface="+mn-ea"/>
                        <a:cs typeface="Arial" panose="020B0604020202020204" pitchFamily="34" charset="0"/>
                      </a:endParaRPr>
                    </a:p>
                  </a:txBody>
                  <a:tcP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latinLnBrk="0" hangingPunct="1"/>
                      <a:r>
                        <a:rPr lang="en-GB" sz="1800" b="1" kern="1200" dirty="0" smtClean="0">
                          <a:solidFill>
                            <a:srgbClr val="A41E21"/>
                          </a:solidFill>
                          <a:latin typeface="Arial" panose="020B0604020202020204" pitchFamily="34" charset="0"/>
                          <a:ea typeface="+mn-ea"/>
                          <a:cs typeface="Arial" panose="020B0604020202020204" pitchFamily="34" charset="0"/>
                        </a:rPr>
                        <a:t>11011011</a:t>
                      </a:r>
                      <a:endParaRPr lang="en-GB" sz="1800" b="1" kern="1200" dirty="0">
                        <a:solidFill>
                          <a:srgbClr val="A41E21"/>
                        </a:solidFill>
                        <a:latin typeface="Arial" panose="020B0604020202020204" pitchFamily="34" charset="0"/>
                        <a:ea typeface="+mn-ea"/>
                        <a:cs typeface="Arial" panose="020B0604020202020204" pitchFamily="34" charset="0"/>
                      </a:endParaRPr>
                    </a:p>
                  </a:txBody>
                  <a:tcP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noFill/>
                  </a:tcPr>
                </a:tc>
                <a:tc>
                  <a:txBody>
                    <a:bodyPr/>
                    <a:lstStyle/>
                    <a:p>
                      <a:pPr marL="0" algn="l" defTabSz="457200" rtl="0" eaLnBrk="1" latinLnBrk="0" hangingPunct="1"/>
                      <a:endParaRPr lang="en-GB" sz="1800" b="1" kern="1200" dirty="0">
                        <a:solidFill>
                          <a:srgbClr val="0490E6"/>
                        </a:solidFill>
                        <a:latin typeface="Arial" panose="020B0604020202020204" pitchFamily="34" charset="0"/>
                        <a:ea typeface="+mn-ea"/>
                        <a:cs typeface="Arial" panose="020B0604020202020204" pitchFamily="34" charset="0"/>
                      </a:endParaRPr>
                    </a:p>
                  </a:txBody>
                  <a:tcP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latinLnBrk="0" hangingPunct="1"/>
                      <a:r>
                        <a:rPr lang="en-GB" sz="1800" b="1" kern="1200" dirty="0" smtClean="0">
                          <a:solidFill>
                            <a:srgbClr val="A41E21"/>
                          </a:solidFill>
                          <a:latin typeface="Arial" panose="020B0604020202020204" pitchFamily="34" charset="0"/>
                          <a:ea typeface="+mn-ea"/>
                          <a:cs typeface="Arial" panose="020B0604020202020204" pitchFamily="34" charset="0"/>
                        </a:rPr>
                        <a:t>01101010</a:t>
                      </a:r>
                      <a:endParaRPr lang="en-GB" sz="1800" b="1" kern="1200" dirty="0">
                        <a:solidFill>
                          <a:srgbClr val="A41E21"/>
                        </a:solidFill>
                        <a:latin typeface="Arial" panose="020B0604020202020204" pitchFamily="34" charset="0"/>
                        <a:ea typeface="+mn-ea"/>
                        <a:cs typeface="Arial" panose="020B0604020202020204" pitchFamily="34" charset="0"/>
                      </a:endParaRPr>
                    </a:p>
                  </a:txBody>
                  <a:tcP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noFill/>
                  </a:tcPr>
                </a:tc>
                <a:tc>
                  <a:txBody>
                    <a:bodyPr/>
                    <a:lstStyle/>
                    <a:p>
                      <a:pPr marL="0" algn="l" defTabSz="457200" rtl="0" eaLnBrk="1" latinLnBrk="0" hangingPunct="1"/>
                      <a:endParaRPr lang="en-GB" sz="1800" b="1" kern="1200" dirty="0">
                        <a:solidFill>
                          <a:srgbClr val="0490E6"/>
                        </a:solidFill>
                        <a:latin typeface="Arial" panose="020B0604020202020204" pitchFamily="34" charset="0"/>
                        <a:ea typeface="+mn-ea"/>
                        <a:cs typeface="Arial" panose="020B0604020202020204" pitchFamily="34" charset="0"/>
                      </a:endParaRPr>
                    </a:p>
                  </a:txBody>
                  <a:tcP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latinLnBrk="0" hangingPunct="1"/>
                      <a:r>
                        <a:rPr lang="en-GB" sz="1800" b="1" kern="1200" dirty="0" smtClean="0">
                          <a:solidFill>
                            <a:srgbClr val="A41E21"/>
                          </a:solidFill>
                          <a:latin typeface="Arial" panose="020B0604020202020204" pitchFamily="34" charset="0"/>
                          <a:ea typeface="+mn-ea"/>
                          <a:cs typeface="Arial" panose="020B0604020202020204" pitchFamily="34" charset="0"/>
                        </a:rPr>
                        <a:t>10010110</a:t>
                      </a:r>
                      <a:endParaRPr lang="en-GB" sz="1800" b="1" kern="1200" dirty="0">
                        <a:solidFill>
                          <a:srgbClr val="A41E21"/>
                        </a:solidFill>
                        <a:latin typeface="Arial" panose="020B0604020202020204" pitchFamily="34" charset="0"/>
                        <a:ea typeface="+mn-ea"/>
                        <a:cs typeface="Arial" panose="020B0604020202020204" pitchFamily="34" charset="0"/>
                      </a:endParaRPr>
                    </a:p>
                  </a:txBody>
                  <a:tcPr>
                    <a:lnL w="12700" cap="flat" cmpd="sng" algn="ctr">
                      <a:solidFill>
                        <a:srgbClr val="A41E21"/>
                      </a:solidFill>
                      <a:prstDash val="solid"/>
                      <a:round/>
                      <a:headEnd type="none" w="med" len="med"/>
                      <a:tailEnd type="none" w="med" len="med"/>
                    </a:lnL>
                    <a:lnR w="12700" cap="flat" cmpd="sng" algn="ctr">
                      <a:solidFill>
                        <a:srgbClr val="A41E21"/>
                      </a:solidFill>
                      <a:prstDash val="solid"/>
                      <a:round/>
                      <a:headEnd type="none" w="med" len="med"/>
                      <a:tailEnd type="none" w="med" len="med"/>
                    </a:lnR>
                    <a:lnT w="12700" cap="flat" cmpd="sng" algn="ctr">
                      <a:solidFill>
                        <a:srgbClr val="A41E21"/>
                      </a:solidFill>
                      <a:prstDash val="solid"/>
                      <a:round/>
                      <a:headEnd type="none" w="med" len="med"/>
                      <a:tailEnd type="none" w="med" len="med"/>
                    </a:lnT>
                    <a:lnB w="12700" cap="flat" cmpd="sng" algn="ctr">
                      <a:solidFill>
                        <a:srgbClr val="A41E21"/>
                      </a:solidFill>
                      <a:prstDash val="solid"/>
                      <a:round/>
                      <a:headEnd type="none" w="med" len="med"/>
                      <a:tailEnd type="none" w="med" len="med"/>
                    </a:lnB>
                    <a:noFill/>
                  </a:tcPr>
                </a:tc>
              </a:tr>
            </a:tbl>
          </a:graphicData>
        </a:graphic>
      </p:graphicFrame>
      <p:cxnSp>
        <p:nvCxnSpPr>
          <p:cNvPr id="5" name="Straight Arrow Connector 4"/>
          <p:cNvCxnSpPr/>
          <p:nvPr/>
        </p:nvCxnSpPr>
        <p:spPr>
          <a:xfrm>
            <a:off x="1946125" y="3902696"/>
            <a:ext cx="349938" cy="0"/>
          </a:xfrm>
          <a:prstGeom prst="straightConnector1">
            <a:avLst/>
          </a:prstGeom>
          <a:ln w="571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491556" y="3902696"/>
            <a:ext cx="349938" cy="0"/>
          </a:xfrm>
          <a:prstGeom prst="straightConnector1">
            <a:avLst/>
          </a:prstGeom>
          <a:ln w="57150">
            <a:solidFill>
              <a:srgbClr val="A41E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039369" y="3902696"/>
            <a:ext cx="349938" cy="0"/>
          </a:xfrm>
          <a:prstGeom prst="straightConnector1">
            <a:avLst/>
          </a:prstGeom>
          <a:ln w="57150">
            <a:solidFill>
              <a:srgbClr val="A41E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587181" y="3902696"/>
            <a:ext cx="349938" cy="0"/>
          </a:xfrm>
          <a:prstGeom prst="straightConnector1">
            <a:avLst/>
          </a:prstGeom>
          <a:ln w="57150">
            <a:solidFill>
              <a:srgbClr val="A41E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30999" y="3902696"/>
            <a:ext cx="349938" cy="0"/>
          </a:xfrm>
          <a:prstGeom prst="straightConnector1">
            <a:avLst/>
          </a:prstGeom>
          <a:ln w="57150">
            <a:solidFill>
              <a:srgbClr val="A41E2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94436" y="4110037"/>
            <a:ext cx="1266337" cy="338554"/>
          </a:xfrm>
          <a:prstGeom prst="rect">
            <a:avLst/>
          </a:prstGeom>
          <a:noFill/>
        </p:spPr>
        <p:txBody>
          <a:bodyPr wrap="square" rtlCol="0">
            <a:spAutoFit/>
          </a:bodyPr>
          <a:lstStyle/>
          <a:p>
            <a:pPr algn="ctr"/>
            <a:r>
              <a:rPr lang="en-GB" sz="1600" dirty="0" smtClean="0">
                <a:solidFill>
                  <a:srgbClr val="FF0000"/>
                </a:solidFill>
                <a:latin typeface="Arial" panose="020B0604020202020204" pitchFamily="34" charset="0"/>
                <a:cs typeface="Arial" panose="020B0604020202020204" pitchFamily="34" charset="0"/>
              </a:rPr>
              <a:t>Check sum</a:t>
            </a:r>
            <a:endParaRPr lang="en-GB"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942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Worksheet 2</a:t>
            </a:r>
            <a:endParaRPr lang="en-GB" dirty="0"/>
          </a:p>
        </p:txBody>
      </p:sp>
      <p:sp>
        <p:nvSpPr>
          <p:cNvPr id="3" name="Text Placeholder 2"/>
          <p:cNvSpPr>
            <a:spLocks noGrp="1"/>
          </p:cNvSpPr>
          <p:nvPr>
            <p:ph type="body" sz="quarter" idx="14"/>
          </p:nvPr>
        </p:nvSpPr>
        <p:spPr/>
        <p:txBody>
          <a:bodyPr/>
          <a:lstStyle/>
          <a:p>
            <a:r>
              <a:rPr lang="en-GB" dirty="0"/>
              <a:t>Complete </a:t>
            </a:r>
            <a:r>
              <a:rPr lang="en-GB" b="1" dirty="0"/>
              <a:t>Task 3</a:t>
            </a:r>
            <a:r>
              <a:rPr lang="en-GB" dirty="0"/>
              <a:t> on </a:t>
            </a:r>
            <a:r>
              <a:rPr lang="en-GB" b="1" dirty="0"/>
              <a:t>Worksheet </a:t>
            </a:r>
            <a:r>
              <a:rPr lang="en-GB" b="1" dirty="0" smtClean="0"/>
              <a:t>2 </a:t>
            </a:r>
            <a:r>
              <a:rPr lang="en-GB" dirty="0" smtClean="0"/>
              <a:t>to calculate the check digit on the back of a book, or the one below:</a:t>
            </a:r>
            <a:endParaRPr lang="en-GB" dirty="0"/>
          </a:p>
        </p:txBody>
      </p:sp>
      <p:grpSp>
        <p:nvGrpSpPr>
          <p:cNvPr id="4" name="Group 3"/>
          <p:cNvGrpSpPr/>
          <p:nvPr/>
        </p:nvGrpSpPr>
        <p:grpSpPr>
          <a:xfrm>
            <a:off x="2267178" y="2720809"/>
            <a:ext cx="4350438" cy="3378333"/>
            <a:chOff x="2436861" y="2881065"/>
            <a:chExt cx="3600450" cy="2844033"/>
          </a:xfrm>
        </p:grpSpPr>
        <p:pic>
          <p:nvPicPr>
            <p:cNvPr id="2050" name="Picture 2" descr="C:\Users\Rob\AppData\Roaming\PixelMetrics\CaptureWiz\Temp\20.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6861" y="3115247"/>
              <a:ext cx="360045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ob\AppData\Roaming\PixelMetrics\CaptureWiz\Temp\2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9761" y="2881065"/>
              <a:ext cx="3237550" cy="234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9009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Electrical signals operated by switches ‘create’ a binary pattern</a:t>
            </a:r>
          </a:p>
          <a:p>
            <a:r>
              <a:rPr lang="en-GB" dirty="0" smtClean="0"/>
              <a:t>New prefixes e.g. </a:t>
            </a:r>
            <a:r>
              <a:rPr lang="en-GB" dirty="0" err="1" smtClean="0"/>
              <a:t>Kibi</a:t>
            </a:r>
            <a:r>
              <a:rPr lang="en-GB" dirty="0" smtClean="0"/>
              <a:t> and </a:t>
            </a:r>
            <a:r>
              <a:rPr lang="en-GB" dirty="0" err="1" smtClean="0"/>
              <a:t>Mebi</a:t>
            </a:r>
            <a:r>
              <a:rPr lang="en-GB" dirty="0" smtClean="0"/>
              <a:t> describe 2</a:t>
            </a:r>
            <a:r>
              <a:rPr lang="en-GB" baseline="30000" dirty="0" smtClean="0"/>
              <a:t>n</a:t>
            </a:r>
            <a:r>
              <a:rPr lang="en-GB" dirty="0" smtClean="0"/>
              <a:t> bytes</a:t>
            </a:r>
          </a:p>
          <a:p>
            <a:r>
              <a:rPr lang="en-GB" dirty="0" smtClean="0"/>
              <a:t>ASCII and Unicode are used to represent characters</a:t>
            </a:r>
          </a:p>
          <a:p>
            <a:r>
              <a:rPr lang="en-GB" dirty="0" smtClean="0"/>
              <a:t>An ASCII digit is not the same as its direct binary translation</a:t>
            </a:r>
          </a:p>
          <a:p>
            <a:r>
              <a:rPr lang="en-GB" dirty="0" smtClean="0"/>
              <a:t>Transmission errors can be detected using a range of methods</a:t>
            </a:r>
            <a:endParaRPr lang="en-GB" dirty="0"/>
          </a:p>
        </p:txBody>
      </p:sp>
    </p:spTree>
    <p:extLst>
      <p:ext uri="{BB962C8B-B14F-4D97-AF65-F5344CB8AC3E}">
        <p14:creationId xmlns:p14="http://schemas.microsoft.com/office/powerpoint/2010/main" val="416794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352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Circuits</a:t>
            </a:r>
            <a:endParaRPr lang="en-GB" dirty="0"/>
          </a:p>
        </p:txBody>
      </p:sp>
      <p:sp>
        <p:nvSpPr>
          <p:cNvPr id="3" name="Text Placeholder 2"/>
          <p:cNvSpPr>
            <a:spLocks noGrp="1"/>
          </p:cNvSpPr>
          <p:nvPr>
            <p:ph type="body" sz="quarter" idx="14"/>
          </p:nvPr>
        </p:nvSpPr>
        <p:spPr/>
        <p:txBody>
          <a:bodyPr/>
          <a:lstStyle/>
          <a:p>
            <a:r>
              <a:rPr lang="en-GB" dirty="0" smtClean="0"/>
              <a:t>Use the keywords below to explain how this electrical circuit works:</a:t>
            </a:r>
            <a:endParaRPr lang="en-GB" dirty="0"/>
          </a:p>
        </p:txBody>
      </p:sp>
      <p:sp>
        <p:nvSpPr>
          <p:cNvPr id="4" name="TextBox 3"/>
          <p:cNvSpPr txBox="1"/>
          <p:nvPr/>
        </p:nvSpPr>
        <p:spPr>
          <a:xfrm>
            <a:off x="2061219" y="5268948"/>
            <a:ext cx="4336444"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Battery    Switch    Lamp</a:t>
            </a:r>
            <a:endParaRPr lang="en-GB" sz="2800" b="1" dirty="0">
              <a:solidFill>
                <a:srgbClr val="FF0000"/>
              </a:solidFill>
              <a:latin typeface="Arial" panose="020B0604020202020204" pitchFamily="34" charset="0"/>
              <a:cs typeface="Arial" panose="020B0604020202020204" pitchFamily="34" charset="0"/>
            </a:endParaRPr>
          </a:p>
        </p:txBody>
      </p:sp>
      <p:grpSp>
        <p:nvGrpSpPr>
          <p:cNvPr id="89" name="Group 88"/>
          <p:cNvGrpSpPr/>
          <p:nvPr/>
        </p:nvGrpSpPr>
        <p:grpSpPr>
          <a:xfrm>
            <a:off x="2268582" y="2757183"/>
            <a:ext cx="3776703" cy="2298891"/>
            <a:chOff x="2268582" y="2592083"/>
            <a:chExt cx="3776703" cy="2298891"/>
          </a:xfrm>
        </p:grpSpPr>
        <p:cxnSp>
          <p:nvCxnSpPr>
            <p:cNvPr id="12" name="Straight Connector 11"/>
            <p:cNvCxnSpPr/>
            <p:nvPr/>
          </p:nvCxnSpPr>
          <p:spPr>
            <a:xfrm flipH="1">
              <a:off x="6038100" y="2779115"/>
              <a:ext cx="1" cy="184365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rot="5400000">
              <a:off x="4044185" y="4345856"/>
              <a:ext cx="536418" cy="553817"/>
              <a:chOff x="5454555" y="3820609"/>
              <a:chExt cx="469995" cy="475166"/>
            </a:xfrm>
          </p:grpSpPr>
          <p:sp>
            <p:nvSpPr>
              <p:cNvPr id="64" name="Oval 63"/>
              <p:cNvSpPr/>
              <p:nvPr/>
            </p:nvSpPr>
            <p:spPr>
              <a:xfrm>
                <a:off x="5454555" y="3820609"/>
                <a:ext cx="469995" cy="47516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65" name="Straight Connector 64"/>
              <p:cNvCxnSpPr>
                <a:stCxn id="64" idx="3"/>
                <a:endCxn id="64" idx="7"/>
              </p:cNvCxnSpPr>
              <p:nvPr/>
            </p:nvCxnSpPr>
            <p:spPr>
              <a:xfrm flipV="1">
                <a:off x="5523384" y="3890195"/>
                <a:ext cx="332337" cy="33599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4" idx="5"/>
              </p:cNvCxnSpPr>
              <p:nvPr/>
            </p:nvCxnSpPr>
            <p:spPr>
              <a:xfrm>
                <a:off x="5520240" y="3901784"/>
                <a:ext cx="335481" cy="32440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rot="16200000">
              <a:off x="4209626" y="2271307"/>
              <a:ext cx="264992" cy="906544"/>
              <a:chOff x="3932159" y="2944515"/>
              <a:chExt cx="264992" cy="906544"/>
            </a:xfrm>
          </p:grpSpPr>
          <p:sp>
            <p:nvSpPr>
              <p:cNvPr id="24" name="Oval 23"/>
              <p:cNvSpPr/>
              <p:nvPr/>
            </p:nvSpPr>
            <p:spPr>
              <a:xfrm rot="5400000">
                <a:off x="3941347" y="2935327"/>
                <a:ext cx="147007" cy="16538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25" name="Oval 24"/>
              <p:cNvSpPr/>
              <p:nvPr/>
            </p:nvSpPr>
            <p:spPr>
              <a:xfrm rot="5400000">
                <a:off x="3941347" y="3694864"/>
                <a:ext cx="147007" cy="16538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26" name="Straight Connector 25"/>
              <p:cNvCxnSpPr>
                <a:stCxn id="24" idx="6"/>
              </p:cNvCxnSpPr>
              <p:nvPr/>
            </p:nvCxnSpPr>
            <p:spPr>
              <a:xfrm>
                <a:off x="4014851" y="3091522"/>
                <a:ext cx="182300" cy="61253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8" name="Straight Connector 37"/>
            <p:cNvCxnSpPr/>
            <p:nvPr/>
          </p:nvCxnSpPr>
          <p:spPr>
            <a:xfrm flipH="1">
              <a:off x="2592461" y="4624560"/>
              <a:ext cx="142238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586691" y="2765106"/>
              <a:ext cx="0" cy="82899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268582" y="3621162"/>
              <a:ext cx="639718"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396655" y="3731420"/>
              <a:ext cx="38464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586691" y="3733800"/>
              <a:ext cx="0" cy="89076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endCxn id="64" idx="0"/>
            </p:cNvCxnSpPr>
            <p:nvPr/>
          </p:nvCxnSpPr>
          <p:spPr>
            <a:xfrm flipH="1" flipV="1">
              <a:off x="4589303" y="4622765"/>
              <a:ext cx="1455982" cy="179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24" idx="2"/>
            </p:cNvCxnSpPr>
            <p:nvPr/>
          </p:nvCxnSpPr>
          <p:spPr>
            <a:xfrm flipH="1">
              <a:off x="2592462" y="2774384"/>
              <a:ext cx="1296388" cy="6491"/>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25" idx="6"/>
            </p:cNvCxnSpPr>
            <p:nvPr/>
          </p:nvCxnSpPr>
          <p:spPr>
            <a:xfrm flipH="1" flipV="1">
              <a:off x="4795394" y="2774384"/>
              <a:ext cx="1249891" cy="6491"/>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0" name="TextBox 89"/>
          <p:cNvSpPr txBox="1"/>
          <p:nvPr/>
        </p:nvSpPr>
        <p:spPr>
          <a:xfrm>
            <a:off x="2252902" y="3733800"/>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_</a:t>
            </a:r>
            <a:endParaRPr lang="en-GB" dirty="0">
              <a:latin typeface="Arial" panose="020B0604020202020204" pitchFamily="34" charset="0"/>
              <a:cs typeface="Arial" panose="020B0604020202020204" pitchFamily="34" charset="0"/>
            </a:endParaRPr>
          </a:p>
        </p:txBody>
      </p:sp>
      <p:sp>
        <p:nvSpPr>
          <p:cNvPr id="91" name="TextBox 90"/>
          <p:cNvSpPr txBox="1"/>
          <p:nvPr/>
        </p:nvSpPr>
        <p:spPr>
          <a:xfrm>
            <a:off x="2240202" y="3389868"/>
            <a:ext cx="319318"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501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29000" y="4122582"/>
            <a:ext cx="2400300" cy="2387928"/>
          </a:xfrm>
          <a:prstGeom prst="rect">
            <a:avLst/>
          </a:prstGeom>
        </p:spPr>
      </p:pic>
      <p:sp>
        <p:nvSpPr>
          <p:cNvPr id="2" name="Text Placeholder 1"/>
          <p:cNvSpPr>
            <a:spLocks noGrp="1"/>
          </p:cNvSpPr>
          <p:nvPr>
            <p:ph type="body" sz="quarter" idx="13"/>
          </p:nvPr>
        </p:nvSpPr>
        <p:spPr/>
        <p:txBody>
          <a:bodyPr/>
          <a:lstStyle/>
          <a:p>
            <a:r>
              <a:rPr lang="en-GB" dirty="0" smtClean="0"/>
              <a:t>Electricity</a:t>
            </a:r>
            <a:endParaRPr lang="en-GB" dirty="0"/>
          </a:p>
        </p:txBody>
      </p:sp>
      <p:sp>
        <p:nvSpPr>
          <p:cNvPr id="3" name="Text Placeholder 2"/>
          <p:cNvSpPr>
            <a:spLocks noGrp="1"/>
          </p:cNvSpPr>
          <p:nvPr>
            <p:ph type="body" sz="quarter" idx="14"/>
          </p:nvPr>
        </p:nvSpPr>
        <p:spPr/>
        <p:txBody>
          <a:bodyPr/>
          <a:lstStyle/>
          <a:p>
            <a:r>
              <a:rPr lang="en-GB" dirty="0" smtClean="0"/>
              <a:t>A computer is an electrical device that works in the same way as a light bulb connected to a battery</a:t>
            </a:r>
          </a:p>
          <a:p>
            <a:pPr lvl="1"/>
            <a:r>
              <a:rPr lang="en-GB" dirty="0" smtClean="0"/>
              <a:t>Data is stored and processed using combinations of ON and OFF voltages, equivalent to a lamp turning on and off where </a:t>
            </a:r>
            <a:r>
              <a:rPr lang="en-GB" b="1" dirty="0">
                <a:solidFill>
                  <a:srgbClr val="FF0000"/>
                </a:solidFill>
              </a:rPr>
              <a:t>ON = 1 </a:t>
            </a:r>
            <a:r>
              <a:rPr lang="en-GB" dirty="0"/>
              <a:t>and </a:t>
            </a:r>
            <a:r>
              <a:rPr lang="en-GB" b="1" dirty="0" smtClean="0">
                <a:solidFill>
                  <a:srgbClr val="FF0000"/>
                </a:solidFill>
              </a:rPr>
              <a:t>OFF = 0</a:t>
            </a:r>
          </a:p>
          <a:p>
            <a:pPr lvl="1"/>
            <a:r>
              <a:rPr lang="en-GB" dirty="0" smtClean="0"/>
              <a:t>These voltages are ‘transferred’ around the parts of the computer using wires</a:t>
            </a:r>
          </a:p>
          <a:p>
            <a:endParaRPr lang="en-GB" dirty="0"/>
          </a:p>
        </p:txBody>
      </p:sp>
    </p:spTree>
    <p:extLst>
      <p:ext uri="{BB962C8B-B14F-4D97-AF65-F5344CB8AC3E}">
        <p14:creationId xmlns:p14="http://schemas.microsoft.com/office/powerpoint/2010/main" val="92251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Representing values</a:t>
            </a:r>
            <a:endParaRPr lang="en-GB" dirty="0"/>
          </a:p>
        </p:txBody>
      </p:sp>
      <p:sp>
        <p:nvSpPr>
          <p:cNvPr id="3" name="Text Placeholder 2"/>
          <p:cNvSpPr>
            <a:spLocks noGrp="1"/>
          </p:cNvSpPr>
          <p:nvPr>
            <p:ph type="body" sz="quarter" idx="14"/>
          </p:nvPr>
        </p:nvSpPr>
        <p:spPr/>
        <p:txBody>
          <a:bodyPr/>
          <a:lstStyle/>
          <a:p>
            <a:r>
              <a:rPr lang="en-GB" dirty="0" smtClean="0"/>
              <a:t>Consider the value 21</a:t>
            </a:r>
            <a:r>
              <a:rPr lang="en-GB" baseline="-25000" dirty="0" smtClean="0"/>
              <a:t>10</a:t>
            </a:r>
          </a:p>
          <a:p>
            <a:pPr lvl="1"/>
            <a:r>
              <a:rPr lang="en-GB" dirty="0" smtClean="0"/>
              <a:t>In binary we would represent this value as 10101</a:t>
            </a:r>
            <a:r>
              <a:rPr lang="en-GB" baseline="-25000" dirty="0" smtClean="0"/>
              <a:t>2</a:t>
            </a:r>
          </a:p>
          <a:p>
            <a:pPr lvl="1"/>
            <a:r>
              <a:rPr lang="en-GB" dirty="0" smtClean="0"/>
              <a:t>As an electrical circuit this could be represented as:</a:t>
            </a:r>
          </a:p>
        </p:txBody>
      </p:sp>
      <p:grpSp>
        <p:nvGrpSpPr>
          <p:cNvPr id="7" name="Group 6"/>
          <p:cNvGrpSpPr/>
          <p:nvPr/>
        </p:nvGrpSpPr>
        <p:grpSpPr>
          <a:xfrm>
            <a:off x="2371460" y="3395397"/>
            <a:ext cx="4063204" cy="2612292"/>
            <a:chOff x="2371460" y="3998406"/>
            <a:chExt cx="4063204" cy="2612292"/>
          </a:xfrm>
        </p:grpSpPr>
        <p:sp>
          <p:nvSpPr>
            <p:cNvPr id="4" name="Oval 3"/>
            <p:cNvSpPr/>
            <p:nvPr/>
          </p:nvSpPr>
          <p:spPr>
            <a:xfrm rot="5400000">
              <a:off x="6071396" y="41748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6" name="Oval 5"/>
            <p:cNvSpPr/>
            <p:nvPr/>
          </p:nvSpPr>
          <p:spPr>
            <a:xfrm rot="5400000">
              <a:off x="6071396" y="49622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grpSp>
          <p:nvGrpSpPr>
            <p:cNvPr id="16" name="Group 15"/>
            <p:cNvGrpSpPr/>
            <p:nvPr/>
          </p:nvGrpSpPr>
          <p:grpSpPr>
            <a:xfrm rot="5400000">
              <a:off x="5869550" y="5719636"/>
              <a:ext cx="556096" cy="574133"/>
              <a:chOff x="5454555" y="3820609"/>
              <a:chExt cx="469995" cy="475166"/>
            </a:xfrm>
            <a:solidFill>
              <a:srgbClr val="FFFF00"/>
            </a:solidFill>
          </p:grpSpPr>
          <p:sp>
            <p:nvSpPr>
              <p:cNvPr id="10" name="Oval 9"/>
              <p:cNvSpPr/>
              <p:nvPr/>
            </p:nvSpPr>
            <p:spPr>
              <a:xfrm>
                <a:off x="5454555" y="3820609"/>
                <a:ext cx="469995" cy="475166"/>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11" name="Straight Connector 10"/>
              <p:cNvCxnSpPr>
                <a:stCxn id="10" idx="3"/>
                <a:endCxn id="10"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10"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8" name="Straight Connector 17"/>
            <p:cNvCxnSpPr>
              <a:stCxn id="6" idx="6"/>
              <a:endCxn id="10" idx="2"/>
            </p:cNvCxnSpPr>
            <p:nvPr/>
          </p:nvCxnSpPr>
          <p:spPr>
            <a:xfrm rot="5400000" flipV="1">
              <a:off x="5845368" y="5426425"/>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0" idx="6"/>
            </p:cNvCxnSpPr>
            <p:nvPr/>
          </p:nvCxnSpPr>
          <p:spPr>
            <a:xfrm rot="5400000" flipV="1">
              <a:off x="5985555" y="6446793"/>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Oval 48"/>
            <p:cNvSpPr/>
            <p:nvPr/>
          </p:nvSpPr>
          <p:spPr>
            <a:xfrm rot="5400000">
              <a:off x="5392293" y="41748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50" name="Oval 49"/>
            <p:cNvSpPr/>
            <p:nvPr/>
          </p:nvSpPr>
          <p:spPr>
            <a:xfrm rot="5400000">
              <a:off x="5392293" y="49622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51" name="Straight Connector 50"/>
            <p:cNvCxnSpPr>
              <a:stCxn id="49" idx="6"/>
            </p:cNvCxnSpPr>
            <p:nvPr/>
          </p:nvCxnSpPr>
          <p:spPr>
            <a:xfrm>
              <a:off x="5468493" y="4336796"/>
              <a:ext cx="202989"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rot="5400000">
              <a:off x="5190447" y="5719636"/>
              <a:ext cx="556096" cy="574133"/>
              <a:chOff x="5454555" y="3820609"/>
              <a:chExt cx="469995" cy="475166"/>
            </a:xfrm>
          </p:grpSpPr>
          <p:sp>
            <p:nvSpPr>
              <p:cNvPr id="53" name="Oval 52"/>
              <p:cNvSpPr/>
              <p:nvPr/>
            </p:nvSpPr>
            <p:spPr>
              <a:xfrm>
                <a:off x="5454555" y="3820609"/>
                <a:ext cx="469995" cy="4751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54" name="Straight Connector 53"/>
              <p:cNvCxnSpPr>
                <a:stCxn id="53" idx="3"/>
                <a:endCxn id="53" idx="7"/>
              </p:cNvCxnSpPr>
              <p:nvPr/>
            </p:nvCxnSpPr>
            <p:spPr>
              <a:xfrm flipV="1">
                <a:off x="5523384" y="3890195"/>
                <a:ext cx="332337" cy="3359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53" idx="5"/>
              </p:cNvCxnSpPr>
              <p:nvPr/>
            </p:nvCxnSpPr>
            <p:spPr>
              <a:xfrm>
                <a:off x="5520240" y="3901784"/>
                <a:ext cx="335481" cy="3244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6" name="Straight Connector 55"/>
            <p:cNvCxnSpPr>
              <a:stCxn id="50" idx="6"/>
              <a:endCxn id="53" idx="2"/>
            </p:cNvCxnSpPr>
            <p:nvPr/>
          </p:nvCxnSpPr>
          <p:spPr>
            <a:xfrm rot="5400000" flipV="1">
              <a:off x="5166265" y="5426425"/>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53" idx="6"/>
            </p:cNvCxnSpPr>
            <p:nvPr/>
          </p:nvCxnSpPr>
          <p:spPr>
            <a:xfrm rot="5400000" flipV="1">
              <a:off x="5306452" y="6446793"/>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rot="5400000">
              <a:off x="4653033" y="41748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60" name="Oval 59"/>
            <p:cNvSpPr/>
            <p:nvPr/>
          </p:nvSpPr>
          <p:spPr>
            <a:xfrm rot="5400000">
              <a:off x="4653033" y="49622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grpSp>
          <p:nvGrpSpPr>
            <p:cNvPr id="62" name="Group 61"/>
            <p:cNvGrpSpPr/>
            <p:nvPr/>
          </p:nvGrpSpPr>
          <p:grpSpPr>
            <a:xfrm rot="5400000">
              <a:off x="4451187" y="5719636"/>
              <a:ext cx="556096" cy="574133"/>
              <a:chOff x="5454555" y="3820609"/>
              <a:chExt cx="469995" cy="475166"/>
            </a:xfrm>
            <a:solidFill>
              <a:srgbClr val="FFFF00"/>
            </a:solidFill>
          </p:grpSpPr>
          <p:sp>
            <p:nvSpPr>
              <p:cNvPr id="63" name="Oval 62"/>
              <p:cNvSpPr/>
              <p:nvPr/>
            </p:nvSpPr>
            <p:spPr>
              <a:xfrm>
                <a:off x="5454555" y="3820609"/>
                <a:ext cx="469995" cy="475166"/>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64" name="Straight Connector 63"/>
              <p:cNvCxnSpPr>
                <a:stCxn id="63" idx="3"/>
                <a:endCxn id="63"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63"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6" name="Straight Connector 65"/>
            <p:cNvCxnSpPr>
              <a:stCxn id="60" idx="6"/>
              <a:endCxn id="63" idx="2"/>
            </p:cNvCxnSpPr>
            <p:nvPr/>
          </p:nvCxnSpPr>
          <p:spPr>
            <a:xfrm rot="5400000" flipV="1">
              <a:off x="4427005" y="5426425"/>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63" idx="6"/>
            </p:cNvCxnSpPr>
            <p:nvPr/>
          </p:nvCxnSpPr>
          <p:spPr>
            <a:xfrm rot="5400000" flipV="1">
              <a:off x="4567192" y="6446793"/>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Oval 68"/>
            <p:cNvSpPr/>
            <p:nvPr/>
          </p:nvSpPr>
          <p:spPr>
            <a:xfrm rot="5400000">
              <a:off x="3973930" y="41748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70" name="Oval 69"/>
            <p:cNvSpPr/>
            <p:nvPr/>
          </p:nvSpPr>
          <p:spPr>
            <a:xfrm rot="5400000">
              <a:off x="3973930" y="49622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71" name="Straight Connector 70"/>
            <p:cNvCxnSpPr>
              <a:stCxn id="69" idx="6"/>
            </p:cNvCxnSpPr>
            <p:nvPr/>
          </p:nvCxnSpPr>
          <p:spPr>
            <a:xfrm>
              <a:off x="4050130" y="4336796"/>
              <a:ext cx="188987"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2" name="Group 71"/>
            <p:cNvGrpSpPr/>
            <p:nvPr/>
          </p:nvGrpSpPr>
          <p:grpSpPr>
            <a:xfrm rot="5400000">
              <a:off x="3772084" y="5719636"/>
              <a:ext cx="556096" cy="574133"/>
              <a:chOff x="5454555" y="3820609"/>
              <a:chExt cx="469995" cy="475166"/>
            </a:xfrm>
          </p:grpSpPr>
          <p:sp>
            <p:nvSpPr>
              <p:cNvPr id="73" name="Oval 72"/>
              <p:cNvSpPr/>
              <p:nvPr/>
            </p:nvSpPr>
            <p:spPr>
              <a:xfrm>
                <a:off x="5454555" y="3820609"/>
                <a:ext cx="469995" cy="4751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74" name="Straight Connector 73"/>
              <p:cNvCxnSpPr>
                <a:stCxn id="73" idx="3"/>
                <a:endCxn id="73" idx="7"/>
              </p:cNvCxnSpPr>
              <p:nvPr/>
            </p:nvCxnSpPr>
            <p:spPr>
              <a:xfrm flipV="1">
                <a:off x="5523384" y="3890195"/>
                <a:ext cx="332337" cy="3359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endCxn id="73" idx="5"/>
              </p:cNvCxnSpPr>
              <p:nvPr/>
            </p:nvCxnSpPr>
            <p:spPr>
              <a:xfrm>
                <a:off x="5520240" y="3901784"/>
                <a:ext cx="335481" cy="3244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6" name="Straight Connector 75"/>
            <p:cNvCxnSpPr>
              <a:stCxn id="70" idx="6"/>
              <a:endCxn id="73" idx="2"/>
            </p:cNvCxnSpPr>
            <p:nvPr/>
          </p:nvCxnSpPr>
          <p:spPr>
            <a:xfrm rot="5400000" flipV="1">
              <a:off x="3747902" y="5426425"/>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3" idx="6"/>
            </p:cNvCxnSpPr>
            <p:nvPr/>
          </p:nvCxnSpPr>
          <p:spPr>
            <a:xfrm rot="5400000" flipV="1">
              <a:off x="3888089" y="6446793"/>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Oval 78"/>
            <p:cNvSpPr/>
            <p:nvPr/>
          </p:nvSpPr>
          <p:spPr>
            <a:xfrm rot="5400000">
              <a:off x="3238770" y="41748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80" name="Oval 79"/>
            <p:cNvSpPr/>
            <p:nvPr/>
          </p:nvSpPr>
          <p:spPr>
            <a:xfrm rot="5400000">
              <a:off x="3238770" y="49622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81" name="Straight Connector 80"/>
            <p:cNvCxnSpPr>
              <a:endCxn id="80" idx="2"/>
            </p:cNvCxnSpPr>
            <p:nvPr/>
          </p:nvCxnSpPr>
          <p:spPr>
            <a:xfrm>
              <a:off x="3314939" y="4336796"/>
              <a:ext cx="31"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2" name="Group 81"/>
            <p:cNvGrpSpPr/>
            <p:nvPr/>
          </p:nvGrpSpPr>
          <p:grpSpPr>
            <a:xfrm rot="5400000">
              <a:off x="3036924" y="5719636"/>
              <a:ext cx="556096" cy="574133"/>
              <a:chOff x="5454555" y="3820609"/>
              <a:chExt cx="469995" cy="475166"/>
            </a:xfrm>
            <a:solidFill>
              <a:srgbClr val="FFFF00"/>
            </a:solidFill>
          </p:grpSpPr>
          <p:sp>
            <p:nvSpPr>
              <p:cNvPr id="83" name="Oval 82"/>
              <p:cNvSpPr/>
              <p:nvPr/>
            </p:nvSpPr>
            <p:spPr>
              <a:xfrm>
                <a:off x="5454555" y="3820609"/>
                <a:ext cx="469995" cy="475166"/>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84" name="Straight Connector 83"/>
              <p:cNvCxnSpPr>
                <a:stCxn id="83" idx="3"/>
                <a:endCxn id="83"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endCxn id="83"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6" name="Straight Connector 85"/>
            <p:cNvCxnSpPr>
              <a:stCxn id="80" idx="6"/>
              <a:endCxn id="83" idx="2"/>
            </p:cNvCxnSpPr>
            <p:nvPr/>
          </p:nvCxnSpPr>
          <p:spPr>
            <a:xfrm rot="5400000" flipV="1">
              <a:off x="3012742" y="5426425"/>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24" name="Group 1023"/>
            <p:cNvGrpSpPr/>
            <p:nvPr/>
          </p:nvGrpSpPr>
          <p:grpSpPr>
            <a:xfrm>
              <a:off x="3314971" y="3998406"/>
              <a:ext cx="2832626" cy="199416"/>
              <a:chOff x="2665537" y="3295680"/>
              <a:chExt cx="2832626" cy="1067242"/>
            </a:xfrm>
          </p:grpSpPr>
          <p:cxnSp>
            <p:nvCxnSpPr>
              <p:cNvPr id="20" name="Straight Connector 19"/>
              <p:cNvCxnSpPr/>
              <p:nvPr/>
            </p:nvCxnSpPr>
            <p:spPr>
              <a:xfrm rot="5400000">
                <a:off x="4964542" y="3829301"/>
                <a:ext cx="1067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4285439" y="3829302"/>
                <a:ext cx="1067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3546179" y="3829302"/>
                <a:ext cx="1067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2867076" y="3829302"/>
                <a:ext cx="1067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2131916" y="3829302"/>
                <a:ext cx="1067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8" name="Straight Connector 87"/>
            <p:cNvCxnSpPr>
              <a:stCxn id="83" idx="6"/>
            </p:cNvCxnSpPr>
            <p:nvPr/>
          </p:nvCxnSpPr>
          <p:spPr>
            <a:xfrm rot="5400000" flipV="1">
              <a:off x="3152929" y="6446793"/>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2575560" y="4004736"/>
              <a:ext cx="3578016" cy="186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2575560" y="6608837"/>
              <a:ext cx="3578016" cy="186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569580" y="3998406"/>
              <a:ext cx="0" cy="7031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371460" y="4701543"/>
              <a:ext cx="3793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491065" y="4815846"/>
              <a:ext cx="1401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2569580" y="4815846"/>
              <a:ext cx="0" cy="17948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2" name="TextBox 1031"/>
            <p:cNvSpPr txBox="1"/>
            <p:nvPr/>
          </p:nvSpPr>
          <p:spPr>
            <a:xfrm>
              <a:off x="2875774" y="5440760"/>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p:txBody>
        </p:sp>
        <p:sp>
          <p:nvSpPr>
            <p:cNvPr id="117" name="TextBox 116"/>
            <p:cNvSpPr txBox="1"/>
            <p:nvPr/>
          </p:nvSpPr>
          <p:spPr>
            <a:xfrm>
              <a:off x="3696302" y="5440760"/>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p:txBody>
        </p:sp>
        <p:sp>
          <p:nvSpPr>
            <p:cNvPr id="118" name="TextBox 117"/>
            <p:cNvSpPr txBox="1"/>
            <p:nvPr/>
          </p:nvSpPr>
          <p:spPr>
            <a:xfrm>
              <a:off x="4360900" y="5428545"/>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p:txBody>
        </p:sp>
        <p:sp>
          <p:nvSpPr>
            <p:cNvPr id="119" name="TextBox 118"/>
            <p:cNvSpPr txBox="1"/>
            <p:nvPr/>
          </p:nvSpPr>
          <p:spPr>
            <a:xfrm>
              <a:off x="5181428" y="5428545"/>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p:txBody>
        </p:sp>
        <p:sp>
          <p:nvSpPr>
            <p:cNvPr id="120" name="TextBox 119"/>
            <p:cNvSpPr txBox="1"/>
            <p:nvPr/>
          </p:nvSpPr>
          <p:spPr>
            <a:xfrm>
              <a:off x="5851890" y="5436245"/>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p:txBody>
        </p:sp>
        <p:cxnSp>
          <p:nvCxnSpPr>
            <p:cNvPr id="123" name="Straight Connector 122"/>
            <p:cNvCxnSpPr/>
            <p:nvPr/>
          </p:nvCxnSpPr>
          <p:spPr>
            <a:xfrm>
              <a:off x="4729475" y="4336796"/>
              <a:ext cx="31"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151783" y="4336796"/>
              <a:ext cx="31"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4013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mtClean="0"/>
              <a:t>Binary </a:t>
            </a:r>
            <a:r>
              <a:rPr lang="en-GB" smtClean="0"/>
              <a:t>digits</a:t>
            </a:r>
            <a:endParaRPr lang="en-GB" dirty="0"/>
          </a:p>
        </p:txBody>
      </p:sp>
      <p:sp>
        <p:nvSpPr>
          <p:cNvPr id="3" name="Text Placeholder 2"/>
          <p:cNvSpPr>
            <a:spLocks noGrp="1"/>
          </p:cNvSpPr>
          <p:nvPr>
            <p:ph type="body" sz="quarter" idx="14"/>
          </p:nvPr>
        </p:nvSpPr>
        <p:spPr/>
        <p:txBody>
          <a:bodyPr/>
          <a:lstStyle/>
          <a:p>
            <a:r>
              <a:rPr lang="en-GB" dirty="0" smtClean="0"/>
              <a:t>Each individual digit in a binary value is referred to as a </a:t>
            </a:r>
            <a:r>
              <a:rPr lang="en-GB" b="1" dirty="0" smtClean="0">
                <a:solidFill>
                  <a:srgbClr val="FF0000"/>
                </a:solidFill>
              </a:rPr>
              <a:t>bit</a:t>
            </a:r>
            <a:r>
              <a:rPr lang="en-GB" dirty="0" smtClean="0"/>
              <a:t>, (from the term </a:t>
            </a:r>
            <a:r>
              <a:rPr lang="en-GB" b="1" dirty="0" smtClean="0">
                <a:solidFill>
                  <a:srgbClr val="FF0000"/>
                </a:solidFill>
              </a:rPr>
              <a:t>b</a:t>
            </a:r>
            <a:r>
              <a:rPr lang="en-GB" dirty="0" smtClean="0"/>
              <a:t>inary dig</a:t>
            </a:r>
            <a:r>
              <a:rPr lang="en-GB" b="1" dirty="0" smtClean="0">
                <a:solidFill>
                  <a:srgbClr val="FF0000"/>
                </a:solidFill>
              </a:rPr>
              <a:t>it</a:t>
            </a:r>
            <a:r>
              <a:rPr lang="en-GB" dirty="0" smtClean="0"/>
              <a:t>)</a:t>
            </a:r>
          </a:p>
          <a:p>
            <a:r>
              <a:rPr lang="en-GB" dirty="0" smtClean="0"/>
              <a:t>In a computer we can represent binary values by using ON and OFF voltage signals for each individual bit</a:t>
            </a:r>
          </a:p>
          <a:p>
            <a:pPr lvl="1"/>
            <a:r>
              <a:rPr lang="en-GB" dirty="0" smtClean="0"/>
              <a:t>For </a:t>
            </a:r>
            <a:r>
              <a:rPr lang="en-GB" i="1" dirty="0" smtClean="0"/>
              <a:t>n</a:t>
            </a:r>
            <a:r>
              <a:rPr lang="en-GB" dirty="0" smtClean="0"/>
              <a:t> bits a computer can produce </a:t>
            </a:r>
            <a:r>
              <a:rPr lang="en-GB" i="1" dirty="0" smtClean="0"/>
              <a:t>2</a:t>
            </a:r>
            <a:r>
              <a:rPr lang="en-GB" i="1" baseline="30000" dirty="0" smtClean="0"/>
              <a:t>n</a:t>
            </a:r>
            <a:r>
              <a:rPr lang="en-GB" dirty="0" smtClean="0"/>
              <a:t> different combinations of values</a:t>
            </a:r>
          </a:p>
          <a:p>
            <a:pPr lvl="1"/>
            <a:r>
              <a:rPr lang="en-GB" dirty="0" smtClean="0"/>
              <a:t>How many combinations are there using 3 bits and what are they?</a:t>
            </a:r>
            <a:endParaRPr lang="en-GB" dirty="0"/>
          </a:p>
        </p:txBody>
      </p:sp>
    </p:spTree>
    <p:extLst>
      <p:ext uri="{BB962C8B-B14F-4D97-AF65-F5344CB8AC3E}">
        <p14:creationId xmlns:p14="http://schemas.microsoft.com/office/powerpoint/2010/main" val="1294763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Bytes</a:t>
            </a:r>
            <a:endParaRPr lang="en-GB" dirty="0"/>
          </a:p>
        </p:txBody>
      </p:sp>
      <p:sp>
        <p:nvSpPr>
          <p:cNvPr id="3" name="Text Placeholder 2"/>
          <p:cNvSpPr>
            <a:spLocks noGrp="1"/>
          </p:cNvSpPr>
          <p:nvPr>
            <p:ph type="body" sz="quarter" idx="14"/>
          </p:nvPr>
        </p:nvSpPr>
        <p:spPr>
          <a:xfrm>
            <a:off x="724280" y="1704179"/>
            <a:ext cx="7797230" cy="4099721"/>
          </a:xfrm>
        </p:spPr>
        <p:txBody>
          <a:bodyPr/>
          <a:lstStyle/>
          <a:p>
            <a:r>
              <a:rPr lang="en-GB" dirty="0" smtClean="0"/>
              <a:t>As a binary value gets larger it will need more bits to store the number</a:t>
            </a:r>
          </a:p>
          <a:p>
            <a:r>
              <a:rPr lang="en-GB" dirty="0" smtClean="0"/>
              <a:t>A computer has fixed wiring that cannot be adjusted to accommodate more bits; instead it works with bits grouped together into units called </a:t>
            </a:r>
            <a:r>
              <a:rPr lang="en-GB" b="1" dirty="0" smtClean="0">
                <a:solidFill>
                  <a:srgbClr val="FF0000"/>
                </a:solidFill>
              </a:rPr>
              <a:t>bytes </a:t>
            </a:r>
          </a:p>
          <a:p>
            <a:r>
              <a:rPr lang="en-GB" dirty="0" smtClean="0"/>
              <a:t>A </a:t>
            </a:r>
            <a:r>
              <a:rPr lang="en-GB" b="1" dirty="0" smtClean="0">
                <a:solidFill>
                  <a:srgbClr val="FF0000"/>
                </a:solidFill>
              </a:rPr>
              <a:t>byte</a:t>
            </a:r>
            <a:r>
              <a:rPr lang="en-GB" dirty="0" smtClean="0">
                <a:solidFill>
                  <a:srgbClr val="FF0000"/>
                </a:solidFill>
              </a:rPr>
              <a:t> </a:t>
            </a:r>
            <a:r>
              <a:rPr lang="en-GB" dirty="0" smtClean="0"/>
              <a:t>is a collection of 8 bits</a:t>
            </a:r>
          </a:p>
          <a:p>
            <a:r>
              <a:rPr lang="en-GB" dirty="0" smtClean="0"/>
              <a:t>Two or more bytes can be grouped together to hold larger values</a:t>
            </a:r>
          </a:p>
        </p:txBody>
      </p:sp>
    </p:spTree>
    <p:extLst>
      <p:ext uri="{BB962C8B-B14F-4D97-AF65-F5344CB8AC3E}">
        <p14:creationId xmlns:p14="http://schemas.microsoft.com/office/powerpoint/2010/main" val="84682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Fixed bits</a:t>
            </a:r>
            <a:endParaRPr lang="en-GB" dirty="0"/>
          </a:p>
        </p:txBody>
      </p:sp>
      <p:sp>
        <p:nvSpPr>
          <p:cNvPr id="3" name="Text Placeholder 2"/>
          <p:cNvSpPr>
            <a:spLocks noGrp="1"/>
          </p:cNvSpPr>
          <p:nvPr>
            <p:ph type="body" sz="quarter" idx="14"/>
          </p:nvPr>
        </p:nvSpPr>
        <p:spPr/>
        <p:txBody>
          <a:bodyPr/>
          <a:lstStyle/>
          <a:p>
            <a:r>
              <a:rPr lang="en-GB" dirty="0" smtClean="0"/>
              <a:t>Consider the previous circuit </a:t>
            </a:r>
            <a:r>
              <a:rPr lang="en-GB" dirty="0"/>
              <a:t>model for 21</a:t>
            </a:r>
            <a:r>
              <a:rPr lang="en-GB" baseline="-25000" dirty="0"/>
              <a:t>10</a:t>
            </a:r>
          </a:p>
          <a:p>
            <a:pPr lvl="1"/>
            <a:r>
              <a:rPr lang="en-GB" dirty="0" smtClean="0"/>
              <a:t>By </a:t>
            </a:r>
            <a:r>
              <a:rPr lang="en-GB" dirty="0"/>
              <a:t>padding the data with three leading </a:t>
            </a:r>
            <a:r>
              <a:rPr lang="en-GB" dirty="0" smtClean="0"/>
              <a:t>0s, its definition can be extended to describe a complete byte of data (0001 0101): </a:t>
            </a:r>
            <a:endParaRPr lang="en-GB" dirty="0"/>
          </a:p>
        </p:txBody>
      </p:sp>
      <p:grpSp>
        <p:nvGrpSpPr>
          <p:cNvPr id="108" name="Group 107"/>
          <p:cNvGrpSpPr/>
          <p:nvPr/>
        </p:nvGrpSpPr>
        <p:grpSpPr>
          <a:xfrm>
            <a:off x="1453527" y="3219934"/>
            <a:ext cx="6183199" cy="2686856"/>
            <a:chOff x="729627" y="3740634"/>
            <a:chExt cx="6183199" cy="2686856"/>
          </a:xfrm>
        </p:grpSpPr>
        <p:sp>
          <p:nvSpPr>
            <p:cNvPr id="4" name="Oval 3"/>
            <p:cNvSpPr/>
            <p:nvPr/>
          </p:nvSpPr>
          <p:spPr>
            <a:xfrm rot="5400000">
              <a:off x="4429563" y="39916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5" name="Oval 4"/>
            <p:cNvSpPr/>
            <p:nvPr/>
          </p:nvSpPr>
          <p:spPr>
            <a:xfrm rot="5400000">
              <a:off x="4429563" y="47790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grpSp>
          <p:nvGrpSpPr>
            <p:cNvPr id="6" name="Group 5"/>
            <p:cNvGrpSpPr/>
            <p:nvPr/>
          </p:nvGrpSpPr>
          <p:grpSpPr>
            <a:xfrm rot="5400000">
              <a:off x="4227717" y="5536428"/>
              <a:ext cx="556096" cy="574133"/>
              <a:chOff x="5454555" y="3820609"/>
              <a:chExt cx="469995" cy="475166"/>
            </a:xfrm>
            <a:solidFill>
              <a:schemeClr val="bg1"/>
            </a:solidFill>
          </p:grpSpPr>
          <p:sp>
            <p:nvSpPr>
              <p:cNvPr id="7" name="Oval 6"/>
              <p:cNvSpPr/>
              <p:nvPr/>
            </p:nvSpPr>
            <p:spPr>
              <a:xfrm>
                <a:off x="5454555" y="3820609"/>
                <a:ext cx="469995" cy="475166"/>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8" name="Straight Connector 7"/>
              <p:cNvCxnSpPr>
                <a:stCxn id="7" idx="3"/>
                <a:endCxn id="7"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endCxn id="7"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0" name="Straight Connector 9"/>
            <p:cNvCxnSpPr>
              <a:stCxn id="5" idx="6"/>
              <a:endCxn id="7" idx="2"/>
            </p:cNvCxnSpPr>
            <p:nvPr/>
          </p:nvCxnSpPr>
          <p:spPr>
            <a:xfrm rot="5400000" flipV="1">
              <a:off x="4203535" y="5243217"/>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7" idx="6"/>
            </p:cNvCxnSpPr>
            <p:nvPr/>
          </p:nvCxnSpPr>
          <p:spPr>
            <a:xfrm rot="5400000" flipV="1">
              <a:off x="4343722" y="6263585"/>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rot="5400000">
              <a:off x="3750460" y="39916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13" name="Oval 12"/>
            <p:cNvSpPr/>
            <p:nvPr/>
          </p:nvSpPr>
          <p:spPr>
            <a:xfrm rot="5400000">
              <a:off x="3750460" y="47790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grpSp>
          <p:nvGrpSpPr>
            <p:cNvPr id="15" name="Group 14"/>
            <p:cNvGrpSpPr/>
            <p:nvPr/>
          </p:nvGrpSpPr>
          <p:grpSpPr>
            <a:xfrm rot="5400000">
              <a:off x="3548614" y="5536428"/>
              <a:ext cx="556096" cy="574133"/>
              <a:chOff x="5454555" y="3820609"/>
              <a:chExt cx="469995" cy="475166"/>
            </a:xfrm>
            <a:solidFill>
              <a:srgbClr val="FFC000"/>
            </a:solidFill>
          </p:grpSpPr>
          <p:sp>
            <p:nvSpPr>
              <p:cNvPr id="16" name="Oval 15"/>
              <p:cNvSpPr/>
              <p:nvPr/>
            </p:nvSpPr>
            <p:spPr>
              <a:xfrm>
                <a:off x="5454555" y="3820609"/>
                <a:ext cx="469995" cy="475166"/>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17" name="Straight Connector 16"/>
              <p:cNvCxnSpPr>
                <a:stCxn id="16" idx="3"/>
                <a:endCxn id="16"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16"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a:stCxn id="13" idx="6"/>
              <a:endCxn id="16" idx="2"/>
            </p:cNvCxnSpPr>
            <p:nvPr/>
          </p:nvCxnSpPr>
          <p:spPr>
            <a:xfrm rot="5400000" flipV="1">
              <a:off x="3524432" y="5243217"/>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6" idx="6"/>
            </p:cNvCxnSpPr>
            <p:nvPr/>
          </p:nvCxnSpPr>
          <p:spPr>
            <a:xfrm rot="5400000" flipV="1">
              <a:off x="3664619" y="6263585"/>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rot="5400000">
              <a:off x="3011200" y="39916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22" name="Oval 21"/>
            <p:cNvSpPr/>
            <p:nvPr/>
          </p:nvSpPr>
          <p:spPr>
            <a:xfrm rot="5400000">
              <a:off x="3011200" y="47790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grpSp>
          <p:nvGrpSpPr>
            <p:cNvPr id="23" name="Group 22"/>
            <p:cNvGrpSpPr/>
            <p:nvPr/>
          </p:nvGrpSpPr>
          <p:grpSpPr>
            <a:xfrm rot="5400000">
              <a:off x="2809354" y="5536428"/>
              <a:ext cx="556096" cy="574133"/>
              <a:chOff x="5454555" y="3820609"/>
              <a:chExt cx="469995" cy="475166"/>
            </a:xfrm>
            <a:solidFill>
              <a:schemeClr val="bg1"/>
            </a:solidFill>
          </p:grpSpPr>
          <p:sp>
            <p:nvSpPr>
              <p:cNvPr id="24" name="Oval 23"/>
              <p:cNvSpPr/>
              <p:nvPr/>
            </p:nvSpPr>
            <p:spPr>
              <a:xfrm>
                <a:off x="5454555" y="3820609"/>
                <a:ext cx="469995" cy="475166"/>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25" name="Straight Connector 24"/>
              <p:cNvCxnSpPr>
                <a:stCxn id="24" idx="3"/>
                <a:endCxn id="24"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4"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a:stCxn id="22" idx="6"/>
              <a:endCxn id="24" idx="2"/>
            </p:cNvCxnSpPr>
            <p:nvPr/>
          </p:nvCxnSpPr>
          <p:spPr>
            <a:xfrm rot="5400000" flipV="1">
              <a:off x="2785172" y="5243217"/>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24" idx="6"/>
            </p:cNvCxnSpPr>
            <p:nvPr/>
          </p:nvCxnSpPr>
          <p:spPr>
            <a:xfrm rot="5400000" flipV="1">
              <a:off x="2925359" y="6263585"/>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p:nvSpPr>
          <p:spPr>
            <a:xfrm rot="5400000">
              <a:off x="2332097" y="39916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30" name="Oval 29"/>
            <p:cNvSpPr/>
            <p:nvPr/>
          </p:nvSpPr>
          <p:spPr>
            <a:xfrm rot="5400000">
              <a:off x="2332097" y="47790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31" name="Straight Connector 30"/>
            <p:cNvCxnSpPr>
              <a:stCxn id="29" idx="6"/>
            </p:cNvCxnSpPr>
            <p:nvPr/>
          </p:nvCxnSpPr>
          <p:spPr>
            <a:xfrm>
              <a:off x="2408297" y="4153588"/>
              <a:ext cx="188987"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rot="5400000">
              <a:off x="2130251" y="5536428"/>
              <a:ext cx="556096" cy="574133"/>
              <a:chOff x="5454555" y="3820609"/>
              <a:chExt cx="469995" cy="475166"/>
            </a:xfrm>
          </p:grpSpPr>
          <p:sp>
            <p:nvSpPr>
              <p:cNvPr id="33" name="Oval 32"/>
              <p:cNvSpPr/>
              <p:nvPr/>
            </p:nvSpPr>
            <p:spPr>
              <a:xfrm>
                <a:off x="5454555" y="3820609"/>
                <a:ext cx="469995" cy="4751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34" name="Straight Connector 33"/>
              <p:cNvCxnSpPr>
                <a:stCxn id="33" idx="3"/>
                <a:endCxn id="33" idx="7"/>
              </p:cNvCxnSpPr>
              <p:nvPr/>
            </p:nvCxnSpPr>
            <p:spPr>
              <a:xfrm flipV="1">
                <a:off x="5523384" y="3890195"/>
                <a:ext cx="332337" cy="3359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33" idx="5"/>
              </p:cNvCxnSpPr>
              <p:nvPr/>
            </p:nvCxnSpPr>
            <p:spPr>
              <a:xfrm>
                <a:off x="5520240" y="3901784"/>
                <a:ext cx="335481" cy="3244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6" name="Straight Connector 35"/>
            <p:cNvCxnSpPr>
              <a:stCxn id="30" idx="6"/>
              <a:endCxn id="33" idx="2"/>
            </p:cNvCxnSpPr>
            <p:nvPr/>
          </p:nvCxnSpPr>
          <p:spPr>
            <a:xfrm rot="5400000" flipV="1">
              <a:off x="2106069" y="5243217"/>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3" idx="6"/>
            </p:cNvCxnSpPr>
            <p:nvPr/>
          </p:nvCxnSpPr>
          <p:spPr>
            <a:xfrm rot="5400000" flipV="1">
              <a:off x="2246256" y="6263585"/>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Oval 37"/>
            <p:cNvSpPr/>
            <p:nvPr/>
          </p:nvSpPr>
          <p:spPr>
            <a:xfrm rot="5400000">
              <a:off x="1596937" y="39916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39" name="Oval 38"/>
            <p:cNvSpPr/>
            <p:nvPr/>
          </p:nvSpPr>
          <p:spPr>
            <a:xfrm rot="5400000">
              <a:off x="1596937" y="47790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grpSp>
          <p:nvGrpSpPr>
            <p:cNvPr id="41" name="Group 40"/>
            <p:cNvGrpSpPr/>
            <p:nvPr/>
          </p:nvGrpSpPr>
          <p:grpSpPr>
            <a:xfrm rot="5400000">
              <a:off x="1395091" y="5536428"/>
              <a:ext cx="556096" cy="574133"/>
              <a:chOff x="5454555" y="3820609"/>
              <a:chExt cx="469995" cy="475166"/>
            </a:xfrm>
            <a:solidFill>
              <a:schemeClr val="bg1"/>
            </a:solidFill>
          </p:grpSpPr>
          <p:sp>
            <p:nvSpPr>
              <p:cNvPr id="42" name="Oval 41"/>
              <p:cNvSpPr/>
              <p:nvPr/>
            </p:nvSpPr>
            <p:spPr>
              <a:xfrm>
                <a:off x="5454555" y="3820609"/>
                <a:ext cx="469995" cy="475166"/>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43" name="Straight Connector 42"/>
              <p:cNvCxnSpPr>
                <a:stCxn id="42" idx="3"/>
                <a:endCxn id="42"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2"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5" name="Straight Connector 44"/>
            <p:cNvCxnSpPr>
              <a:stCxn id="39" idx="6"/>
              <a:endCxn id="42" idx="2"/>
            </p:cNvCxnSpPr>
            <p:nvPr/>
          </p:nvCxnSpPr>
          <p:spPr>
            <a:xfrm rot="5400000" flipV="1">
              <a:off x="1370909" y="5243217"/>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2" idx="6"/>
            </p:cNvCxnSpPr>
            <p:nvPr/>
          </p:nvCxnSpPr>
          <p:spPr>
            <a:xfrm rot="5400000" flipV="1">
              <a:off x="1511096" y="6263585"/>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921027" y="3740634"/>
              <a:ext cx="5706652" cy="65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933727" y="6427490"/>
              <a:ext cx="570665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927747" y="3744802"/>
              <a:ext cx="0" cy="773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29627" y="4518335"/>
              <a:ext cx="3793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849232" y="4632638"/>
              <a:ext cx="1401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927747" y="4632638"/>
              <a:ext cx="0" cy="17948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1233941" y="5257552"/>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p:txBody>
        </p:sp>
        <p:sp>
          <p:nvSpPr>
            <p:cNvPr id="60" name="TextBox 59"/>
            <p:cNvSpPr txBox="1"/>
            <p:nvPr/>
          </p:nvSpPr>
          <p:spPr>
            <a:xfrm>
              <a:off x="2054469" y="5257552"/>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p:txBody>
        </p:sp>
        <p:sp>
          <p:nvSpPr>
            <p:cNvPr id="61" name="TextBox 60"/>
            <p:cNvSpPr txBox="1"/>
            <p:nvPr/>
          </p:nvSpPr>
          <p:spPr>
            <a:xfrm>
              <a:off x="2719067" y="5245337"/>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p:txBody>
        </p:sp>
        <p:sp>
          <p:nvSpPr>
            <p:cNvPr id="62" name="TextBox 61"/>
            <p:cNvSpPr txBox="1"/>
            <p:nvPr/>
          </p:nvSpPr>
          <p:spPr>
            <a:xfrm>
              <a:off x="3539595" y="5245337"/>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p:txBody>
        </p:sp>
        <p:sp>
          <p:nvSpPr>
            <p:cNvPr id="63" name="TextBox 62"/>
            <p:cNvSpPr txBox="1"/>
            <p:nvPr/>
          </p:nvSpPr>
          <p:spPr>
            <a:xfrm>
              <a:off x="4210057" y="5253037"/>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p:txBody>
        </p:sp>
        <p:sp>
          <p:nvSpPr>
            <p:cNvPr id="66" name="Oval 65"/>
            <p:cNvSpPr/>
            <p:nvPr/>
          </p:nvSpPr>
          <p:spPr>
            <a:xfrm rot="5400000">
              <a:off x="5114458" y="39916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67" name="Oval 66"/>
            <p:cNvSpPr/>
            <p:nvPr/>
          </p:nvSpPr>
          <p:spPr>
            <a:xfrm rot="5400000">
              <a:off x="5114458" y="47790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grpSp>
          <p:nvGrpSpPr>
            <p:cNvPr id="69" name="Group 68"/>
            <p:cNvGrpSpPr/>
            <p:nvPr/>
          </p:nvGrpSpPr>
          <p:grpSpPr>
            <a:xfrm rot="5400000">
              <a:off x="4912612" y="5536428"/>
              <a:ext cx="556096" cy="574133"/>
              <a:chOff x="5454555" y="3820609"/>
              <a:chExt cx="469995" cy="475166"/>
            </a:xfrm>
            <a:solidFill>
              <a:srgbClr val="FFC000"/>
            </a:solidFill>
          </p:grpSpPr>
          <p:sp>
            <p:nvSpPr>
              <p:cNvPr id="70" name="Oval 69"/>
              <p:cNvSpPr/>
              <p:nvPr/>
            </p:nvSpPr>
            <p:spPr>
              <a:xfrm>
                <a:off x="5454555" y="3820609"/>
                <a:ext cx="469995" cy="475166"/>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71" name="Straight Connector 70"/>
              <p:cNvCxnSpPr>
                <a:stCxn id="70" idx="3"/>
                <a:endCxn id="70"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endCxn id="70"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3" name="Straight Connector 72"/>
            <p:cNvCxnSpPr>
              <a:stCxn id="67" idx="6"/>
              <a:endCxn id="70" idx="2"/>
            </p:cNvCxnSpPr>
            <p:nvPr/>
          </p:nvCxnSpPr>
          <p:spPr>
            <a:xfrm rot="5400000" flipV="1">
              <a:off x="4888430" y="5243217"/>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70" idx="6"/>
            </p:cNvCxnSpPr>
            <p:nvPr/>
          </p:nvCxnSpPr>
          <p:spPr>
            <a:xfrm rot="5400000" flipV="1">
              <a:off x="5028617" y="6263585"/>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4903593" y="5245337"/>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p:txBody>
        </p:sp>
        <p:sp>
          <p:nvSpPr>
            <p:cNvPr id="77" name="Oval 76"/>
            <p:cNvSpPr/>
            <p:nvPr/>
          </p:nvSpPr>
          <p:spPr>
            <a:xfrm rot="5400000">
              <a:off x="5838358" y="39916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78" name="Oval 77"/>
            <p:cNvSpPr/>
            <p:nvPr/>
          </p:nvSpPr>
          <p:spPr>
            <a:xfrm rot="5400000">
              <a:off x="5838358" y="47790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79" name="Straight Connector 78"/>
            <p:cNvCxnSpPr>
              <a:stCxn id="77" idx="6"/>
            </p:cNvCxnSpPr>
            <p:nvPr/>
          </p:nvCxnSpPr>
          <p:spPr>
            <a:xfrm>
              <a:off x="5914558" y="4153588"/>
              <a:ext cx="202989"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0" name="Group 79"/>
            <p:cNvGrpSpPr/>
            <p:nvPr/>
          </p:nvGrpSpPr>
          <p:grpSpPr>
            <a:xfrm rot="5400000">
              <a:off x="5636512" y="5536428"/>
              <a:ext cx="556096" cy="574133"/>
              <a:chOff x="5454555" y="3820609"/>
              <a:chExt cx="469995" cy="475166"/>
            </a:xfrm>
          </p:grpSpPr>
          <p:sp>
            <p:nvSpPr>
              <p:cNvPr id="81" name="Oval 80"/>
              <p:cNvSpPr/>
              <p:nvPr/>
            </p:nvSpPr>
            <p:spPr>
              <a:xfrm>
                <a:off x="5454555" y="3820609"/>
                <a:ext cx="469995" cy="4751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82" name="Straight Connector 81"/>
              <p:cNvCxnSpPr>
                <a:stCxn id="81" idx="3"/>
                <a:endCxn id="81" idx="7"/>
              </p:cNvCxnSpPr>
              <p:nvPr/>
            </p:nvCxnSpPr>
            <p:spPr>
              <a:xfrm flipV="1">
                <a:off x="5523384" y="3890195"/>
                <a:ext cx="332337" cy="3359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endCxn id="81" idx="5"/>
              </p:cNvCxnSpPr>
              <p:nvPr/>
            </p:nvCxnSpPr>
            <p:spPr>
              <a:xfrm>
                <a:off x="5520240" y="3901784"/>
                <a:ext cx="335481" cy="3244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4" name="Straight Connector 83"/>
            <p:cNvCxnSpPr>
              <a:stCxn id="78" idx="6"/>
              <a:endCxn id="81" idx="2"/>
            </p:cNvCxnSpPr>
            <p:nvPr/>
          </p:nvCxnSpPr>
          <p:spPr>
            <a:xfrm rot="5400000" flipV="1">
              <a:off x="5612330" y="5243217"/>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81" idx="6"/>
            </p:cNvCxnSpPr>
            <p:nvPr/>
          </p:nvCxnSpPr>
          <p:spPr>
            <a:xfrm rot="5400000" flipV="1">
              <a:off x="5752517" y="6263585"/>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627493" y="5245337"/>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p:txBody>
        </p:sp>
        <p:sp>
          <p:nvSpPr>
            <p:cNvPr id="88" name="Oval 87"/>
            <p:cNvSpPr/>
            <p:nvPr/>
          </p:nvSpPr>
          <p:spPr>
            <a:xfrm rot="5400000">
              <a:off x="6549558" y="39916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sp>
          <p:nvSpPr>
            <p:cNvPr id="89" name="Oval 88"/>
            <p:cNvSpPr/>
            <p:nvPr/>
          </p:nvSpPr>
          <p:spPr>
            <a:xfrm rot="5400000">
              <a:off x="6549558" y="477906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grpSp>
          <p:nvGrpSpPr>
            <p:cNvPr id="91" name="Group 90"/>
            <p:cNvGrpSpPr/>
            <p:nvPr/>
          </p:nvGrpSpPr>
          <p:grpSpPr>
            <a:xfrm rot="5400000">
              <a:off x="6347712" y="5536428"/>
              <a:ext cx="556096" cy="574133"/>
              <a:chOff x="5454555" y="3820609"/>
              <a:chExt cx="469995" cy="475166"/>
            </a:xfrm>
            <a:solidFill>
              <a:srgbClr val="FFC000"/>
            </a:solidFill>
          </p:grpSpPr>
          <p:sp>
            <p:nvSpPr>
              <p:cNvPr id="92" name="Oval 91"/>
              <p:cNvSpPr/>
              <p:nvPr/>
            </p:nvSpPr>
            <p:spPr>
              <a:xfrm>
                <a:off x="5454555" y="3820609"/>
                <a:ext cx="469995" cy="475166"/>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u="sng"/>
              </a:p>
            </p:txBody>
          </p:sp>
          <p:cxnSp>
            <p:nvCxnSpPr>
              <p:cNvPr id="93" name="Straight Connector 92"/>
              <p:cNvCxnSpPr>
                <a:stCxn id="92" idx="3"/>
                <a:endCxn id="92"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a:endCxn id="92"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5" name="Straight Connector 94"/>
            <p:cNvCxnSpPr>
              <a:stCxn id="89" idx="6"/>
              <a:endCxn id="92" idx="2"/>
            </p:cNvCxnSpPr>
            <p:nvPr/>
          </p:nvCxnSpPr>
          <p:spPr>
            <a:xfrm rot="5400000" flipV="1">
              <a:off x="6323530" y="5243217"/>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2" idx="6"/>
            </p:cNvCxnSpPr>
            <p:nvPr/>
          </p:nvCxnSpPr>
          <p:spPr>
            <a:xfrm rot="5400000" flipV="1">
              <a:off x="6463717" y="6263585"/>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a:off x="1673138" y="3744802"/>
              <a:ext cx="4952621" cy="269812"/>
              <a:chOff x="1673138" y="3366188"/>
              <a:chExt cx="4952621" cy="648426"/>
            </a:xfrm>
          </p:grpSpPr>
          <p:cxnSp>
            <p:nvCxnSpPr>
              <p:cNvPr id="47" name="Straight Connector 46"/>
              <p:cNvCxnSpPr/>
              <p:nvPr/>
            </p:nvCxnSpPr>
            <p:spPr>
              <a:xfrm rot="5400000">
                <a:off x="4181551" y="3690401"/>
                <a:ext cx="6484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3502448" y="3690402"/>
                <a:ext cx="6484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2763188" y="3690402"/>
                <a:ext cx="6484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2084085" y="3690402"/>
                <a:ext cx="6484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1348925" y="3690402"/>
                <a:ext cx="6484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4866446" y="3690402"/>
                <a:ext cx="6484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5590346" y="3690402"/>
                <a:ext cx="6484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6301546" y="3690402"/>
                <a:ext cx="6484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8" name="TextBox 97"/>
            <p:cNvSpPr txBox="1"/>
            <p:nvPr/>
          </p:nvSpPr>
          <p:spPr>
            <a:xfrm>
              <a:off x="6338693" y="5245337"/>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p:txBody>
        </p:sp>
        <p:cxnSp>
          <p:nvCxnSpPr>
            <p:cNvPr id="101" name="Straight Connector 100"/>
            <p:cNvCxnSpPr/>
            <p:nvPr/>
          </p:nvCxnSpPr>
          <p:spPr>
            <a:xfrm>
              <a:off x="1687139" y="4153588"/>
              <a:ext cx="188987"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087400" y="4138023"/>
              <a:ext cx="188987"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839329" y="4138711"/>
              <a:ext cx="31"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4511743" y="4153588"/>
              <a:ext cx="188987"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5195032" y="4138711"/>
              <a:ext cx="31"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6627820" y="4150723"/>
              <a:ext cx="31"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65917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E10016-35C4-40FB-B26C-A2413B70D930}"/>
</file>

<file path=customXml/itemProps2.xml><?xml version="1.0" encoding="utf-8"?>
<ds:datastoreItem xmlns:ds="http://schemas.openxmlformats.org/officeDocument/2006/customXml" ds:itemID="{156AD468-7323-4C9F-8569-325CFD588566}"/>
</file>

<file path=customXml/itemProps3.xml><?xml version="1.0" encoding="utf-8"?>
<ds:datastoreItem xmlns:ds="http://schemas.openxmlformats.org/officeDocument/2006/customXml" ds:itemID="{CCEA9B21-2D55-447C-A825-67E2C3A4E2CB}"/>
</file>

<file path=docProps/app.xml><?xml version="1.0" encoding="utf-8"?>
<Properties xmlns="http://schemas.openxmlformats.org/officeDocument/2006/extended-properties" xmlns:vt="http://schemas.openxmlformats.org/officeDocument/2006/docPropsVTypes">
  <Template>Unit 3</Template>
  <TotalTime>3020</TotalTime>
  <Words>1649</Words>
  <Application>Microsoft Office PowerPoint</Application>
  <PresentationFormat>On-screen Show (4:3)</PresentationFormat>
  <Paragraphs>315</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Corbel</vt:lpstr>
      <vt:lpstr>Calibri</vt:lpstr>
      <vt:lpstr>Museo 500</vt:lpstr>
      <vt:lpstr>Consolas</vt:lpstr>
      <vt:lpstr>Museo 900</vt:lpstr>
      <vt:lpstr>Museo900-Regular</vt:lpstr>
      <vt:lpstr>Arial</vt:lpstr>
      <vt:lpstr>Museo 100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185</cp:revision>
  <dcterms:created xsi:type="dcterms:W3CDTF">2015-03-13T10:25:06Z</dcterms:created>
  <dcterms:modified xsi:type="dcterms:W3CDTF">2016-05-18T10:50:43Z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