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62" r:id="rId3"/>
    <p:sldId id="264" r:id="rId4"/>
    <p:sldId id="290" r:id="rId5"/>
    <p:sldId id="291" r:id="rId6"/>
    <p:sldId id="293" r:id="rId7"/>
    <p:sldId id="279" r:id="rId8"/>
    <p:sldId id="270" r:id="rId9"/>
    <p:sldId id="281" r:id="rId10"/>
    <p:sldId id="295" r:id="rId11"/>
    <p:sldId id="294" r:id="rId12"/>
    <p:sldId id="272" r:id="rId13"/>
    <p:sldId id="283" r:id="rId14"/>
    <p:sldId id="284" r:id="rId15"/>
    <p:sldId id="29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FCFCFC"/>
    <a:srgbClr val="5C89A4"/>
    <a:srgbClr val="D1919B"/>
    <a:srgbClr val="C396A3"/>
    <a:srgbClr val="98A639"/>
    <a:srgbClr val="B2CB63"/>
    <a:srgbClr val="6C6F59"/>
    <a:srgbClr val="C0BB9E"/>
    <a:srgbClr val="2F58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5833"/>
  </p:normalViewPr>
  <p:slideViewPr>
    <p:cSldViewPr snapToGrid="0" snapToObjects="1" showGuides="1">
      <p:cViewPr varScale="1">
        <p:scale>
          <a:sx n="111" d="100"/>
          <a:sy n="111" d="100"/>
        </p:scale>
        <p:origin x="876"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1512558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2</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64974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Role of an operating system</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Role of an operating system</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Role of an operating system</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Role of an operating system</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Role of an operating system</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68057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pPr>
              <a:spcAft>
                <a:spcPts val="600"/>
              </a:spcAft>
            </a:pPr>
            <a:r>
              <a:rPr lang="en-US" dirty="0" smtClean="0">
                <a:latin typeface="Museo 900" panose="02000000000000000000" pitchFamily="50" charset="0"/>
              </a:rPr>
              <a:t>Role of an operating system</a:t>
            </a:r>
            <a:endParaRPr lang="en-US" dirty="0" smtClean="0">
              <a:latin typeface="Museo 100" panose="02000000000000000000" pitchFamily="50" charset="0"/>
            </a:endParaRPr>
          </a:p>
          <a:p>
            <a:pPr lvl="1"/>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21758" y="4067606"/>
            <a:ext cx="4333341" cy="2790394"/>
          </a:xfrm>
          <a:prstGeom prst="rect">
            <a:avLst/>
          </a:prstGeom>
        </p:spPr>
      </p:pic>
      <p:sp>
        <p:nvSpPr>
          <p:cNvPr id="2" name="Text Placeholder 1"/>
          <p:cNvSpPr>
            <a:spLocks noGrp="1"/>
          </p:cNvSpPr>
          <p:nvPr>
            <p:ph type="body" sz="quarter" idx="13"/>
          </p:nvPr>
        </p:nvSpPr>
        <p:spPr/>
        <p:txBody>
          <a:bodyPr/>
          <a:lstStyle/>
          <a:p>
            <a:r>
              <a:rPr lang="en-GB" dirty="0" smtClean="0"/>
              <a:t>The scheduler</a:t>
            </a:r>
            <a:endParaRPr lang="en-GB" dirty="0"/>
          </a:p>
        </p:txBody>
      </p:sp>
      <p:sp>
        <p:nvSpPr>
          <p:cNvPr id="3" name="Text Placeholder 2"/>
          <p:cNvSpPr>
            <a:spLocks noGrp="1"/>
          </p:cNvSpPr>
          <p:nvPr>
            <p:ph type="body" sz="quarter" idx="14"/>
          </p:nvPr>
        </p:nvSpPr>
        <p:spPr/>
        <p:txBody>
          <a:bodyPr/>
          <a:lstStyle/>
          <a:p>
            <a:r>
              <a:rPr lang="en-GB" dirty="0" smtClean="0"/>
              <a:t>The </a:t>
            </a:r>
            <a:r>
              <a:rPr lang="en-GB" dirty="0" smtClean="0">
                <a:solidFill>
                  <a:srgbClr val="238296"/>
                </a:solidFill>
              </a:rPr>
              <a:t>scheduler</a:t>
            </a:r>
            <a:r>
              <a:rPr lang="en-GB" dirty="0" smtClean="0"/>
              <a:t> is the operating system module responsible for ensuring that processor time is used as efficiently as possible</a:t>
            </a:r>
          </a:p>
          <a:p>
            <a:r>
              <a:rPr lang="en-GB" dirty="0" smtClean="0"/>
              <a:t>There are different scheduling algorithms</a:t>
            </a:r>
          </a:p>
          <a:p>
            <a:pPr lvl="1"/>
            <a:r>
              <a:rPr lang="en-GB" dirty="0" smtClean="0"/>
              <a:t>Round Robin – each process</a:t>
            </a:r>
            <a:r>
              <a:rPr lang="en-GB" dirty="0"/>
              <a:t> in turn</a:t>
            </a:r>
            <a:r>
              <a:rPr lang="en-GB" dirty="0" smtClean="0"/>
              <a:t> has use of the processor for a given time slice</a:t>
            </a:r>
          </a:p>
          <a:p>
            <a:pPr lvl="1"/>
            <a:r>
              <a:rPr lang="en-GB" dirty="0" smtClean="0"/>
              <a:t>Shortest job next </a:t>
            </a:r>
          </a:p>
          <a:p>
            <a:pPr lvl="1"/>
            <a:r>
              <a:rPr lang="en-GB" dirty="0" smtClean="0"/>
              <a:t>Priority system</a:t>
            </a:r>
          </a:p>
        </p:txBody>
      </p:sp>
    </p:spTree>
    <p:extLst>
      <p:ext uri="{BB962C8B-B14F-4D97-AF65-F5344CB8AC3E}">
        <p14:creationId xmlns:p14="http://schemas.microsoft.com/office/powerpoint/2010/main" val="69989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t>Task manager</a:t>
            </a:r>
            <a:endParaRPr lang="en-GB" dirty="0"/>
          </a:p>
        </p:txBody>
      </p:sp>
      <p:sp>
        <p:nvSpPr>
          <p:cNvPr id="4" name="Text Placeholder 3"/>
          <p:cNvSpPr>
            <a:spLocks noGrp="1"/>
          </p:cNvSpPr>
          <p:nvPr>
            <p:ph type="body" sz="quarter" idx="14"/>
          </p:nvPr>
        </p:nvSpPr>
        <p:spPr/>
        <p:txBody>
          <a:bodyPr/>
          <a:lstStyle/>
          <a:p>
            <a:r>
              <a:rPr lang="en-GB" dirty="0" smtClean="0"/>
              <a:t>Windows Task Manager shows the processes that are currently running and the allocation of resources</a:t>
            </a:r>
            <a:endParaRPr lang="en-GB" dirty="0"/>
          </a:p>
        </p:txBody>
      </p:sp>
      <p:pic>
        <p:nvPicPr>
          <p:cNvPr id="1026" name="Picture 2" descr="C:\Users\Pat\AppData\Roaming\PixelMetrics\CaptureWiz\Temp\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33186" y="2761128"/>
            <a:ext cx="4998657" cy="331694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7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Backing store management</a:t>
            </a:r>
            <a:endParaRPr lang="en-GB" dirty="0"/>
          </a:p>
        </p:txBody>
      </p:sp>
      <p:sp>
        <p:nvSpPr>
          <p:cNvPr id="5" name="Text Placeholder 4"/>
          <p:cNvSpPr>
            <a:spLocks noGrp="1"/>
          </p:cNvSpPr>
          <p:nvPr>
            <p:ph type="body" sz="quarter" idx="14"/>
          </p:nvPr>
        </p:nvSpPr>
        <p:spPr>
          <a:xfrm>
            <a:off x="724280" y="1704179"/>
            <a:ext cx="7797230" cy="4093117"/>
          </a:xfrm>
        </p:spPr>
        <p:txBody>
          <a:bodyPr/>
          <a:lstStyle/>
          <a:p>
            <a:r>
              <a:rPr lang="en-GB" dirty="0" smtClean="0"/>
              <a:t>The OS keeps track of where all files are stored on hard disk or external drives, and where space is free to be used if the user performs a </a:t>
            </a:r>
            <a:r>
              <a:rPr lang="en-GB" dirty="0" smtClean="0">
                <a:solidFill>
                  <a:srgbClr val="238296"/>
                </a:solidFill>
              </a:rPr>
              <a:t>save</a:t>
            </a:r>
            <a:r>
              <a:rPr lang="en-GB" dirty="0" smtClean="0"/>
              <a:t> operation</a:t>
            </a:r>
          </a:p>
          <a:p>
            <a:pPr lvl="1"/>
            <a:r>
              <a:rPr lang="en-GB" dirty="0" smtClean="0"/>
              <a:t>Files can be listed, moved, deleted, protected from unauthorised access</a:t>
            </a:r>
          </a:p>
          <a:p>
            <a:pPr lvl="1"/>
            <a:r>
              <a:rPr lang="en-GB" dirty="0" smtClean="0"/>
              <a:t>What else can you do with a file?</a:t>
            </a:r>
          </a:p>
          <a:p>
            <a:pPr marL="0" indent="0">
              <a:buNone/>
            </a:pPr>
            <a:endParaRPr lang="en-GB" dirty="0"/>
          </a:p>
        </p:txBody>
      </p:sp>
    </p:spTree>
    <p:extLst>
      <p:ext uri="{BB962C8B-B14F-4D97-AF65-F5344CB8AC3E}">
        <p14:creationId xmlns:p14="http://schemas.microsoft.com/office/powerpoint/2010/main" val="106460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IO device management</a:t>
            </a:r>
            <a:endParaRPr lang="en-US" dirty="0"/>
          </a:p>
        </p:txBody>
      </p:sp>
      <p:sp>
        <p:nvSpPr>
          <p:cNvPr id="3" name="Text Placeholder 2"/>
          <p:cNvSpPr>
            <a:spLocks noGrp="1"/>
          </p:cNvSpPr>
          <p:nvPr>
            <p:ph type="body" sz="quarter" idx="14"/>
          </p:nvPr>
        </p:nvSpPr>
        <p:spPr/>
        <p:txBody>
          <a:bodyPr/>
          <a:lstStyle/>
          <a:p>
            <a:r>
              <a:rPr lang="en-US" dirty="0" smtClean="0"/>
              <a:t>Communicates with I/O devices via the I/O controller, part of the CPU</a:t>
            </a:r>
          </a:p>
          <a:p>
            <a:r>
              <a:rPr lang="en-US" dirty="0" smtClean="0"/>
              <a:t>Checks that a required output device is switched on and ready to receive data</a:t>
            </a:r>
          </a:p>
          <a:p>
            <a:r>
              <a:rPr lang="en-US" dirty="0" smtClean="0"/>
              <a:t>Deals with processor ‘interrupts’</a:t>
            </a:r>
          </a:p>
          <a:p>
            <a:pPr lvl="1"/>
            <a:r>
              <a:rPr lang="en-US" dirty="0" smtClean="0"/>
              <a:t>e.g. an “</a:t>
            </a:r>
            <a:r>
              <a:rPr lang="en-US" i="1" dirty="0" smtClean="0"/>
              <a:t>Out of paper</a:t>
            </a:r>
            <a:r>
              <a:rPr lang="en-US" dirty="0" smtClean="0"/>
              <a:t>” message from a printer</a:t>
            </a:r>
          </a:p>
          <a:p>
            <a:pPr lvl="1"/>
            <a:r>
              <a:rPr lang="en-US" dirty="0" smtClean="0"/>
              <a:t>What other examples of interrupts can you think of?</a:t>
            </a:r>
            <a:endParaRPr lang="en-US" dirty="0"/>
          </a:p>
        </p:txBody>
      </p:sp>
    </p:spTree>
    <p:extLst>
      <p:ext uri="{BB962C8B-B14F-4D97-AF65-F5344CB8AC3E}">
        <p14:creationId xmlns:p14="http://schemas.microsoft.com/office/powerpoint/2010/main" val="58141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Role of an OS</a:t>
            </a:r>
            <a:endParaRPr lang="en-GB" dirty="0"/>
          </a:p>
        </p:txBody>
      </p:sp>
      <p:sp>
        <p:nvSpPr>
          <p:cNvPr id="5" name="Text Placeholder 4"/>
          <p:cNvSpPr>
            <a:spLocks noGrp="1"/>
          </p:cNvSpPr>
          <p:nvPr>
            <p:ph type="body" sz="quarter" idx="14"/>
          </p:nvPr>
        </p:nvSpPr>
        <p:spPr/>
        <p:txBody>
          <a:bodyPr/>
          <a:lstStyle/>
          <a:p>
            <a:r>
              <a:rPr lang="en-GB" dirty="0" smtClean="0"/>
              <a:t>Complete the questions on </a:t>
            </a:r>
            <a:r>
              <a:rPr lang="en-GB" b="1" dirty="0" smtClean="0"/>
              <a:t>Worksheet 2</a:t>
            </a:r>
          </a:p>
        </p:txBody>
      </p:sp>
    </p:spTree>
    <p:extLst>
      <p:ext uri="{BB962C8B-B14F-4D97-AF65-F5344CB8AC3E}">
        <p14:creationId xmlns:p14="http://schemas.microsoft.com/office/powerpoint/2010/main" val="196854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23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Understand the need for, and functions of an operating system</a:t>
            </a:r>
          </a:p>
          <a:p>
            <a:r>
              <a:rPr lang="en-GB" dirty="0" smtClean="0"/>
              <a:t>Understand that the role of an operating system is to hide the complexities of operation from the user</a:t>
            </a:r>
          </a:p>
          <a:p>
            <a:r>
              <a:rPr lang="en-GB" dirty="0" smtClean="0"/>
              <a:t>Understand the importance of resource management and processor scheduling</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What is an operating system?</a:t>
            </a:r>
            <a:endParaRPr lang="en-GB" dirty="0"/>
          </a:p>
        </p:txBody>
      </p:sp>
      <p:sp>
        <p:nvSpPr>
          <p:cNvPr id="5" name="Text Placeholder 4"/>
          <p:cNvSpPr>
            <a:spLocks noGrp="1"/>
          </p:cNvSpPr>
          <p:nvPr>
            <p:ph type="body" sz="quarter" idx="14"/>
          </p:nvPr>
        </p:nvSpPr>
        <p:spPr/>
        <p:txBody>
          <a:bodyPr/>
          <a:lstStyle/>
          <a:p>
            <a:r>
              <a:rPr lang="en-GB" dirty="0" smtClean="0"/>
              <a:t>Common operating systems include:</a:t>
            </a:r>
          </a:p>
          <a:p>
            <a:pPr lvl="1"/>
            <a:r>
              <a:rPr lang="en-GB" dirty="0" smtClean="0"/>
              <a:t>Windows</a:t>
            </a:r>
          </a:p>
          <a:p>
            <a:pPr lvl="1"/>
            <a:r>
              <a:rPr lang="en-GB" dirty="0" smtClean="0"/>
              <a:t>OS X</a:t>
            </a:r>
          </a:p>
          <a:p>
            <a:pPr lvl="1"/>
            <a:r>
              <a:rPr lang="en-GB" dirty="0" smtClean="0"/>
              <a:t>Linux</a:t>
            </a:r>
          </a:p>
          <a:p>
            <a:r>
              <a:rPr lang="en-GB" dirty="0" smtClean="0"/>
              <a:t>Can you name any others?</a:t>
            </a:r>
          </a:p>
          <a:p>
            <a:r>
              <a:rPr lang="en-GB" dirty="0" smtClean="0"/>
              <a:t>What is the role of an operating system?</a:t>
            </a:r>
          </a:p>
        </p:txBody>
      </p:sp>
    </p:spTree>
    <p:extLst>
      <p:ext uri="{BB962C8B-B14F-4D97-AF65-F5344CB8AC3E}">
        <p14:creationId xmlns:p14="http://schemas.microsoft.com/office/powerpoint/2010/main" val="373969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Operating Systems (OS)</a:t>
            </a:r>
            <a:endParaRPr lang="en-GB" dirty="0"/>
          </a:p>
        </p:txBody>
      </p:sp>
      <p:sp>
        <p:nvSpPr>
          <p:cNvPr id="3" name="Text Placeholder 2"/>
          <p:cNvSpPr>
            <a:spLocks noGrp="1"/>
          </p:cNvSpPr>
          <p:nvPr>
            <p:ph type="body" sz="quarter" idx="14"/>
          </p:nvPr>
        </p:nvSpPr>
        <p:spPr/>
        <p:txBody>
          <a:bodyPr/>
          <a:lstStyle/>
          <a:p>
            <a:r>
              <a:rPr lang="en-GB" dirty="0" smtClean="0"/>
              <a:t>An OS forms a bridge between the physical hardware of a computer and the user or application software</a:t>
            </a:r>
          </a:p>
          <a:p>
            <a:pPr lvl="1"/>
            <a:r>
              <a:rPr lang="en-GB" dirty="0" smtClean="0"/>
              <a:t>A user cannot communicate directly with computer hardware</a:t>
            </a:r>
          </a:p>
          <a:p>
            <a:pPr lvl="1"/>
            <a:r>
              <a:rPr lang="en-GB" dirty="0" smtClean="0"/>
              <a:t>Where is the OS stored on a computer?</a:t>
            </a:r>
          </a:p>
          <a:p>
            <a:pPr lvl="1"/>
            <a:r>
              <a:rPr lang="en-GB" dirty="0" smtClean="0"/>
              <a:t>How is it able to run when the machine is switched on?</a:t>
            </a:r>
            <a:endParaRPr lang="en-GB" dirty="0"/>
          </a:p>
        </p:txBody>
      </p:sp>
      <p:pic>
        <p:nvPicPr>
          <p:cNvPr id="4" name="Picture 2" descr="C:\Users\Rob\AppData\Roaming\PixelMetrics\CaptureWiz\Temp\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1603" y="4625137"/>
            <a:ext cx="7643725" cy="10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0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Hiding the complexities of operation</a:t>
            </a:r>
            <a:endParaRPr lang="en-GB" dirty="0"/>
          </a:p>
        </p:txBody>
      </p:sp>
      <p:sp>
        <p:nvSpPr>
          <p:cNvPr id="3" name="Text Placeholder 2"/>
          <p:cNvSpPr>
            <a:spLocks noGrp="1"/>
          </p:cNvSpPr>
          <p:nvPr>
            <p:ph type="body" sz="quarter" idx="14"/>
          </p:nvPr>
        </p:nvSpPr>
        <p:spPr>
          <a:xfrm>
            <a:off x="724280" y="2123279"/>
            <a:ext cx="7797230" cy="4349149"/>
          </a:xfrm>
        </p:spPr>
        <p:txBody>
          <a:bodyPr/>
          <a:lstStyle/>
          <a:p>
            <a:r>
              <a:rPr lang="en-GB" dirty="0" smtClean="0"/>
              <a:t>The true complexities of operations are hidden from the end user via an Application Programming Interface (API)</a:t>
            </a:r>
          </a:p>
          <a:p>
            <a:r>
              <a:rPr lang="en-GB" dirty="0" smtClean="0"/>
              <a:t>Users can issue commands or simply click a mouse to perform complex operations without having to know how they are carried out, e.g.</a:t>
            </a:r>
          </a:p>
          <a:p>
            <a:pPr lvl="1"/>
            <a:r>
              <a:rPr lang="en-GB" dirty="0" smtClean="0"/>
              <a:t>load and save files </a:t>
            </a:r>
          </a:p>
          <a:p>
            <a:pPr lvl="1"/>
            <a:r>
              <a:rPr lang="en-GB" dirty="0" smtClean="0"/>
              <a:t>record and play sounds </a:t>
            </a:r>
          </a:p>
          <a:p>
            <a:pPr lvl="1"/>
            <a:r>
              <a:rPr lang="en-GB" dirty="0" smtClean="0"/>
              <a:t>switch between several tasks</a:t>
            </a:r>
          </a:p>
        </p:txBody>
      </p:sp>
    </p:spTree>
    <p:extLst>
      <p:ext uri="{BB962C8B-B14F-4D97-AF65-F5344CB8AC3E}">
        <p14:creationId xmlns:p14="http://schemas.microsoft.com/office/powerpoint/2010/main" val="78515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51234"/>
            <a:ext cx="9144000" cy="6209193"/>
            <a:chOff x="0" y="651234"/>
            <a:chExt cx="9144000" cy="6209193"/>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41682" y="651234"/>
              <a:ext cx="4402318" cy="620919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651234"/>
              <a:ext cx="5033913" cy="6209193"/>
            </a:xfrm>
            <a:prstGeom prst="rect">
              <a:avLst/>
            </a:prstGeom>
          </p:spPr>
        </p:pic>
      </p:grpSp>
      <p:sp>
        <p:nvSpPr>
          <p:cNvPr id="2" name="Text Placeholder 1"/>
          <p:cNvSpPr>
            <a:spLocks noGrp="1"/>
          </p:cNvSpPr>
          <p:nvPr>
            <p:ph type="body" sz="quarter" idx="13"/>
          </p:nvPr>
        </p:nvSpPr>
        <p:spPr/>
        <p:txBody>
          <a:bodyPr/>
          <a:lstStyle/>
          <a:p>
            <a:r>
              <a:rPr lang="en-GB" dirty="0" smtClean="0"/>
              <a:t>API</a:t>
            </a:r>
            <a:endParaRPr lang="en-GB" dirty="0"/>
          </a:p>
        </p:txBody>
      </p:sp>
      <p:sp>
        <p:nvSpPr>
          <p:cNvPr id="3" name="Text Placeholder 2"/>
          <p:cNvSpPr>
            <a:spLocks noGrp="1"/>
          </p:cNvSpPr>
          <p:nvPr>
            <p:ph type="body" sz="quarter" idx="14"/>
          </p:nvPr>
        </p:nvSpPr>
        <p:spPr>
          <a:xfrm>
            <a:off x="724280" y="1704179"/>
            <a:ext cx="4487800" cy="3453607"/>
          </a:xfrm>
        </p:spPr>
        <p:txBody>
          <a:bodyPr/>
          <a:lstStyle/>
          <a:p>
            <a:r>
              <a:rPr lang="en-GB" dirty="0" smtClean="0"/>
              <a:t>An API acts a bit like a waiter in a restaurant</a:t>
            </a:r>
          </a:p>
          <a:p>
            <a:r>
              <a:rPr lang="en-GB" dirty="0" smtClean="0"/>
              <a:t>You, the user, look at the menu and give the waiter (the API) your request</a:t>
            </a:r>
          </a:p>
          <a:p>
            <a:r>
              <a:rPr lang="en-GB" dirty="0" smtClean="0"/>
              <a:t>The waiter takes the request to the kitchen (the operating system)</a:t>
            </a:r>
          </a:p>
          <a:p>
            <a:r>
              <a:rPr lang="en-GB" dirty="0" smtClean="0"/>
              <a:t>The kitchen sends back the prepared dish via the waiter</a:t>
            </a:r>
            <a:endParaRPr lang="en-GB" dirty="0"/>
          </a:p>
        </p:txBody>
      </p:sp>
    </p:spTree>
    <p:extLst>
      <p:ext uri="{BB962C8B-B14F-4D97-AF65-F5344CB8AC3E}">
        <p14:creationId xmlns:p14="http://schemas.microsoft.com/office/powerpoint/2010/main" val="379609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Functions of an OS</a:t>
            </a:r>
            <a:endParaRPr lang="en-US" dirty="0"/>
          </a:p>
        </p:txBody>
      </p:sp>
      <p:sp>
        <p:nvSpPr>
          <p:cNvPr id="3" name="Text Placeholder 2"/>
          <p:cNvSpPr>
            <a:spLocks noGrp="1"/>
          </p:cNvSpPr>
          <p:nvPr>
            <p:ph type="body" sz="quarter" idx="14"/>
          </p:nvPr>
        </p:nvSpPr>
        <p:spPr/>
        <p:txBody>
          <a:bodyPr/>
          <a:lstStyle/>
          <a:p>
            <a:r>
              <a:rPr lang="en-US" dirty="0" smtClean="0"/>
              <a:t>Behind the scenes of the virtual machine created by the OS, the following functions are provided:</a:t>
            </a:r>
          </a:p>
          <a:p>
            <a:pPr lvl="1"/>
            <a:r>
              <a:rPr lang="en-US" dirty="0" smtClean="0"/>
              <a:t>Memory management</a:t>
            </a:r>
          </a:p>
          <a:p>
            <a:pPr lvl="1"/>
            <a:r>
              <a:rPr lang="en-US" dirty="0"/>
              <a:t>Processor scheduling</a:t>
            </a:r>
          </a:p>
          <a:p>
            <a:pPr lvl="1"/>
            <a:r>
              <a:rPr lang="en-US" dirty="0" smtClean="0"/>
              <a:t>Backing </a:t>
            </a:r>
            <a:r>
              <a:rPr lang="en-US" dirty="0"/>
              <a:t>store management</a:t>
            </a:r>
          </a:p>
          <a:p>
            <a:pPr lvl="1"/>
            <a:r>
              <a:rPr lang="en-US" dirty="0" smtClean="0"/>
              <a:t>Peripheral management of IO devices</a:t>
            </a:r>
            <a:endParaRPr lang="en-US" dirty="0"/>
          </a:p>
        </p:txBody>
      </p:sp>
    </p:spTree>
    <p:extLst>
      <p:ext uri="{BB962C8B-B14F-4D97-AF65-F5344CB8AC3E}">
        <p14:creationId xmlns:p14="http://schemas.microsoft.com/office/powerpoint/2010/main" val="167270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Memory management</a:t>
            </a:r>
            <a:endParaRPr lang="en-GB" dirty="0"/>
          </a:p>
        </p:txBody>
      </p:sp>
      <p:sp>
        <p:nvSpPr>
          <p:cNvPr id="5" name="Text Placeholder 4"/>
          <p:cNvSpPr>
            <a:spLocks noGrp="1"/>
          </p:cNvSpPr>
          <p:nvPr>
            <p:ph type="body" sz="quarter" idx="14"/>
          </p:nvPr>
        </p:nvSpPr>
        <p:spPr/>
        <p:txBody>
          <a:bodyPr/>
          <a:lstStyle/>
          <a:p>
            <a:r>
              <a:rPr lang="en-GB" dirty="0" smtClean="0"/>
              <a:t>A PC allows many processes to be running at the same time</a:t>
            </a:r>
          </a:p>
          <a:p>
            <a:r>
              <a:rPr lang="en-GB" dirty="0" smtClean="0"/>
              <a:t>You could be listening to music, writing a program, checking your emails from time to time, printing a document and have a web browser running in the background</a:t>
            </a:r>
          </a:p>
          <a:p>
            <a:r>
              <a:rPr lang="en-GB" dirty="0" smtClean="0"/>
              <a:t>The OS allocates memory to each process</a:t>
            </a:r>
          </a:p>
          <a:p>
            <a:r>
              <a:rPr lang="en-GB" dirty="0" smtClean="0"/>
              <a:t>If there is not enough memory, a program may be swapped out of memory onto disk or “</a:t>
            </a:r>
            <a:r>
              <a:rPr lang="en-GB" dirty="0" smtClean="0">
                <a:solidFill>
                  <a:srgbClr val="238296"/>
                </a:solidFill>
              </a:rPr>
              <a:t>virtual memory</a:t>
            </a:r>
            <a:r>
              <a:rPr lang="en-GB" dirty="0" smtClean="0"/>
              <a:t>” and reloaded when activated </a:t>
            </a:r>
          </a:p>
          <a:p>
            <a:endParaRPr lang="en-GB" dirty="0" smtClean="0"/>
          </a:p>
        </p:txBody>
      </p:sp>
    </p:spTree>
    <p:extLst>
      <p:ext uri="{BB962C8B-B14F-4D97-AF65-F5344CB8AC3E}">
        <p14:creationId xmlns:p14="http://schemas.microsoft.com/office/powerpoint/2010/main" val="189186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Processor scheduling</a:t>
            </a:r>
            <a:endParaRPr lang="en-US" dirty="0"/>
          </a:p>
        </p:txBody>
      </p:sp>
      <p:sp>
        <p:nvSpPr>
          <p:cNvPr id="3" name="Text Placeholder 2"/>
          <p:cNvSpPr>
            <a:spLocks noGrp="1"/>
          </p:cNvSpPr>
          <p:nvPr>
            <p:ph type="body" sz="quarter" idx="14"/>
          </p:nvPr>
        </p:nvSpPr>
        <p:spPr/>
        <p:txBody>
          <a:bodyPr/>
          <a:lstStyle/>
          <a:p>
            <a:r>
              <a:rPr lang="en-US" dirty="0" smtClean="0"/>
              <a:t>The OS Controls which programs can send data to the processor to be processed</a:t>
            </a:r>
          </a:p>
          <a:p>
            <a:r>
              <a:rPr lang="en-US" dirty="0" smtClean="0"/>
              <a:t>Instructions from multiple operations are queued</a:t>
            </a:r>
          </a:p>
          <a:p>
            <a:pPr lvl="1"/>
            <a:r>
              <a:rPr lang="en-US" dirty="0" smtClean="0"/>
              <a:t>The processor executes small parts of each operation in turn so that programs appear to run simultaneously</a:t>
            </a:r>
          </a:p>
          <a:p>
            <a:pPr lvl="1"/>
            <a:r>
              <a:rPr lang="en-US" dirty="0" smtClean="0"/>
              <a:t>This is known as multi-tasking</a:t>
            </a:r>
            <a:endParaRPr lang="en-US" dirty="0"/>
          </a:p>
        </p:txBody>
      </p:sp>
    </p:spTree>
    <p:extLst>
      <p:ext uri="{BB962C8B-B14F-4D97-AF65-F5344CB8AC3E}">
        <p14:creationId xmlns:p14="http://schemas.microsoft.com/office/powerpoint/2010/main" val="151751459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106F84-9A86-4F56-B78C-8A9AF0FAF795}"/>
</file>

<file path=customXml/itemProps2.xml><?xml version="1.0" encoding="utf-8"?>
<ds:datastoreItem xmlns:ds="http://schemas.openxmlformats.org/officeDocument/2006/customXml" ds:itemID="{FB131EB6-5412-4160-911C-9FD99A7E695B}"/>
</file>

<file path=customXml/itemProps3.xml><?xml version="1.0" encoding="utf-8"?>
<ds:datastoreItem xmlns:ds="http://schemas.openxmlformats.org/officeDocument/2006/customXml" ds:itemID="{05D413B0-0521-41F6-A88E-438D432896DB}"/>
</file>

<file path=docProps/app.xml><?xml version="1.0" encoding="utf-8"?>
<Properties xmlns="http://schemas.openxmlformats.org/officeDocument/2006/extended-properties" xmlns:vt="http://schemas.openxmlformats.org/officeDocument/2006/docPropsVTypes">
  <Template>Unit 4</Template>
  <TotalTime>2255</TotalTime>
  <Words>599</Words>
  <Application>Microsoft Office PowerPoint</Application>
  <PresentationFormat>On-screen Show (4:3)</PresentationFormat>
  <Paragraphs>71</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Museo 100</vt:lpstr>
      <vt:lpstr>Museo 500</vt:lpstr>
      <vt:lpstr>Museo 700</vt:lpstr>
      <vt:lpstr>Museo 900</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73</cp:revision>
  <dcterms:created xsi:type="dcterms:W3CDTF">2015-09-10T08:50:51Z</dcterms:created>
  <dcterms:modified xsi:type="dcterms:W3CDTF">2016-02-05T11:36:10Z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