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60" r:id="rId2"/>
    <p:sldId id="262" r:id="rId3"/>
    <p:sldId id="290" r:id="rId4"/>
    <p:sldId id="291" r:id="rId5"/>
    <p:sldId id="293" r:id="rId6"/>
    <p:sldId id="292" r:id="rId7"/>
    <p:sldId id="294" r:id="rId8"/>
    <p:sldId id="295" r:id="rId9"/>
    <p:sldId id="297" r:id="rId10"/>
    <p:sldId id="296" r:id="rId11"/>
    <p:sldId id="298" r:id="rId12"/>
    <p:sldId id="301" r:id="rId13"/>
    <p:sldId id="299" r:id="rId14"/>
    <p:sldId id="300" r:id="rId15"/>
    <p:sldId id="303" r:id="rId16"/>
    <p:sldId id="288" r:id="rId17"/>
    <p:sldId id="302" r:id="rId18"/>
    <p:sldId id="304" r:id="rId19"/>
  </p:sldIdLst>
  <p:sldSz cx="9144000" cy="6858000" type="screen4x3"/>
  <p:notesSz cx="6858000" cy="9144000"/>
  <p:embeddedFontLst>
    <p:embeddedFont>
      <p:font typeface="Museo900-Regular" panose="02000000000000000000" pitchFamily="50" charset="0"/>
      <p:bold r:id="rId21"/>
    </p:embeddedFont>
    <p:embeddedFont>
      <p:font typeface="Museo 500" panose="02000000000000000000" pitchFamily="50" charset="0"/>
      <p:regular r:id="rId22"/>
    </p:embeddedFont>
    <p:embeddedFont>
      <p:font typeface="Museo 900" panose="02000000000000000000" pitchFamily="50" charset="0"/>
      <p:bold r:id="rId23"/>
    </p:embeddedFont>
    <p:embeddedFont>
      <p:font typeface="Museo 100" panose="02000000000000000000" pitchFamily="50" charset="0"/>
      <p:regular r:id="rId24"/>
    </p:embeddedFont>
    <p:embeddedFont>
      <p:font typeface="Museo 700" panose="02000000000000000000" pitchFamily="50" charset="0"/>
      <p:bold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96"/>
    <a:srgbClr val="E6E6E6"/>
    <a:srgbClr val="5C89A4"/>
    <a:srgbClr val="FEFEFE"/>
    <a:srgbClr val="89CAE4"/>
    <a:srgbClr val="ADDCF3"/>
    <a:srgbClr val="59C4D9"/>
    <a:srgbClr val="FCFCFC"/>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varScale="1">
        <p:scale>
          <a:sx n="116" d="100"/>
          <a:sy n="116" d="100"/>
        </p:scale>
        <p:origin x="7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Unit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C89A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C89A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5C89A4"/>
                </a:solidFill>
                <a:latin typeface="Arial"/>
                <a:cs typeface="Arial"/>
              </a:rPr>
              <a:t>4</a:t>
            </a:r>
            <a:endParaRPr lang="en-US" sz="4500" b="1" dirty="0">
              <a:solidFill>
                <a:srgbClr val="5C89A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3829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63399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C89A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3" name="Picture 32"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pic>
        <p:nvPicPr>
          <p:cNvPr id="35" name="Picture 34" descr="Logo Unit 4.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42" name="Picture 41"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4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45" name="TextBox 4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Picture 35" descr="Unit 4.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38296"/>
                </a:solidFill>
                <a:latin typeface="Arial"/>
                <a:cs typeface="Arial"/>
              </a:defRPr>
            </a:lvl2pPr>
            <a:lvl3pPr marL="723900" indent="-279400">
              <a:lnSpc>
                <a:spcPct val="100000"/>
              </a:lnSpc>
              <a:buFont typeface="Arial"/>
              <a:buChar char="•"/>
              <a:defRPr lang="en-US" sz="2000" kern="1200" baseline="0" dirty="0" smtClean="0">
                <a:solidFill>
                  <a:srgbClr val="5C89A4"/>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9" name="TextBox 3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9" name="Picture 48" descr="Logo Unit 4.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50" name="Picture 49" descr="Unit 4.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3" name="TextBox 5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Programming language translators</a:t>
            </a:r>
          </a:p>
          <a:p>
            <a:pPr>
              <a:spcBef>
                <a:spcPts val="288"/>
              </a:spcBef>
            </a:pPr>
            <a:r>
              <a:rPr lang="en-US" sz="1200" b="0" dirty="0" smtClean="0">
                <a:solidFill>
                  <a:srgbClr val="FFFFFF"/>
                </a:solidFill>
                <a:latin typeface="Arial"/>
                <a:cs typeface="Arial"/>
              </a:rPr>
              <a:t>Unit 4 Hardware and software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74534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a:t>
            </a:r>
            <a:r>
              <a:rPr lang="en-US" sz="2500" dirty="0">
                <a:latin typeface="Museo 100" panose="02000000000000000000" pitchFamily="50" charset="0"/>
              </a:rPr>
              <a:t>2</a:t>
            </a:r>
            <a:endParaRPr lang="en-US" sz="2500" dirty="0" smtClean="0">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Programming language translators</a:t>
            </a:r>
            <a:endParaRPr lang="en-US"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4</a:t>
            </a:r>
          </a:p>
          <a:p>
            <a:pPr lvl="1"/>
            <a:r>
              <a:rPr lang="en-US" sz="2000" dirty="0">
                <a:latin typeface="Museo 100" panose="02000000000000000000" pitchFamily="50" charset="0"/>
              </a:rPr>
              <a:t>Hardware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and </a:t>
            </a:r>
            <a:r>
              <a:rPr lang="en-US" sz="2000" dirty="0">
                <a:latin typeface="Museo 100" panose="02000000000000000000" pitchFamily="50" charset="0"/>
              </a:rPr>
              <a:t>software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Interpreters</a:t>
            </a:r>
            <a:endParaRPr lang="en-GB" dirty="0"/>
          </a:p>
        </p:txBody>
      </p:sp>
      <p:sp>
        <p:nvSpPr>
          <p:cNvPr id="3" name="Text Placeholder 2"/>
          <p:cNvSpPr>
            <a:spLocks noGrp="1"/>
          </p:cNvSpPr>
          <p:nvPr>
            <p:ph type="body" sz="quarter" idx="14"/>
          </p:nvPr>
        </p:nvSpPr>
        <p:spPr/>
        <p:txBody>
          <a:bodyPr/>
          <a:lstStyle/>
          <a:p>
            <a:r>
              <a:rPr lang="en-GB" dirty="0" smtClean="0"/>
              <a:t>The third type of translator is an </a:t>
            </a:r>
            <a:r>
              <a:rPr lang="en-GB" dirty="0" smtClean="0">
                <a:solidFill>
                  <a:srgbClr val="238296"/>
                </a:solidFill>
              </a:rPr>
              <a:t>interpreter</a:t>
            </a:r>
          </a:p>
          <a:p>
            <a:r>
              <a:rPr lang="en-GB" dirty="0" smtClean="0"/>
              <a:t>An </a:t>
            </a:r>
            <a:r>
              <a:rPr lang="en-GB" dirty="0" smtClean="0">
                <a:solidFill>
                  <a:srgbClr val="238296"/>
                </a:solidFill>
              </a:rPr>
              <a:t>interpreter </a:t>
            </a:r>
            <a:r>
              <a:rPr lang="en-GB" dirty="0" smtClean="0"/>
              <a:t>translates high-level instructions into an intermediate form, which it then executes</a:t>
            </a:r>
          </a:p>
          <a:p>
            <a:r>
              <a:rPr lang="en-GB" dirty="0" smtClean="0"/>
              <a:t>No object code is produced</a:t>
            </a:r>
          </a:p>
          <a:p>
            <a:r>
              <a:rPr lang="en-GB" dirty="0" smtClean="0"/>
              <a:t>An interpreter will typically scan through a program and report syntax errors</a:t>
            </a:r>
          </a:p>
          <a:p>
            <a:pPr lvl="1"/>
            <a:r>
              <a:rPr lang="en-GB" dirty="0" smtClean="0"/>
              <a:t>Once these are removed, it will execute instructions up to the point where it encounters an error</a:t>
            </a:r>
          </a:p>
          <a:p>
            <a:r>
              <a:rPr lang="en-GB" dirty="0" smtClean="0"/>
              <a:t>What are the advantages of an interpreter?</a:t>
            </a:r>
            <a:endParaRPr lang="en-GB" dirty="0"/>
          </a:p>
        </p:txBody>
      </p:sp>
    </p:spTree>
    <p:extLst>
      <p:ext uri="{BB962C8B-B14F-4D97-AF65-F5344CB8AC3E}">
        <p14:creationId xmlns:p14="http://schemas.microsoft.com/office/powerpoint/2010/main" val="100897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an interpreter</a:t>
            </a:r>
            <a:endParaRPr lang="en-GB" dirty="0"/>
          </a:p>
        </p:txBody>
      </p:sp>
      <p:sp>
        <p:nvSpPr>
          <p:cNvPr id="3" name="Text Placeholder 2"/>
          <p:cNvSpPr>
            <a:spLocks noGrp="1"/>
          </p:cNvSpPr>
          <p:nvPr>
            <p:ph type="body" sz="quarter" idx="14"/>
          </p:nvPr>
        </p:nvSpPr>
        <p:spPr/>
        <p:txBody>
          <a:bodyPr/>
          <a:lstStyle/>
          <a:p>
            <a:r>
              <a:rPr lang="en-GB" dirty="0" smtClean="0"/>
              <a:t>An interpreter is useful in education because it allows students to program interactively using “Interactive mode”</a:t>
            </a:r>
          </a:p>
          <a:p>
            <a:r>
              <a:rPr lang="en-GB" dirty="0" smtClean="0"/>
              <a:t>It is useful during development when a programmer may want to test a small piece of code without recompiling the whole program</a:t>
            </a:r>
          </a:p>
          <a:p>
            <a:r>
              <a:rPr lang="en-GB" dirty="0" smtClean="0"/>
              <a:t>Both compilers and interpreters are available for most high-level languages</a:t>
            </a:r>
            <a:endParaRPr lang="en-GB" dirty="0"/>
          </a:p>
        </p:txBody>
      </p:sp>
    </p:spTree>
    <p:extLst>
      <p:ext uri="{BB962C8B-B14F-4D97-AF65-F5344CB8AC3E}">
        <p14:creationId xmlns:p14="http://schemas.microsoft.com/office/powerpoint/2010/main" val="98598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Portability</a:t>
            </a:r>
            <a:endParaRPr lang="en-GB" dirty="0"/>
          </a:p>
        </p:txBody>
      </p:sp>
      <p:sp>
        <p:nvSpPr>
          <p:cNvPr id="3" name="Text Placeholder 2"/>
          <p:cNvSpPr>
            <a:spLocks noGrp="1"/>
          </p:cNvSpPr>
          <p:nvPr>
            <p:ph type="body" sz="quarter" idx="14"/>
          </p:nvPr>
        </p:nvSpPr>
        <p:spPr>
          <a:xfrm>
            <a:off x="724280" y="1577005"/>
            <a:ext cx="7797230" cy="3580781"/>
          </a:xfrm>
        </p:spPr>
        <p:txBody>
          <a:bodyPr/>
          <a:lstStyle/>
          <a:p>
            <a:r>
              <a:rPr lang="en-GB" dirty="0" smtClean="0"/>
              <a:t>Machine code produced by a compiler for Platform A (for example, a PC using an x86 based processor) cannot be run on Platform B (e.g. an Apple) </a:t>
            </a:r>
          </a:p>
          <a:p>
            <a:pPr marL="0" indent="0" algn="ctr">
              <a:buNone/>
            </a:pPr>
            <a:endParaRPr lang="en-GB" dirty="0"/>
          </a:p>
        </p:txBody>
      </p:sp>
      <p:pic>
        <p:nvPicPr>
          <p:cNvPr id="2052" name="Picture 4" descr="C:\Users\Rob\AppData\Roaming\PixelMetrics\CaptureWiz\Temp\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40" y="2932258"/>
            <a:ext cx="58483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3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Bytecode</a:t>
            </a:r>
            <a:endParaRPr lang="en-GB" dirty="0"/>
          </a:p>
        </p:txBody>
      </p:sp>
      <p:sp>
        <p:nvSpPr>
          <p:cNvPr id="3" name="Text Placeholder 2"/>
          <p:cNvSpPr>
            <a:spLocks noGrp="1"/>
          </p:cNvSpPr>
          <p:nvPr>
            <p:ph type="body" sz="quarter" idx="14"/>
          </p:nvPr>
        </p:nvSpPr>
        <p:spPr/>
        <p:txBody>
          <a:bodyPr/>
          <a:lstStyle/>
          <a:p>
            <a:r>
              <a:rPr lang="en-GB" dirty="0" smtClean="0"/>
              <a:t>Some compilers such as the Java compiler compile the source code into an intermediate form known as </a:t>
            </a:r>
            <a:r>
              <a:rPr lang="en-GB" dirty="0" smtClean="0">
                <a:solidFill>
                  <a:srgbClr val="238296"/>
                </a:solidFill>
              </a:rPr>
              <a:t>bytecode</a:t>
            </a:r>
          </a:p>
          <a:p>
            <a:r>
              <a:rPr lang="en-GB" dirty="0" smtClean="0"/>
              <a:t>The bytecode file is </a:t>
            </a:r>
            <a:r>
              <a:rPr lang="en-GB" dirty="0" smtClean="0">
                <a:solidFill>
                  <a:srgbClr val="238296"/>
                </a:solidFill>
              </a:rPr>
              <a:t>portable</a:t>
            </a:r>
            <a:r>
              <a:rPr lang="en-GB" dirty="0" smtClean="0"/>
              <a:t>, because each computer that can run Java has a </a:t>
            </a:r>
            <a:r>
              <a:rPr lang="en-GB" dirty="0" smtClean="0">
                <a:solidFill>
                  <a:srgbClr val="238296"/>
                </a:solidFill>
              </a:rPr>
              <a:t>JVM</a:t>
            </a:r>
            <a:r>
              <a:rPr lang="en-GB" dirty="0" smtClean="0"/>
              <a:t> or </a:t>
            </a:r>
            <a:r>
              <a:rPr lang="en-GB" dirty="0" smtClean="0">
                <a:solidFill>
                  <a:srgbClr val="238296"/>
                </a:solidFill>
              </a:rPr>
              <a:t>Java Virtual Machine</a:t>
            </a:r>
            <a:r>
              <a:rPr lang="en-GB" dirty="0" smtClean="0"/>
              <a:t> (which is itself a program), that understands bytecode and converts it into the machine code required for that particular computer</a:t>
            </a:r>
          </a:p>
          <a:p>
            <a:endParaRPr lang="en-GB" dirty="0"/>
          </a:p>
        </p:txBody>
      </p:sp>
    </p:spTree>
    <p:extLst>
      <p:ext uri="{BB962C8B-B14F-4D97-AF65-F5344CB8AC3E}">
        <p14:creationId xmlns:p14="http://schemas.microsoft.com/office/powerpoint/2010/main" val="381267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Bytecode</a:t>
            </a:r>
            <a:endParaRPr lang="en-GB" dirty="0"/>
          </a:p>
        </p:txBody>
      </p:sp>
      <p:pic>
        <p:nvPicPr>
          <p:cNvPr id="3074" name="Picture 2" descr="C:\Users\Rob\AppData\Roaming\PixelMetrics\CaptureWiz\Temp\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440" y="1704179"/>
            <a:ext cx="577215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3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Using bytecode</a:t>
            </a:r>
            <a:endParaRPr lang="en-GB" dirty="0"/>
          </a:p>
        </p:txBody>
      </p:sp>
      <p:sp>
        <p:nvSpPr>
          <p:cNvPr id="3" name="Text Placeholder 2"/>
          <p:cNvSpPr>
            <a:spLocks noGrp="1"/>
          </p:cNvSpPr>
          <p:nvPr>
            <p:ph type="body" sz="quarter" idx="14"/>
          </p:nvPr>
        </p:nvSpPr>
        <p:spPr/>
        <p:txBody>
          <a:bodyPr/>
          <a:lstStyle/>
          <a:p>
            <a:r>
              <a:rPr lang="en-GB" dirty="0" smtClean="0"/>
              <a:t>Once the bytecode for a particular subroutine or method has been translated into machine code, the machine code is retained for the next time that code is required, so the translation does not have to be done again. </a:t>
            </a:r>
          </a:p>
          <a:p>
            <a:pPr lvl="1"/>
            <a:r>
              <a:rPr lang="en-GB" dirty="0" smtClean="0"/>
              <a:t>If a particular subroutine or method is never used at runtime, it is never compiled to machine code</a:t>
            </a:r>
          </a:p>
        </p:txBody>
      </p:sp>
    </p:spTree>
    <p:extLst>
      <p:ext uri="{BB962C8B-B14F-4D97-AF65-F5344CB8AC3E}">
        <p14:creationId xmlns:p14="http://schemas.microsoft.com/office/powerpoint/2010/main" val="367492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4</a:t>
            </a:r>
            <a:endParaRPr lang="en-GB" dirty="0"/>
          </a:p>
        </p:txBody>
      </p:sp>
      <p:sp>
        <p:nvSpPr>
          <p:cNvPr id="5" name="Text Placeholder 4"/>
          <p:cNvSpPr>
            <a:spLocks noGrp="1"/>
          </p:cNvSpPr>
          <p:nvPr>
            <p:ph type="body" sz="quarter" idx="14"/>
          </p:nvPr>
        </p:nvSpPr>
        <p:spPr/>
        <p:txBody>
          <a:bodyPr/>
          <a:lstStyle/>
          <a:p>
            <a:r>
              <a:rPr lang="en-GB" dirty="0" smtClean="0"/>
              <a:t>Now try the questions in </a:t>
            </a:r>
            <a:r>
              <a:rPr lang="en-GB" b="1" dirty="0" smtClean="0"/>
              <a:t>Task 1</a:t>
            </a:r>
            <a:r>
              <a:rPr lang="en-GB" dirty="0" smtClean="0"/>
              <a:t> of the worksheet</a:t>
            </a:r>
          </a:p>
        </p:txBody>
      </p:sp>
    </p:spTree>
    <p:extLst>
      <p:ext uri="{BB962C8B-B14F-4D97-AF65-F5344CB8AC3E}">
        <p14:creationId xmlns:p14="http://schemas.microsoft.com/office/powerpoint/2010/main" val="120652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Plenary</a:t>
            </a:r>
            <a:endParaRPr lang="en-GB" dirty="0"/>
          </a:p>
        </p:txBody>
      </p:sp>
      <p:sp>
        <p:nvSpPr>
          <p:cNvPr id="3" name="Text Placeholder 2"/>
          <p:cNvSpPr>
            <a:spLocks noGrp="1"/>
          </p:cNvSpPr>
          <p:nvPr>
            <p:ph type="body" sz="quarter" idx="14"/>
          </p:nvPr>
        </p:nvSpPr>
        <p:spPr/>
        <p:txBody>
          <a:bodyPr/>
          <a:lstStyle/>
          <a:p>
            <a:r>
              <a:rPr lang="en-GB" dirty="0" smtClean="0"/>
              <a:t>What are the differences between compilation and interpretation?</a:t>
            </a:r>
          </a:p>
          <a:p>
            <a:r>
              <a:rPr lang="en-GB" dirty="0" smtClean="0"/>
              <a:t>Describe a situation when each would be appropriate</a:t>
            </a:r>
          </a:p>
          <a:p>
            <a:r>
              <a:rPr lang="en-GB" dirty="0" smtClean="0"/>
              <a:t>Explain why an intermediate language such as bytecode is produced as the final output by some compilers, and how it is subsequently used</a:t>
            </a:r>
          </a:p>
          <a:p>
            <a:r>
              <a:rPr lang="en-GB" dirty="0" smtClean="0"/>
              <a:t>What is the difference between source and object code?</a:t>
            </a:r>
            <a:endParaRPr lang="en-GB" dirty="0"/>
          </a:p>
        </p:txBody>
      </p:sp>
    </p:spTree>
    <p:extLst>
      <p:ext uri="{BB962C8B-B14F-4D97-AF65-F5344CB8AC3E}">
        <p14:creationId xmlns:p14="http://schemas.microsoft.com/office/powerpoint/2010/main" val="880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21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Understand the role of an assembler, compiler and interpreter</a:t>
            </a:r>
          </a:p>
          <a:p>
            <a:pPr lvl="0"/>
            <a:r>
              <a:rPr lang="en-GB" dirty="0"/>
              <a:t>Explain the difference between compilation and interpretation, and describe situations when </a:t>
            </a:r>
            <a:r>
              <a:rPr lang="en-GB" dirty="0" smtClean="0"/>
              <a:t>each </a:t>
            </a:r>
            <a:r>
              <a:rPr lang="en-GB" dirty="0"/>
              <a:t>would be appropriate</a:t>
            </a:r>
          </a:p>
          <a:p>
            <a:pPr lvl="0"/>
            <a:r>
              <a:rPr lang="en-GB" dirty="0"/>
              <a:t>Explain why an intermediate language such as bytecode is produced as the final output by some compilers and how it is subsequently used</a:t>
            </a:r>
          </a:p>
          <a:p>
            <a:pPr lvl="0"/>
            <a:r>
              <a:rPr lang="en-GB" dirty="0"/>
              <a:t>Understand the difference between source and object (executable) code</a:t>
            </a:r>
          </a:p>
          <a:p>
            <a:endParaRPr lang="en-GB" dirty="0"/>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290886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Translating assembly code</a:t>
            </a:r>
            <a:endParaRPr lang="en-GB" dirty="0"/>
          </a:p>
        </p:txBody>
      </p:sp>
      <p:sp>
        <p:nvSpPr>
          <p:cNvPr id="3" name="Text Placeholder 2"/>
          <p:cNvSpPr>
            <a:spLocks noGrp="1"/>
          </p:cNvSpPr>
          <p:nvPr>
            <p:ph type="body" sz="quarter" idx="14"/>
          </p:nvPr>
        </p:nvSpPr>
        <p:spPr/>
        <p:txBody>
          <a:bodyPr/>
          <a:lstStyle/>
          <a:p>
            <a:r>
              <a:rPr lang="en-GB" dirty="0" smtClean="0"/>
              <a:t>All programs have to be translated into machine code before they can be run</a:t>
            </a:r>
          </a:p>
          <a:p>
            <a:r>
              <a:rPr lang="en-GB" dirty="0" smtClean="0"/>
              <a:t>Assembly language is translated into machine code by a program called an </a:t>
            </a:r>
            <a:r>
              <a:rPr lang="en-GB" dirty="0" smtClean="0">
                <a:solidFill>
                  <a:srgbClr val="238296"/>
                </a:solidFill>
              </a:rPr>
              <a:t>assembler</a:t>
            </a:r>
          </a:p>
          <a:p>
            <a:r>
              <a:rPr lang="en-GB" dirty="0" smtClean="0"/>
              <a:t>Typically, one assembly code instruction is translated into one machine code instruction</a:t>
            </a:r>
          </a:p>
          <a:p>
            <a:r>
              <a:rPr lang="en-GB" dirty="0" smtClean="0"/>
              <a:t>Each type of processor has its own assembly code and assembler program</a:t>
            </a:r>
            <a:endParaRPr lang="en-GB" dirty="0"/>
          </a:p>
        </p:txBody>
      </p:sp>
    </p:spTree>
    <p:extLst>
      <p:ext uri="{BB962C8B-B14F-4D97-AF65-F5344CB8AC3E}">
        <p14:creationId xmlns:p14="http://schemas.microsoft.com/office/powerpoint/2010/main" val="154901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Source code and object code</a:t>
            </a:r>
            <a:endParaRPr lang="en-GB" dirty="0"/>
          </a:p>
        </p:txBody>
      </p:sp>
      <p:sp>
        <p:nvSpPr>
          <p:cNvPr id="3" name="Text Placeholder 2"/>
          <p:cNvSpPr>
            <a:spLocks noGrp="1"/>
          </p:cNvSpPr>
          <p:nvPr>
            <p:ph type="body" sz="quarter" idx="14"/>
          </p:nvPr>
        </p:nvSpPr>
        <p:spPr/>
        <p:txBody>
          <a:bodyPr/>
          <a:lstStyle/>
          <a:p>
            <a:r>
              <a:rPr lang="en-GB" dirty="0" smtClean="0"/>
              <a:t>The assembly code program is the input to the assembler</a:t>
            </a:r>
          </a:p>
          <a:p>
            <a:r>
              <a:rPr lang="en-GB" dirty="0" smtClean="0"/>
              <a:t>This is known as the </a:t>
            </a:r>
            <a:r>
              <a:rPr lang="en-GB" dirty="0" smtClean="0">
                <a:solidFill>
                  <a:srgbClr val="238296"/>
                </a:solidFill>
              </a:rPr>
              <a:t>source code</a:t>
            </a:r>
          </a:p>
          <a:p>
            <a:r>
              <a:rPr lang="en-GB" dirty="0" smtClean="0"/>
              <a:t>The output is the machine code instructions produced by the assembler, called the </a:t>
            </a:r>
            <a:r>
              <a:rPr lang="en-GB" dirty="0" smtClean="0">
                <a:solidFill>
                  <a:srgbClr val="238296"/>
                </a:solidFill>
              </a:rPr>
              <a:t>object code</a:t>
            </a:r>
          </a:p>
          <a:p>
            <a:r>
              <a:rPr lang="en-GB" dirty="0" smtClean="0"/>
              <a:t>The object code can be saved and run whenever needed</a:t>
            </a:r>
            <a:endParaRPr lang="en-GB" dirty="0"/>
          </a:p>
        </p:txBody>
      </p:sp>
    </p:spTree>
    <p:extLst>
      <p:ext uri="{BB962C8B-B14F-4D97-AF65-F5344CB8AC3E}">
        <p14:creationId xmlns:p14="http://schemas.microsoft.com/office/powerpoint/2010/main" val="328506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Uses of assembly code</a:t>
            </a:r>
            <a:endParaRPr lang="en-GB" dirty="0"/>
          </a:p>
        </p:txBody>
      </p:sp>
      <p:sp>
        <p:nvSpPr>
          <p:cNvPr id="3" name="Text Placeholder 2"/>
          <p:cNvSpPr>
            <a:spLocks noGrp="1"/>
          </p:cNvSpPr>
          <p:nvPr>
            <p:ph type="body" sz="quarter" idx="14"/>
          </p:nvPr>
        </p:nvSpPr>
        <p:spPr/>
        <p:txBody>
          <a:bodyPr/>
          <a:lstStyle/>
          <a:p>
            <a:r>
              <a:rPr lang="en-GB" dirty="0" smtClean="0"/>
              <a:t>Assembly code is used when a program needs to execute as fast as possible, occupy as little space as possible or manipulate individual bits and bytes</a:t>
            </a:r>
          </a:p>
          <a:p>
            <a:r>
              <a:rPr lang="en-GB" dirty="0" smtClean="0"/>
              <a:t>Typical uses include embedded systems, real-time systems, sensors, mobile phones, device drivers and interrupt handlers</a:t>
            </a:r>
          </a:p>
          <a:p>
            <a:r>
              <a:rPr lang="en-GB" dirty="0" smtClean="0"/>
              <a:t>The </a:t>
            </a:r>
            <a:r>
              <a:rPr lang="en-GB" dirty="0" smtClean="0">
                <a:solidFill>
                  <a:srgbClr val="238296"/>
                </a:solidFill>
              </a:rPr>
              <a:t>object code</a:t>
            </a:r>
            <a:r>
              <a:rPr lang="en-GB" dirty="0" smtClean="0"/>
              <a:t>, rather than the </a:t>
            </a:r>
            <a:r>
              <a:rPr lang="en-GB" dirty="0" smtClean="0">
                <a:solidFill>
                  <a:srgbClr val="238296"/>
                </a:solidFill>
              </a:rPr>
              <a:t>source code</a:t>
            </a:r>
            <a:r>
              <a:rPr lang="en-GB" dirty="0" smtClean="0"/>
              <a:t>, is saved and run when required</a:t>
            </a:r>
            <a:endParaRPr lang="en-GB" dirty="0"/>
          </a:p>
        </p:txBody>
      </p:sp>
    </p:spTree>
    <p:extLst>
      <p:ext uri="{BB962C8B-B14F-4D97-AF65-F5344CB8AC3E}">
        <p14:creationId xmlns:p14="http://schemas.microsoft.com/office/powerpoint/2010/main" val="379781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Compilers</a:t>
            </a:r>
            <a:endParaRPr lang="en-GB" dirty="0"/>
          </a:p>
        </p:txBody>
      </p:sp>
      <p:sp>
        <p:nvSpPr>
          <p:cNvPr id="3" name="Text Placeholder 2"/>
          <p:cNvSpPr>
            <a:spLocks noGrp="1"/>
          </p:cNvSpPr>
          <p:nvPr>
            <p:ph type="body" sz="quarter" idx="14"/>
          </p:nvPr>
        </p:nvSpPr>
        <p:spPr/>
        <p:txBody>
          <a:bodyPr/>
          <a:lstStyle/>
          <a:p>
            <a:r>
              <a:rPr lang="en-GB" dirty="0" smtClean="0"/>
              <a:t>A compiler is a program that translates a high-level language such as Visual Basic or Delphi into object code</a:t>
            </a:r>
          </a:p>
          <a:p>
            <a:r>
              <a:rPr lang="en-GB" dirty="0" smtClean="0"/>
              <a:t>Different hardware platforms need different compilers to translate the source code into the machine code that the computer understands</a:t>
            </a:r>
          </a:p>
          <a:p>
            <a:endParaRPr lang="en-GB" dirty="0"/>
          </a:p>
        </p:txBody>
      </p:sp>
      <p:pic>
        <p:nvPicPr>
          <p:cNvPr id="1028" name="Picture 4"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18" y="4568677"/>
            <a:ext cx="7686306" cy="130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0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compilation process</a:t>
            </a:r>
            <a:endParaRPr lang="en-GB" dirty="0"/>
          </a:p>
        </p:txBody>
      </p:sp>
      <p:sp>
        <p:nvSpPr>
          <p:cNvPr id="3" name="Text Placeholder 2"/>
          <p:cNvSpPr>
            <a:spLocks noGrp="1"/>
          </p:cNvSpPr>
          <p:nvPr>
            <p:ph type="body" sz="quarter" idx="14"/>
          </p:nvPr>
        </p:nvSpPr>
        <p:spPr/>
        <p:txBody>
          <a:bodyPr/>
          <a:lstStyle/>
          <a:p>
            <a:r>
              <a:rPr lang="en-GB" dirty="0" smtClean="0"/>
              <a:t>A compiler is a complex program which has several phases such as lexical analysis, syntactic analysis, and semantic analysis, going through the whole program at each stage</a:t>
            </a:r>
          </a:p>
          <a:p>
            <a:pPr lvl="1"/>
            <a:r>
              <a:rPr lang="en-GB" dirty="0" smtClean="0"/>
              <a:t>It produces intermediate code, optimises it, then generates the machine code</a:t>
            </a:r>
          </a:p>
          <a:p>
            <a:pPr lvl="1"/>
            <a:r>
              <a:rPr lang="en-GB" dirty="0" smtClean="0"/>
              <a:t>It will not generate the machine code it there are any errors in the program</a:t>
            </a:r>
          </a:p>
          <a:p>
            <a:pPr lvl="1"/>
            <a:r>
              <a:rPr lang="en-GB" dirty="0" smtClean="0"/>
              <a:t>What kind of errors might it find?</a:t>
            </a:r>
          </a:p>
          <a:p>
            <a:endParaRPr lang="en-GB" dirty="0"/>
          </a:p>
        </p:txBody>
      </p:sp>
    </p:spTree>
    <p:extLst>
      <p:ext uri="{BB962C8B-B14F-4D97-AF65-F5344CB8AC3E}">
        <p14:creationId xmlns:p14="http://schemas.microsoft.com/office/powerpoint/2010/main" val="376701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Errors detected by the compiler</a:t>
            </a:r>
            <a:endParaRPr lang="en-GB" dirty="0"/>
          </a:p>
        </p:txBody>
      </p:sp>
      <p:sp>
        <p:nvSpPr>
          <p:cNvPr id="3" name="Text Placeholder 2"/>
          <p:cNvSpPr>
            <a:spLocks noGrp="1"/>
          </p:cNvSpPr>
          <p:nvPr>
            <p:ph type="body" sz="quarter" idx="14"/>
          </p:nvPr>
        </p:nvSpPr>
        <p:spPr/>
        <p:txBody>
          <a:bodyPr/>
          <a:lstStyle/>
          <a:p>
            <a:r>
              <a:rPr lang="en-GB" dirty="0" smtClean="0"/>
              <a:t>The compiler will find errors such as syntax errors or missing subroutines</a:t>
            </a:r>
          </a:p>
          <a:p>
            <a:r>
              <a:rPr lang="en-GB" dirty="0" smtClean="0"/>
              <a:t>When all errors of this kind have been corrected, the compiler will produce </a:t>
            </a:r>
            <a:r>
              <a:rPr lang="en-GB" dirty="0" smtClean="0">
                <a:solidFill>
                  <a:srgbClr val="238296"/>
                </a:solidFill>
              </a:rPr>
              <a:t>relocatable code</a:t>
            </a:r>
            <a:r>
              <a:rPr lang="en-GB" dirty="0" smtClean="0"/>
              <a:t>, since it does not know the absolute addresses where the object code will be loaded</a:t>
            </a:r>
          </a:p>
          <a:p>
            <a:r>
              <a:rPr lang="en-GB" dirty="0" smtClean="0"/>
              <a:t>The object code can then be saved and the compiler does not need to be present to run the object code</a:t>
            </a:r>
          </a:p>
          <a:p>
            <a:endParaRPr lang="en-GB" dirty="0" smtClean="0"/>
          </a:p>
          <a:p>
            <a:endParaRPr lang="en-GB" dirty="0"/>
          </a:p>
        </p:txBody>
      </p:sp>
    </p:spTree>
    <p:extLst>
      <p:ext uri="{BB962C8B-B14F-4D97-AF65-F5344CB8AC3E}">
        <p14:creationId xmlns:p14="http://schemas.microsoft.com/office/powerpoint/2010/main" val="319009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Advantages of a compiler</a:t>
            </a:r>
            <a:endParaRPr lang="en-GB" dirty="0"/>
          </a:p>
        </p:txBody>
      </p:sp>
      <p:sp>
        <p:nvSpPr>
          <p:cNvPr id="3" name="Text Placeholder 2"/>
          <p:cNvSpPr>
            <a:spLocks noGrp="1"/>
          </p:cNvSpPr>
          <p:nvPr>
            <p:ph type="body" sz="quarter" idx="14"/>
          </p:nvPr>
        </p:nvSpPr>
        <p:spPr/>
        <p:txBody>
          <a:bodyPr/>
          <a:lstStyle/>
          <a:p>
            <a:r>
              <a:rPr lang="en-GB" dirty="0" smtClean="0"/>
              <a:t>Once a program has been compiled, the object code can be distributed and the compiler is not needed to run the program</a:t>
            </a:r>
          </a:p>
          <a:p>
            <a:r>
              <a:rPr lang="en-GB" dirty="0" smtClean="0"/>
              <a:t>The object code runs faster than interpreted code</a:t>
            </a:r>
          </a:p>
          <a:p>
            <a:r>
              <a:rPr lang="en-GB" dirty="0" smtClean="0"/>
              <a:t>The object code is more secure, as machine code cannot easily be read and copied by someone wishing to modify the code and sell it as their own product</a:t>
            </a:r>
          </a:p>
          <a:p>
            <a:endParaRPr lang="en-GB" dirty="0"/>
          </a:p>
        </p:txBody>
      </p:sp>
    </p:spTree>
    <p:extLst>
      <p:ext uri="{BB962C8B-B14F-4D97-AF65-F5344CB8AC3E}">
        <p14:creationId xmlns:p14="http://schemas.microsoft.com/office/powerpoint/2010/main" val="409961120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18BFBF-46F4-41A6-955A-DE470C4F227D}"/>
</file>

<file path=customXml/itemProps2.xml><?xml version="1.0" encoding="utf-8"?>
<ds:datastoreItem xmlns:ds="http://schemas.openxmlformats.org/officeDocument/2006/customXml" ds:itemID="{88424343-16EE-4023-922D-5CFDDC0E0A00}"/>
</file>

<file path=customXml/itemProps3.xml><?xml version="1.0" encoding="utf-8"?>
<ds:datastoreItem xmlns:ds="http://schemas.openxmlformats.org/officeDocument/2006/customXml" ds:itemID="{6676C327-946B-4E9B-A24C-00A743BF7689}"/>
</file>

<file path=docProps/app.xml><?xml version="1.0" encoding="utf-8"?>
<Properties xmlns="http://schemas.openxmlformats.org/officeDocument/2006/extended-properties" xmlns:vt="http://schemas.openxmlformats.org/officeDocument/2006/docPropsVTypes">
  <Template>Unit 4</Template>
  <TotalTime>1596</TotalTime>
  <Words>825</Words>
  <Application>Microsoft Office PowerPoint</Application>
  <PresentationFormat>On-screen Show (4:3)</PresentationFormat>
  <Paragraphs>69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Museo900-Regular</vt:lpstr>
      <vt:lpstr>Museo 500</vt:lpstr>
      <vt:lpstr>Museo 900</vt:lpstr>
      <vt:lpstr>Arial</vt:lpstr>
      <vt:lpstr>Museo 100</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Laura Heathcote</cp:lastModifiedBy>
  <cp:revision>56</cp:revision>
  <dcterms:created xsi:type="dcterms:W3CDTF">2015-09-10T08:50:51Z</dcterms:created>
  <dcterms:modified xsi:type="dcterms:W3CDTF">2016-02-05T11:39:06Z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