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4" autoAdjust="0"/>
    <p:restoredTop sz="94660"/>
  </p:normalViewPr>
  <p:slideViewPr>
    <p:cSldViewPr snapToGrid="0">
      <p:cViewPr varScale="1">
        <p:scale>
          <a:sx n="114" d="100"/>
          <a:sy n="114" d="100"/>
        </p:scale>
        <p:origin x="546" y="10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429256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53443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406142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201696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43921-457F-42D7-9A5E-1FB398760551}"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20235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B43921-457F-42D7-9A5E-1FB398760551}"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113789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B43921-457F-42D7-9A5E-1FB398760551}" type="datetimeFigureOut">
              <a:rPr lang="en-GB" smtClean="0"/>
              <a:t>15/04/2020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48807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B43921-457F-42D7-9A5E-1FB398760551}" type="datetimeFigureOut">
              <a:rPr lang="en-GB" smtClean="0"/>
              <a:t>15/04/2020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24778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43921-457F-42D7-9A5E-1FB398760551}" type="datetimeFigureOut">
              <a:rPr lang="en-GB" smtClean="0"/>
              <a:t>15/04/2020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68002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B43921-457F-42D7-9A5E-1FB398760551}"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63172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B43921-457F-42D7-9A5E-1FB398760551}"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1674976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15"/>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0" y="-22878"/>
            <a:ext cx="12191999" cy="1337328"/>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43921-457F-42D7-9A5E-1FB398760551}" type="datetimeFigureOut">
              <a:rPr lang="en-GB" smtClean="0"/>
              <a:t>15/04/2020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C0A8E-E8C2-469C-905E-C6857145D775}" type="slidenum">
              <a:rPr lang="en-GB" smtClean="0"/>
              <a:t>‹#›</a:t>
            </a:fld>
            <a:endParaRPr lang="en-GB"/>
          </a:p>
        </p:txBody>
      </p:sp>
      <p:cxnSp>
        <p:nvCxnSpPr>
          <p:cNvPr id="14" name="Straight Connector 13"/>
          <p:cNvCxnSpPr/>
          <p:nvPr userDrawn="1"/>
        </p:nvCxnSpPr>
        <p:spPr>
          <a:xfrm>
            <a:off x="0" y="1314450"/>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6253601"/>
            <a:ext cx="1225454" cy="604399"/>
          </a:xfrm>
          <a:prstGeom prst="rect">
            <a:avLst/>
          </a:prstGeom>
        </p:spPr>
      </p:pic>
    </p:spTree>
    <p:extLst>
      <p:ext uri="{BB962C8B-B14F-4D97-AF65-F5344CB8AC3E}">
        <p14:creationId xmlns:p14="http://schemas.microsoft.com/office/powerpoint/2010/main" val="2895393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77" y="1559858"/>
            <a:ext cx="11950311" cy="1200329"/>
          </a:xfrm>
          <a:prstGeom prst="rect">
            <a:avLst/>
          </a:prstGeom>
          <a:noFill/>
        </p:spPr>
        <p:txBody>
          <a:bodyPr wrap="square" rtlCol="0">
            <a:spAutoFit/>
          </a:bodyPr>
          <a:lstStyle/>
          <a:p>
            <a:pPr marL="342900" indent="-342900">
              <a:buFont typeface="+mj-lt"/>
              <a:buAutoNum type="arabicPeriod"/>
            </a:pPr>
            <a:r>
              <a:rPr lang="en-GB" dirty="0"/>
              <a:t>In pairs or small groups, read the following scenarios and list sensible application software categories that would be required. For each one, make sure to justify your choice in the context of the scenario.</a:t>
            </a:r>
          </a:p>
          <a:p>
            <a:pPr marL="342900" indent="-342900">
              <a:buFont typeface="+mj-lt"/>
              <a:buAutoNum type="arabicPeriod"/>
            </a:pPr>
            <a:endParaRPr lang="en-GB" dirty="0"/>
          </a:p>
          <a:p>
            <a:r>
              <a:rPr lang="en-GB" b="1" dirty="0"/>
              <a:t>SCENARIO 1: </a:t>
            </a:r>
            <a:r>
              <a:rPr lang="en-GB" dirty="0"/>
              <a:t>A large secondary school that includes a sixth-form (12-18) specialising in media studies.</a:t>
            </a:r>
          </a:p>
        </p:txBody>
      </p:sp>
      <p:pic>
        <p:nvPicPr>
          <p:cNvPr id="5" name="Picture 4"/>
          <p:cNvPicPr>
            <a:picLocks noChangeAspect="1"/>
          </p:cNvPicPr>
          <p:nvPr/>
        </p:nvPicPr>
        <p:blipFill>
          <a:blip r:embed="rId2"/>
          <a:stretch>
            <a:fillRect/>
          </a:stretch>
        </p:blipFill>
        <p:spPr>
          <a:xfrm>
            <a:off x="7229475" y="3562350"/>
            <a:ext cx="4962525" cy="3295650"/>
          </a:xfrm>
          <a:prstGeom prst="rect">
            <a:avLst/>
          </a:prstGeom>
        </p:spPr>
      </p:pic>
      <p:sp>
        <p:nvSpPr>
          <p:cNvPr id="6" name="Rectangle 5">
            <a:extLst>
              <a:ext uri="{FF2B5EF4-FFF2-40B4-BE49-F238E27FC236}">
                <a16:creationId xmlns:a16="http://schemas.microsoft.com/office/drawing/2014/main" id="{2A7A41AB-B0B5-44E6-92E7-FCB07BC9B9BF}"/>
              </a:ext>
            </a:extLst>
          </p:cNvPr>
          <p:cNvSpPr/>
          <p:nvPr/>
        </p:nvSpPr>
        <p:spPr>
          <a:xfrm>
            <a:off x="0" y="485776"/>
            <a:ext cx="12192000" cy="369332"/>
          </a:xfrm>
          <a:prstGeom prst="rect">
            <a:avLst/>
          </a:prstGeom>
        </p:spPr>
        <p:txBody>
          <a:bodyPr wrap="square">
            <a:spAutoFit/>
          </a:bodyPr>
          <a:lstStyle/>
          <a:p>
            <a:r>
              <a:rPr lang="en-GB" dirty="0">
                <a:solidFill>
                  <a:srgbClr val="C00000"/>
                </a:solidFill>
              </a:rPr>
              <a:t>Understand the need for and attributes of different types of software</a:t>
            </a:r>
          </a:p>
        </p:txBody>
      </p:sp>
      <p:sp>
        <p:nvSpPr>
          <p:cNvPr id="8" name="Rectangle 7">
            <a:extLst>
              <a:ext uri="{FF2B5EF4-FFF2-40B4-BE49-F238E27FC236}">
                <a16:creationId xmlns:a16="http://schemas.microsoft.com/office/drawing/2014/main" id="{102B5CEF-6D60-4FB0-A400-32C18E9A31AB}"/>
              </a:ext>
            </a:extLst>
          </p:cNvPr>
          <p:cNvSpPr/>
          <p:nvPr/>
        </p:nvSpPr>
        <p:spPr>
          <a:xfrm>
            <a:off x="0" y="0"/>
            <a:ext cx="12192000" cy="461665"/>
          </a:xfrm>
          <a:prstGeom prst="rect">
            <a:avLst/>
          </a:prstGeom>
        </p:spPr>
        <p:txBody>
          <a:bodyPr wrap="square">
            <a:spAutoFit/>
          </a:bodyPr>
          <a:lstStyle/>
          <a:p>
            <a:r>
              <a:rPr lang="en-GB" sz="2400" b="1" dirty="0">
                <a:solidFill>
                  <a:srgbClr val="C00000"/>
                </a:solidFill>
              </a:rPr>
              <a:t>Hardware and software</a:t>
            </a:r>
            <a:endParaRPr lang="en-GB" sz="2400" dirty="0">
              <a:solidFill>
                <a:srgbClr val="C00000"/>
              </a:solidFill>
            </a:endParaRPr>
          </a:p>
        </p:txBody>
      </p:sp>
    </p:spTree>
    <p:extLst>
      <p:ext uri="{BB962C8B-B14F-4D97-AF65-F5344CB8AC3E}">
        <p14:creationId xmlns:p14="http://schemas.microsoft.com/office/powerpoint/2010/main" val="2986999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77" y="1559858"/>
            <a:ext cx="11950311" cy="1200329"/>
          </a:xfrm>
          <a:prstGeom prst="rect">
            <a:avLst/>
          </a:prstGeom>
          <a:noFill/>
        </p:spPr>
        <p:txBody>
          <a:bodyPr wrap="square" rtlCol="0">
            <a:spAutoFit/>
          </a:bodyPr>
          <a:lstStyle/>
          <a:p>
            <a:pPr marL="342900" indent="-342900">
              <a:buFont typeface="+mj-lt"/>
              <a:buAutoNum type="arabicPeriod"/>
            </a:pPr>
            <a:r>
              <a:rPr lang="en-GB" dirty="0"/>
              <a:t>In pairs or small groups, read the following scenarios and list sensible application software categories that would be required. For each one, make sure to justify your choice in the context of the scenario.</a:t>
            </a:r>
          </a:p>
          <a:p>
            <a:pPr marL="342900" indent="-342900">
              <a:buFont typeface="+mj-lt"/>
              <a:buAutoNum type="arabicPeriod"/>
            </a:pPr>
            <a:endParaRPr lang="en-GB" dirty="0"/>
          </a:p>
          <a:p>
            <a:r>
              <a:rPr lang="en-GB" b="1" dirty="0"/>
              <a:t>SCENARIO 2: </a:t>
            </a:r>
            <a:r>
              <a:rPr lang="en-GB" dirty="0"/>
              <a:t>A GP surgery.</a:t>
            </a:r>
          </a:p>
        </p:txBody>
      </p:sp>
      <p:pic>
        <p:nvPicPr>
          <p:cNvPr id="5" name="Picture 4"/>
          <p:cNvPicPr>
            <a:picLocks noChangeAspect="1"/>
          </p:cNvPicPr>
          <p:nvPr/>
        </p:nvPicPr>
        <p:blipFill>
          <a:blip r:embed="rId2"/>
          <a:stretch>
            <a:fillRect/>
          </a:stretch>
        </p:blipFill>
        <p:spPr>
          <a:xfrm>
            <a:off x="7210425" y="3124200"/>
            <a:ext cx="4981575" cy="3733800"/>
          </a:xfrm>
          <a:prstGeom prst="rect">
            <a:avLst/>
          </a:prstGeom>
        </p:spPr>
      </p:pic>
      <p:sp>
        <p:nvSpPr>
          <p:cNvPr id="6" name="Rectangle 5">
            <a:extLst>
              <a:ext uri="{FF2B5EF4-FFF2-40B4-BE49-F238E27FC236}">
                <a16:creationId xmlns:a16="http://schemas.microsoft.com/office/drawing/2014/main" id="{398251EB-06C0-4103-BDD0-31C48522FD43}"/>
              </a:ext>
            </a:extLst>
          </p:cNvPr>
          <p:cNvSpPr/>
          <p:nvPr/>
        </p:nvSpPr>
        <p:spPr>
          <a:xfrm>
            <a:off x="0" y="485776"/>
            <a:ext cx="12192000" cy="369332"/>
          </a:xfrm>
          <a:prstGeom prst="rect">
            <a:avLst/>
          </a:prstGeom>
        </p:spPr>
        <p:txBody>
          <a:bodyPr wrap="square">
            <a:spAutoFit/>
          </a:bodyPr>
          <a:lstStyle/>
          <a:p>
            <a:r>
              <a:rPr lang="en-GB" dirty="0">
                <a:solidFill>
                  <a:srgbClr val="C00000"/>
                </a:solidFill>
              </a:rPr>
              <a:t>Understand the need for and attributes of different types of software</a:t>
            </a:r>
          </a:p>
        </p:txBody>
      </p:sp>
      <p:sp>
        <p:nvSpPr>
          <p:cNvPr id="8" name="Rectangle 7">
            <a:extLst>
              <a:ext uri="{FF2B5EF4-FFF2-40B4-BE49-F238E27FC236}">
                <a16:creationId xmlns:a16="http://schemas.microsoft.com/office/drawing/2014/main" id="{D2A310DA-65DE-4D40-87C3-C7031765EC79}"/>
              </a:ext>
            </a:extLst>
          </p:cNvPr>
          <p:cNvSpPr/>
          <p:nvPr/>
        </p:nvSpPr>
        <p:spPr>
          <a:xfrm>
            <a:off x="0" y="0"/>
            <a:ext cx="12192000" cy="461665"/>
          </a:xfrm>
          <a:prstGeom prst="rect">
            <a:avLst/>
          </a:prstGeom>
        </p:spPr>
        <p:txBody>
          <a:bodyPr wrap="square">
            <a:spAutoFit/>
          </a:bodyPr>
          <a:lstStyle/>
          <a:p>
            <a:r>
              <a:rPr lang="en-GB" sz="2400" b="1" dirty="0">
                <a:solidFill>
                  <a:srgbClr val="C00000"/>
                </a:solidFill>
              </a:rPr>
              <a:t>Hardware and software</a:t>
            </a:r>
            <a:endParaRPr lang="en-GB" sz="2400" dirty="0">
              <a:solidFill>
                <a:srgbClr val="C00000"/>
              </a:solidFill>
            </a:endParaRPr>
          </a:p>
        </p:txBody>
      </p:sp>
    </p:spTree>
    <p:extLst>
      <p:ext uri="{BB962C8B-B14F-4D97-AF65-F5344CB8AC3E}">
        <p14:creationId xmlns:p14="http://schemas.microsoft.com/office/powerpoint/2010/main" val="397249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77" y="1559858"/>
            <a:ext cx="11950311" cy="1200329"/>
          </a:xfrm>
          <a:prstGeom prst="rect">
            <a:avLst/>
          </a:prstGeom>
          <a:noFill/>
        </p:spPr>
        <p:txBody>
          <a:bodyPr wrap="square" rtlCol="0">
            <a:spAutoFit/>
          </a:bodyPr>
          <a:lstStyle/>
          <a:p>
            <a:pPr marL="342900" indent="-342900">
              <a:buFont typeface="+mj-lt"/>
              <a:buAutoNum type="arabicPeriod"/>
            </a:pPr>
            <a:r>
              <a:rPr lang="en-GB" dirty="0"/>
              <a:t>In pairs or small groups, read the following scenarios and list sensible application software categories that would be required. For each one, make sure to justify your choice in the context of the scenario.</a:t>
            </a:r>
          </a:p>
          <a:p>
            <a:pPr marL="342900" indent="-342900">
              <a:buFont typeface="+mj-lt"/>
              <a:buAutoNum type="arabicPeriod"/>
            </a:pPr>
            <a:endParaRPr lang="en-GB" dirty="0"/>
          </a:p>
          <a:p>
            <a:r>
              <a:rPr lang="en-GB" b="1" dirty="0"/>
              <a:t>SCENARIO 3: </a:t>
            </a:r>
            <a:r>
              <a:rPr lang="en-GB" dirty="0"/>
              <a:t>A personal accountancy company.</a:t>
            </a:r>
          </a:p>
        </p:txBody>
      </p:sp>
      <p:pic>
        <p:nvPicPr>
          <p:cNvPr id="5" name="Picture 4"/>
          <p:cNvPicPr>
            <a:picLocks noChangeAspect="1"/>
          </p:cNvPicPr>
          <p:nvPr/>
        </p:nvPicPr>
        <p:blipFill>
          <a:blip r:embed="rId2"/>
          <a:stretch>
            <a:fillRect/>
          </a:stretch>
        </p:blipFill>
        <p:spPr>
          <a:xfrm>
            <a:off x="7905750" y="4000500"/>
            <a:ext cx="4286250" cy="2857500"/>
          </a:xfrm>
          <a:prstGeom prst="rect">
            <a:avLst/>
          </a:prstGeom>
        </p:spPr>
      </p:pic>
      <p:sp>
        <p:nvSpPr>
          <p:cNvPr id="6" name="Rectangle 5">
            <a:extLst>
              <a:ext uri="{FF2B5EF4-FFF2-40B4-BE49-F238E27FC236}">
                <a16:creationId xmlns:a16="http://schemas.microsoft.com/office/drawing/2014/main" id="{882E28DF-9B0B-4B6F-AF48-8A9487D9B4EE}"/>
              </a:ext>
            </a:extLst>
          </p:cNvPr>
          <p:cNvSpPr/>
          <p:nvPr/>
        </p:nvSpPr>
        <p:spPr>
          <a:xfrm>
            <a:off x="0" y="485776"/>
            <a:ext cx="12192000" cy="369332"/>
          </a:xfrm>
          <a:prstGeom prst="rect">
            <a:avLst/>
          </a:prstGeom>
        </p:spPr>
        <p:txBody>
          <a:bodyPr wrap="square">
            <a:spAutoFit/>
          </a:bodyPr>
          <a:lstStyle/>
          <a:p>
            <a:r>
              <a:rPr lang="en-GB" dirty="0">
                <a:solidFill>
                  <a:srgbClr val="C00000"/>
                </a:solidFill>
              </a:rPr>
              <a:t>Understand the need for and attributes of different types of software</a:t>
            </a:r>
          </a:p>
        </p:txBody>
      </p:sp>
      <p:sp>
        <p:nvSpPr>
          <p:cNvPr id="8" name="Rectangle 7">
            <a:extLst>
              <a:ext uri="{FF2B5EF4-FFF2-40B4-BE49-F238E27FC236}">
                <a16:creationId xmlns:a16="http://schemas.microsoft.com/office/drawing/2014/main" id="{55719CED-C2AC-4684-AD0D-BE166520CA7A}"/>
              </a:ext>
            </a:extLst>
          </p:cNvPr>
          <p:cNvSpPr/>
          <p:nvPr/>
        </p:nvSpPr>
        <p:spPr>
          <a:xfrm>
            <a:off x="0" y="0"/>
            <a:ext cx="12192000" cy="461665"/>
          </a:xfrm>
          <a:prstGeom prst="rect">
            <a:avLst/>
          </a:prstGeom>
        </p:spPr>
        <p:txBody>
          <a:bodyPr wrap="square">
            <a:spAutoFit/>
          </a:bodyPr>
          <a:lstStyle/>
          <a:p>
            <a:r>
              <a:rPr lang="en-GB" sz="2400" b="1" dirty="0">
                <a:solidFill>
                  <a:srgbClr val="C00000"/>
                </a:solidFill>
              </a:rPr>
              <a:t>Hardware and software</a:t>
            </a:r>
            <a:endParaRPr lang="en-GB" sz="2400" dirty="0">
              <a:solidFill>
                <a:srgbClr val="C00000"/>
              </a:solidFill>
            </a:endParaRPr>
          </a:p>
        </p:txBody>
      </p:sp>
    </p:spTree>
    <p:extLst>
      <p:ext uri="{BB962C8B-B14F-4D97-AF65-F5344CB8AC3E}">
        <p14:creationId xmlns:p14="http://schemas.microsoft.com/office/powerpoint/2010/main" val="1596200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77" y="1559858"/>
            <a:ext cx="11950311" cy="1200329"/>
          </a:xfrm>
          <a:prstGeom prst="rect">
            <a:avLst/>
          </a:prstGeom>
          <a:noFill/>
        </p:spPr>
        <p:txBody>
          <a:bodyPr wrap="square" rtlCol="0">
            <a:spAutoFit/>
          </a:bodyPr>
          <a:lstStyle/>
          <a:p>
            <a:pPr marL="342900" indent="-342900">
              <a:buFont typeface="+mj-lt"/>
              <a:buAutoNum type="arabicPeriod"/>
            </a:pPr>
            <a:r>
              <a:rPr lang="en-GB" dirty="0"/>
              <a:t>In pairs or small groups, read the following scenarios and list sensible application software categories that would be required. For each one, make sure to justify your choice in the context of the scenario.</a:t>
            </a:r>
          </a:p>
          <a:p>
            <a:pPr marL="342900" indent="-342900">
              <a:buFont typeface="+mj-lt"/>
              <a:buAutoNum type="arabicPeriod"/>
            </a:pPr>
            <a:endParaRPr lang="en-GB" dirty="0"/>
          </a:p>
          <a:p>
            <a:r>
              <a:rPr lang="en-GB" b="1" dirty="0"/>
              <a:t>SCENARIO 4: </a:t>
            </a:r>
            <a:r>
              <a:rPr lang="en-GB" dirty="0"/>
              <a:t>A video game development studio.</a:t>
            </a:r>
          </a:p>
        </p:txBody>
      </p:sp>
      <p:pic>
        <p:nvPicPr>
          <p:cNvPr id="5" name="Picture 4"/>
          <p:cNvPicPr>
            <a:picLocks noChangeAspect="1"/>
          </p:cNvPicPr>
          <p:nvPr/>
        </p:nvPicPr>
        <p:blipFill>
          <a:blip r:embed="rId2"/>
          <a:stretch>
            <a:fillRect/>
          </a:stretch>
        </p:blipFill>
        <p:spPr>
          <a:xfrm>
            <a:off x="7620000" y="3609975"/>
            <a:ext cx="4572000" cy="3248025"/>
          </a:xfrm>
          <a:prstGeom prst="rect">
            <a:avLst/>
          </a:prstGeom>
        </p:spPr>
      </p:pic>
      <p:sp>
        <p:nvSpPr>
          <p:cNvPr id="6" name="Rectangle 5">
            <a:extLst>
              <a:ext uri="{FF2B5EF4-FFF2-40B4-BE49-F238E27FC236}">
                <a16:creationId xmlns:a16="http://schemas.microsoft.com/office/drawing/2014/main" id="{B96FEF07-2017-46AC-B7E3-1152593EEAA3}"/>
              </a:ext>
            </a:extLst>
          </p:cNvPr>
          <p:cNvSpPr/>
          <p:nvPr/>
        </p:nvSpPr>
        <p:spPr>
          <a:xfrm>
            <a:off x="0" y="485776"/>
            <a:ext cx="12192000" cy="369332"/>
          </a:xfrm>
          <a:prstGeom prst="rect">
            <a:avLst/>
          </a:prstGeom>
        </p:spPr>
        <p:txBody>
          <a:bodyPr wrap="square">
            <a:spAutoFit/>
          </a:bodyPr>
          <a:lstStyle/>
          <a:p>
            <a:r>
              <a:rPr lang="en-GB" dirty="0">
                <a:solidFill>
                  <a:srgbClr val="C00000"/>
                </a:solidFill>
              </a:rPr>
              <a:t>Understand the need for and attributes of different types of software</a:t>
            </a:r>
          </a:p>
        </p:txBody>
      </p:sp>
      <p:sp>
        <p:nvSpPr>
          <p:cNvPr id="8" name="Rectangle 7">
            <a:extLst>
              <a:ext uri="{FF2B5EF4-FFF2-40B4-BE49-F238E27FC236}">
                <a16:creationId xmlns:a16="http://schemas.microsoft.com/office/drawing/2014/main" id="{2DB2E8C7-224F-40CE-99D8-7FC6D33AC0B5}"/>
              </a:ext>
            </a:extLst>
          </p:cNvPr>
          <p:cNvSpPr/>
          <p:nvPr/>
        </p:nvSpPr>
        <p:spPr>
          <a:xfrm>
            <a:off x="0" y="0"/>
            <a:ext cx="12192000" cy="461665"/>
          </a:xfrm>
          <a:prstGeom prst="rect">
            <a:avLst/>
          </a:prstGeom>
        </p:spPr>
        <p:txBody>
          <a:bodyPr wrap="square">
            <a:spAutoFit/>
          </a:bodyPr>
          <a:lstStyle/>
          <a:p>
            <a:r>
              <a:rPr lang="en-GB" sz="2400" b="1" dirty="0">
                <a:solidFill>
                  <a:srgbClr val="C00000"/>
                </a:solidFill>
              </a:rPr>
              <a:t>Hardware and software</a:t>
            </a:r>
            <a:endParaRPr lang="en-GB" sz="2400" dirty="0">
              <a:solidFill>
                <a:srgbClr val="C00000"/>
              </a:solidFill>
            </a:endParaRPr>
          </a:p>
        </p:txBody>
      </p:sp>
    </p:spTree>
    <p:extLst>
      <p:ext uri="{BB962C8B-B14F-4D97-AF65-F5344CB8AC3E}">
        <p14:creationId xmlns:p14="http://schemas.microsoft.com/office/powerpoint/2010/main" val="410514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77" y="1559858"/>
            <a:ext cx="11950311" cy="1200329"/>
          </a:xfrm>
          <a:prstGeom prst="rect">
            <a:avLst/>
          </a:prstGeom>
          <a:noFill/>
        </p:spPr>
        <p:txBody>
          <a:bodyPr wrap="square" rtlCol="0">
            <a:spAutoFit/>
          </a:bodyPr>
          <a:lstStyle/>
          <a:p>
            <a:pPr marL="342900" indent="-342900">
              <a:buFont typeface="+mj-lt"/>
              <a:buAutoNum type="arabicPeriod"/>
            </a:pPr>
            <a:r>
              <a:rPr lang="en-GB" dirty="0"/>
              <a:t>In pairs or small groups, read the following scenarios and list sensible application software categories that would be required. For each one, make sure to justify your choice in the context of the scenario.</a:t>
            </a:r>
          </a:p>
          <a:p>
            <a:pPr marL="342900" indent="-342900">
              <a:buFont typeface="+mj-lt"/>
              <a:buAutoNum type="arabicPeriod"/>
            </a:pPr>
            <a:endParaRPr lang="en-GB" dirty="0"/>
          </a:p>
          <a:p>
            <a:r>
              <a:rPr lang="en-GB" b="1" dirty="0"/>
              <a:t>SCENARIO 5: </a:t>
            </a:r>
            <a:r>
              <a:rPr lang="en-GB" dirty="0"/>
              <a:t>An online-only food retailer.</a:t>
            </a:r>
          </a:p>
        </p:txBody>
      </p:sp>
      <p:pic>
        <p:nvPicPr>
          <p:cNvPr id="5" name="Picture 4"/>
          <p:cNvPicPr>
            <a:picLocks noChangeAspect="1"/>
          </p:cNvPicPr>
          <p:nvPr/>
        </p:nvPicPr>
        <p:blipFill>
          <a:blip r:embed="rId2"/>
          <a:stretch>
            <a:fillRect/>
          </a:stretch>
        </p:blipFill>
        <p:spPr>
          <a:xfrm>
            <a:off x="8020050" y="3581400"/>
            <a:ext cx="4171950" cy="3276600"/>
          </a:xfrm>
          <a:prstGeom prst="rect">
            <a:avLst/>
          </a:prstGeom>
        </p:spPr>
      </p:pic>
      <p:sp>
        <p:nvSpPr>
          <p:cNvPr id="6" name="Rectangle 5">
            <a:extLst>
              <a:ext uri="{FF2B5EF4-FFF2-40B4-BE49-F238E27FC236}">
                <a16:creationId xmlns:a16="http://schemas.microsoft.com/office/drawing/2014/main" id="{80D0931F-159A-4B7C-9F6F-01FF4C2113E4}"/>
              </a:ext>
            </a:extLst>
          </p:cNvPr>
          <p:cNvSpPr/>
          <p:nvPr/>
        </p:nvSpPr>
        <p:spPr>
          <a:xfrm>
            <a:off x="0" y="485776"/>
            <a:ext cx="12192000" cy="369332"/>
          </a:xfrm>
          <a:prstGeom prst="rect">
            <a:avLst/>
          </a:prstGeom>
        </p:spPr>
        <p:txBody>
          <a:bodyPr wrap="square">
            <a:spAutoFit/>
          </a:bodyPr>
          <a:lstStyle/>
          <a:p>
            <a:r>
              <a:rPr lang="en-GB" dirty="0">
                <a:solidFill>
                  <a:srgbClr val="C00000"/>
                </a:solidFill>
              </a:rPr>
              <a:t>Understand the need for and attributes of different types of software</a:t>
            </a:r>
          </a:p>
        </p:txBody>
      </p:sp>
      <p:sp>
        <p:nvSpPr>
          <p:cNvPr id="8" name="Rectangle 7">
            <a:extLst>
              <a:ext uri="{FF2B5EF4-FFF2-40B4-BE49-F238E27FC236}">
                <a16:creationId xmlns:a16="http://schemas.microsoft.com/office/drawing/2014/main" id="{982FC17E-7D37-4874-B15E-776E3F337492}"/>
              </a:ext>
            </a:extLst>
          </p:cNvPr>
          <p:cNvSpPr/>
          <p:nvPr/>
        </p:nvSpPr>
        <p:spPr>
          <a:xfrm>
            <a:off x="0" y="0"/>
            <a:ext cx="12192000" cy="461665"/>
          </a:xfrm>
          <a:prstGeom prst="rect">
            <a:avLst/>
          </a:prstGeom>
        </p:spPr>
        <p:txBody>
          <a:bodyPr wrap="square">
            <a:spAutoFit/>
          </a:bodyPr>
          <a:lstStyle/>
          <a:p>
            <a:r>
              <a:rPr lang="en-GB" sz="2400" b="1" dirty="0">
                <a:solidFill>
                  <a:srgbClr val="C00000"/>
                </a:solidFill>
              </a:rPr>
              <a:t>Hardware and software</a:t>
            </a:r>
            <a:endParaRPr lang="en-GB" sz="2400" dirty="0">
              <a:solidFill>
                <a:srgbClr val="C00000"/>
              </a:solidFill>
            </a:endParaRPr>
          </a:p>
        </p:txBody>
      </p:sp>
    </p:spTree>
    <p:extLst>
      <p:ext uri="{BB962C8B-B14F-4D97-AF65-F5344CB8AC3E}">
        <p14:creationId xmlns:p14="http://schemas.microsoft.com/office/powerpoint/2010/main" val="72691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16" ma:contentTypeDescription="Create a new document." ma:contentTypeScope="" ma:versionID="ec54585cf92dd6982308d124fd5b9dee">
  <xsd:schema xmlns:xsd="http://www.w3.org/2001/XMLSchema" xmlns:xs="http://www.w3.org/2001/XMLSchema" xmlns:p="http://schemas.microsoft.com/office/2006/metadata/properties" xmlns:ns2="506ac514-9468-4ce6-abae-8e7a4c758df2" xmlns:ns3="70888afb-978a-47fe-a38c-33c273623691" targetNamespace="http://schemas.microsoft.com/office/2006/metadata/properties" ma:root="true" ma:fieldsID="714f961642457c784f84d90ad25ddd92" ns2:_="" ns3:_="">
    <xsd:import namespace="506ac514-9468-4ce6-abae-8e7a4c758df2"/>
    <xsd:import namespace="70888afb-978a-47fe-a38c-33c2736236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c9dc24d-f3fe-46e4-aaea-1685f95ea34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0888afb-978a-47fe-a38c-33c27362369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e55939-b32e-4bb4-938e-37e949c5a9cb}" ma:internalName="TaxCatchAll" ma:showField="CatchAllData" ma:web="70888afb-978a-47fe-a38c-33c2736236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6ac514-9468-4ce6-abae-8e7a4c758df2">
      <Terms xmlns="http://schemas.microsoft.com/office/infopath/2007/PartnerControls"/>
    </lcf76f155ced4ddcb4097134ff3c332f>
    <TaxCatchAll xmlns="70888afb-978a-47fe-a38c-33c273623691" xsi:nil="true"/>
  </documentManagement>
</p:properties>
</file>

<file path=customXml/itemProps1.xml><?xml version="1.0" encoding="utf-8"?>
<ds:datastoreItem xmlns:ds="http://schemas.openxmlformats.org/officeDocument/2006/customXml" ds:itemID="{68448B89-7B04-4D01-9546-F8D4B6ECEC65}"/>
</file>

<file path=customXml/itemProps2.xml><?xml version="1.0" encoding="utf-8"?>
<ds:datastoreItem xmlns:ds="http://schemas.openxmlformats.org/officeDocument/2006/customXml" ds:itemID="{E6A0AEDA-B722-4702-8D52-F441B0322DFD}"/>
</file>

<file path=customXml/itemProps3.xml><?xml version="1.0" encoding="utf-8"?>
<ds:datastoreItem xmlns:ds="http://schemas.openxmlformats.org/officeDocument/2006/customXml" ds:itemID="{157C6A86-A9C3-4320-AEC6-A6011DAB7D27}"/>
</file>

<file path=docProps/app.xml><?xml version="1.0" encoding="utf-8"?>
<Properties xmlns="http://schemas.openxmlformats.org/officeDocument/2006/extended-properties" xmlns:vt="http://schemas.openxmlformats.org/officeDocument/2006/docPropsVTypes">
  <TotalTime>492</TotalTime>
  <Words>311</Words>
  <Application>Microsoft Office PowerPoint</Application>
  <PresentationFormat>Widescreen</PresentationFormat>
  <Paragraphs>25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Sargent</dc:creator>
  <cp:lastModifiedBy>Andrew Fenn</cp:lastModifiedBy>
  <cp:revision>54</cp:revision>
  <dcterms:created xsi:type="dcterms:W3CDTF">2014-10-30T19:23:19Z</dcterms:created>
  <dcterms:modified xsi:type="dcterms:W3CDTF">2020-04-15T15:40:44Z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