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114" d="100"/>
          <a:sy n="114" d="100"/>
        </p:scale>
        <p:origin x="546" y="11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15/04/2020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15/04/2020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15/04/2020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15/04/2020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91770"/>
            <a:ext cx="12192000" cy="369332"/>
          </a:xfrm>
          <a:prstGeom prst="rect">
            <a:avLst/>
          </a:prstGeom>
        </p:spPr>
        <p:txBody>
          <a:bodyPr wrap="square">
            <a:spAutoFit/>
          </a:bodyPr>
          <a:lstStyle/>
          <a:p>
            <a:r>
              <a:rPr lang="en-GB" dirty="0">
                <a:solidFill>
                  <a:srgbClr val="C00000"/>
                </a:solidFill>
              </a:rPr>
              <a:t>Understand the relationship between hardware and software and be able to define the terms: • hardware • software</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
        <p:nvSpPr>
          <p:cNvPr id="3" name="TextBox 2"/>
          <p:cNvSpPr txBox="1"/>
          <p:nvPr/>
        </p:nvSpPr>
        <p:spPr>
          <a:xfrm>
            <a:off x="107577" y="1559858"/>
            <a:ext cx="11950311" cy="369332"/>
          </a:xfrm>
          <a:prstGeom prst="rect">
            <a:avLst/>
          </a:prstGeom>
          <a:noFill/>
        </p:spPr>
        <p:txBody>
          <a:bodyPr wrap="square" rtlCol="0">
            <a:spAutoFit/>
          </a:bodyPr>
          <a:lstStyle/>
          <a:p>
            <a:r>
              <a:rPr lang="en-GB" dirty="0"/>
              <a:t>1. Define the terms hardware and software.</a:t>
            </a:r>
          </a:p>
        </p:txBody>
      </p:sp>
      <p:graphicFrame>
        <p:nvGraphicFramePr>
          <p:cNvPr id="4" name="Table 3">
            <a:extLst>
              <a:ext uri="{FF2B5EF4-FFF2-40B4-BE49-F238E27FC236}">
                <a16:creationId xmlns:a16="http://schemas.microsoft.com/office/drawing/2014/main" id="{37E6FF33-7EA9-4AAE-A65B-EDC8CAC1A116}"/>
              </a:ext>
            </a:extLst>
          </p:cNvPr>
          <p:cNvGraphicFramePr>
            <a:graphicFrameLocks noGrp="1"/>
          </p:cNvGraphicFramePr>
          <p:nvPr/>
        </p:nvGraphicFramePr>
        <p:xfrm>
          <a:off x="1830724" y="2095537"/>
          <a:ext cx="8128000" cy="1898552"/>
        </p:xfrm>
        <a:graphic>
          <a:graphicData uri="http://schemas.openxmlformats.org/drawingml/2006/table">
            <a:tbl>
              <a:tblPr firstRow="1" bandRow="1">
                <a:tableStyleId>{21E4AEA4-8DFA-4A89-87EB-49C32662AFE0}</a:tableStyleId>
              </a:tblPr>
              <a:tblGrid>
                <a:gridCol w="4064000">
                  <a:extLst>
                    <a:ext uri="{9D8B030D-6E8A-4147-A177-3AD203B41FA5}">
                      <a16:colId xmlns:a16="http://schemas.microsoft.com/office/drawing/2014/main" val="957284984"/>
                    </a:ext>
                  </a:extLst>
                </a:gridCol>
                <a:gridCol w="4064000">
                  <a:extLst>
                    <a:ext uri="{9D8B030D-6E8A-4147-A177-3AD203B41FA5}">
                      <a16:colId xmlns:a16="http://schemas.microsoft.com/office/drawing/2014/main" val="3051621932"/>
                    </a:ext>
                  </a:extLst>
                </a:gridCol>
              </a:tblGrid>
              <a:tr h="348560">
                <a:tc>
                  <a:txBody>
                    <a:bodyPr/>
                    <a:lstStyle/>
                    <a:p>
                      <a:pPr algn="ctr"/>
                      <a:r>
                        <a:rPr lang="en-GB" dirty="0"/>
                        <a:t>Hardware</a:t>
                      </a:r>
                    </a:p>
                  </a:txBody>
                  <a:tcPr/>
                </a:tc>
                <a:tc>
                  <a:txBody>
                    <a:bodyPr/>
                    <a:lstStyle/>
                    <a:p>
                      <a:pPr algn="ctr"/>
                      <a:r>
                        <a:rPr lang="en-GB" dirty="0"/>
                        <a:t>Software</a:t>
                      </a:r>
                    </a:p>
                  </a:txBody>
                  <a:tcPr/>
                </a:tc>
                <a:extLst>
                  <a:ext uri="{0D108BD9-81ED-4DB2-BD59-A6C34878D82A}">
                    <a16:rowId xmlns:a16="http://schemas.microsoft.com/office/drawing/2014/main" val="2086190702"/>
                  </a:ext>
                </a:extLst>
              </a:tr>
              <a:tr h="1532792">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416895467"/>
                  </a:ext>
                </a:extLst>
              </a:tr>
            </a:tbl>
          </a:graphicData>
        </a:graphic>
      </p:graphicFrame>
      <p:sp>
        <p:nvSpPr>
          <p:cNvPr id="6" name="TextBox 5">
            <a:extLst>
              <a:ext uri="{FF2B5EF4-FFF2-40B4-BE49-F238E27FC236}">
                <a16:creationId xmlns:a16="http://schemas.microsoft.com/office/drawing/2014/main" id="{973D8B85-2E08-4146-89A2-4B12130BDC39}"/>
              </a:ext>
            </a:extLst>
          </p:cNvPr>
          <p:cNvSpPr txBox="1"/>
          <p:nvPr/>
        </p:nvSpPr>
        <p:spPr>
          <a:xfrm>
            <a:off x="120844" y="4250359"/>
            <a:ext cx="11950311" cy="369332"/>
          </a:xfrm>
          <a:prstGeom prst="rect">
            <a:avLst/>
          </a:prstGeom>
          <a:noFill/>
        </p:spPr>
        <p:txBody>
          <a:bodyPr wrap="square" rtlCol="0">
            <a:spAutoFit/>
          </a:bodyPr>
          <a:lstStyle/>
          <a:p>
            <a:pPr marL="342900" indent="-342900">
              <a:buFont typeface="+mj-lt"/>
              <a:buAutoNum type="arabicPeriod" startAt="2"/>
            </a:pPr>
            <a:r>
              <a:rPr lang="en-GB" dirty="0"/>
              <a:t>Explain the relationship between hardware and software.</a:t>
            </a:r>
          </a:p>
        </p:txBody>
      </p:sp>
    </p:spTree>
    <p:extLst>
      <p:ext uri="{BB962C8B-B14F-4D97-AF65-F5344CB8AC3E}">
        <p14:creationId xmlns:p14="http://schemas.microsoft.com/office/powerpoint/2010/main" val="1534686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91770"/>
            <a:ext cx="12192000" cy="369332"/>
          </a:xfrm>
          <a:prstGeom prst="rect">
            <a:avLst/>
          </a:prstGeom>
        </p:spPr>
        <p:txBody>
          <a:bodyPr wrap="square">
            <a:spAutoFit/>
          </a:bodyPr>
          <a:lstStyle/>
          <a:p>
            <a:r>
              <a:rPr lang="en-GB" dirty="0">
                <a:solidFill>
                  <a:srgbClr val="C00000"/>
                </a:solidFill>
              </a:rPr>
              <a:t>Understand the relationship between hardware and software and be able to define the terms: • hardware • software</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
        <p:nvSpPr>
          <p:cNvPr id="3" name="TextBox 2"/>
          <p:cNvSpPr txBox="1"/>
          <p:nvPr/>
        </p:nvSpPr>
        <p:spPr>
          <a:xfrm>
            <a:off x="107577" y="1559858"/>
            <a:ext cx="11950311" cy="369332"/>
          </a:xfrm>
          <a:prstGeom prst="rect">
            <a:avLst/>
          </a:prstGeom>
          <a:noFill/>
        </p:spPr>
        <p:txBody>
          <a:bodyPr wrap="square" rtlCol="0">
            <a:spAutoFit/>
          </a:bodyPr>
          <a:lstStyle/>
          <a:p>
            <a:r>
              <a:rPr lang="en-GB" dirty="0"/>
              <a:t>1. Define the terms hardware and software.</a:t>
            </a:r>
          </a:p>
        </p:txBody>
      </p:sp>
      <p:graphicFrame>
        <p:nvGraphicFramePr>
          <p:cNvPr id="4" name="Table 3">
            <a:extLst>
              <a:ext uri="{FF2B5EF4-FFF2-40B4-BE49-F238E27FC236}">
                <a16:creationId xmlns:a16="http://schemas.microsoft.com/office/drawing/2014/main" id="{37E6FF33-7EA9-4AAE-A65B-EDC8CAC1A116}"/>
              </a:ext>
            </a:extLst>
          </p:cNvPr>
          <p:cNvGraphicFramePr>
            <a:graphicFrameLocks noGrp="1"/>
          </p:cNvGraphicFramePr>
          <p:nvPr>
            <p:extLst>
              <p:ext uri="{D42A27DB-BD31-4B8C-83A1-F6EECF244321}">
                <p14:modId xmlns:p14="http://schemas.microsoft.com/office/powerpoint/2010/main" val="1076754280"/>
              </p:ext>
            </p:extLst>
          </p:nvPr>
        </p:nvGraphicFramePr>
        <p:xfrm>
          <a:off x="1830724" y="2095537"/>
          <a:ext cx="8128000" cy="1898552"/>
        </p:xfrm>
        <a:graphic>
          <a:graphicData uri="http://schemas.openxmlformats.org/drawingml/2006/table">
            <a:tbl>
              <a:tblPr firstRow="1" bandRow="1">
                <a:tableStyleId>{21E4AEA4-8DFA-4A89-87EB-49C32662AFE0}</a:tableStyleId>
              </a:tblPr>
              <a:tblGrid>
                <a:gridCol w="4064000">
                  <a:extLst>
                    <a:ext uri="{9D8B030D-6E8A-4147-A177-3AD203B41FA5}">
                      <a16:colId xmlns:a16="http://schemas.microsoft.com/office/drawing/2014/main" val="957284984"/>
                    </a:ext>
                  </a:extLst>
                </a:gridCol>
                <a:gridCol w="4064000">
                  <a:extLst>
                    <a:ext uri="{9D8B030D-6E8A-4147-A177-3AD203B41FA5}">
                      <a16:colId xmlns:a16="http://schemas.microsoft.com/office/drawing/2014/main" val="3051621932"/>
                    </a:ext>
                  </a:extLst>
                </a:gridCol>
              </a:tblGrid>
              <a:tr h="348560">
                <a:tc>
                  <a:txBody>
                    <a:bodyPr/>
                    <a:lstStyle/>
                    <a:p>
                      <a:pPr algn="ctr"/>
                      <a:r>
                        <a:rPr lang="en-GB" dirty="0"/>
                        <a:t>Hardware</a:t>
                      </a:r>
                    </a:p>
                  </a:txBody>
                  <a:tcPr/>
                </a:tc>
                <a:tc>
                  <a:txBody>
                    <a:bodyPr/>
                    <a:lstStyle/>
                    <a:p>
                      <a:pPr algn="ctr"/>
                      <a:r>
                        <a:rPr lang="en-GB" dirty="0"/>
                        <a:t>Software</a:t>
                      </a:r>
                    </a:p>
                  </a:txBody>
                  <a:tcPr/>
                </a:tc>
                <a:extLst>
                  <a:ext uri="{0D108BD9-81ED-4DB2-BD59-A6C34878D82A}">
                    <a16:rowId xmlns:a16="http://schemas.microsoft.com/office/drawing/2014/main" val="2086190702"/>
                  </a:ext>
                </a:extLst>
              </a:tr>
              <a:tr h="1532792">
                <a:tc>
                  <a:txBody>
                    <a:bodyPr/>
                    <a:lstStyle/>
                    <a:p>
                      <a:r>
                        <a:rPr lang="en-GB" i="1" dirty="0">
                          <a:solidFill>
                            <a:srgbClr val="C00000"/>
                          </a:solidFill>
                        </a:rPr>
                        <a:t>All physical electrical/electro-mechanical parts that make up a computer system and its input, output and storage devices.</a:t>
                      </a:r>
                    </a:p>
                  </a:txBody>
                  <a:tcPr/>
                </a:tc>
                <a:tc>
                  <a:txBody>
                    <a:bodyPr/>
                    <a:lstStyle/>
                    <a:p>
                      <a:r>
                        <a:rPr lang="en-GB" i="1" dirty="0">
                          <a:solidFill>
                            <a:srgbClr val="C00000"/>
                          </a:solidFill>
                        </a:rPr>
                        <a:t>All the programs, devices drivers, utilities, system software and applications that run on computer systems.</a:t>
                      </a:r>
                    </a:p>
                  </a:txBody>
                  <a:tcPr/>
                </a:tc>
                <a:extLst>
                  <a:ext uri="{0D108BD9-81ED-4DB2-BD59-A6C34878D82A}">
                    <a16:rowId xmlns:a16="http://schemas.microsoft.com/office/drawing/2014/main" val="2416895467"/>
                  </a:ext>
                </a:extLst>
              </a:tr>
            </a:tbl>
          </a:graphicData>
        </a:graphic>
      </p:graphicFrame>
      <p:sp>
        <p:nvSpPr>
          <p:cNvPr id="6" name="TextBox 5">
            <a:extLst>
              <a:ext uri="{FF2B5EF4-FFF2-40B4-BE49-F238E27FC236}">
                <a16:creationId xmlns:a16="http://schemas.microsoft.com/office/drawing/2014/main" id="{973D8B85-2E08-4146-89A2-4B12130BDC39}"/>
              </a:ext>
            </a:extLst>
          </p:cNvPr>
          <p:cNvSpPr txBox="1"/>
          <p:nvPr/>
        </p:nvSpPr>
        <p:spPr>
          <a:xfrm>
            <a:off x="120844" y="4250359"/>
            <a:ext cx="11950311" cy="1754326"/>
          </a:xfrm>
          <a:prstGeom prst="rect">
            <a:avLst/>
          </a:prstGeom>
          <a:noFill/>
        </p:spPr>
        <p:txBody>
          <a:bodyPr wrap="square" rtlCol="0">
            <a:spAutoFit/>
          </a:bodyPr>
          <a:lstStyle/>
          <a:p>
            <a:pPr marL="342900" indent="-342900">
              <a:buFont typeface="+mj-lt"/>
              <a:buAutoNum type="arabicPeriod" startAt="2"/>
            </a:pPr>
            <a:r>
              <a:rPr lang="en-GB" dirty="0"/>
              <a:t>Explain the relationship between hardware and software.</a:t>
            </a:r>
          </a:p>
          <a:p>
            <a:endParaRPr lang="en-GB" dirty="0"/>
          </a:p>
          <a:p>
            <a:r>
              <a:rPr lang="en-GB" i="1" dirty="0">
                <a:solidFill>
                  <a:srgbClr val="C00000"/>
                </a:solidFill>
              </a:rPr>
              <a:t>The most powerful computer made up of the most state of the art hardware is useless unless it has software to run on it. Likewise, the most useful and intuitive software is equally as useless unless it has hardware to run on.</a:t>
            </a:r>
          </a:p>
          <a:p>
            <a:endParaRPr lang="en-GB" i="1" dirty="0">
              <a:solidFill>
                <a:srgbClr val="C00000"/>
              </a:solidFill>
            </a:endParaRPr>
          </a:p>
          <a:p>
            <a:r>
              <a:rPr lang="en-GB" i="1" dirty="0">
                <a:solidFill>
                  <a:srgbClr val="C00000"/>
                </a:solidFill>
              </a:rPr>
              <a:t>At the most fundamental of levels, the combination of hardware and software is what makes a computer system.</a:t>
            </a:r>
          </a:p>
        </p:txBody>
      </p:sp>
    </p:spTree>
    <p:extLst>
      <p:ext uri="{BB962C8B-B14F-4D97-AF65-F5344CB8AC3E}">
        <p14:creationId xmlns:p14="http://schemas.microsoft.com/office/powerpoint/2010/main" val="2986999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16" ma:contentTypeDescription="Create a new document." ma:contentTypeScope="" ma:versionID="ec54585cf92dd6982308d124fd5b9dee">
  <xsd:schema xmlns:xsd="http://www.w3.org/2001/XMLSchema" xmlns:xs="http://www.w3.org/2001/XMLSchema" xmlns:p="http://schemas.microsoft.com/office/2006/metadata/properties" xmlns:ns2="506ac514-9468-4ce6-abae-8e7a4c758df2" xmlns:ns3="70888afb-978a-47fe-a38c-33c273623691" targetNamespace="http://schemas.microsoft.com/office/2006/metadata/properties" ma:root="true" ma:fieldsID="714f961642457c784f84d90ad25ddd92" ns2:_="" ns3:_="">
    <xsd:import namespace="506ac514-9468-4ce6-abae-8e7a4c758df2"/>
    <xsd:import namespace="70888afb-978a-47fe-a38c-33c2736236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0888afb-978a-47fe-a38c-33c27362369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2e55939-b32e-4bb4-938e-37e949c5a9cb}" ma:internalName="TaxCatchAll" ma:showField="CatchAllData" ma:web="70888afb-978a-47fe-a38c-33c2736236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06ac514-9468-4ce6-abae-8e7a4c758df2">
      <Terms xmlns="http://schemas.microsoft.com/office/infopath/2007/PartnerControls"/>
    </lcf76f155ced4ddcb4097134ff3c332f>
    <TaxCatchAll xmlns="70888afb-978a-47fe-a38c-33c273623691" xsi:nil="true"/>
  </documentManagement>
</p:properties>
</file>

<file path=customXml/itemProps1.xml><?xml version="1.0" encoding="utf-8"?>
<ds:datastoreItem xmlns:ds="http://schemas.openxmlformats.org/officeDocument/2006/customXml" ds:itemID="{0C92B0DF-25CE-4BB5-B2EB-ED20AC8EF5F6}"/>
</file>

<file path=customXml/itemProps2.xml><?xml version="1.0" encoding="utf-8"?>
<ds:datastoreItem xmlns:ds="http://schemas.openxmlformats.org/officeDocument/2006/customXml" ds:itemID="{94B49E79-976C-40F9-8088-BC9427D24471}"/>
</file>

<file path=customXml/itemProps3.xml><?xml version="1.0" encoding="utf-8"?>
<ds:datastoreItem xmlns:ds="http://schemas.openxmlformats.org/officeDocument/2006/customXml" ds:itemID="{D55FF681-15FC-4D14-AA42-067282B6B184}"/>
</file>

<file path=docProps/app.xml><?xml version="1.0" encoding="utf-8"?>
<Properties xmlns="http://schemas.openxmlformats.org/officeDocument/2006/extended-properties" xmlns:vt="http://schemas.openxmlformats.org/officeDocument/2006/docPropsVTypes">
  <TotalTime>457</TotalTime>
  <Words>187</Words>
  <Application>Microsoft Office PowerPoint</Application>
  <PresentationFormat>Widescreen</PresentationFormat>
  <Paragraphs>18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Andrew Fenn</cp:lastModifiedBy>
  <cp:revision>45</cp:revision>
  <dcterms:created xsi:type="dcterms:W3CDTF">2014-10-30T19:23:19Z</dcterms:created>
  <dcterms:modified xsi:type="dcterms:W3CDTF">2020-04-15T15:20:16Z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