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2" r:id="rId4"/>
    <p:sldId id="257" r:id="rId5"/>
    <p:sldId id="263" r:id="rId6"/>
    <p:sldId id="258" r:id="rId7"/>
    <p:sldId id="264" r:id="rId8"/>
    <p:sldId id="259" r:id="rId9"/>
    <p:sldId id="265"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varScale="1">
        <p:scale>
          <a:sx n="114" d="100"/>
          <a:sy n="114" d="100"/>
        </p:scale>
        <p:origin x="546"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2925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53443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0614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201696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43921-457F-42D7-9A5E-1FB398760551}"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0235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B43921-457F-42D7-9A5E-1FB398760551}"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11378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B43921-457F-42D7-9A5E-1FB398760551}" type="datetimeFigureOut">
              <a:rPr lang="en-GB" smtClean="0"/>
              <a:t>15/04/2020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8807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B43921-457F-42D7-9A5E-1FB398760551}" type="datetimeFigureOut">
              <a:rPr lang="en-GB" smtClean="0"/>
              <a:t>15/04/2020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4778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43921-457F-42D7-9A5E-1FB398760551}" type="datetimeFigureOut">
              <a:rPr lang="en-GB" smtClean="0"/>
              <a:t>15/04/2020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6800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63172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167497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22878"/>
            <a:ext cx="12191999" cy="1337328"/>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43921-457F-42D7-9A5E-1FB398760551}" type="datetimeFigureOut">
              <a:rPr lang="en-GB" smtClean="0"/>
              <a:t>15/04/2020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C0A8E-E8C2-469C-905E-C6857145D775}" type="slidenum">
              <a:rPr lang="en-GB" smtClean="0"/>
              <a:t>‹#›</a:t>
            </a:fld>
            <a:endParaRPr lang="en-GB"/>
          </a:p>
        </p:txBody>
      </p:sp>
      <p:cxnSp>
        <p:nvCxnSpPr>
          <p:cNvPr id="14" name="Straight Connector 13"/>
          <p:cNvCxnSpPr/>
          <p:nvPr userDrawn="1"/>
        </p:nvCxnSpPr>
        <p:spPr>
          <a:xfrm>
            <a:off x="0" y="131445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6253601"/>
            <a:ext cx="1225454" cy="604399"/>
          </a:xfrm>
          <a:prstGeom prst="rect">
            <a:avLst/>
          </a:prstGeom>
        </p:spPr>
      </p:pic>
    </p:spTree>
    <p:extLst>
      <p:ext uri="{BB962C8B-B14F-4D97-AF65-F5344CB8AC3E}">
        <p14:creationId xmlns:p14="http://schemas.microsoft.com/office/powerpoint/2010/main" val="289539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1: </a:t>
            </a:r>
            <a:r>
              <a:rPr lang="en-GB" dirty="0"/>
              <a:t>A large secondary school that includes a sixth-form (12-18) specialising in media studies.</a:t>
            </a:r>
          </a:p>
        </p:txBody>
      </p:sp>
      <p:pic>
        <p:nvPicPr>
          <p:cNvPr id="5" name="Picture 4"/>
          <p:cNvPicPr>
            <a:picLocks noChangeAspect="1"/>
          </p:cNvPicPr>
          <p:nvPr/>
        </p:nvPicPr>
        <p:blipFill>
          <a:blip r:embed="rId2"/>
          <a:stretch>
            <a:fillRect/>
          </a:stretch>
        </p:blipFill>
        <p:spPr>
          <a:xfrm>
            <a:off x="7229475" y="3562350"/>
            <a:ext cx="4962525" cy="3295650"/>
          </a:xfrm>
          <a:prstGeom prst="rect">
            <a:avLst/>
          </a:prstGeom>
        </p:spPr>
      </p:pic>
      <p:sp>
        <p:nvSpPr>
          <p:cNvPr id="6" name="Rectangle 5">
            <a:extLst>
              <a:ext uri="{FF2B5EF4-FFF2-40B4-BE49-F238E27FC236}">
                <a16:creationId xmlns:a16="http://schemas.microsoft.com/office/drawing/2014/main" id="{2A7A41AB-B0B5-44E6-92E7-FCB07BC9B9BF}"/>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102B5CEF-6D60-4FB0-A400-32C18E9A31AB}"/>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338644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5: </a:t>
            </a:r>
            <a:r>
              <a:rPr lang="en-GB" dirty="0"/>
              <a:t>An online-only food retailer.</a:t>
            </a:r>
          </a:p>
        </p:txBody>
      </p:sp>
      <p:pic>
        <p:nvPicPr>
          <p:cNvPr id="5" name="Picture 4"/>
          <p:cNvPicPr>
            <a:picLocks noChangeAspect="1"/>
          </p:cNvPicPr>
          <p:nvPr/>
        </p:nvPicPr>
        <p:blipFill>
          <a:blip r:embed="rId2"/>
          <a:stretch>
            <a:fillRect/>
          </a:stretch>
        </p:blipFill>
        <p:spPr>
          <a:xfrm>
            <a:off x="8020050" y="3581400"/>
            <a:ext cx="4171950" cy="3276600"/>
          </a:xfrm>
          <a:prstGeom prst="rect">
            <a:avLst/>
          </a:prstGeom>
        </p:spPr>
      </p:pic>
      <p:sp>
        <p:nvSpPr>
          <p:cNvPr id="8" name="TextBox 7"/>
          <p:cNvSpPr txBox="1"/>
          <p:nvPr/>
        </p:nvSpPr>
        <p:spPr>
          <a:xfrm>
            <a:off x="107576" y="3223796"/>
            <a:ext cx="7492849" cy="2092881"/>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C00000"/>
                </a:solidFill>
              </a:rPr>
              <a:t>Database management software </a:t>
            </a:r>
            <a:r>
              <a:rPr lang="en-GB" sz="1600" dirty="0">
                <a:solidFill>
                  <a:srgbClr val="C00000"/>
                </a:solidFill>
              </a:rPr>
              <a:t>to keep track of sales, orders, deliveries, etc.</a:t>
            </a:r>
          </a:p>
          <a:p>
            <a:pPr marL="285750" indent="-285750">
              <a:buFont typeface="Arial" panose="020B0604020202020204" pitchFamily="34" charset="0"/>
              <a:buChar char="•"/>
            </a:pPr>
            <a:r>
              <a:rPr lang="en-GB" sz="1600" b="1" dirty="0">
                <a:solidFill>
                  <a:srgbClr val="C00000"/>
                </a:solidFill>
              </a:rPr>
              <a:t>Photo, video and graphics software</a:t>
            </a:r>
            <a:r>
              <a:rPr lang="en-GB" sz="1600" dirty="0">
                <a:solidFill>
                  <a:srgbClr val="C00000"/>
                </a:solidFill>
              </a:rPr>
              <a:t> to produce and manipulate eye-catching multimedia content for the company website and social media.</a:t>
            </a:r>
          </a:p>
          <a:p>
            <a:pPr marL="285750" indent="-285750">
              <a:buFont typeface="Arial" panose="020B0604020202020204" pitchFamily="34" charset="0"/>
              <a:buChar char="•"/>
            </a:pPr>
            <a:r>
              <a:rPr lang="en-GB" sz="1600" b="1" dirty="0">
                <a:solidFill>
                  <a:srgbClr val="C00000"/>
                </a:solidFill>
              </a:rPr>
              <a:t>Communications software</a:t>
            </a:r>
            <a:r>
              <a:rPr lang="en-GB" sz="1600" dirty="0">
                <a:solidFill>
                  <a:srgbClr val="C00000"/>
                </a:solidFill>
              </a:rPr>
              <a:t> to email order confirmation, delivery information, etc.</a:t>
            </a:r>
          </a:p>
          <a:p>
            <a:pPr marL="285750" indent="-285750">
              <a:buFont typeface="Arial" panose="020B0604020202020204" pitchFamily="34" charset="0"/>
              <a:buChar char="•"/>
            </a:pPr>
            <a:r>
              <a:rPr lang="en-GB" sz="1600" b="1" dirty="0">
                <a:solidFill>
                  <a:srgbClr val="C00000"/>
                </a:solidFill>
              </a:rPr>
              <a:t>Web browser</a:t>
            </a:r>
            <a:r>
              <a:rPr lang="en-GB" sz="1600" dirty="0">
                <a:solidFill>
                  <a:srgbClr val="C00000"/>
                </a:solidFill>
              </a:rPr>
              <a:t> to create an easy online interface for browsing and ordering goods.</a:t>
            </a:r>
          </a:p>
          <a:p>
            <a:pPr marL="285750" indent="-285750">
              <a:buFont typeface="Arial" panose="020B0604020202020204" pitchFamily="34" charset="0"/>
              <a:buChar char="•"/>
            </a:pPr>
            <a:endParaRPr lang="en-GB" sz="1600" dirty="0">
              <a:solidFill>
                <a:srgbClr val="C00000"/>
              </a:solidFill>
            </a:endParaRPr>
          </a:p>
          <a:p>
            <a:r>
              <a:rPr lang="en-GB" sz="1600" dirty="0">
                <a:solidFill>
                  <a:srgbClr val="C00000"/>
                </a:solidFill>
              </a:rPr>
              <a:t>Accept other categories if they come with a sensible justification in the context.</a:t>
            </a:r>
          </a:p>
          <a:p>
            <a:endParaRPr lang="en-GB" dirty="0"/>
          </a:p>
        </p:txBody>
      </p:sp>
      <p:sp>
        <p:nvSpPr>
          <p:cNvPr id="9" name="Rectangle 8">
            <a:extLst>
              <a:ext uri="{FF2B5EF4-FFF2-40B4-BE49-F238E27FC236}">
                <a16:creationId xmlns:a16="http://schemas.microsoft.com/office/drawing/2014/main" id="{CF97FCE3-98B9-4B84-9C0F-316B0728BB71}"/>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10" name="Rectangle 9">
            <a:extLst>
              <a:ext uri="{FF2B5EF4-FFF2-40B4-BE49-F238E27FC236}">
                <a16:creationId xmlns:a16="http://schemas.microsoft.com/office/drawing/2014/main" id="{CA910B4C-F4D6-495E-83C9-F41999C7D46D}"/>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72691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7" name="Rectangle 6"/>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1: </a:t>
            </a:r>
            <a:r>
              <a:rPr lang="en-GB" dirty="0"/>
              <a:t>A large secondary school that includes a sixth-form (12-18) specialising in media studies.</a:t>
            </a:r>
          </a:p>
        </p:txBody>
      </p:sp>
      <p:pic>
        <p:nvPicPr>
          <p:cNvPr id="5" name="Picture 4"/>
          <p:cNvPicPr>
            <a:picLocks noChangeAspect="1"/>
          </p:cNvPicPr>
          <p:nvPr/>
        </p:nvPicPr>
        <p:blipFill>
          <a:blip r:embed="rId2"/>
          <a:stretch>
            <a:fillRect/>
          </a:stretch>
        </p:blipFill>
        <p:spPr>
          <a:xfrm>
            <a:off x="7229475" y="3562350"/>
            <a:ext cx="4962525" cy="3295650"/>
          </a:xfrm>
          <a:prstGeom prst="rect">
            <a:avLst/>
          </a:prstGeom>
        </p:spPr>
      </p:pic>
      <p:sp>
        <p:nvSpPr>
          <p:cNvPr id="8" name="TextBox 7"/>
          <p:cNvSpPr txBox="1"/>
          <p:nvPr/>
        </p:nvSpPr>
        <p:spPr>
          <a:xfrm>
            <a:off x="107577" y="3223796"/>
            <a:ext cx="7121898" cy="2554545"/>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C00000"/>
                </a:solidFill>
              </a:rPr>
              <a:t>Database management software</a:t>
            </a:r>
            <a:r>
              <a:rPr lang="en-GB" sz="1600" dirty="0">
                <a:solidFill>
                  <a:srgbClr val="C00000"/>
                </a:solidFill>
              </a:rPr>
              <a:t> to keep track of students details.</a:t>
            </a:r>
          </a:p>
          <a:p>
            <a:pPr marL="285750" indent="-285750">
              <a:buFont typeface="Arial" panose="020B0604020202020204" pitchFamily="34" charset="0"/>
              <a:buChar char="•"/>
            </a:pPr>
            <a:r>
              <a:rPr lang="en-GB" sz="1600" b="1" dirty="0">
                <a:solidFill>
                  <a:srgbClr val="C00000"/>
                </a:solidFill>
              </a:rPr>
              <a:t>Communications software</a:t>
            </a:r>
            <a:r>
              <a:rPr lang="en-GB" sz="1600" dirty="0">
                <a:solidFill>
                  <a:srgbClr val="C00000"/>
                </a:solidFill>
              </a:rPr>
              <a:t> to keep parents up to date via email.</a:t>
            </a:r>
          </a:p>
          <a:p>
            <a:pPr marL="285750" indent="-285750">
              <a:buFont typeface="Arial" panose="020B0604020202020204" pitchFamily="34" charset="0"/>
              <a:buChar char="•"/>
            </a:pPr>
            <a:r>
              <a:rPr lang="en-GB" sz="1600" b="1" dirty="0">
                <a:solidFill>
                  <a:srgbClr val="C00000"/>
                </a:solidFill>
              </a:rPr>
              <a:t>Multimedia, graphics and video editing software</a:t>
            </a:r>
            <a:r>
              <a:rPr lang="en-GB" sz="1600" dirty="0">
                <a:solidFill>
                  <a:srgbClr val="C00000"/>
                </a:solidFill>
              </a:rPr>
              <a:t> to meet the needs of the specialisation at sixth-form.</a:t>
            </a:r>
          </a:p>
          <a:p>
            <a:pPr marL="285750" indent="-285750">
              <a:buFont typeface="Arial" panose="020B0604020202020204" pitchFamily="34" charset="0"/>
              <a:buChar char="•"/>
            </a:pPr>
            <a:r>
              <a:rPr lang="en-GB" sz="1600" b="1" dirty="0">
                <a:solidFill>
                  <a:srgbClr val="C00000"/>
                </a:solidFill>
              </a:rPr>
              <a:t>Web browser</a:t>
            </a:r>
            <a:r>
              <a:rPr lang="en-GB" sz="1600" dirty="0">
                <a:solidFill>
                  <a:srgbClr val="C00000"/>
                </a:solidFill>
              </a:rPr>
              <a:t> to enable students to carry out research and teachers to gather resources for lessons.</a:t>
            </a:r>
          </a:p>
          <a:p>
            <a:pPr marL="285750" indent="-285750">
              <a:buFont typeface="Arial" panose="020B0604020202020204" pitchFamily="34" charset="0"/>
              <a:buChar char="•"/>
            </a:pPr>
            <a:r>
              <a:rPr lang="en-GB" sz="1600" dirty="0">
                <a:solidFill>
                  <a:srgbClr val="C00000"/>
                </a:solidFill>
              </a:rPr>
              <a:t>Most standard other desktop application categories, as the school is likely to teach most of them or need them for coursework and projects.</a:t>
            </a:r>
          </a:p>
          <a:p>
            <a:pPr marL="285750" indent="-285750">
              <a:buFont typeface="Arial" panose="020B0604020202020204" pitchFamily="34" charset="0"/>
              <a:buChar char="•"/>
            </a:pPr>
            <a:endParaRPr lang="en-GB" sz="1600" dirty="0">
              <a:solidFill>
                <a:srgbClr val="C00000"/>
              </a:solidFill>
            </a:endParaRPr>
          </a:p>
          <a:p>
            <a:r>
              <a:rPr lang="en-GB" sz="1600" dirty="0">
                <a:solidFill>
                  <a:srgbClr val="C00000"/>
                </a:solidFill>
              </a:rPr>
              <a:t>Accept other categories if they come with a sensible justification in the context.</a:t>
            </a:r>
            <a:endParaRPr lang="en-GB" dirty="0">
              <a:solidFill>
                <a:srgbClr val="C00000"/>
              </a:solidFill>
            </a:endParaRPr>
          </a:p>
        </p:txBody>
      </p:sp>
    </p:spTree>
    <p:extLst>
      <p:ext uri="{BB962C8B-B14F-4D97-AF65-F5344CB8AC3E}">
        <p14:creationId xmlns:p14="http://schemas.microsoft.com/office/powerpoint/2010/main" val="298699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2: </a:t>
            </a:r>
            <a:r>
              <a:rPr lang="en-GB" dirty="0"/>
              <a:t>A GP surgery.</a:t>
            </a:r>
          </a:p>
        </p:txBody>
      </p:sp>
      <p:pic>
        <p:nvPicPr>
          <p:cNvPr id="5" name="Picture 4"/>
          <p:cNvPicPr>
            <a:picLocks noChangeAspect="1"/>
          </p:cNvPicPr>
          <p:nvPr/>
        </p:nvPicPr>
        <p:blipFill>
          <a:blip r:embed="rId2"/>
          <a:stretch>
            <a:fillRect/>
          </a:stretch>
        </p:blipFill>
        <p:spPr>
          <a:xfrm>
            <a:off x="7210425" y="3124200"/>
            <a:ext cx="4981575" cy="3733800"/>
          </a:xfrm>
          <a:prstGeom prst="rect">
            <a:avLst/>
          </a:prstGeom>
        </p:spPr>
      </p:pic>
      <p:sp>
        <p:nvSpPr>
          <p:cNvPr id="6" name="Rectangle 5">
            <a:extLst>
              <a:ext uri="{FF2B5EF4-FFF2-40B4-BE49-F238E27FC236}">
                <a16:creationId xmlns:a16="http://schemas.microsoft.com/office/drawing/2014/main" id="{398251EB-06C0-4103-BDD0-31C48522FD43}"/>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D2A310DA-65DE-4D40-87C3-C7031765EC79}"/>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64569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2: </a:t>
            </a:r>
            <a:r>
              <a:rPr lang="en-GB" dirty="0"/>
              <a:t>A GP surgery.</a:t>
            </a:r>
          </a:p>
        </p:txBody>
      </p:sp>
      <p:pic>
        <p:nvPicPr>
          <p:cNvPr id="5" name="Picture 4"/>
          <p:cNvPicPr>
            <a:picLocks noChangeAspect="1"/>
          </p:cNvPicPr>
          <p:nvPr/>
        </p:nvPicPr>
        <p:blipFill>
          <a:blip r:embed="rId2"/>
          <a:stretch>
            <a:fillRect/>
          </a:stretch>
        </p:blipFill>
        <p:spPr>
          <a:xfrm>
            <a:off x="7210425" y="3124200"/>
            <a:ext cx="4981575" cy="3733800"/>
          </a:xfrm>
          <a:prstGeom prst="rect">
            <a:avLst/>
          </a:prstGeom>
        </p:spPr>
      </p:pic>
      <p:sp>
        <p:nvSpPr>
          <p:cNvPr id="8" name="TextBox 7"/>
          <p:cNvSpPr txBox="1"/>
          <p:nvPr/>
        </p:nvSpPr>
        <p:spPr>
          <a:xfrm>
            <a:off x="107577" y="3223796"/>
            <a:ext cx="7121898" cy="2369880"/>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C00000"/>
                </a:solidFill>
              </a:rPr>
              <a:t>Database management software</a:t>
            </a:r>
            <a:r>
              <a:rPr lang="en-GB" sz="1600" dirty="0">
                <a:solidFill>
                  <a:srgbClr val="C00000"/>
                </a:solidFill>
              </a:rPr>
              <a:t> to keep track of patient details and appointments.</a:t>
            </a:r>
          </a:p>
          <a:p>
            <a:pPr marL="285750" indent="-285750">
              <a:buFont typeface="Arial" panose="020B0604020202020204" pitchFamily="34" charset="0"/>
              <a:buChar char="•"/>
            </a:pPr>
            <a:r>
              <a:rPr lang="en-GB" sz="1600" b="1" dirty="0">
                <a:solidFill>
                  <a:srgbClr val="C00000"/>
                </a:solidFill>
              </a:rPr>
              <a:t>Word processing software</a:t>
            </a:r>
            <a:r>
              <a:rPr lang="en-GB" sz="1600" dirty="0">
                <a:solidFill>
                  <a:srgbClr val="C00000"/>
                </a:solidFill>
              </a:rPr>
              <a:t> to write letters to send to patients and NHS colleagues, notices for the waiting room, etc. </a:t>
            </a:r>
          </a:p>
          <a:p>
            <a:pPr marL="285750" indent="-285750">
              <a:buFont typeface="Arial" panose="020B0604020202020204" pitchFamily="34" charset="0"/>
              <a:buChar char="•"/>
            </a:pPr>
            <a:r>
              <a:rPr lang="en-GB" sz="1600" b="1" dirty="0">
                <a:solidFill>
                  <a:srgbClr val="C00000"/>
                </a:solidFill>
              </a:rPr>
              <a:t>Communication software</a:t>
            </a:r>
            <a:r>
              <a:rPr lang="en-GB" sz="1600" dirty="0">
                <a:solidFill>
                  <a:srgbClr val="C00000"/>
                </a:solidFill>
              </a:rPr>
              <a:t> to allow GPs to email patients and NHS colleagues.</a:t>
            </a:r>
          </a:p>
          <a:p>
            <a:pPr marL="285750" indent="-285750">
              <a:buFont typeface="Arial" panose="020B0604020202020204" pitchFamily="34" charset="0"/>
              <a:buChar char="•"/>
            </a:pPr>
            <a:r>
              <a:rPr lang="en-GB" sz="1600" b="1" dirty="0">
                <a:solidFill>
                  <a:srgbClr val="C00000"/>
                </a:solidFill>
              </a:rPr>
              <a:t>Web browser</a:t>
            </a:r>
            <a:r>
              <a:rPr lang="en-GB" sz="1600" dirty="0">
                <a:solidFill>
                  <a:srgbClr val="C00000"/>
                </a:solidFill>
              </a:rPr>
              <a:t> to allow staff to connect to online NHS services.</a:t>
            </a:r>
          </a:p>
          <a:p>
            <a:endParaRPr lang="en-GB" dirty="0">
              <a:solidFill>
                <a:srgbClr val="C00000"/>
              </a:solidFill>
            </a:endParaRPr>
          </a:p>
          <a:p>
            <a:r>
              <a:rPr lang="en-GB" sz="1600" dirty="0">
                <a:solidFill>
                  <a:srgbClr val="C00000"/>
                </a:solidFill>
              </a:rPr>
              <a:t>Accept other categories if they come with a sensible justification in the context.</a:t>
            </a:r>
          </a:p>
          <a:p>
            <a:endParaRPr lang="en-GB" dirty="0"/>
          </a:p>
        </p:txBody>
      </p:sp>
      <p:sp>
        <p:nvSpPr>
          <p:cNvPr id="9" name="Rectangle 8">
            <a:extLst>
              <a:ext uri="{FF2B5EF4-FFF2-40B4-BE49-F238E27FC236}">
                <a16:creationId xmlns:a16="http://schemas.microsoft.com/office/drawing/2014/main" id="{14980464-B485-431E-8D28-75A01B56214F}"/>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10" name="Rectangle 9">
            <a:extLst>
              <a:ext uri="{FF2B5EF4-FFF2-40B4-BE49-F238E27FC236}">
                <a16:creationId xmlns:a16="http://schemas.microsoft.com/office/drawing/2014/main" id="{1AEF93AC-6F39-4BC6-9A6A-61CED53B5CF1}"/>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397249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3: </a:t>
            </a:r>
            <a:r>
              <a:rPr lang="en-GB" dirty="0"/>
              <a:t>A personal accountancy company.</a:t>
            </a:r>
          </a:p>
        </p:txBody>
      </p:sp>
      <p:pic>
        <p:nvPicPr>
          <p:cNvPr id="5" name="Picture 4"/>
          <p:cNvPicPr>
            <a:picLocks noChangeAspect="1"/>
          </p:cNvPicPr>
          <p:nvPr/>
        </p:nvPicPr>
        <p:blipFill>
          <a:blip r:embed="rId2"/>
          <a:stretch>
            <a:fillRect/>
          </a:stretch>
        </p:blipFill>
        <p:spPr>
          <a:xfrm>
            <a:off x="7905750" y="4000500"/>
            <a:ext cx="4286250" cy="2857500"/>
          </a:xfrm>
          <a:prstGeom prst="rect">
            <a:avLst/>
          </a:prstGeom>
        </p:spPr>
      </p:pic>
      <p:sp>
        <p:nvSpPr>
          <p:cNvPr id="6" name="Rectangle 5">
            <a:extLst>
              <a:ext uri="{FF2B5EF4-FFF2-40B4-BE49-F238E27FC236}">
                <a16:creationId xmlns:a16="http://schemas.microsoft.com/office/drawing/2014/main" id="{882E28DF-9B0B-4B6F-AF48-8A9487D9B4EE}"/>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55719CED-C2AC-4684-AD0D-BE166520CA7A}"/>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81038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3: </a:t>
            </a:r>
            <a:r>
              <a:rPr lang="en-GB" dirty="0"/>
              <a:t>A personal accountancy company.</a:t>
            </a:r>
          </a:p>
        </p:txBody>
      </p:sp>
      <p:pic>
        <p:nvPicPr>
          <p:cNvPr id="5" name="Picture 4"/>
          <p:cNvPicPr>
            <a:picLocks noChangeAspect="1"/>
          </p:cNvPicPr>
          <p:nvPr/>
        </p:nvPicPr>
        <p:blipFill>
          <a:blip r:embed="rId2"/>
          <a:stretch>
            <a:fillRect/>
          </a:stretch>
        </p:blipFill>
        <p:spPr>
          <a:xfrm>
            <a:off x="7905750" y="4000500"/>
            <a:ext cx="4286250" cy="2857500"/>
          </a:xfrm>
          <a:prstGeom prst="rect">
            <a:avLst/>
          </a:prstGeom>
        </p:spPr>
      </p:pic>
      <p:sp>
        <p:nvSpPr>
          <p:cNvPr id="8" name="TextBox 7"/>
          <p:cNvSpPr txBox="1"/>
          <p:nvPr/>
        </p:nvSpPr>
        <p:spPr>
          <a:xfrm>
            <a:off x="107577" y="3223796"/>
            <a:ext cx="7121898" cy="1846659"/>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C00000"/>
                </a:solidFill>
              </a:rPr>
              <a:t>Database management software</a:t>
            </a:r>
            <a:r>
              <a:rPr lang="en-GB" sz="1600" dirty="0">
                <a:solidFill>
                  <a:srgbClr val="C00000"/>
                </a:solidFill>
              </a:rPr>
              <a:t> to keep track of clients’ personal details.</a:t>
            </a:r>
          </a:p>
          <a:p>
            <a:pPr marL="285750" indent="-285750">
              <a:buFont typeface="Arial" panose="020B0604020202020204" pitchFamily="34" charset="0"/>
              <a:buChar char="•"/>
            </a:pPr>
            <a:r>
              <a:rPr lang="en-GB" sz="1600" b="1" dirty="0">
                <a:solidFill>
                  <a:srgbClr val="C00000"/>
                </a:solidFill>
              </a:rPr>
              <a:t>Spreadsheet software</a:t>
            </a:r>
            <a:r>
              <a:rPr lang="en-GB" sz="1600" dirty="0">
                <a:solidFill>
                  <a:srgbClr val="C00000"/>
                </a:solidFill>
              </a:rPr>
              <a:t> for calculations such as tax returns.</a:t>
            </a:r>
          </a:p>
          <a:p>
            <a:pPr marL="285750" indent="-285750">
              <a:buFont typeface="Arial" panose="020B0604020202020204" pitchFamily="34" charset="0"/>
              <a:buChar char="•"/>
            </a:pPr>
            <a:r>
              <a:rPr lang="en-GB" sz="1600" b="1" dirty="0">
                <a:solidFill>
                  <a:srgbClr val="C00000"/>
                </a:solidFill>
              </a:rPr>
              <a:t>Word processors</a:t>
            </a:r>
            <a:r>
              <a:rPr lang="en-GB" sz="1600" dirty="0">
                <a:solidFill>
                  <a:srgbClr val="C00000"/>
                </a:solidFill>
              </a:rPr>
              <a:t> to write and send out letters to clients.</a:t>
            </a:r>
          </a:p>
          <a:p>
            <a:pPr marL="285750" indent="-285750">
              <a:buFont typeface="Arial" panose="020B0604020202020204" pitchFamily="34" charset="0"/>
              <a:buChar char="•"/>
            </a:pPr>
            <a:r>
              <a:rPr lang="en-GB" sz="1600" b="1" dirty="0">
                <a:solidFill>
                  <a:srgbClr val="C00000"/>
                </a:solidFill>
              </a:rPr>
              <a:t>Communication software</a:t>
            </a:r>
            <a:r>
              <a:rPr lang="en-GB" sz="1600" dirty="0">
                <a:solidFill>
                  <a:srgbClr val="C00000"/>
                </a:solidFill>
              </a:rPr>
              <a:t> to email clients and schedule appointments.</a:t>
            </a:r>
          </a:p>
          <a:p>
            <a:endParaRPr lang="en-GB" sz="1600" dirty="0">
              <a:solidFill>
                <a:srgbClr val="C00000"/>
              </a:solidFill>
            </a:endParaRPr>
          </a:p>
          <a:p>
            <a:r>
              <a:rPr lang="en-GB" sz="1600" dirty="0">
                <a:solidFill>
                  <a:srgbClr val="C00000"/>
                </a:solidFill>
              </a:rPr>
              <a:t>Accept other categories if they come with a sensible justification in the context.</a:t>
            </a:r>
          </a:p>
          <a:p>
            <a:endParaRPr lang="en-GB" dirty="0"/>
          </a:p>
        </p:txBody>
      </p:sp>
      <p:sp>
        <p:nvSpPr>
          <p:cNvPr id="9" name="Rectangle 8">
            <a:extLst>
              <a:ext uri="{FF2B5EF4-FFF2-40B4-BE49-F238E27FC236}">
                <a16:creationId xmlns:a16="http://schemas.microsoft.com/office/drawing/2014/main" id="{CE79F6EC-5E0F-4AF7-BA8B-237C9D8D0E5A}"/>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10" name="Rectangle 9">
            <a:extLst>
              <a:ext uri="{FF2B5EF4-FFF2-40B4-BE49-F238E27FC236}">
                <a16:creationId xmlns:a16="http://schemas.microsoft.com/office/drawing/2014/main" id="{869120A7-4871-480B-9F80-0B7ACBD0A1D9}"/>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159620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4: </a:t>
            </a:r>
            <a:r>
              <a:rPr lang="en-GB" dirty="0"/>
              <a:t>A video game development studio.</a:t>
            </a:r>
          </a:p>
        </p:txBody>
      </p:sp>
      <p:pic>
        <p:nvPicPr>
          <p:cNvPr id="5" name="Picture 4"/>
          <p:cNvPicPr>
            <a:picLocks noChangeAspect="1"/>
          </p:cNvPicPr>
          <p:nvPr/>
        </p:nvPicPr>
        <p:blipFill>
          <a:blip r:embed="rId2"/>
          <a:stretch>
            <a:fillRect/>
          </a:stretch>
        </p:blipFill>
        <p:spPr>
          <a:xfrm>
            <a:off x="7620000" y="3609975"/>
            <a:ext cx="4572000" cy="3248025"/>
          </a:xfrm>
          <a:prstGeom prst="rect">
            <a:avLst/>
          </a:prstGeom>
        </p:spPr>
      </p:pic>
      <p:sp>
        <p:nvSpPr>
          <p:cNvPr id="6" name="Rectangle 5">
            <a:extLst>
              <a:ext uri="{FF2B5EF4-FFF2-40B4-BE49-F238E27FC236}">
                <a16:creationId xmlns:a16="http://schemas.microsoft.com/office/drawing/2014/main" id="{B96FEF07-2017-46AC-B7E3-1152593EEAA3}"/>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2DB2E8C7-224F-40CE-99D8-7FC6D33AC0B5}"/>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38348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4: </a:t>
            </a:r>
            <a:r>
              <a:rPr lang="en-GB" dirty="0"/>
              <a:t>A video game development studio.</a:t>
            </a:r>
          </a:p>
        </p:txBody>
      </p:sp>
      <p:pic>
        <p:nvPicPr>
          <p:cNvPr id="5" name="Picture 4"/>
          <p:cNvPicPr>
            <a:picLocks noChangeAspect="1"/>
          </p:cNvPicPr>
          <p:nvPr/>
        </p:nvPicPr>
        <p:blipFill>
          <a:blip r:embed="rId2"/>
          <a:stretch>
            <a:fillRect/>
          </a:stretch>
        </p:blipFill>
        <p:spPr>
          <a:xfrm>
            <a:off x="7620000" y="3609975"/>
            <a:ext cx="4572000" cy="3248025"/>
          </a:xfrm>
          <a:prstGeom prst="rect">
            <a:avLst/>
          </a:prstGeom>
        </p:spPr>
      </p:pic>
      <p:sp>
        <p:nvSpPr>
          <p:cNvPr id="8" name="TextBox 7"/>
          <p:cNvSpPr txBox="1"/>
          <p:nvPr/>
        </p:nvSpPr>
        <p:spPr>
          <a:xfrm>
            <a:off x="107577" y="3223796"/>
            <a:ext cx="7121898" cy="3077766"/>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C00000"/>
                </a:solidFill>
              </a:rPr>
              <a:t>Word processor software</a:t>
            </a:r>
            <a:r>
              <a:rPr lang="en-GB" sz="1600" dirty="0">
                <a:solidFill>
                  <a:srgbClr val="C00000"/>
                </a:solidFill>
              </a:rPr>
              <a:t> to write reports on progress, minutes of meetings, document design decisions, etc.</a:t>
            </a:r>
          </a:p>
          <a:p>
            <a:pPr marL="285750" indent="-285750">
              <a:buFont typeface="Arial" panose="020B0604020202020204" pitchFamily="34" charset="0"/>
              <a:buChar char="•"/>
            </a:pPr>
            <a:r>
              <a:rPr lang="en-GB" sz="1600" b="1" dirty="0">
                <a:solidFill>
                  <a:srgbClr val="C00000"/>
                </a:solidFill>
              </a:rPr>
              <a:t>Photo and graphics editing software</a:t>
            </a:r>
            <a:r>
              <a:rPr lang="en-GB" sz="1600" dirty="0">
                <a:solidFill>
                  <a:srgbClr val="C00000"/>
                </a:solidFill>
              </a:rPr>
              <a:t> to produce and manipulate graphics for the games being developed.</a:t>
            </a:r>
          </a:p>
          <a:p>
            <a:pPr marL="285750" indent="-285750">
              <a:buFont typeface="Arial" panose="020B0604020202020204" pitchFamily="34" charset="0"/>
              <a:buChar char="•"/>
            </a:pPr>
            <a:r>
              <a:rPr lang="en-GB" sz="1600" b="1" dirty="0">
                <a:solidFill>
                  <a:srgbClr val="C00000"/>
                </a:solidFill>
              </a:rPr>
              <a:t>Communication software</a:t>
            </a:r>
            <a:r>
              <a:rPr lang="en-GB" sz="1600" dirty="0">
                <a:solidFill>
                  <a:srgbClr val="C00000"/>
                </a:solidFill>
              </a:rPr>
              <a:t> to email other members of the organisation, contact potential clients, etc.</a:t>
            </a:r>
          </a:p>
          <a:p>
            <a:pPr marL="285750" indent="-285750">
              <a:buFont typeface="Arial" panose="020B0604020202020204" pitchFamily="34" charset="0"/>
              <a:buChar char="•"/>
            </a:pPr>
            <a:r>
              <a:rPr lang="en-GB" sz="1600" b="1" dirty="0">
                <a:solidFill>
                  <a:srgbClr val="C00000"/>
                </a:solidFill>
              </a:rPr>
              <a:t>Gaming software</a:t>
            </a:r>
            <a:r>
              <a:rPr lang="en-GB" sz="1600" dirty="0">
                <a:solidFill>
                  <a:srgbClr val="C00000"/>
                </a:solidFill>
              </a:rPr>
              <a:t> to be able to play and test games.</a:t>
            </a:r>
          </a:p>
          <a:p>
            <a:pPr marL="285750" indent="-285750">
              <a:buFont typeface="Arial" panose="020B0604020202020204" pitchFamily="34" charset="0"/>
              <a:buChar char="•"/>
            </a:pPr>
            <a:r>
              <a:rPr lang="en-GB" sz="1600" b="1" dirty="0">
                <a:solidFill>
                  <a:srgbClr val="C00000"/>
                </a:solidFill>
              </a:rPr>
              <a:t>Development and coding tools</a:t>
            </a:r>
            <a:r>
              <a:rPr lang="en-GB" sz="1600" dirty="0">
                <a:solidFill>
                  <a:srgbClr val="C00000"/>
                </a:solidFill>
              </a:rPr>
              <a:t> to write and produce the computer games.</a:t>
            </a:r>
          </a:p>
          <a:p>
            <a:pPr marL="285750" indent="-285750">
              <a:buFont typeface="Arial" panose="020B0604020202020204" pitchFamily="34" charset="0"/>
              <a:buChar char="•"/>
            </a:pPr>
            <a:endParaRPr lang="en-GB" sz="1600" dirty="0">
              <a:solidFill>
                <a:srgbClr val="C00000"/>
              </a:solidFill>
            </a:endParaRPr>
          </a:p>
          <a:p>
            <a:r>
              <a:rPr lang="en-GB" sz="1600" dirty="0">
                <a:solidFill>
                  <a:srgbClr val="C00000"/>
                </a:solidFill>
              </a:rPr>
              <a:t>Accept other categories if they come with a sensible justification in the context.</a:t>
            </a:r>
          </a:p>
          <a:p>
            <a:endParaRPr lang="en-GB" sz="1600" dirty="0"/>
          </a:p>
          <a:p>
            <a:endParaRPr lang="en-GB" dirty="0"/>
          </a:p>
        </p:txBody>
      </p:sp>
      <p:sp>
        <p:nvSpPr>
          <p:cNvPr id="9" name="Rectangle 8">
            <a:extLst>
              <a:ext uri="{FF2B5EF4-FFF2-40B4-BE49-F238E27FC236}">
                <a16:creationId xmlns:a16="http://schemas.microsoft.com/office/drawing/2014/main" id="{22C5CB88-1146-4BAD-8AB2-0577B5B0D967}"/>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10" name="Rectangle 9">
            <a:extLst>
              <a:ext uri="{FF2B5EF4-FFF2-40B4-BE49-F238E27FC236}">
                <a16:creationId xmlns:a16="http://schemas.microsoft.com/office/drawing/2014/main" id="{351E0FD1-32FA-46A2-AA0C-60BAB40180FA}"/>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410514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77" y="1559858"/>
            <a:ext cx="11950311" cy="1200329"/>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that would be required. For each one, make sure to justify your choice in the context of the scenario.</a:t>
            </a:r>
          </a:p>
          <a:p>
            <a:pPr marL="342900" indent="-342900">
              <a:buFont typeface="+mj-lt"/>
              <a:buAutoNum type="arabicPeriod"/>
            </a:pPr>
            <a:endParaRPr lang="en-GB" dirty="0"/>
          </a:p>
          <a:p>
            <a:r>
              <a:rPr lang="en-GB" b="1" dirty="0"/>
              <a:t>SCENARIO 5: </a:t>
            </a:r>
            <a:r>
              <a:rPr lang="en-GB" dirty="0"/>
              <a:t>An online-only food retailer.</a:t>
            </a:r>
          </a:p>
        </p:txBody>
      </p:sp>
      <p:pic>
        <p:nvPicPr>
          <p:cNvPr id="5" name="Picture 4"/>
          <p:cNvPicPr>
            <a:picLocks noChangeAspect="1"/>
          </p:cNvPicPr>
          <p:nvPr/>
        </p:nvPicPr>
        <p:blipFill>
          <a:blip r:embed="rId2"/>
          <a:stretch>
            <a:fillRect/>
          </a:stretch>
        </p:blipFill>
        <p:spPr>
          <a:xfrm>
            <a:off x="8020050" y="3581400"/>
            <a:ext cx="4171950" cy="3276600"/>
          </a:xfrm>
          <a:prstGeom prst="rect">
            <a:avLst/>
          </a:prstGeom>
        </p:spPr>
      </p:pic>
      <p:sp>
        <p:nvSpPr>
          <p:cNvPr id="6" name="Rectangle 5">
            <a:extLst>
              <a:ext uri="{FF2B5EF4-FFF2-40B4-BE49-F238E27FC236}">
                <a16:creationId xmlns:a16="http://schemas.microsoft.com/office/drawing/2014/main" id="{80D0931F-159A-4B7C-9F6F-01FF4C2113E4}"/>
              </a:ext>
            </a:extLst>
          </p:cNvPr>
          <p:cNvSpPr/>
          <p:nvPr/>
        </p:nvSpPr>
        <p:spPr>
          <a:xfrm>
            <a:off x="0" y="485776"/>
            <a:ext cx="12192000" cy="369332"/>
          </a:xfrm>
          <a:prstGeom prst="rect">
            <a:avLst/>
          </a:prstGeom>
        </p:spPr>
        <p:txBody>
          <a:bodyPr wrap="square">
            <a:spAutoFit/>
          </a:bodyPr>
          <a:lstStyle/>
          <a:p>
            <a:r>
              <a:rPr lang="en-GB" dirty="0">
                <a:solidFill>
                  <a:srgbClr val="C00000"/>
                </a:solidFill>
              </a:rPr>
              <a:t>Understand the need for and attributes of different types of software</a:t>
            </a:r>
          </a:p>
        </p:txBody>
      </p:sp>
      <p:sp>
        <p:nvSpPr>
          <p:cNvPr id="8" name="Rectangle 7">
            <a:extLst>
              <a:ext uri="{FF2B5EF4-FFF2-40B4-BE49-F238E27FC236}">
                <a16:creationId xmlns:a16="http://schemas.microsoft.com/office/drawing/2014/main" id="{982FC17E-7D37-4874-B15E-776E3F337492}"/>
              </a:ext>
            </a:extLst>
          </p:cNvPr>
          <p:cNvSpPr/>
          <p:nvPr/>
        </p:nvSpPr>
        <p:spPr>
          <a:xfrm>
            <a:off x="0" y="0"/>
            <a:ext cx="12192000" cy="461665"/>
          </a:xfrm>
          <a:prstGeom prst="rect">
            <a:avLst/>
          </a:prstGeom>
        </p:spPr>
        <p:txBody>
          <a:bodyPr wrap="square">
            <a:spAutoFit/>
          </a:bodyPr>
          <a:lstStyle/>
          <a:p>
            <a:r>
              <a:rPr lang="en-GB" sz="2400" b="1" dirty="0">
                <a:solidFill>
                  <a:srgbClr val="C00000"/>
                </a:solidFill>
              </a:rPr>
              <a:t>Hardware and software</a:t>
            </a:r>
            <a:endParaRPr lang="en-GB" sz="2400" dirty="0">
              <a:solidFill>
                <a:srgbClr val="C00000"/>
              </a:solidFill>
            </a:endParaRPr>
          </a:p>
        </p:txBody>
      </p:sp>
    </p:spTree>
    <p:extLst>
      <p:ext uri="{BB962C8B-B14F-4D97-AF65-F5344CB8AC3E}">
        <p14:creationId xmlns:p14="http://schemas.microsoft.com/office/powerpoint/2010/main" val="4225248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16" ma:contentTypeDescription="Create a new document." ma:contentTypeScope="" ma:versionID="ec54585cf92dd6982308d124fd5b9dee">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714f961642457c784f84d90ad25ddd92"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9dc24d-f3fe-46e4-aaea-1685f95ea3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e55939-b32e-4bb4-938e-37e949c5a9cb}" ma:internalName="TaxCatchAll" ma:showField="CatchAllData" ma:web="70888afb-978a-47fe-a38c-33c2736236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6ac514-9468-4ce6-abae-8e7a4c758df2">
      <Terms xmlns="http://schemas.microsoft.com/office/infopath/2007/PartnerControls"/>
    </lcf76f155ced4ddcb4097134ff3c332f>
    <TaxCatchAll xmlns="70888afb-978a-47fe-a38c-33c273623691" xsi:nil="true"/>
  </documentManagement>
</p:properties>
</file>

<file path=customXml/itemProps1.xml><?xml version="1.0" encoding="utf-8"?>
<ds:datastoreItem xmlns:ds="http://schemas.openxmlformats.org/officeDocument/2006/customXml" ds:itemID="{9E788A79-43D6-4CC5-A7C8-FACC68E61CBC}"/>
</file>

<file path=customXml/itemProps2.xml><?xml version="1.0" encoding="utf-8"?>
<ds:datastoreItem xmlns:ds="http://schemas.openxmlformats.org/officeDocument/2006/customXml" ds:itemID="{0932C020-8264-4581-AC39-D626342B2D68}"/>
</file>

<file path=customXml/itemProps3.xml><?xml version="1.0" encoding="utf-8"?>
<ds:datastoreItem xmlns:ds="http://schemas.openxmlformats.org/officeDocument/2006/customXml" ds:itemID="{D909B05D-B617-4AFB-83FF-BA968DFAC4B9}"/>
</file>

<file path=docProps/app.xml><?xml version="1.0" encoding="utf-8"?>
<Properties xmlns="http://schemas.openxmlformats.org/officeDocument/2006/extended-properties" xmlns:vt="http://schemas.openxmlformats.org/officeDocument/2006/docPropsVTypes">
  <TotalTime>492</TotalTime>
  <Words>1007</Words>
  <Application>Microsoft Office PowerPoint</Application>
  <PresentationFormat>Widescreen</PresentationFormat>
  <Paragraphs>82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Andrew Fenn</cp:lastModifiedBy>
  <cp:revision>53</cp:revision>
  <dcterms:created xsi:type="dcterms:W3CDTF">2014-10-30T19:23:19Z</dcterms:created>
  <dcterms:modified xsi:type="dcterms:W3CDTF">2020-04-15T15:40:41Z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