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91382" autoAdjust="0"/>
  </p:normalViewPr>
  <p:slideViewPr>
    <p:cSldViewPr snapToGrid="0">
      <p:cViewPr varScale="1">
        <p:scale>
          <a:sx n="104" d="100"/>
          <a:sy n="104" d="100"/>
        </p:scale>
        <p:origin x="948"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15/04/2020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
        <p:nvSpPr>
          <p:cNvPr id="3" name="TextBox 2"/>
          <p:cNvSpPr txBox="1"/>
          <p:nvPr/>
        </p:nvSpPr>
        <p:spPr>
          <a:xfrm>
            <a:off x="107576" y="1559857"/>
            <a:ext cx="12084423" cy="2585323"/>
          </a:xfrm>
          <a:prstGeom prst="rect">
            <a:avLst/>
          </a:prstGeom>
          <a:noFill/>
        </p:spPr>
        <p:txBody>
          <a:bodyPr wrap="square" rtlCol="0">
            <a:spAutoFit/>
          </a:bodyPr>
          <a:lstStyle/>
          <a:p>
            <a:r>
              <a:rPr lang="en-GB" b="1" dirty="0"/>
              <a:t>Notes for teacher</a:t>
            </a:r>
          </a:p>
          <a:p>
            <a:endParaRPr lang="en-GB" dirty="0"/>
          </a:p>
          <a:p>
            <a:r>
              <a:rPr lang="en-GB" dirty="0"/>
              <a:t>Students who have watched the flipped classroom video will probably give answers such as “manage the processor” and “manage the memory”. Students who have not watched the video will give answers like “change filenames” and “open programs”. This doesn’t matter.</a:t>
            </a:r>
          </a:p>
          <a:p>
            <a:endParaRPr lang="en-GB" dirty="0"/>
          </a:p>
          <a:p>
            <a:r>
              <a:rPr lang="en-GB" dirty="0"/>
              <a:t>If they have watched the video, ask them to think about what that actually means from a user experience point of view and complete the contents of the table. If they haven’t, ask them to categorise tasks into the seven main headings.</a:t>
            </a:r>
          </a:p>
          <a:p>
            <a:endParaRPr lang="en-GB" dirty="0"/>
          </a:p>
        </p:txBody>
      </p:sp>
      <p:sp>
        <p:nvSpPr>
          <p:cNvPr id="5" name="Rectangle 4">
            <a:extLst>
              <a:ext uri="{FF2B5EF4-FFF2-40B4-BE49-F238E27FC236}">
                <a16:creationId xmlns:a16="http://schemas.microsoft.com/office/drawing/2014/main" id="{1EFED214-09DC-485A-AA5D-5F9255660D1E}"/>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br>
              <a:rPr lang="en-GB" sz="1400" dirty="0">
                <a:solidFill>
                  <a:srgbClr val="C00000"/>
                </a:solidFill>
              </a:rPr>
            </a:br>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Tree>
    <p:extLst>
      <p:ext uri="{BB962C8B-B14F-4D97-AF65-F5344CB8AC3E}">
        <p14:creationId xmlns:p14="http://schemas.microsoft.com/office/powerpoint/2010/main" val="586688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7"/>
            <a:ext cx="11908932" cy="646331"/>
          </a:xfrm>
          <a:prstGeom prst="rect">
            <a:avLst/>
          </a:prstGeom>
          <a:noFill/>
        </p:spPr>
        <p:txBody>
          <a:bodyPr wrap="square" rtlCol="0">
            <a:spAutoFit/>
          </a:bodyPr>
          <a:lstStyle/>
          <a:p>
            <a:pPr marL="342900" indent="-342900">
              <a:buFont typeface="+mj-lt"/>
              <a:buAutoNum type="arabicPeriod"/>
            </a:pPr>
            <a:r>
              <a:rPr lang="en-GB" dirty="0"/>
              <a:t>In groups, list all the tasks that you would expect a modern operating system like Windows, Android, Linux or MacOS to perform. Look for similarities rather than differences. Can you categorise them under seven main headings?</a:t>
            </a:r>
          </a:p>
        </p:txBody>
      </p:sp>
      <p:graphicFrame>
        <p:nvGraphicFramePr>
          <p:cNvPr id="4" name="Table 3"/>
          <p:cNvGraphicFramePr>
            <a:graphicFrameLocks noGrp="1"/>
          </p:cNvGraphicFramePr>
          <p:nvPr>
            <p:extLst>
              <p:ext uri="{D42A27DB-BD31-4B8C-83A1-F6EECF244321}">
                <p14:modId xmlns:p14="http://schemas.microsoft.com/office/powerpoint/2010/main" val="257031573"/>
              </p:ext>
            </p:extLst>
          </p:nvPr>
        </p:nvGraphicFramePr>
        <p:xfrm>
          <a:off x="550056" y="2776301"/>
          <a:ext cx="11128831" cy="2891856"/>
        </p:xfrm>
        <a:graphic>
          <a:graphicData uri="http://schemas.openxmlformats.org/drawingml/2006/table">
            <a:tbl>
              <a:tblPr firstRow="1" bandRow="1">
                <a:tableStyleId>{21E4AEA4-8DFA-4A89-87EB-49C32662AFE0}</a:tableStyleId>
              </a:tblPr>
              <a:tblGrid>
                <a:gridCol w="1589833">
                  <a:extLst>
                    <a:ext uri="{9D8B030D-6E8A-4147-A177-3AD203B41FA5}">
                      <a16:colId xmlns:a16="http://schemas.microsoft.com/office/drawing/2014/main" val="20000"/>
                    </a:ext>
                  </a:extLst>
                </a:gridCol>
                <a:gridCol w="1589833">
                  <a:extLst>
                    <a:ext uri="{9D8B030D-6E8A-4147-A177-3AD203B41FA5}">
                      <a16:colId xmlns:a16="http://schemas.microsoft.com/office/drawing/2014/main" val="20001"/>
                    </a:ext>
                  </a:extLst>
                </a:gridCol>
                <a:gridCol w="1589833">
                  <a:extLst>
                    <a:ext uri="{9D8B030D-6E8A-4147-A177-3AD203B41FA5}">
                      <a16:colId xmlns:a16="http://schemas.microsoft.com/office/drawing/2014/main" val="20002"/>
                    </a:ext>
                  </a:extLst>
                </a:gridCol>
                <a:gridCol w="1589833">
                  <a:extLst>
                    <a:ext uri="{9D8B030D-6E8A-4147-A177-3AD203B41FA5}">
                      <a16:colId xmlns:a16="http://schemas.microsoft.com/office/drawing/2014/main" val="20003"/>
                    </a:ext>
                  </a:extLst>
                </a:gridCol>
                <a:gridCol w="1589833">
                  <a:extLst>
                    <a:ext uri="{9D8B030D-6E8A-4147-A177-3AD203B41FA5}">
                      <a16:colId xmlns:a16="http://schemas.microsoft.com/office/drawing/2014/main" val="20004"/>
                    </a:ext>
                  </a:extLst>
                </a:gridCol>
                <a:gridCol w="1589833">
                  <a:extLst>
                    <a:ext uri="{9D8B030D-6E8A-4147-A177-3AD203B41FA5}">
                      <a16:colId xmlns:a16="http://schemas.microsoft.com/office/drawing/2014/main" val="20005"/>
                    </a:ext>
                  </a:extLst>
                </a:gridCol>
                <a:gridCol w="1589833">
                  <a:extLst>
                    <a:ext uri="{9D8B030D-6E8A-4147-A177-3AD203B41FA5}">
                      <a16:colId xmlns:a16="http://schemas.microsoft.com/office/drawing/2014/main" val="20006"/>
                    </a:ext>
                  </a:extLst>
                </a:gridCol>
              </a:tblGrid>
              <a:tr h="1067933">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0000"/>
                  </a:ext>
                </a:extLst>
              </a:tr>
              <a:tr h="1823923">
                <a:tc>
                  <a:txBody>
                    <a:bodyPr/>
                    <a:lstStyle/>
                    <a:p>
                      <a:pPr algn="ctr"/>
                      <a:endParaRPr lang="en-GB"/>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bl>
          </a:graphicData>
        </a:graphic>
      </p:graphicFrame>
      <p:sp>
        <p:nvSpPr>
          <p:cNvPr id="6" name="Rectangle 5">
            <a:extLst>
              <a:ext uri="{FF2B5EF4-FFF2-40B4-BE49-F238E27FC236}">
                <a16:creationId xmlns:a16="http://schemas.microsoft.com/office/drawing/2014/main" id="{9C681592-D5D9-42F4-9969-4C20047AD524}"/>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br>
              <a:rPr lang="en-GB" sz="1400" dirty="0">
                <a:solidFill>
                  <a:srgbClr val="C00000"/>
                </a:solidFill>
              </a:rPr>
            </a:br>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8" name="Rectangle 7">
            <a:extLst>
              <a:ext uri="{FF2B5EF4-FFF2-40B4-BE49-F238E27FC236}">
                <a16:creationId xmlns:a16="http://schemas.microsoft.com/office/drawing/2014/main" id="{FCFFC657-5117-4BE9-BD35-BEC22BF3955B}"/>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Tree>
    <p:extLst>
      <p:ext uri="{BB962C8B-B14F-4D97-AF65-F5344CB8AC3E}">
        <p14:creationId xmlns:p14="http://schemas.microsoft.com/office/powerpoint/2010/main" val="421205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7"/>
            <a:ext cx="11862750" cy="646331"/>
          </a:xfrm>
          <a:prstGeom prst="rect">
            <a:avLst/>
          </a:prstGeom>
          <a:noFill/>
        </p:spPr>
        <p:txBody>
          <a:bodyPr wrap="square" rtlCol="0">
            <a:spAutoFit/>
          </a:bodyPr>
          <a:lstStyle/>
          <a:p>
            <a:pPr marL="342900" indent="-342900">
              <a:buFont typeface="+mj-lt"/>
              <a:buAutoNum type="arabicPeriod"/>
            </a:pPr>
            <a:r>
              <a:rPr lang="en-GB" dirty="0"/>
              <a:t>In groups, list all the tasks that you would expect a modern operating system like Windows, Android, Linux or MacOS to perform. Look for similarities rather than differences. Can you categorise them under seven main headings?</a:t>
            </a:r>
          </a:p>
        </p:txBody>
      </p:sp>
      <p:graphicFrame>
        <p:nvGraphicFramePr>
          <p:cNvPr id="4" name="Table 3"/>
          <p:cNvGraphicFramePr>
            <a:graphicFrameLocks noGrp="1"/>
          </p:cNvGraphicFramePr>
          <p:nvPr>
            <p:extLst>
              <p:ext uri="{D42A27DB-BD31-4B8C-83A1-F6EECF244321}">
                <p14:modId xmlns:p14="http://schemas.microsoft.com/office/powerpoint/2010/main" val="3042879541"/>
              </p:ext>
            </p:extLst>
          </p:nvPr>
        </p:nvGraphicFramePr>
        <p:xfrm>
          <a:off x="555336" y="2771093"/>
          <a:ext cx="11128831" cy="2891856"/>
        </p:xfrm>
        <a:graphic>
          <a:graphicData uri="http://schemas.openxmlformats.org/drawingml/2006/table">
            <a:tbl>
              <a:tblPr firstRow="1" bandRow="1">
                <a:tableStyleId>{21E4AEA4-8DFA-4A89-87EB-49C32662AFE0}</a:tableStyleId>
              </a:tblPr>
              <a:tblGrid>
                <a:gridCol w="1589833">
                  <a:extLst>
                    <a:ext uri="{9D8B030D-6E8A-4147-A177-3AD203B41FA5}">
                      <a16:colId xmlns:a16="http://schemas.microsoft.com/office/drawing/2014/main" val="20000"/>
                    </a:ext>
                  </a:extLst>
                </a:gridCol>
                <a:gridCol w="1589833">
                  <a:extLst>
                    <a:ext uri="{9D8B030D-6E8A-4147-A177-3AD203B41FA5}">
                      <a16:colId xmlns:a16="http://schemas.microsoft.com/office/drawing/2014/main" val="20001"/>
                    </a:ext>
                  </a:extLst>
                </a:gridCol>
                <a:gridCol w="1589833">
                  <a:extLst>
                    <a:ext uri="{9D8B030D-6E8A-4147-A177-3AD203B41FA5}">
                      <a16:colId xmlns:a16="http://schemas.microsoft.com/office/drawing/2014/main" val="20002"/>
                    </a:ext>
                  </a:extLst>
                </a:gridCol>
                <a:gridCol w="1589833">
                  <a:extLst>
                    <a:ext uri="{9D8B030D-6E8A-4147-A177-3AD203B41FA5}">
                      <a16:colId xmlns:a16="http://schemas.microsoft.com/office/drawing/2014/main" val="20003"/>
                    </a:ext>
                  </a:extLst>
                </a:gridCol>
                <a:gridCol w="1589833">
                  <a:extLst>
                    <a:ext uri="{9D8B030D-6E8A-4147-A177-3AD203B41FA5}">
                      <a16:colId xmlns:a16="http://schemas.microsoft.com/office/drawing/2014/main" val="20004"/>
                    </a:ext>
                  </a:extLst>
                </a:gridCol>
                <a:gridCol w="1589833">
                  <a:extLst>
                    <a:ext uri="{9D8B030D-6E8A-4147-A177-3AD203B41FA5}">
                      <a16:colId xmlns:a16="http://schemas.microsoft.com/office/drawing/2014/main" val="20005"/>
                    </a:ext>
                  </a:extLst>
                </a:gridCol>
                <a:gridCol w="1589833">
                  <a:extLst>
                    <a:ext uri="{9D8B030D-6E8A-4147-A177-3AD203B41FA5}">
                      <a16:colId xmlns:a16="http://schemas.microsoft.com/office/drawing/2014/main" val="20006"/>
                    </a:ext>
                  </a:extLst>
                </a:gridCol>
              </a:tblGrid>
              <a:tr h="1067933">
                <a:tc>
                  <a:txBody>
                    <a:bodyPr/>
                    <a:lstStyle/>
                    <a:p>
                      <a:pPr algn="ctr"/>
                      <a:r>
                        <a:rPr lang="en-GB" dirty="0"/>
                        <a:t>Managing the processor</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GB" dirty="0"/>
                        <a:t>Managing the memory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GB" dirty="0"/>
                        <a:t>Handling external peripherals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GB" dirty="0"/>
                        <a:t>Utility programs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GB" dirty="0"/>
                        <a:t>Networking</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GB" dirty="0"/>
                        <a:t>Security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GB" dirty="0"/>
                        <a:t>Providing a user interface</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0000"/>
                  </a:ext>
                </a:extLst>
              </a:tr>
              <a:tr h="1823923">
                <a:tc>
                  <a:txBody>
                    <a:bodyPr/>
                    <a:lstStyle/>
                    <a:p>
                      <a:pPr marL="285750" indent="-285750" algn="l">
                        <a:buFont typeface="Arial" panose="020B0604020202020204" pitchFamily="34" charset="0"/>
                        <a:buChar char="•"/>
                      </a:pPr>
                      <a:r>
                        <a:rPr lang="en-GB" sz="1200" dirty="0"/>
                        <a:t>Deciding which process to execute</a:t>
                      </a:r>
                      <a:r>
                        <a:rPr lang="en-GB" sz="1200" baseline="0" dirty="0"/>
                        <a:t> next</a:t>
                      </a:r>
                    </a:p>
                    <a:p>
                      <a:pPr marL="285750" indent="-285750" algn="l">
                        <a:buFont typeface="Arial" panose="020B0604020202020204" pitchFamily="34" charset="0"/>
                        <a:buChar char="•"/>
                      </a:pPr>
                      <a:r>
                        <a:rPr lang="en-GB" sz="1200" baseline="0" dirty="0"/>
                        <a:t>Handling interruptions to the running process</a:t>
                      </a:r>
                      <a:endParaRPr lang="en-GB" sz="1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indent="-285750" algn="l">
                        <a:buFont typeface="Arial" panose="020B0604020202020204" pitchFamily="34" charset="0"/>
                        <a:buChar char="•"/>
                      </a:pPr>
                      <a:r>
                        <a:rPr lang="en-GB" sz="1200" dirty="0"/>
                        <a:t>Loading</a:t>
                      </a:r>
                      <a:r>
                        <a:rPr lang="en-GB" sz="1200" baseline="0" dirty="0"/>
                        <a:t> programs</a:t>
                      </a:r>
                    </a:p>
                    <a:p>
                      <a:pPr marL="285750" indent="-285750" algn="l">
                        <a:buFont typeface="Arial" panose="020B0604020202020204" pitchFamily="34" charset="0"/>
                        <a:buChar char="•"/>
                      </a:pPr>
                      <a:r>
                        <a:rPr lang="en-GB" sz="1200" baseline="0" dirty="0"/>
                        <a:t>Reusing memory when programs close</a:t>
                      </a:r>
                    </a:p>
                    <a:p>
                      <a:pPr marL="285750" indent="-285750" algn="l">
                        <a:buFont typeface="Arial" panose="020B0604020202020204" pitchFamily="34" charset="0"/>
                        <a:buChar char="•"/>
                      </a:pPr>
                      <a:r>
                        <a:rPr lang="en-GB" sz="1200" baseline="0" dirty="0"/>
                        <a:t>Using virtual memory to compensate for a lack of RAM</a:t>
                      </a:r>
                      <a:endParaRPr lang="en-GB" sz="1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indent="-285750" algn="l">
                        <a:buFont typeface="Arial" panose="020B0604020202020204" pitchFamily="34" charset="0"/>
                        <a:buChar char="•"/>
                      </a:pPr>
                      <a:r>
                        <a:rPr lang="en-GB" sz="1200" dirty="0"/>
                        <a:t>Dealing with I/O requests</a:t>
                      </a:r>
                    </a:p>
                    <a:p>
                      <a:pPr marL="285750" indent="-285750" algn="l">
                        <a:buFont typeface="Arial" panose="020B0604020202020204" pitchFamily="34" charset="0"/>
                        <a:buChar char="•"/>
                      </a:pPr>
                      <a:r>
                        <a:rPr lang="en-GB" sz="1200" dirty="0"/>
                        <a:t>Using device drivers to communicate with hardware</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indent="-285750" algn="l">
                        <a:buFont typeface="Arial" panose="020B0604020202020204" pitchFamily="34" charset="0"/>
                        <a:buChar char="•"/>
                      </a:pPr>
                      <a:r>
                        <a:rPr lang="en-GB" sz="1200" dirty="0"/>
                        <a:t>File</a:t>
                      </a:r>
                      <a:r>
                        <a:rPr lang="en-GB" sz="1200" baseline="0" dirty="0"/>
                        <a:t> manager</a:t>
                      </a:r>
                    </a:p>
                    <a:p>
                      <a:pPr marL="285750" indent="-285750" algn="l">
                        <a:buFont typeface="Arial" panose="020B0604020202020204" pitchFamily="34" charset="0"/>
                        <a:buChar char="•"/>
                      </a:pPr>
                      <a:r>
                        <a:rPr lang="en-GB" sz="1200" baseline="0" dirty="0"/>
                        <a:t>Anti-virus</a:t>
                      </a:r>
                    </a:p>
                    <a:p>
                      <a:pPr marL="285750" indent="-285750" algn="l">
                        <a:buFont typeface="Arial" panose="020B0604020202020204" pitchFamily="34" charset="0"/>
                        <a:buChar char="•"/>
                      </a:pPr>
                      <a:r>
                        <a:rPr lang="en-GB" sz="1200" baseline="0" dirty="0"/>
                        <a:t>Defragmenter</a:t>
                      </a:r>
                    </a:p>
                    <a:p>
                      <a:pPr marL="285750" indent="-285750" algn="l">
                        <a:buFont typeface="Arial" panose="020B0604020202020204" pitchFamily="34" charset="0"/>
                        <a:buChar char="•"/>
                      </a:pPr>
                      <a:r>
                        <a:rPr lang="en-GB" sz="1200" dirty="0"/>
                        <a:t>Encryption</a:t>
                      </a:r>
                    </a:p>
                    <a:p>
                      <a:pPr marL="285750" indent="-285750" algn="l">
                        <a:buFont typeface="Arial" panose="020B0604020202020204" pitchFamily="34" charset="0"/>
                        <a:buChar char="•"/>
                      </a:pPr>
                      <a:r>
                        <a:rPr lang="en-GB" sz="1200" dirty="0"/>
                        <a:t>File</a:t>
                      </a:r>
                      <a:r>
                        <a:rPr lang="en-GB" sz="1200" baseline="0" dirty="0"/>
                        <a:t> compression</a:t>
                      </a:r>
                    </a:p>
                    <a:p>
                      <a:pPr marL="285750" indent="-285750" algn="l">
                        <a:buFont typeface="Arial" panose="020B0604020202020204" pitchFamily="34" charset="0"/>
                        <a:buChar char="•"/>
                      </a:pPr>
                      <a:r>
                        <a:rPr lang="en-GB" sz="1200" baseline="0" dirty="0"/>
                        <a:t>Installers</a:t>
                      </a:r>
                    </a:p>
                    <a:p>
                      <a:pPr marL="285750" indent="-285750" algn="l">
                        <a:buFont typeface="Arial" panose="020B0604020202020204" pitchFamily="34" charset="0"/>
                        <a:buChar char="•"/>
                      </a:pPr>
                      <a:r>
                        <a:rPr lang="en-GB" sz="1200" baseline="0" dirty="0"/>
                        <a:t>Clipboard manager</a:t>
                      </a:r>
                    </a:p>
                    <a:p>
                      <a:pPr marL="285750" indent="-285750" algn="l">
                        <a:buFont typeface="Arial" panose="020B0604020202020204" pitchFamily="34" charset="0"/>
                        <a:buChar char="•"/>
                      </a:pPr>
                      <a:r>
                        <a:rPr lang="en-GB" sz="1200" baseline="0" dirty="0"/>
                        <a:t>System monitor</a:t>
                      </a:r>
                      <a:endParaRPr lang="en-GB" sz="1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171450" indent="-171450" algn="l">
                        <a:buFont typeface="Arial" panose="020B0604020202020204" pitchFamily="34" charset="0"/>
                        <a:buChar char="•"/>
                      </a:pPr>
                      <a:r>
                        <a:rPr lang="en-GB" sz="1200" dirty="0"/>
                        <a:t>Interfacing to other computers via cable and Wi-Fi</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indent="-285750" algn="l">
                        <a:buFont typeface="Arial" panose="020B0604020202020204" pitchFamily="34" charset="0"/>
                        <a:buChar char="•"/>
                      </a:pPr>
                      <a:r>
                        <a:rPr lang="en-GB" sz="1200" dirty="0"/>
                        <a:t>Handling login with username and password</a:t>
                      </a:r>
                    </a:p>
                    <a:p>
                      <a:pPr marL="285750" indent="-285750" algn="l">
                        <a:buFont typeface="Arial" panose="020B0604020202020204" pitchFamily="34" charset="0"/>
                        <a:buChar char="•"/>
                      </a:pPr>
                      <a:r>
                        <a:rPr lang="en-GB" sz="1200" dirty="0"/>
                        <a:t>Preventing access to unauthorised files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indent="-285750" algn="l">
                        <a:buFont typeface="Arial" panose="020B0604020202020204" pitchFamily="34" charset="0"/>
                        <a:buChar char="•"/>
                      </a:pPr>
                      <a:r>
                        <a:rPr lang="en-GB" sz="1200" dirty="0"/>
                        <a:t>Windows, icons, menus, pointers</a:t>
                      </a:r>
                    </a:p>
                    <a:p>
                      <a:pPr marL="285750" indent="-285750" algn="l">
                        <a:buFont typeface="Arial" panose="020B0604020202020204" pitchFamily="34" charset="0"/>
                        <a:buChar char="•"/>
                      </a:pPr>
                      <a:r>
                        <a:rPr lang="en-GB" sz="1200" dirty="0"/>
                        <a:t>Touch gestures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bl>
          </a:graphicData>
        </a:graphic>
      </p:graphicFrame>
      <p:sp>
        <p:nvSpPr>
          <p:cNvPr id="7" name="Rectangle 6">
            <a:extLst>
              <a:ext uri="{FF2B5EF4-FFF2-40B4-BE49-F238E27FC236}">
                <a16:creationId xmlns:a16="http://schemas.microsoft.com/office/drawing/2014/main" id="{B2ABB85D-4645-4723-A0E7-ECDCE8D94813}"/>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br>
              <a:rPr lang="en-GB" sz="1400" dirty="0">
                <a:solidFill>
                  <a:srgbClr val="C00000"/>
                </a:solidFill>
              </a:rPr>
            </a:br>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9" name="Rectangle 8">
            <a:extLst>
              <a:ext uri="{FF2B5EF4-FFF2-40B4-BE49-F238E27FC236}">
                <a16:creationId xmlns:a16="http://schemas.microsoft.com/office/drawing/2014/main" id="{DC6D8C2F-BB14-4EC5-A289-7369E01FD864}"/>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Tree>
    <p:extLst>
      <p:ext uri="{BB962C8B-B14F-4D97-AF65-F5344CB8AC3E}">
        <p14:creationId xmlns:p14="http://schemas.microsoft.com/office/powerpoint/2010/main" val="1355962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16" ma:contentTypeDescription="Create a new document." ma:contentTypeScope="" ma:versionID="ec54585cf92dd6982308d124fd5b9dee">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14f961642457c784f84d90ad25ddd92"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e55939-b32e-4bb4-938e-37e949c5a9cb}" ma:internalName="TaxCatchAll" ma:showField="CatchAllData" ma:web="70888afb-978a-47fe-a38c-33c2736236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6ac514-9468-4ce6-abae-8e7a4c758df2">
      <Terms xmlns="http://schemas.microsoft.com/office/infopath/2007/PartnerControls"/>
    </lcf76f155ced4ddcb4097134ff3c332f>
    <TaxCatchAll xmlns="70888afb-978a-47fe-a38c-33c273623691" xsi:nil="true"/>
  </documentManagement>
</p:properties>
</file>

<file path=customXml/itemProps1.xml><?xml version="1.0" encoding="utf-8"?>
<ds:datastoreItem xmlns:ds="http://schemas.openxmlformats.org/officeDocument/2006/customXml" ds:itemID="{C9FC625B-9635-4D87-8326-59AECD86DD78}"/>
</file>

<file path=customXml/itemProps2.xml><?xml version="1.0" encoding="utf-8"?>
<ds:datastoreItem xmlns:ds="http://schemas.openxmlformats.org/officeDocument/2006/customXml" ds:itemID="{41686C23-0248-4AED-93F9-D1FD5E9A4B20}"/>
</file>

<file path=customXml/itemProps3.xml><?xml version="1.0" encoding="utf-8"?>
<ds:datastoreItem xmlns:ds="http://schemas.openxmlformats.org/officeDocument/2006/customXml" ds:itemID="{5C9C8D66-532F-4573-A1BB-5BCBF34231C4}"/>
</file>

<file path=docProps/app.xml><?xml version="1.0" encoding="utf-8"?>
<Properties xmlns="http://schemas.openxmlformats.org/officeDocument/2006/extended-properties" xmlns:vt="http://schemas.openxmlformats.org/officeDocument/2006/docPropsVTypes">
  <TotalTime>438</TotalTime>
  <Words>458</Words>
  <Application>Microsoft Office PowerPoint</Application>
  <PresentationFormat>Widescreen</PresentationFormat>
  <Paragraphs>43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Andrew Fenn</cp:lastModifiedBy>
  <cp:revision>58</cp:revision>
  <dcterms:created xsi:type="dcterms:W3CDTF">2014-10-30T19:23:19Z</dcterms:created>
  <dcterms:modified xsi:type="dcterms:W3CDTF">2020-04-15T15:49:44Z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