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60" r:id="rId4"/>
    <p:sldId id="256" r:id="rId5"/>
    <p:sldId id="261"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4" autoAdjust="0"/>
    <p:restoredTop sz="94660"/>
  </p:normalViewPr>
  <p:slideViewPr>
    <p:cSldViewPr snapToGrid="0">
      <p:cViewPr varScale="1">
        <p:scale>
          <a:sx n="114" d="100"/>
          <a:sy n="114" d="100"/>
        </p:scale>
        <p:origin x="546" y="10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15/04/2020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15/04/2020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15/04/2020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15/04/2020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15/04/2020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77" y="1559858"/>
            <a:ext cx="11950311" cy="369332"/>
          </a:xfrm>
          <a:prstGeom prst="rect">
            <a:avLst/>
          </a:prstGeom>
          <a:noFill/>
        </p:spPr>
        <p:txBody>
          <a:bodyPr wrap="square" rtlCol="0">
            <a:spAutoFit/>
          </a:bodyPr>
          <a:lstStyle/>
          <a:p>
            <a:pPr marL="342900" indent="-342900">
              <a:buAutoNum type="arabicPeriod"/>
            </a:pPr>
            <a:r>
              <a:rPr lang="en-GB" dirty="0"/>
              <a:t>Explain the following diagrams.</a:t>
            </a:r>
          </a:p>
        </p:txBody>
      </p:sp>
      <p:graphicFrame>
        <p:nvGraphicFramePr>
          <p:cNvPr id="40" name="Group 91"/>
          <p:cNvGraphicFramePr>
            <a:graphicFrameLocks noGrp="1"/>
          </p:cNvGraphicFramePr>
          <p:nvPr>
            <p:extLst>
              <p:ext uri="{D42A27DB-BD31-4B8C-83A1-F6EECF244321}">
                <p14:modId xmlns:p14="http://schemas.microsoft.com/office/powerpoint/2010/main" val="1138459623"/>
              </p:ext>
            </p:extLst>
          </p:nvPr>
        </p:nvGraphicFramePr>
        <p:xfrm>
          <a:off x="6890431" y="1802592"/>
          <a:ext cx="1466850" cy="1463676"/>
        </p:xfrm>
        <a:graphic>
          <a:graphicData uri="http://schemas.openxmlformats.org/drawingml/2006/table">
            <a:tbl>
              <a:tblPr/>
              <a:tblGrid>
                <a:gridCol w="623887">
                  <a:extLst>
                    <a:ext uri="{9D8B030D-6E8A-4147-A177-3AD203B41FA5}">
                      <a16:colId xmlns:a16="http://schemas.microsoft.com/office/drawing/2014/main" val="20000"/>
                    </a:ext>
                  </a:extLst>
                </a:gridCol>
                <a:gridCol w="842963">
                  <a:extLst>
                    <a:ext uri="{9D8B030D-6E8A-4147-A177-3AD203B41FA5}">
                      <a16:colId xmlns:a16="http://schemas.microsoft.com/office/drawing/2014/main" val="20001"/>
                    </a:ext>
                  </a:extLst>
                </a:gridCol>
              </a:tblGrid>
              <a:tr h="243946">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Instruction Table</a:t>
                      </a: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0"/>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ADD</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11001001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extLst>
                  <a:ext uri="{0D108BD9-81ED-4DB2-BD59-A6C34878D82A}">
                    <a16:rowId xmlns:a16="http://schemas.microsoft.com/office/drawing/2014/main" val="10001"/>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SUB</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01010010</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MULT</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10010001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DIV</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01101010</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COMP</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00011001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41" name="Group 92"/>
          <p:cNvGraphicFramePr>
            <a:graphicFrameLocks noGrp="1"/>
          </p:cNvGraphicFramePr>
          <p:nvPr>
            <p:extLst>
              <p:ext uri="{D42A27DB-BD31-4B8C-83A1-F6EECF244321}">
                <p14:modId xmlns:p14="http://schemas.microsoft.com/office/powerpoint/2010/main" val="4205173830"/>
              </p:ext>
            </p:extLst>
          </p:nvPr>
        </p:nvGraphicFramePr>
        <p:xfrm>
          <a:off x="8833531" y="1829580"/>
          <a:ext cx="1466850" cy="1463676"/>
        </p:xfrm>
        <a:graphic>
          <a:graphicData uri="http://schemas.openxmlformats.org/drawingml/2006/table">
            <a:tbl>
              <a:tblPr/>
              <a:tblGrid>
                <a:gridCol w="623887">
                  <a:extLst>
                    <a:ext uri="{9D8B030D-6E8A-4147-A177-3AD203B41FA5}">
                      <a16:colId xmlns:a16="http://schemas.microsoft.com/office/drawing/2014/main" val="20000"/>
                    </a:ext>
                  </a:extLst>
                </a:gridCol>
                <a:gridCol w="842963">
                  <a:extLst>
                    <a:ext uri="{9D8B030D-6E8A-4147-A177-3AD203B41FA5}">
                      <a16:colId xmlns:a16="http://schemas.microsoft.com/office/drawing/2014/main" val="20001"/>
                    </a:ext>
                  </a:extLst>
                </a:gridCol>
              </a:tblGrid>
              <a:tr h="243946">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Memory Table</a:t>
                      </a: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0"/>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NUM1</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100100101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extLst>
                  <a:ext uri="{0D108BD9-81ED-4DB2-BD59-A6C34878D82A}">
                    <a16:rowId xmlns:a16="http://schemas.microsoft.com/office/drawing/2014/main" val="10001"/>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NUM2</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010101100</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TOT</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110010001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endParaRP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5" name="Group 4"/>
          <p:cNvGrpSpPr/>
          <p:nvPr/>
        </p:nvGrpSpPr>
        <p:grpSpPr>
          <a:xfrm>
            <a:off x="1421493" y="1989464"/>
            <a:ext cx="8130722" cy="2196194"/>
            <a:chOff x="556079" y="2065564"/>
            <a:chExt cx="8130722" cy="2196194"/>
          </a:xfrm>
        </p:grpSpPr>
        <p:grpSp>
          <p:nvGrpSpPr>
            <p:cNvPr id="34" name="Group 24"/>
            <p:cNvGrpSpPr>
              <a:grpSpLocks/>
            </p:cNvGrpSpPr>
            <p:nvPr/>
          </p:nvGrpSpPr>
          <p:grpSpPr bwMode="auto">
            <a:xfrm>
              <a:off x="556079" y="2483756"/>
              <a:ext cx="2266950" cy="1179512"/>
              <a:chOff x="1011" y="2406"/>
              <a:chExt cx="1428" cy="743"/>
            </a:xfrm>
          </p:grpSpPr>
          <p:pic>
            <p:nvPicPr>
              <p:cNvPr id="37" name="Picture 21" descr="MCj0441457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 y="2406"/>
                <a:ext cx="642" cy="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Line 22"/>
              <p:cNvSpPr>
                <a:spLocks noChangeShapeType="1"/>
              </p:cNvSpPr>
              <p:nvPr/>
            </p:nvSpPr>
            <p:spPr bwMode="auto">
              <a:xfrm>
                <a:off x="1712" y="2807"/>
                <a:ext cx="695"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39" name="Text Box 23"/>
              <p:cNvSpPr txBox="1">
                <a:spLocks noChangeArrowheads="1"/>
              </p:cNvSpPr>
              <p:nvPr/>
            </p:nvSpPr>
            <p:spPr bwMode="auto">
              <a:xfrm>
                <a:off x="1656" y="2563"/>
                <a:ext cx="78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a:t>ADD NUM1</a:t>
                </a:r>
              </a:p>
            </p:txBody>
          </p:sp>
        </p:grpSp>
        <p:grpSp>
          <p:nvGrpSpPr>
            <p:cNvPr id="42" name="Group 90"/>
            <p:cNvGrpSpPr>
              <a:grpSpLocks/>
            </p:cNvGrpSpPr>
            <p:nvPr/>
          </p:nvGrpSpPr>
          <p:grpSpPr bwMode="auto">
            <a:xfrm>
              <a:off x="5417004" y="2226355"/>
              <a:ext cx="2568575" cy="1433512"/>
              <a:chOff x="2670" y="2323"/>
              <a:chExt cx="1618" cy="903"/>
            </a:xfrm>
          </p:grpSpPr>
          <p:sp>
            <p:nvSpPr>
              <p:cNvPr id="43" name="Line 87"/>
              <p:cNvSpPr>
                <a:spLocks noChangeShapeType="1"/>
              </p:cNvSpPr>
              <p:nvPr/>
            </p:nvSpPr>
            <p:spPr bwMode="auto">
              <a:xfrm flipV="1">
                <a:off x="2670" y="2377"/>
                <a:ext cx="375" cy="36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4" name="Freeform 89"/>
              <p:cNvSpPr>
                <a:spLocks/>
              </p:cNvSpPr>
              <p:nvPr/>
            </p:nvSpPr>
            <p:spPr bwMode="auto">
              <a:xfrm>
                <a:off x="2679" y="2323"/>
                <a:ext cx="1609" cy="903"/>
              </a:xfrm>
              <a:custGeom>
                <a:avLst/>
                <a:gdLst>
                  <a:gd name="T0" fmla="*/ 0 w 1609"/>
                  <a:gd name="T1" fmla="*/ 420 h 903"/>
                  <a:gd name="T2" fmla="*/ 201 w 1609"/>
                  <a:gd name="T3" fmla="*/ 768 h 903"/>
                  <a:gd name="T4" fmla="*/ 759 w 1609"/>
                  <a:gd name="T5" fmla="*/ 850 h 903"/>
                  <a:gd name="T6" fmla="*/ 1426 w 1609"/>
                  <a:gd name="T7" fmla="*/ 795 h 903"/>
                  <a:gd name="T8" fmla="*/ 1463 w 1609"/>
                  <a:gd name="T9" fmla="*/ 201 h 903"/>
                  <a:gd name="T10" fmla="*/ 1609 w 1609"/>
                  <a:gd name="T11" fmla="*/ 0 h 903"/>
                  <a:gd name="T12" fmla="*/ 0 60000 65536"/>
                  <a:gd name="T13" fmla="*/ 0 60000 65536"/>
                  <a:gd name="T14" fmla="*/ 0 60000 65536"/>
                  <a:gd name="T15" fmla="*/ 0 60000 65536"/>
                  <a:gd name="T16" fmla="*/ 0 60000 65536"/>
                  <a:gd name="T17" fmla="*/ 0 60000 65536"/>
                  <a:gd name="T18" fmla="*/ 0 w 1609"/>
                  <a:gd name="T19" fmla="*/ 0 h 903"/>
                  <a:gd name="T20" fmla="*/ 1609 w 1609"/>
                  <a:gd name="T21" fmla="*/ 903 h 903"/>
                </a:gdLst>
                <a:ahLst/>
                <a:cxnLst>
                  <a:cxn ang="T12">
                    <a:pos x="T0" y="T1"/>
                  </a:cxn>
                  <a:cxn ang="T13">
                    <a:pos x="T2" y="T3"/>
                  </a:cxn>
                  <a:cxn ang="T14">
                    <a:pos x="T4" y="T5"/>
                  </a:cxn>
                  <a:cxn ang="T15">
                    <a:pos x="T6" y="T7"/>
                  </a:cxn>
                  <a:cxn ang="T16">
                    <a:pos x="T8" y="T9"/>
                  </a:cxn>
                  <a:cxn ang="T17">
                    <a:pos x="T10" y="T11"/>
                  </a:cxn>
                </a:cxnLst>
                <a:rect l="T18" t="T19" r="T20" b="T21"/>
                <a:pathLst>
                  <a:path w="1609" h="903">
                    <a:moveTo>
                      <a:pt x="0" y="420"/>
                    </a:moveTo>
                    <a:cubicBezTo>
                      <a:pt x="37" y="558"/>
                      <a:pt x="74" y="696"/>
                      <a:pt x="201" y="768"/>
                    </a:cubicBezTo>
                    <a:cubicBezTo>
                      <a:pt x="328" y="840"/>
                      <a:pt x="555" y="846"/>
                      <a:pt x="759" y="850"/>
                    </a:cubicBezTo>
                    <a:cubicBezTo>
                      <a:pt x="963" y="854"/>
                      <a:pt x="1309" y="903"/>
                      <a:pt x="1426" y="795"/>
                    </a:cubicBezTo>
                    <a:cubicBezTo>
                      <a:pt x="1543" y="687"/>
                      <a:pt x="1433" y="333"/>
                      <a:pt x="1463" y="201"/>
                    </a:cubicBezTo>
                    <a:cubicBezTo>
                      <a:pt x="1493" y="69"/>
                      <a:pt x="1551" y="34"/>
                      <a:pt x="1609" y="0"/>
                    </a:cubicBezTo>
                  </a:path>
                </a:pathLst>
              </a:custGeom>
              <a:noFill/>
              <a:ln w="2857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de-DE"/>
              </a:p>
            </p:txBody>
          </p:sp>
        </p:grpSp>
        <p:grpSp>
          <p:nvGrpSpPr>
            <p:cNvPr id="45" name="Group 32"/>
            <p:cNvGrpSpPr>
              <a:grpSpLocks/>
            </p:cNvGrpSpPr>
            <p:nvPr/>
          </p:nvGrpSpPr>
          <p:grpSpPr bwMode="auto">
            <a:xfrm>
              <a:off x="5278666" y="3850368"/>
              <a:ext cx="3408135" cy="411390"/>
              <a:chOff x="4184650" y="4682248"/>
              <a:chExt cx="3209176" cy="584775"/>
            </a:xfrm>
          </p:grpSpPr>
          <p:sp>
            <p:nvSpPr>
              <p:cNvPr id="46" name="Text Box 93"/>
              <p:cNvSpPr txBox="1">
                <a:spLocks noChangeArrowheads="1"/>
              </p:cNvSpPr>
              <p:nvPr/>
            </p:nvSpPr>
            <p:spPr bwMode="auto">
              <a:xfrm>
                <a:off x="5277688" y="4682248"/>
                <a:ext cx="211613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a:spcBef>
                    <a:spcPct val="20000"/>
                  </a:spcBef>
                </a:pPr>
                <a:r>
                  <a:rPr lang="en-GB" dirty="0"/>
                  <a:t>11001001 100100101</a:t>
                </a:r>
              </a:p>
            </p:txBody>
          </p:sp>
          <p:sp>
            <p:nvSpPr>
              <p:cNvPr id="47" name="Line 94"/>
              <p:cNvSpPr>
                <a:spLocks noChangeShapeType="1"/>
              </p:cNvSpPr>
              <p:nvPr/>
            </p:nvSpPr>
            <p:spPr bwMode="auto">
              <a:xfrm flipH="1">
                <a:off x="4184650" y="4897438"/>
                <a:ext cx="111760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75206" y="2065564"/>
              <a:ext cx="2564724" cy="2188029"/>
            </a:xfrm>
            <a:prstGeom prst="rect">
              <a:avLst/>
            </a:prstGeom>
          </p:spPr>
        </p:pic>
      </p:grpSp>
      <p:sp>
        <p:nvSpPr>
          <p:cNvPr id="19" name="Rectangle 18">
            <a:extLst>
              <a:ext uri="{FF2B5EF4-FFF2-40B4-BE49-F238E27FC236}">
                <a16:creationId xmlns:a16="http://schemas.microsoft.com/office/drawing/2014/main" id="{B0B08B72-2E34-4B88-83B8-E357A2AE9F54}"/>
              </a:ext>
            </a:extLst>
          </p:cNvPr>
          <p:cNvSpPr/>
          <p:nvPr/>
        </p:nvSpPr>
        <p:spPr>
          <a:xfrm>
            <a:off x="0" y="444544"/>
            <a:ext cx="12192000" cy="738664"/>
          </a:xfrm>
          <a:prstGeom prst="rect">
            <a:avLst/>
          </a:prstGeom>
        </p:spPr>
        <p:txBody>
          <a:bodyPr wrap="square">
            <a:spAutoFit/>
          </a:bodyPr>
          <a:lstStyle/>
          <a:p>
            <a:r>
              <a:rPr lang="en-GB" sz="1400" dirty="0">
                <a:solidFill>
                  <a:srgbClr val="C00000"/>
                </a:solidFill>
              </a:rPr>
              <a:t>Understand the need for and functions of the following system software: </a:t>
            </a:r>
          </a:p>
          <a:p>
            <a:r>
              <a:rPr lang="en-GB" sz="1400" dirty="0">
                <a:solidFill>
                  <a:srgbClr val="C00000"/>
                </a:solidFill>
              </a:rPr>
              <a:t>• operating systems (OS) • utility programs • libraries • translators (compiler, assembler, interpreter)</a:t>
            </a:r>
          </a:p>
          <a:p>
            <a:r>
              <a:rPr lang="en-GB" sz="1400" dirty="0">
                <a:solidFill>
                  <a:srgbClr val="C00000"/>
                </a:solidFill>
              </a:rPr>
              <a:t>Know that the OS handles resource management, managing hardware to allocate processors, memories and I/O devices among competing processes</a:t>
            </a:r>
          </a:p>
        </p:txBody>
      </p:sp>
      <p:sp>
        <p:nvSpPr>
          <p:cNvPr id="20" name="Rectangle 19">
            <a:extLst>
              <a:ext uri="{FF2B5EF4-FFF2-40B4-BE49-F238E27FC236}">
                <a16:creationId xmlns:a16="http://schemas.microsoft.com/office/drawing/2014/main" id="{C47B00F2-F60E-4D25-9288-0F58F1BB27B9}"/>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Hardware and software</a:t>
            </a:r>
            <a:endParaRPr lang="en-GB" sz="2400" dirty="0">
              <a:solidFill>
                <a:srgbClr val="C00000"/>
              </a:solidFill>
            </a:endParaRPr>
          </a:p>
        </p:txBody>
      </p:sp>
    </p:spTree>
    <p:extLst>
      <p:ext uri="{BB962C8B-B14F-4D97-AF65-F5344CB8AC3E}">
        <p14:creationId xmlns:p14="http://schemas.microsoft.com/office/powerpoint/2010/main" val="927423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par>
                                <p:cTn id="8" presetID="10" presetClass="entr" presetSubtype="0" fill="hold"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fade">
                                      <p:cBhvr>
                                        <p:cTn id="10"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77" y="1559858"/>
            <a:ext cx="11950311" cy="369332"/>
          </a:xfrm>
          <a:prstGeom prst="rect">
            <a:avLst/>
          </a:prstGeom>
          <a:noFill/>
        </p:spPr>
        <p:txBody>
          <a:bodyPr wrap="square" rtlCol="0">
            <a:spAutoFit/>
          </a:bodyPr>
          <a:lstStyle/>
          <a:p>
            <a:pPr marL="342900" indent="-342900">
              <a:buAutoNum type="arabicPeriod"/>
            </a:pPr>
            <a:r>
              <a:rPr lang="en-GB" dirty="0"/>
              <a:t>Explain the following diagrams.</a:t>
            </a:r>
          </a:p>
        </p:txBody>
      </p:sp>
      <p:graphicFrame>
        <p:nvGraphicFramePr>
          <p:cNvPr id="40" name="Group 91"/>
          <p:cNvGraphicFramePr>
            <a:graphicFrameLocks noGrp="1"/>
          </p:cNvGraphicFramePr>
          <p:nvPr>
            <p:extLst>
              <p:ext uri="{D42A27DB-BD31-4B8C-83A1-F6EECF244321}">
                <p14:modId xmlns:p14="http://schemas.microsoft.com/office/powerpoint/2010/main" val="1475268051"/>
              </p:ext>
            </p:extLst>
          </p:nvPr>
        </p:nvGraphicFramePr>
        <p:xfrm>
          <a:off x="6890431" y="1805214"/>
          <a:ext cx="1466850" cy="1463676"/>
        </p:xfrm>
        <a:graphic>
          <a:graphicData uri="http://schemas.openxmlformats.org/drawingml/2006/table">
            <a:tbl>
              <a:tblPr/>
              <a:tblGrid>
                <a:gridCol w="623887">
                  <a:extLst>
                    <a:ext uri="{9D8B030D-6E8A-4147-A177-3AD203B41FA5}">
                      <a16:colId xmlns:a16="http://schemas.microsoft.com/office/drawing/2014/main" val="20000"/>
                    </a:ext>
                  </a:extLst>
                </a:gridCol>
                <a:gridCol w="842963">
                  <a:extLst>
                    <a:ext uri="{9D8B030D-6E8A-4147-A177-3AD203B41FA5}">
                      <a16:colId xmlns:a16="http://schemas.microsoft.com/office/drawing/2014/main" val="20001"/>
                    </a:ext>
                  </a:extLst>
                </a:gridCol>
              </a:tblGrid>
              <a:tr h="243946">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Instruction Table</a:t>
                      </a: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0"/>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ADD</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11001001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extLst>
                  <a:ext uri="{0D108BD9-81ED-4DB2-BD59-A6C34878D82A}">
                    <a16:rowId xmlns:a16="http://schemas.microsoft.com/office/drawing/2014/main" val="10001"/>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SUB</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01010010</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MULT</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10010001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DIV</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01101010</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COMP</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00011001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41" name="Group 92"/>
          <p:cNvGraphicFramePr>
            <a:graphicFrameLocks noGrp="1"/>
          </p:cNvGraphicFramePr>
          <p:nvPr>
            <p:extLst>
              <p:ext uri="{D42A27DB-BD31-4B8C-83A1-F6EECF244321}">
                <p14:modId xmlns:p14="http://schemas.microsoft.com/office/powerpoint/2010/main" val="149093456"/>
              </p:ext>
            </p:extLst>
          </p:nvPr>
        </p:nvGraphicFramePr>
        <p:xfrm>
          <a:off x="8833531" y="1832202"/>
          <a:ext cx="1466850" cy="1463676"/>
        </p:xfrm>
        <a:graphic>
          <a:graphicData uri="http://schemas.openxmlformats.org/drawingml/2006/table">
            <a:tbl>
              <a:tblPr/>
              <a:tblGrid>
                <a:gridCol w="623887">
                  <a:extLst>
                    <a:ext uri="{9D8B030D-6E8A-4147-A177-3AD203B41FA5}">
                      <a16:colId xmlns:a16="http://schemas.microsoft.com/office/drawing/2014/main" val="20000"/>
                    </a:ext>
                  </a:extLst>
                </a:gridCol>
                <a:gridCol w="842963">
                  <a:extLst>
                    <a:ext uri="{9D8B030D-6E8A-4147-A177-3AD203B41FA5}">
                      <a16:colId xmlns:a16="http://schemas.microsoft.com/office/drawing/2014/main" val="20001"/>
                    </a:ext>
                  </a:extLst>
                </a:gridCol>
              </a:tblGrid>
              <a:tr h="243946">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Memory Table</a:t>
                      </a:r>
                    </a:p>
                  </a:txBody>
                  <a:tcPr marT="45740" marB="4574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0"/>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NUM1</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dirty="0">
                          <a:ln>
                            <a:noFill/>
                          </a:ln>
                          <a:solidFill>
                            <a:schemeClr val="tx1"/>
                          </a:solidFill>
                          <a:effectLst/>
                          <a:latin typeface="Arial" charset="0"/>
                        </a:rPr>
                        <a:t>100100101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99"/>
                    </a:solidFill>
                  </a:tcPr>
                </a:tc>
                <a:extLst>
                  <a:ext uri="{0D108BD9-81ED-4DB2-BD59-A6C34878D82A}">
                    <a16:rowId xmlns:a16="http://schemas.microsoft.com/office/drawing/2014/main" val="10001"/>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NUM2</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010101100</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TOT</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a:ln>
                            <a:noFill/>
                          </a:ln>
                          <a:solidFill>
                            <a:schemeClr val="tx1"/>
                          </a:solidFill>
                          <a:effectLst/>
                          <a:latin typeface="Arial" charset="0"/>
                        </a:rPr>
                        <a:t>110010001</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39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endParaRP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5" name="Group 4"/>
          <p:cNvGrpSpPr/>
          <p:nvPr/>
        </p:nvGrpSpPr>
        <p:grpSpPr>
          <a:xfrm>
            <a:off x="1421493" y="1992086"/>
            <a:ext cx="8130722" cy="2196194"/>
            <a:chOff x="556079" y="2065564"/>
            <a:chExt cx="8130722" cy="2196194"/>
          </a:xfrm>
        </p:grpSpPr>
        <p:grpSp>
          <p:nvGrpSpPr>
            <p:cNvPr id="34" name="Group 24"/>
            <p:cNvGrpSpPr>
              <a:grpSpLocks/>
            </p:cNvGrpSpPr>
            <p:nvPr/>
          </p:nvGrpSpPr>
          <p:grpSpPr bwMode="auto">
            <a:xfrm>
              <a:off x="556079" y="2483756"/>
              <a:ext cx="2266950" cy="1179512"/>
              <a:chOff x="1011" y="2406"/>
              <a:chExt cx="1428" cy="743"/>
            </a:xfrm>
          </p:grpSpPr>
          <p:pic>
            <p:nvPicPr>
              <p:cNvPr id="37" name="Picture 21" descr="MCj0441457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 y="2406"/>
                <a:ext cx="642" cy="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Line 22"/>
              <p:cNvSpPr>
                <a:spLocks noChangeShapeType="1"/>
              </p:cNvSpPr>
              <p:nvPr/>
            </p:nvSpPr>
            <p:spPr bwMode="auto">
              <a:xfrm>
                <a:off x="1712" y="2807"/>
                <a:ext cx="695"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39" name="Text Box 23"/>
              <p:cNvSpPr txBox="1">
                <a:spLocks noChangeArrowheads="1"/>
              </p:cNvSpPr>
              <p:nvPr/>
            </p:nvSpPr>
            <p:spPr bwMode="auto">
              <a:xfrm>
                <a:off x="1656" y="2563"/>
                <a:ext cx="78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a:t>ADD NUM1</a:t>
                </a:r>
              </a:p>
            </p:txBody>
          </p:sp>
        </p:grpSp>
        <p:grpSp>
          <p:nvGrpSpPr>
            <p:cNvPr id="42" name="Group 90"/>
            <p:cNvGrpSpPr>
              <a:grpSpLocks/>
            </p:cNvGrpSpPr>
            <p:nvPr/>
          </p:nvGrpSpPr>
          <p:grpSpPr bwMode="auto">
            <a:xfrm>
              <a:off x="5417004" y="2226355"/>
              <a:ext cx="2568575" cy="1433512"/>
              <a:chOff x="2670" y="2323"/>
              <a:chExt cx="1618" cy="903"/>
            </a:xfrm>
          </p:grpSpPr>
          <p:sp>
            <p:nvSpPr>
              <p:cNvPr id="43" name="Line 87"/>
              <p:cNvSpPr>
                <a:spLocks noChangeShapeType="1"/>
              </p:cNvSpPr>
              <p:nvPr/>
            </p:nvSpPr>
            <p:spPr bwMode="auto">
              <a:xfrm flipV="1">
                <a:off x="2670" y="2377"/>
                <a:ext cx="375" cy="36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4" name="Freeform 89"/>
              <p:cNvSpPr>
                <a:spLocks/>
              </p:cNvSpPr>
              <p:nvPr/>
            </p:nvSpPr>
            <p:spPr bwMode="auto">
              <a:xfrm>
                <a:off x="2679" y="2323"/>
                <a:ext cx="1609" cy="903"/>
              </a:xfrm>
              <a:custGeom>
                <a:avLst/>
                <a:gdLst>
                  <a:gd name="T0" fmla="*/ 0 w 1609"/>
                  <a:gd name="T1" fmla="*/ 420 h 903"/>
                  <a:gd name="T2" fmla="*/ 201 w 1609"/>
                  <a:gd name="T3" fmla="*/ 768 h 903"/>
                  <a:gd name="T4" fmla="*/ 759 w 1609"/>
                  <a:gd name="T5" fmla="*/ 850 h 903"/>
                  <a:gd name="T6" fmla="*/ 1426 w 1609"/>
                  <a:gd name="T7" fmla="*/ 795 h 903"/>
                  <a:gd name="T8" fmla="*/ 1463 w 1609"/>
                  <a:gd name="T9" fmla="*/ 201 h 903"/>
                  <a:gd name="T10" fmla="*/ 1609 w 1609"/>
                  <a:gd name="T11" fmla="*/ 0 h 903"/>
                  <a:gd name="T12" fmla="*/ 0 60000 65536"/>
                  <a:gd name="T13" fmla="*/ 0 60000 65536"/>
                  <a:gd name="T14" fmla="*/ 0 60000 65536"/>
                  <a:gd name="T15" fmla="*/ 0 60000 65536"/>
                  <a:gd name="T16" fmla="*/ 0 60000 65536"/>
                  <a:gd name="T17" fmla="*/ 0 60000 65536"/>
                  <a:gd name="T18" fmla="*/ 0 w 1609"/>
                  <a:gd name="T19" fmla="*/ 0 h 903"/>
                  <a:gd name="T20" fmla="*/ 1609 w 1609"/>
                  <a:gd name="T21" fmla="*/ 903 h 903"/>
                </a:gdLst>
                <a:ahLst/>
                <a:cxnLst>
                  <a:cxn ang="T12">
                    <a:pos x="T0" y="T1"/>
                  </a:cxn>
                  <a:cxn ang="T13">
                    <a:pos x="T2" y="T3"/>
                  </a:cxn>
                  <a:cxn ang="T14">
                    <a:pos x="T4" y="T5"/>
                  </a:cxn>
                  <a:cxn ang="T15">
                    <a:pos x="T6" y="T7"/>
                  </a:cxn>
                  <a:cxn ang="T16">
                    <a:pos x="T8" y="T9"/>
                  </a:cxn>
                  <a:cxn ang="T17">
                    <a:pos x="T10" y="T11"/>
                  </a:cxn>
                </a:cxnLst>
                <a:rect l="T18" t="T19" r="T20" b="T21"/>
                <a:pathLst>
                  <a:path w="1609" h="903">
                    <a:moveTo>
                      <a:pt x="0" y="420"/>
                    </a:moveTo>
                    <a:cubicBezTo>
                      <a:pt x="37" y="558"/>
                      <a:pt x="74" y="696"/>
                      <a:pt x="201" y="768"/>
                    </a:cubicBezTo>
                    <a:cubicBezTo>
                      <a:pt x="328" y="840"/>
                      <a:pt x="555" y="846"/>
                      <a:pt x="759" y="850"/>
                    </a:cubicBezTo>
                    <a:cubicBezTo>
                      <a:pt x="963" y="854"/>
                      <a:pt x="1309" y="903"/>
                      <a:pt x="1426" y="795"/>
                    </a:cubicBezTo>
                    <a:cubicBezTo>
                      <a:pt x="1543" y="687"/>
                      <a:pt x="1433" y="333"/>
                      <a:pt x="1463" y="201"/>
                    </a:cubicBezTo>
                    <a:cubicBezTo>
                      <a:pt x="1493" y="69"/>
                      <a:pt x="1551" y="34"/>
                      <a:pt x="1609" y="0"/>
                    </a:cubicBezTo>
                  </a:path>
                </a:pathLst>
              </a:custGeom>
              <a:noFill/>
              <a:ln w="2857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de-DE"/>
              </a:p>
            </p:txBody>
          </p:sp>
        </p:grpSp>
        <p:grpSp>
          <p:nvGrpSpPr>
            <p:cNvPr id="45" name="Group 32"/>
            <p:cNvGrpSpPr>
              <a:grpSpLocks/>
            </p:cNvGrpSpPr>
            <p:nvPr/>
          </p:nvGrpSpPr>
          <p:grpSpPr bwMode="auto">
            <a:xfrm>
              <a:off x="5278666" y="3850368"/>
              <a:ext cx="3408135" cy="411390"/>
              <a:chOff x="4184650" y="4682248"/>
              <a:chExt cx="3209176" cy="584775"/>
            </a:xfrm>
          </p:grpSpPr>
          <p:sp>
            <p:nvSpPr>
              <p:cNvPr id="46" name="Text Box 93"/>
              <p:cNvSpPr txBox="1">
                <a:spLocks noChangeArrowheads="1"/>
              </p:cNvSpPr>
              <p:nvPr/>
            </p:nvSpPr>
            <p:spPr bwMode="auto">
              <a:xfrm>
                <a:off x="5277688" y="4682248"/>
                <a:ext cx="211613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a:spcBef>
                    <a:spcPct val="20000"/>
                  </a:spcBef>
                </a:pPr>
                <a:r>
                  <a:rPr lang="en-GB" dirty="0"/>
                  <a:t>11001001 100100101</a:t>
                </a:r>
              </a:p>
            </p:txBody>
          </p:sp>
          <p:sp>
            <p:nvSpPr>
              <p:cNvPr id="47" name="Line 94"/>
              <p:cNvSpPr>
                <a:spLocks noChangeShapeType="1"/>
              </p:cNvSpPr>
              <p:nvPr/>
            </p:nvSpPr>
            <p:spPr bwMode="auto">
              <a:xfrm flipH="1">
                <a:off x="4184650" y="4897438"/>
                <a:ext cx="1117600"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75206" y="2065564"/>
              <a:ext cx="2564724" cy="2188029"/>
            </a:xfrm>
            <a:prstGeom prst="rect">
              <a:avLst/>
            </a:prstGeom>
          </p:spPr>
        </p:pic>
      </p:grpSp>
      <p:sp>
        <p:nvSpPr>
          <p:cNvPr id="4" name="TextBox 3"/>
          <p:cNvSpPr txBox="1"/>
          <p:nvPr/>
        </p:nvSpPr>
        <p:spPr>
          <a:xfrm>
            <a:off x="499970" y="4426631"/>
            <a:ext cx="10456052" cy="1477328"/>
          </a:xfrm>
          <a:prstGeom prst="rect">
            <a:avLst/>
          </a:prstGeom>
          <a:noFill/>
        </p:spPr>
        <p:txBody>
          <a:bodyPr wrap="square" rtlCol="0">
            <a:spAutoFit/>
          </a:bodyPr>
          <a:lstStyle/>
          <a:p>
            <a:r>
              <a:rPr lang="en-GB" i="1" dirty="0">
                <a:solidFill>
                  <a:srgbClr val="C00000"/>
                </a:solidFill>
              </a:rPr>
              <a:t>In the late 1940s, a language was developed that took each of the binary numbers that stood for instructions and allowed them to be written as groups of letters. When received by the computer, these “code words” were “looked up” in tables. If a match was found, the language replaced the word with the associated sequence of binary 1s and 0s. This is a one-to-one relationship. In other words ,“each code word can be looked up and translates into one set of binary digits”. These groups of letters are called mnemonics. </a:t>
            </a:r>
          </a:p>
        </p:txBody>
      </p:sp>
      <p:sp>
        <p:nvSpPr>
          <p:cNvPr id="20" name="Rectangle 19">
            <a:extLst>
              <a:ext uri="{FF2B5EF4-FFF2-40B4-BE49-F238E27FC236}">
                <a16:creationId xmlns:a16="http://schemas.microsoft.com/office/drawing/2014/main" id="{48E7395B-7D90-4489-8E72-12DC37A42A59}"/>
              </a:ext>
            </a:extLst>
          </p:cNvPr>
          <p:cNvSpPr/>
          <p:nvPr/>
        </p:nvSpPr>
        <p:spPr>
          <a:xfrm>
            <a:off x="0" y="444544"/>
            <a:ext cx="12192000" cy="738664"/>
          </a:xfrm>
          <a:prstGeom prst="rect">
            <a:avLst/>
          </a:prstGeom>
        </p:spPr>
        <p:txBody>
          <a:bodyPr wrap="square">
            <a:spAutoFit/>
          </a:bodyPr>
          <a:lstStyle/>
          <a:p>
            <a:r>
              <a:rPr lang="en-GB" sz="1400" dirty="0">
                <a:solidFill>
                  <a:srgbClr val="C00000"/>
                </a:solidFill>
              </a:rPr>
              <a:t>Understand the need for and functions of the following system software: </a:t>
            </a:r>
          </a:p>
          <a:p>
            <a:r>
              <a:rPr lang="en-GB" sz="1400" dirty="0">
                <a:solidFill>
                  <a:srgbClr val="C00000"/>
                </a:solidFill>
              </a:rPr>
              <a:t>• operating systems (OS) • utility programs • libraries • translators (compiler, assembler, interpreter)</a:t>
            </a:r>
          </a:p>
          <a:p>
            <a:r>
              <a:rPr lang="en-GB" sz="1400" dirty="0">
                <a:solidFill>
                  <a:srgbClr val="C00000"/>
                </a:solidFill>
              </a:rPr>
              <a:t>Know that the OS handles resource management, managing hardware to allocate processors, memories and I/O devices among competing processes</a:t>
            </a:r>
          </a:p>
        </p:txBody>
      </p:sp>
      <p:sp>
        <p:nvSpPr>
          <p:cNvPr id="21" name="Rectangle 20">
            <a:extLst>
              <a:ext uri="{FF2B5EF4-FFF2-40B4-BE49-F238E27FC236}">
                <a16:creationId xmlns:a16="http://schemas.microsoft.com/office/drawing/2014/main" id="{076B4497-3CAB-426C-9687-FEC5DCD54A2C}"/>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Hardware and software</a:t>
            </a:r>
            <a:endParaRPr lang="en-GB" sz="2400" dirty="0">
              <a:solidFill>
                <a:srgbClr val="C00000"/>
              </a:solidFill>
            </a:endParaRPr>
          </a:p>
        </p:txBody>
      </p:sp>
    </p:spTree>
    <p:extLst>
      <p:ext uri="{BB962C8B-B14F-4D97-AF65-F5344CB8AC3E}">
        <p14:creationId xmlns:p14="http://schemas.microsoft.com/office/powerpoint/2010/main" val="1294957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par>
                                <p:cTn id="8" presetID="10" presetClass="entr" presetSubtype="0" fill="hold"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fade">
                                      <p:cBhvr>
                                        <p:cTn id="10"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77" y="1559858"/>
            <a:ext cx="11950311" cy="369332"/>
          </a:xfrm>
          <a:prstGeom prst="rect">
            <a:avLst/>
          </a:prstGeom>
          <a:noFill/>
        </p:spPr>
        <p:txBody>
          <a:bodyPr wrap="square" rtlCol="0">
            <a:spAutoFit/>
          </a:bodyPr>
          <a:lstStyle/>
          <a:p>
            <a:pPr marL="342900" indent="-342900">
              <a:buAutoNum type="arabicPeriod"/>
            </a:pPr>
            <a:r>
              <a:rPr lang="en-GB" dirty="0"/>
              <a:t>Explain the following diagrams.</a:t>
            </a:r>
          </a:p>
        </p:txBody>
      </p:sp>
      <p:sp>
        <p:nvSpPr>
          <p:cNvPr id="34" name="Rectangle 33">
            <a:extLst>
              <a:ext uri="{FF2B5EF4-FFF2-40B4-BE49-F238E27FC236}">
                <a16:creationId xmlns:a16="http://schemas.microsoft.com/office/drawing/2014/main" id="{A3F3F000-FD6E-423F-A4E0-8BE74C1E684A}"/>
              </a:ext>
            </a:extLst>
          </p:cNvPr>
          <p:cNvSpPr/>
          <p:nvPr/>
        </p:nvSpPr>
        <p:spPr>
          <a:xfrm>
            <a:off x="0" y="444544"/>
            <a:ext cx="12192000" cy="738664"/>
          </a:xfrm>
          <a:prstGeom prst="rect">
            <a:avLst/>
          </a:prstGeom>
        </p:spPr>
        <p:txBody>
          <a:bodyPr wrap="square">
            <a:spAutoFit/>
          </a:bodyPr>
          <a:lstStyle/>
          <a:p>
            <a:r>
              <a:rPr lang="en-GB" sz="1400" dirty="0">
                <a:solidFill>
                  <a:srgbClr val="C00000"/>
                </a:solidFill>
              </a:rPr>
              <a:t>Understand the need for and functions of the following system software: </a:t>
            </a:r>
          </a:p>
          <a:p>
            <a:r>
              <a:rPr lang="en-GB" sz="1400" dirty="0">
                <a:solidFill>
                  <a:srgbClr val="C00000"/>
                </a:solidFill>
              </a:rPr>
              <a:t>• operating systems (OS) • utility programs • libraries • translators (compiler, assembler, interpreter)</a:t>
            </a:r>
          </a:p>
          <a:p>
            <a:r>
              <a:rPr lang="en-GB" sz="1400" dirty="0">
                <a:solidFill>
                  <a:srgbClr val="C00000"/>
                </a:solidFill>
              </a:rPr>
              <a:t>Know that the OS handles resource management, managing hardware to allocate processors, memories and I/O devices among competing processes</a:t>
            </a:r>
          </a:p>
        </p:txBody>
      </p:sp>
      <p:sp>
        <p:nvSpPr>
          <p:cNvPr id="36" name="Rectangle 35">
            <a:extLst>
              <a:ext uri="{FF2B5EF4-FFF2-40B4-BE49-F238E27FC236}">
                <a16:creationId xmlns:a16="http://schemas.microsoft.com/office/drawing/2014/main" id="{44A9519A-0D86-4580-8A95-98CA7199FD84}"/>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Hardware and software</a:t>
            </a:r>
            <a:endParaRPr lang="en-GB" sz="2400" dirty="0">
              <a:solidFill>
                <a:srgbClr val="C00000"/>
              </a:solidFill>
            </a:endParaRPr>
          </a:p>
        </p:txBody>
      </p:sp>
      <p:grpSp>
        <p:nvGrpSpPr>
          <p:cNvPr id="37" name="Group 36">
            <a:extLst>
              <a:ext uri="{FF2B5EF4-FFF2-40B4-BE49-F238E27FC236}">
                <a16:creationId xmlns:a16="http://schemas.microsoft.com/office/drawing/2014/main" id="{A4AEB73E-B52E-4420-8395-4615FF807494}"/>
              </a:ext>
            </a:extLst>
          </p:cNvPr>
          <p:cNvGrpSpPr/>
          <p:nvPr/>
        </p:nvGrpSpPr>
        <p:grpSpPr>
          <a:xfrm>
            <a:off x="1493610" y="1817234"/>
            <a:ext cx="8915854" cy="2624141"/>
            <a:chOff x="1493610" y="2339748"/>
            <a:chExt cx="8915854" cy="2624141"/>
          </a:xfrm>
        </p:grpSpPr>
        <p:grpSp>
          <p:nvGrpSpPr>
            <p:cNvPr id="38" name="Group 37">
              <a:extLst>
                <a:ext uri="{FF2B5EF4-FFF2-40B4-BE49-F238E27FC236}">
                  <a16:creationId xmlns:a16="http://schemas.microsoft.com/office/drawing/2014/main" id="{F05B9515-86A0-4172-A032-DC34718F20E2}"/>
                </a:ext>
              </a:extLst>
            </p:cNvPr>
            <p:cNvGrpSpPr/>
            <p:nvPr/>
          </p:nvGrpSpPr>
          <p:grpSpPr>
            <a:xfrm>
              <a:off x="1493610" y="2339748"/>
              <a:ext cx="8751156" cy="1752148"/>
              <a:chOff x="1493610" y="2339748"/>
              <a:chExt cx="8751156" cy="1752148"/>
            </a:xfrm>
          </p:grpSpPr>
          <p:sp>
            <p:nvSpPr>
              <p:cNvPr id="56" name="Text Box 23">
                <a:extLst>
                  <a:ext uri="{FF2B5EF4-FFF2-40B4-BE49-F238E27FC236}">
                    <a16:creationId xmlns:a16="http://schemas.microsoft.com/office/drawing/2014/main" id="{DC215011-D7FF-4ED0-A787-C9CFF5E5C907}"/>
                  </a:ext>
                </a:extLst>
              </p:cNvPr>
              <p:cNvSpPr txBox="1">
                <a:spLocks noChangeArrowheads="1"/>
              </p:cNvSpPr>
              <p:nvPr/>
            </p:nvSpPr>
            <p:spPr bwMode="auto">
              <a:xfrm>
                <a:off x="6551348" y="2339748"/>
                <a:ext cx="12330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b="1" dirty="0"/>
                  <a:t>Assembler</a:t>
                </a:r>
              </a:p>
            </p:txBody>
          </p:sp>
          <p:sp>
            <p:nvSpPr>
              <p:cNvPr id="57" name="Text Box 23">
                <a:extLst>
                  <a:ext uri="{FF2B5EF4-FFF2-40B4-BE49-F238E27FC236}">
                    <a16:creationId xmlns:a16="http://schemas.microsoft.com/office/drawing/2014/main" id="{4879051F-5485-43F2-B683-EFEC5C7FAB70}"/>
                  </a:ext>
                </a:extLst>
              </p:cNvPr>
              <p:cNvSpPr txBox="1">
                <a:spLocks noChangeArrowheads="1"/>
              </p:cNvSpPr>
              <p:nvPr/>
            </p:nvSpPr>
            <p:spPr bwMode="auto">
              <a:xfrm>
                <a:off x="8703959" y="2357438"/>
                <a:ext cx="154080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b="1" dirty="0"/>
                  <a:t>Machine code</a:t>
                </a:r>
              </a:p>
            </p:txBody>
          </p:sp>
          <p:grpSp>
            <p:nvGrpSpPr>
              <p:cNvPr id="58" name="Group 47">
                <a:extLst>
                  <a:ext uri="{FF2B5EF4-FFF2-40B4-BE49-F238E27FC236}">
                    <a16:creationId xmlns:a16="http://schemas.microsoft.com/office/drawing/2014/main" id="{8D062826-7F59-43F7-A3A5-57B7C1295B14}"/>
                  </a:ext>
                </a:extLst>
              </p:cNvPr>
              <p:cNvGrpSpPr>
                <a:grpSpLocks/>
              </p:cNvGrpSpPr>
              <p:nvPr/>
            </p:nvGrpSpPr>
            <p:grpSpPr bwMode="auto">
              <a:xfrm>
                <a:off x="1493610" y="2912383"/>
                <a:ext cx="2509114" cy="1179513"/>
                <a:chOff x="228140" y="3998232"/>
                <a:chExt cx="2509161" cy="1179512"/>
              </a:xfrm>
            </p:grpSpPr>
            <p:pic>
              <p:nvPicPr>
                <p:cNvPr id="59" name="Picture 21" descr="MCj04414570000[1]">
                  <a:extLst>
                    <a:ext uri="{FF2B5EF4-FFF2-40B4-BE49-F238E27FC236}">
                      <a16:creationId xmlns:a16="http://schemas.microsoft.com/office/drawing/2014/main" id="{1BF68F66-044C-46B1-AE2E-E89C7ED994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140" y="3998232"/>
                  <a:ext cx="1019175" cy="117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0" name="Group 36">
                  <a:extLst>
                    <a:ext uri="{FF2B5EF4-FFF2-40B4-BE49-F238E27FC236}">
                      <a16:creationId xmlns:a16="http://schemas.microsoft.com/office/drawing/2014/main" id="{34C5C300-C490-4B62-8CA8-A4A2B9E137A0}"/>
                    </a:ext>
                  </a:extLst>
                </p:cNvPr>
                <p:cNvGrpSpPr>
                  <a:grpSpLocks/>
                </p:cNvGrpSpPr>
                <p:nvPr/>
              </p:nvGrpSpPr>
              <p:grpSpPr bwMode="auto">
                <a:xfrm>
                  <a:off x="1494288" y="4424363"/>
                  <a:ext cx="1243013" cy="387350"/>
                  <a:chOff x="1341888" y="4271963"/>
                  <a:chExt cx="1243013" cy="387350"/>
                </a:xfrm>
              </p:grpSpPr>
              <p:sp>
                <p:nvSpPr>
                  <p:cNvPr id="61" name="Line 22">
                    <a:extLst>
                      <a:ext uri="{FF2B5EF4-FFF2-40B4-BE49-F238E27FC236}">
                        <a16:creationId xmlns:a16="http://schemas.microsoft.com/office/drawing/2014/main" id="{51B975B7-9FF1-41AF-ADA8-910DB7D88AD7}"/>
                      </a:ext>
                    </a:extLst>
                  </p:cNvPr>
                  <p:cNvSpPr>
                    <a:spLocks noChangeShapeType="1"/>
                  </p:cNvSpPr>
                  <p:nvPr/>
                </p:nvSpPr>
                <p:spPr bwMode="auto">
                  <a:xfrm>
                    <a:off x="1430788" y="4659313"/>
                    <a:ext cx="1103313"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62" name="Text Box 23">
                    <a:extLst>
                      <a:ext uri="{FF2B5EF4-FFF2-40B4-BE49-F238E27FC236}">
                        <a16:creationId xmlns:a16="http://schemas.microsoft.com/office/drawing/2014/main" id="{DCBCE7C2-6BF3-4E34-A821-B985963A6FA3}"/>
                      </a:ext>
                    </a:extLst>
                  </p:cNvPr>
                  <p:cNvSpPr txBox="1">
                    <a:spLocks noChangeArrowheads="1"/>
                  </p:cNvSpPr>
                  <p:nvPr/>
                </p:nvSpPr>
                <p:spPr bwMode="auto">
                  <a:xfrm>
                    <a:off x="1341888" y="4271963"/>
                    <a:ext cx="1243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a:t>ADD NUM1</a:t>
                    </a:r>
                  </a:p>
                </p:txBody>
              </p:sp>
            </p:grpSp>
          </p:grpSp>
        </p:grpSp>
        <p:grpSp>
          <p:nvGrpSpPr>
            <p:cNvPr id="39" name="Group 49">
              <a:extLst>
                <a:ext uri="{FF2B5EF4-FFF2-40B4-BE49-F238E27FC236}">
                  <a16:creationId xmlns:a16="http://schemas.microsoft.com/office/drawing/2014/main" id="{2E28D07E-671D-419E-98EC-92F4F6B69579}"/>
                </a:ext>
              </a:extLst>
            </p:cNvPr>
            <p:cNvGrpSpPr>
              <a:grpSpLocks/>
            </p:cNvGrpSpPr>
            <p:nvPr/>
          </p:nvGrpSpPr>
          <p:grpSpPr bwMode="auto">
            <a:xfrm>
              <a:off x="5461680" y="2714398"/>
              <a:ext cx="1186217" cy="1840435"/>
              <a:chOff x="4123114" y="4036614"/>
              <a:chExt cx="1185241" cy="1370931"/>
            </a:xfrm>
          </p:grpSpPr>
          <p:grpSp>
            <p:nvGrpSpPr>
              <p:cNvPr id="50" name="Group 45">
                <a:extLst>
                  <a:ext uri="{FF2B5EF4-FFF2-40B4-BE49-F238E27FC236}">
                    <a16:creationId xmlns:a16="http://schemas.microsoft.com/office/drawing/2014/main" id="{5F052108-90AF-435C-BD02-2B50151CECC0}"/>
                  </a:ext>
                </a:extLst>
              </p:cNvPr>
              <p:cNvGrpSpPr>
                <a:grpSpLocks/>
              </p:cNvGrpSpPr>
              <p:nvPr/>
            </p:nvGrpSpPr>
            <p:grpSpPr bwMode="auto">
              <a:xfrm>
                <a:off x="4123114" y="4036614"/>
                <a:ext cx="1103313" cy="345767"/>
                <a:chOff x="4123114" y="4036614"/>
                <a:chExt cx="1103313" cy="345767"/>
              </a:xfrm>
            </p:grpSpPr>
            <p:sp>
              <p:nvSpPr>
                <p:cNvPr id="54" name="Line 22">
                  <a:extLst>
                    <a:ext uri="{FF2B5EF4-FFF2-40B4-BE49-F238E27FC236}">
                      <a16:creationId xmlns:a16="http://schemas.microsoft.com/office/drawing/2014/main" id="{E2A15B8D-E027-49CF-A082-E9681ED90D54}"/>
                    </a:ext>
                  </a:extLst>
                </p:cNvPr>
                <p:cNvSpPr>
                  <a:spLocks noChangeShapeType="1"/>
                </p:cNvSpPr>
                <p:nvPr/>
              </p:nvSpPr>
              <p:spPr bwMode="auto">
                <a:xfrm rot="-1899166">
                  <a:off x="4123114" y="4382381"/>
                  <a:ext cx="1103313"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5" name="Text Box 23">
                  <a:extLst>
                    <a:ext uri="{FF2B5EF4-FFF2-40B4-BE49-F238E27FC236}">
                      <a16:creationId xmlns:a16="http://schemas.microsoft.com/office/drawing/2014/main" id="{BA4C9E6F-CECB-4EDC-9AE6-20DDB7EFB639}"/>
                    </a:ext>
                  </a:extLst>
                </p:cNvPr>
                <p:cNvSpPr txBox="1">
                  <a:spLocks noChangeArrowheads="1"/>
                </p:cNvSpPr>
                <p:nvPr/>
              </p:nvSpPr>
              <p:spPr bwMode="auto">
                <a:xfrm rot="-1899166">
                  <a:off x="4451225" y="4036614"/>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endParaRPr lang="en-US"/>
                </a:p>
              </p:txBody>
            </p:sp>
          </p:grpSp>
          <p:grpSp>
            <p:nvGrpSpPr>
              <p:cNvPr id="51" name="Group 39">
                <a:extLst>
                  <a:ext uri="{FF2B5EF4-FFF2-40B4-BE49-F238E27FC236}">
                    <a16:creationId xmlns:a16="http://schemas.microsoft.com/office/drawing/2014/main" id="{18F9165D-F992-4D1C-A2B8-3A16EABBAB44}"/>
                  </a:ext>
                </a:extLst>
              </p:cNvPr>
              <p:cNvGrpSpPr>
                <a:grpSpLocks/>
              </p:cNvGrpSpPr>
              <p:nvPr/>
            </p:nvGrpSpPr>
            <p:grpSpPr bwMode="auto">
              <a:xfrm rot="1750141">
                <a:off x="4182648" y="5019192"/>
                <a:ext cx="1125707" cy="388353"/>
                <a:chOff x="1643064" y="4270961"/>
                <a:chExt cx="1125707" cy="388353"/>
              </a:xfrm>
            </p:grpSpPr>
            <p:sp>
              <p:nvSpPr>
                <p:cNvPr id="52" name="Line 22">
                  <a:extLst>
                    <a:ext uri="{FF2B5EF4-FFF2-40B4-BE49-F238E27FC236}">
                      <a16:creationId xmlns:a16="http://schemas.microsoft.com/office/drawing/2014/main" id="{6DE2986B-800E-401F-A57F-6B09B25DEB05}"/>
                    </a:ext>
                  </a:extLst>
                </p:cNvPr>
                <p:cNvSpPr>
                  <a:spLocks noChangeShapeType="1"/>
                </p:cNvSpPr>
                <p:nvPr/>
              </p:nvSpPr>
              <p:spPr bwMode="auto">
                <a:xfrm flipV="1">
                  <a:off x="1643064" y="4608830"/>
                  <a:ext cx="1125707" cy="5048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3" name="Text Box 23">
                  <a:extLst>
                    <a:ext uri="{FF2B5EF4-FFF2-40B4-BE49-F238E27FC236}">
                      <a16:creationId xmlns:a16="http://schemas.microsoft.com/office/drawing/2014/main" id="{08BF4D98-B201-4741-8DC6-DEA0399B9DC9}"/>
                    </a:ext>
                  </a:extLst>
                </p:cNvPr>
                <p:cNvSpPr txBox="1">
                  <a:spLocks noChangeArrowheads="1"/>
                </p:cNvSpPr>
                <p:nvPr/>
              </p:nvSpPr>
              <p:spPr bwMode="auto">
                <a:xfrm>
                  <a:off x="2083304" y="4270961"/>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endParaRPr lang="en-US"/>
                </a:p>
              </p:txBody>
            </p:sp>
          </p:grpSp>
        </p:grpSp>
        <p:grpSp>
          <p:nvGrpSpPr>
            <p:cNvPr id="40" name="Group 50">
              <a:extLst>
                <a:ext uri="{FF2B5EF4-FFF2-40B4-BE49-F238E27FC236}">
                  <a16:creationId xmlns:a16="http://schemas.microsoft.com/office/drawing/2014/main" id="{61FE6157-5E2B-4657-9883-CBB44CA65FEB}"/>
                </a:ext>
              </a:extLst>
            </p:cNvPr>
            <p:cNvGrpSpPr>
              <a:grpSpLocks/>
            </p:cNvGrpSpPr>
            <p:nvPr/>
          </p:nvGrpSpPr>
          <p:grpSpPr bwMode="auto">
            <a:xfrm>
              <a:off x="6540727" y="2741613"/>
              <a:ext cx="1260701" cy="2161268"/>
              <a:chOff x="5274633" y="3828067"/>
              <a:chExt cx="1260702" cy="2161268"/>
            </a:xfrm>
          </p:grpSpPr>
          <p:sp>
            <p:nvSpPr>
              <p:cNvPr id="48" name="Text Box 23">
                <a:extLst>
                  <a:ext uri="{FF2B5EF4-FFF2-40B4-BE49-F238E27FC236}">
                    <a16:creationId xmlns:a16="http://schemas.microsoft.com/office/drawing/2014/main" id="{AC32AD7C-4CCF-44B8-A43E-F681A7484305}"/>
                  </a:ext>
                </a:extLst>
              </p:cNvPr>
              <p:cNvSpPr txBox="1">
                <a:spLocks noChangeArrowheads="1"/>
              </p:cNvSpPr>
              <p:nvPr/>
            </p:nvSpPr>
            <p:spPr bwMode="auto">
              <a:xfrm>
                <a:off x="5274633" y="3828067"/>
                <a:ext cx="1243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a:t>ADD NUM1</a:t>
                </a:r>
              </a:p>
            </p:txBody>
          </p:sp>
          <p:sp>
            <p:nvSpPr>
              <p:cNvPr id="49" name="Text Box 23">
                <a:extLst>
                  <a:ext uri="{FF2B5EF4-FFF2-40B4-BE49-F238E27FC236}">
                    <a16:creationId xmlns:a16="http://schemas.microsoft.com/office/drawing/2014/main" id="{263D5FFC-5F48-4670-87DF-F3AD96283BCD}"/>
                  </a:ext>
                </a:extLst>
              </p:cNvPr>
              <p:cNvSpPr txBox="1">
                <a:spLocks noChangeArrowheads="1"/>
              </p:cNvSpPr>
              <p:nvPr/>
            </p:nvSpPr>
            <p:spPr bwMode="auto">
              <a:xfrm>
                <a:off x="5292322" y="5652785"/>
                <a:ext cx="1243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dirty="0"/>
                  <a:t>ADD NUM1</a:t>
                </a:r>
              </a:p>
            </p:txBody>
          </p:sp>
        </p:grpSp>
        <p:grpSp>
          <p:nvGrpSpPr>
            <p:cNvPr id="41" name="Group 52">
              <a:extLst>
                <a:ext uri="{FF2B5EF4-FFF2-40B4-BE49-F238E27FC236}">
                  <a16:creationId xmlns:a16="http://schemas.microsoft.com/office/drawing/2014/main" id="{A451B7CB-FCBD-48A2-9A9F-34D27931223B}"/>
                </a:ext>
              </a:extLst>
            </p:cNvPr>
            <p:cNvGrpSpPr>
              <a:grpSpLocks/>
            </p:cNvGrpSpPr>
            <p:nvPr/>
          </p:nvGrpSpPr>
          <p:grpSpPr bwMode="auto">
            <a:xfrm>
              <a:off x="8733744" y="2724151"/>
              <a:ext cx="1473656" cy="2093459"/>
              <a:chOff x="6448418" y="3810000"/>
              <a:chExt cx="2292358" cy="2093936"/>
            </a:xfrm>
          </p:grpSpPr>
          <p:sp>
            <p:nvSpPr>
              <p:cNvPr id="46" name="TextBox 42">
                <a:extLst>
                  <a:ext uri="{FF2B5EF4-FFF2-40B4-BE49-F238E27FC236}">
                    <a16:creationId xmlns:a16="http://schemas.microsoft.com/office/drawing/2014/main" id="{143CB3E0-6CCC-4DA9-B3E4-094B67D87B31}"/>
                  </a:ext>
                </a:extLst>
              </p:cNvPr>
              <p:cNvSpPr txBox="1">
                <a:spLocks noChangeArrowheads="1"/>
              </p:cNvSpPr>
              <p:nvPr/>
            </p:nvSpPr>
            <p:spPr bwMode="auto">
              <a:xfrm flipH="1">
                <a:off x="6448418" y="3810000"/>
                <a:ext cx="22764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dirty="0"/>
                  <a:t>10100100010</a:t>
                </a:r>
              </a:p>
            </p:txBody>
          </p:sp>
          <p:sp>
            <p:nvSpPr>
              <p:cNvPr id="47" name="TextBox 51">
                <a:extLst>
                  <a:ext uri="{FF2B5EF4-FFF2-40B4-BE49-F238E27FC236}">
                    <a16:creationId xmlns:a16="http://schemas.microsoft.com/office/drawing/2014/main" id="{2A9EE48B-A8C7-4CD8-823E-DFBB88BD15BC}"/>
                  </a:ext>
                </a:extLst>
              </p:cNvPr>
              <p:cNvSpPr txBox="1">
                <a:spLocks noChangeArrowheads="1"/>
              </p:cNvSpPr>
              <p:nvPr/>
            </p:nvSpPr>
            <p:spPr bwMode="auto">
              <a:xfrm flipH="1">
                <a:off x="6464294" y="5565382"/>
                <a:ext cx="22764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dirty="0"/>
                  <a:t>00101010110</a:t>
                </a:r>
              </a:p>
            </p:txBody>
          </p:sp>
        </p:grpSp>
        <p:sp>
          <p:nvSpPr>
            <p:cNvPr id="42" name="Rectangle 41">
              <a:extLst>
                <a:ext uri="{FF2B5EF4-FFF2-40B4-BE49-F238E27FC236}">
                  <a16:creationId xmlns:a16="http://schemas.microsoft.com/office/drawing/2014/main" id="{519DDC38-146C-409C-805F-373C1B21ABCB}"/>
                </a:ext>
              </a:extLst>
            </p:cNvPr>
            <p:cNvSpPr/>
            <p:nvPr/>
          </p:nvSpPr>
          <p:spPr>
            <a:xfrm>
              <a:off x="10276114" y="2657475"/>
              <a:ext cx="133350" cy="2181225"/>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cxnSp>
          <p:nvCxnSpPr>
            <p:cNvPr id="43" name="Straight Connector 42">
              <a:extLst>
                <a:ext uri="{FF2B5EF4-FFF2-40B4-BE49-F238E27FC236}">
                  <a16:creationId xmlns:a16="http://schemas.microsoft.com/office/drawing/2014/main" id="{DA6DF934-8CDD-4874-A3B7-808F8C3A5761}"/>
                </a:ext>
              </a:extLst>
            </p:cNvPr>
            <p:cNvCxnSpPr/>
            <p:nvPr/>
          </p:nvCxnSpPr>
          <p:spPr>
            <a:xfrm>
              <a:off x="8244796" y="2427742"/>
              <a:ext cx="1133" cy="2536147"/>
            </a:xfrm>
            <a:prstGeom prst="line">
              <a:avLst/>
            </a:prstGeom>
            <a:ln w="28575">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44" name="Picture 43">
              <a:extLst>
                <a:ext uri="{FF2B5EF4-FFF2-40B4-BE49-F238E27FC236}">
                  <a16:creationId xmlns:a16="http://schemas.microsoft.com/office/drawing/2014/main" id="{8ABC6A1D-D87D-4DD3-BCD2-7DF37295F3B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76700" y="2392134"/>
              <a:ext cx="1421125" cy="1212397"/>
            </a:xfrm>
            <a:prstGeom prst="rect">
              <a:avLst/>
            </a:prstGeom>
          </p:spPr>
        </p:pic>
        <p:pic>
          <p:nvPicPr>
            <p:cNvPr id="45" name="Picture 44">
              <a:extLst>
                <a:ext uri="{FF2B5EF4-FFF2-40B4-BE49-F238E27FC236}">
                  <a16:creationId xmlns:a16="http://schemas.microsoft.com/office/drawing/2014/main" id="{A997F6FC-5D20-4F9A-8679-56F229CBDD9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61064" y="3744686"/>
              <a:ext cx="1219200" cy="1219200"/>
            </a:xfrm>
            <a:prstGeom prst="rect">
              <a:avLst/>
            </a:prstGeom>
          </p:spPr>
        </p:pic>
      </p:grpSp>
    </p:spTree>
    <p:extLst>
      <p:ext uri="{BB962C8B-B14F-4D97-AF65-F5344CB8AC3E}">
        <p14:creationId xmlns:p14="http://schemas.microsoft.com/office/powerpoint/2010/main" val="2632640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77" y="1559858"/>
            <a:ext cx="11950311" cy="369332"/>
          </a:xfrm>
          <a:prstGeom prst="rect">
            <a:avLst/>
          </a:prstGeom>
          <a:noFill/>
        </p:spPr>
        <p:txBody>
          <a:bodyPr wrap="square" rtlCol="0">
            <a:spAutoFit/>
          </a:bodyPr>
          <a:lstStyle/>
          <a:p>
            <a:pPr marL="342900" indent="-342900">
              <a:buAutoNum type="arabicPeriod"/>
            </a:pPr>
            <a:r>
              <a:rPr lang="en-GB" dirty="0"/>
              <a:t>Explain the following diagrams.</a:t>
            </a:r>
          </a:p>
        </p:txBody>
      </p:sp>
      <p:grpSp>
        <p:nvGrpSpPr>
          <p:cNvPr id="35" name="Group 34"/>
          <p:cNvGrpSpPr/>
          <p:nvPr/>
        </p:nvGrpSpPr>
        <p:grpSpPr>
          <a:xfrm>
            <a:off x="1493610" y="1817234"/>
            <a:ext cx="8915854" cy="2624141"/>
            <a:chOff x="1493610" y="2339748"/>
            <a:chExt cx="8915854" cy="2624141"/>
          </a:xfrm>
        </p:grpSpPr>
        <p:grpSp>
          <p:nvGrpSpPr>
            <p:cNvPr id="4" name="Group 3"/>
            <p:cNvGrpSpPr/>
            <p:nvPr/>
          </p:nvGrpSpPr>
          <p:grpSpPr>
            <a:xfrm>
              <a:off x="1493610" y="2339748"/>
              <a:ext cx="8751156" cy="1752148"/>
              <a:chOff x="1493610" y="2339748"/>
              <a:chExt cx="8751156" cy="1752148"/>
            </a:xfrm>
          </p:grpSpPr>
          <p:sp>
            <p:nvSpPr>
              <p:cNvPr id="6" name="Text Box 23"/>
              <p:cNvSpPr txBox="1">
                <a:spLocks noChangeArrowheads="1"/>
              </p:cNvSpPr>
              <p:nvPr/>
            </p:nvSpPr>
            <p:spPr bwMode="auto">
              <a:xfrm>
                <a:off x="6551348" y="2339748"/>
                <a:ext cx="12330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b="1" dirty="0"/>
                  <a:t>Assembler</a:t>
                </a:r>
              </a:p>
            </p:txBody>
          </p:sp>
          <p:sp>
            <p:nvSpPr>
              <p:cNvPr id="8" name="Text Box 23"/>
              <p:cNvSpPr txBox="1">
                <a:spLocks noChangeArrowheads="1"/>
              </p:cNvSpPr>
              <p:nvPr/>
            </p:nvSpPr>
            <p:spPr bwMode="auto">
              <a:xfrm>
                <a:off x="8703959" y="2357438"/>
                <a:ext cx="154080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b="1" dirty="0"/>
                  <a:t>Machine code</a:t>
                </a:r>
              </a:p>
            </p:txBody>
          </p:sp>
          <p:grpSp>
            <p:nvGrpSpPr>
              <p:cNvPr id="9" name="Group 47"/>
              <p:cNvGrpSpPr>
                <a:grpSpLocks/>
              </p:cNvGrpSpPr>
              <p:nvPr/>
            </p:nvGrpSpPr>
            <p:grpSpPr bwMode="auto">
              <a:xfrm>
                <a:off x="1493610" y="2912383"/>
                <a:ext cx="2509114" cy="1179513"/>
                <a:chOff x="228140" y="3998232"/>
                <a:chExt cx="2509161" cy="1179512"/>
              </a:xfrm>
            </p:grpSpPr>
            <p:pic>
              <p:nvPicPr>
                <p:cNvPr id="12" name="Picture 21" descr="MCj0441457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140" y="3998232"/>
                  <a:ext cx="1019175" cy="117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 name="Group 36"/>
                <p:cNvGrpSpPr>
                  <a:grpSpLocks/>
                </p:cNvGrpSpPr>
                <p:nvPr/>
              </p:nvGrpSpPr>
              <p:grpSpPr bwMode="auto">
                <a:xfrm>
                  <a:off x="1494288" y="4424363"/>
                  <a:ext cx="1243013" cy="387350"/>
                  <a:chOff x="1341888" y="4271963"/>
                  <a:chExt cx="1243013" cy="387350"/>
                </a:xfrm>
              </p:grpSpPr>
              <p:sp>
                <p:nvSpPr>
                  <p:cNvPr id="14" name="Line 22"/>
                  <p:cNvSpPr>
                    <a:spLocks noChangeShapeType="1"/>
                  </p:cNvSpPr>
                  <p:nvPr/>
                </p:nvSpPr>
                <p:spPr bwMode="auto">
                  <a:xfrm>
                    <a:off x="1430788" y="4659313"/>
                    <a:ext cx="1103313"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5" name="Text Box 23"/>
                  <p:cNvSpPr txBox="1">
                    <a:spLocks noChangeArrowheads="1"/>
                  </p:cNvSpPr>
                  <p:nvPr/>
                </p:nvSpPr>
                <p:spPr bwMode="auto">
                  <a:xfrm>
                    <a:off x="1341888" y="4271963"/>
                    <a:ext cx="1243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a:t>ADD NUM1</a:t>
                    </a:r>
                  </a:p>
                </p:txBody>
              </p:sp>
            </p:grpSp>
          </p:grpSp>
        </p:grpSp>
        <p:grpSp>
          <p:nvGrpSpPr>
            <p:cNvPr id="16" name="Group 49"/>
            <p:cNvGrpSpPr>
              <a:grpSpLocks/>
            </p:cNvGrpSpPr>
            <p:nvPr/>
          </p:nvGrpSpPr>
          <p:grpSpPr bwMode="auto">
            <a:xfrm>
              <a:off x="5461680" y="2714398"/>
              <a:ext cx="1186217" cy="1840435"/>
              <a:chOff x="4123114" y="4036614"/>
              <a:chExt cx="1185241" cy="1370931"/>
            </a:xfrm>
          </p:grpSpPr>
          <p:grpSp>
            <p:nvGrpSpPr>
              <p:cNvPr id="17" name="Group 45"/>
              <p:cNvGrpSpPr>
                <a:grpSpLocks/>
              </p:cNvGrpSpPr>
              <p:nvPr/>
            </p:nvGrpSpPr>
            <p:grpSpPr bwMode="auto">
              <a:xfrm>
                <a:off x="4123114" y="4036614"/>
                <a:ext cx="1103313" cy="345767"/>
                <a:chOff x="4123114" y="4036614"/>
                <a:chExt cx="1103313" cy="345767"/>
              </a:xfrm>
            </p:grpSpPr>
            <p:sp>
              <p:nvSpPr>
                <p:cNvPr id="21" name="Line 22"/>
                <p:cNvSpPr>
                  <a:spLocks noChangeShapeType="1"/>
                </p:cNvSpPr>
                <p:nvPr/>
              </p:nvSpPr>
              <p:spPr bwMode="auto">
                <a:xfrm rot="-1899166">
                  <a:off x="4123114" y="4382381"/>
                  <a:ext cx="1103313"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2" name="Text Box 23"/>
                <p:cNvSpPr txBox="1">
                  <a:spLocks noChangeArrowheads="1"/>
                </p:cNvSpPr>
                <p:nvPr/>
              </p:nvSpPr>
              <p:spPr bwMode="auto">
                <a:xfrm rot="-1899166">
                  <a:off x="4451225" y="4036614"/>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endParaRPr lang="en-US"/>
                </a:p>
              </p:txBody>
            </p:sp>
          </p:grpSp>
          <p:grpSp>
            <p:nvGrpSpPr>
              <p:cNvPr id="18" name="Group 39"/>
              <p:cNvGrpSpPr>
                <a:grpSpLocks/>
              </p:cNvGrpSpPr>
              <p:nvPr/>
            </p:nvGrpSpPr>
            <p:grpSpPr bwMode="auto">
              <a:xfrm rot="1750141">
                <a:off x="4182648" y="5019192"/>
                <a:ext cx="1125707" cy="388353"/>
                <a:chOff x="1643064" y="4270961"/>
                <a:chExt cx="1125707" cy="388353"/>
              </a:xfrm>
            </p:grpSpPr>
            <p:sp>
              <p:nvSpPr>
                <p:cNvPr id="19" name="Line 22"/>
                <p:cNvSpPr>
                  <a:spLocks noChangeShapeType="1"/>
                </p:cNvSpPr>
                <p:nvPr/>
              </p:nvSpPr>
              <p:spPr bwMode="auto">
                <a:xfrm flipV="1">
                  <a:off x="1643064" y="4608830"/>
                  <a:ext cx="1125707" cy="5048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0" name="Text Box 23"/>
                <p:cNvSpPr txBox="1">
                  <a:spLocks noChangeArrowheads="1"/>
                </p:cNvSpPr>
                <p:nvPr/>
              </p:nvSpPr>
              <p:spPr bwMode="auto">
                <a:xfrm>
                  <a:off x="2083304" y="4270961"/>
                  <a:ext cx="1847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endParaRPr lang="en-US"/>
                </a:p>
              </p:txBody>
            </p:sp>
          </p:grpSp>
        </p:grpSp>
        <p:grpSp>
          <p:nvGrpSpPr>
            <p:cNvPr id="23" name="Group 50"/>
            <p:cNvGrpSpPr>
              <a:grpSpLocks/>
            </p:cNvGrpSpPr>
            <p:nvPr/>
          </p:nvGrpSpPr>
          <p:grpSpPr bwMode="auto">
            <a:xfrm>
              <a:off x="6540727" y="2741613"/>
              <a:ext cx="1260701" cy="2161268"/>
              <a:chOff x="5274633" y="3828067"/>
              <a:chExt cx="1260702" cy="2161268"/>
            </a:xfrm>
          </p:grpSpPr>
          <p:sp>
            <p:nvSpPr>
              <p:cNvPr id="24" name="Text Box 23"/>
              <p:cNvSpPr txBox="1">
                <a:spLocks noChangeArrowheads="1"/>
              </p:cNvSpPr>
              <p:nvPr/>
            </p:nvSpPr>
            <p:spPr bwMode="auto">
              <a:xfrm>
                <a:off x="5274633" y="3828067"/>
                <a:ext cx="1243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a:t>ADD NUM1</a:t>
                </a:r>
              </a:p>
            </p:txBody>
          </p:sp>
          <p:sp>
            <p:nvSpPr>
              <p:cNvPr id="25" name="Text Box 23"/>
              <p:cNvSpPr txBox="1">
                <a:spLocks noChangeArrowheads="1"/>
              </p:cNvSpPr>
              <p:nvPr/>
            </p:nvSpPr>
            <p:spPr bwMode="auto">
              <a:xfrm>
                <a:off x="5292322" y="5652785"/>
                <a:ext cx="1243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dirty="0"/>
                  <a:t>ADD NUM1</a:t>
                </a:r>
              </a:p>
            </p:txBody>
          </p:sp>
        </p:grpSp>
        <p:grpSp>
          <p:nvGrpSpPr>
            <p:cNvPr id="26" name="Group 52"/>
            <p:cNvGrpSpPr>
              <a:grpSpLocks/>
            </p:cNvGrpSpPr>
            <p:nvPr/>
          </p:nvGrpSpPr>
          <p:grpSpPr bwMode="auto">
            <a:xfrm>
              <a:off x="8733744" y="2724151"/>
              <a:ext cx="1473656" cy="2093459"/>
              <a:chOff x="6448418" y="3810000"/>
              <a:chExt cx="2292358" cy="2093936"/>
            </a:xfrm>
          </p:grpSpPr>
          <p:sp>
            <p:nvSpPr>
              <p:cNvPr id="27" name="TextBox 42"/>
              <p:cNvSpPr txBox="1">
                <a:spLocks noChangeArrowheads="1"/>
              </p:cNvSpPr>
              <p:nvPr/>
            </p:nvSpPr>
            <p:spPr bwMode="auto">
              <a:xfrm flipH="1">
                <a:off x="6448418" y="3810000"/>
                <a:ext cx="22764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dirty="0"/>
                  <a:t>10100100010</a:t>
                </a:r>
              </a:p>
            </p:txBody>
          </p:sp>
          <p:sp>
            <p:nvSpPr>
              <p:cNvPr id="28" name="TextBox 51"/>
              <p:cNvSpPr txBox="1">
                <a:spLocks noChangeArrowheads="1"/>
              </p:cNvSpPr>
              <p:nvPr/>
            </p:nvSpPr>
            <p:spPr bwMode="auto">
              <a:xfrm flipH="1">
                <a:off x="6464294" y="5565382"/>
                <a:ext cx="22764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r>
                  <a:rPr lang="en-GB" dirty="0"/>
                  <a:t>00101010110</a:t>
                </a:r>
              </a:p>
            </p:txBody>
          </p:sp>
        </p:grpSp>
        <p:sp>
          <p:nvSpPr>
            <p:cNvPr id="30" name="Rectangle 29"/>
            <p:cNvSpPr/>
            <p:nvPr/>
          </p:nvSpPr>
          <p:spPr>
            <a:xfrm>
              <a:off x="10276114" y="2657475"/>
              <a:ext cx="133350" cy="2181225"/>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cxnSp>
          <p:nvCxnSpPr>
            <p:cNvPr id="31" name="Straight Connector 30"/>
            <p:cNvCxnSpPr/>
            <p:nvPr/>
          </p:nvCxnSpPr>
          <p:spPr>
            <a:xfrm>
              <a:off x="8244796" y="2427742"/>
              <a:ext cx="1133" cy="2536147"/>
            </a:xfrm>
            <a:prstGeom prst="line">
              <a:avLst/>
            </a:prstGeom>
            <a:ln w="28575">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2"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76700" y="2392134"/>
              <a:ext cx="1421125" cy="1212397"/>
            </a:xfrm>
            <a:prstGeom prst="rect">
              <a:avLst/>
            </a:prstGeom>
          </p:spPr>
        </p:pic>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61064" y="3744686"/>
              <a:ext cx="1219200" cy="1219200"/>
            </a:xfrm>
            <a:prstGeom prst="rect">
              <a:avLst/>
            </a:prstGeom>
          </p:spPr>
        </p:pic>
      </p:grpSp>
      <p:sp>
        <p:nvSpPr>
          <p:cNvPr id="34" name="TextBox 33"/>
          <p:cNvSpPr txBox="1"/>
          <p:nvPr/>
        </p:nvSpPr>
        <p:spPr>
          <a:xfrm>
            <a:off x="119743" y="4720198"/>
            <a:ext cx="11952514" cy="1034129"/>
          </a:xfrm>
          <a:prstGeom prst="rect">
            <a:avLst/>
          </a:prstGeom>
          <a:noFill/>
        </p:spPr>
        <p:txBody>
          <a:bodyPr wrap="square" rtlCol="0">
            <a:spAutoFit/>
          </a:bodyPr>
          <a:lstStyle/>
          <a:p>
            <a:pPr>
              <a:spcBef>
                <a:spcPct val="20000"/>
              </a:spcBef>
            </a:pPr>
            <a:r>
              <a:rPr lang="en-GB" i="1" dirty="0">
                <a:solidFill>
                  <a:srgbClr val="C00000"/>
                </a:solidFill>
              </a:rPr>
              <a:t>Low-level “one-to-one” languages are called </a:t>
            </a:r>
            <a:r>
              <a:rPr lang="en-GB" b="1" i="1" dirty="0">
                <a:solidFill>
                  <a:srgbClr val="C00000"/>
                </a:solidFill>
              </a:rPr>
              <a:t>assembly languages.</a:t>
            </a:r>
            <a:r>
              <a:rPr lang="en-GB" i="1" dirty="0">
                <a:solidFill>
                  <a:srgbClr val="C00000"/>
                </a:solidFill>
              </a:rPr>
              <a:t> </a:t>
            </a:r>
          </a:p>
          <a:p>
            <a:pPr>
              <a:spcBef>
                <a:spcPct val="20000"/>
              </a:spcBef>
            </a:pPr>
            <a:r>
              <a:rPr lang="en-GB" i="1" dirty="0">
                <a:solidFill>
                  <a:srgbClr val="C00000"/>
                </a:solidFill>
              </a:rPr>
              <a:t>The piece of software that can translate from one version to the other is called an </a:t>
            </a:r>
            <a:r>
              <a:rPr lang="en-GB" b="1" i="1" dirty="0">
                <a:solidFill>
                  <a:srgbClr val="C00000"/>
                </a:solidFill>
              </a:rPr>
              <a:t>assembler</a:t>
            </a:r>
            <a:r>
              <a:rPr lang="en-GB" i="1" dirty="0">
                <a:solidFill>
                  <a:srgbClr val="C00000"/>
                </a:solidFill>
              </a:rPr>
              <a:t> and is specific to that computer. </a:t>
            </a:r>
          </a:p>
          <a:p>
            <a:pPr>
              <a:spcBef>
                <a:spcPct val="20000"/>
              </a:spcBef>
            </a:pPr>
            <a:r>
              <a:rPr lang="en-GB" i="1" dirty="0">
                <a:solidFill>
                  <a:srgbClr val="C00000"/>
                </a:solidFill>
              </a:rPr>
              <a:t>The binary code created is called </a:t>
            </a:r>
            <a:r>
              <a:rPr lang="en-GB" b="1" i="1" dirty="0">
                <a:solidFill>
                  <a:srgbClr val="C00000"/>
                </a:solidFill>
              </a:rPr>
              <a:t>machine code</a:t>
            </a:r>
            <a:r>
              <a:rPr lang="en-GB" i="1" dirty="0">
                <a:solidFill>
                  <a:srgbClr val="C00000"/>
                </a:solidFill>
              </a:rPr>
              <a:t>.</a:t>
            </a:r>
          </a:p>
        </p:txBody>
      </p:sp>
      <p:sp>
        <p:nvSpPr>
          <p:cNvPr id="36" name="Rectangle 35">
            <a:extLst>
              <a:ext uri="{FF2B5EF4-FFF2-40B4-BE49-F238E27FC236}">
                <a16:creationId xmlns:a16="http://schemas.microsoft.com/office/drawing/2014/main" id="{E522B2AA-8AA0-4195-A35C-1FF2F792AD7B}"/>
              </a:ext>
            </a:extLst>
          </p:cNvPr>
          <p:cNvSpPr/>
          <p:nvPr/>
        </p:nvSpPr>
        <p:spPr>
          <a:xfrm>
            <a:off x="0" y="444544"/>
            <a:ext cx="12192000" cy="738664"/>
          </a:xfrm>
          <a:prstGeom prst="rect">
            <a:avLst/>
          </a:prstGeom>
        </p:spPr>
        <p:txBody>
          <a:bodyPr wrap="square">
            <a:spAutoFit/>
          </a:bodyPr>
          <a:lstStyle/>
          <a:p>
            <a:r>
              <a:rPr lang="en-GB" sz="1400" dirty="0">
                <a:solidFill>
                  <a:srgbClr val="C00000"/>
                </a:solidFill>
              </a:rPr>
              <a:t>Understand the need for and functions of the following system software: </a:t>
            </a:r>
          </a:p>
          <a:p>
            <a:r>
              <a:rPr lang="en-GB" sz="1400" dirty="0">
                <a:solidFill>
                  <a:srgbClr val="C00000"/>
                </a:solidFill>
              </a:rPr>
              <a:t>• operating systems (OS) • utility programs • libraries • translators (compiler, assembler, interpreter)</a:t>
            </a:r>
          </a:p>
          <a:p>
            <a:r>
              <a:rPr lang="en-GB" sz="1400" dirty="0">
                <a:solidFill>
                  <a:srgbClr val="C00000"/>
                </a:solidFill>
              </a:rPr>
              <a:t>Know that the OS handles resource management, managing hardware to allocate processors, memories and I/O devices among competing processes</a:t>
            </a:r>
          </a:p>
        </p:txBody>
      </p:sp>
      <p:sp>
        <p:nvSpPr>
          <p:cNvPr id="37" name="Rectangle 36">
            <a:extLst>
              <a:ext uri="{FF2B5EF4-FFF2-40B4-BE49-F238E27FC236}">
                <a16:creationId xmlns:a16="http://schemas.microsoft.com/office/drawing/2014/main" id="{D7025574-83ED-4B02-9832-73D534B8A759}"/>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Hardware and software</a:t>
            </a:r>
            <a:endParaRPr lang="en-GB" sz="2400" dirty="0">
              <a:solidFill>
                <a:srgbClr val="C00000"/>
              </a:solidFill>
            </a:endParaRPr>
          </a:p>
        </p:txBody>
      </p:sp>
    </p:spTree>
    <p:extLst>
      <p:ext uri="{BB962C8B-B14F-4D97-AF65-F5344CB8AC3E}">
        <p14:creationId xmlns:p14="http://schemas.microsoft.com/office/powerpoint/2010/main" val="2986999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77" y="1559858"/>
            <a:ext cx="11950311" cy="369332"/>
          </a:xfrm>
          <a:prstGeom prst="rect">
            <a:avLst/>
          </a:prstGeom>
          <a:noFill/>
        </p:spPr>
        <p:txBody>
          <a:bodyPr wrap="square" rtlCol="0">
            <a:spAutoFit/>
          </a:bodyPr>
          <a:lstStyle/>
          <a:p>
            <a:pPr marL="342900" indent="-342900">
              <a:buAutoNum type="arabicPeriod"/>
            </a:pPr>
            <a:r>
              <a:rPr lang="en-GB" dirty="0"/>
              <a:t>Explain the following diagrams.</a:t>
            </a:r>
          </a:p>
        </p:txBody>
      </p:sp>
      <p:sp>
        <p:nvSpPr>
          <p:cNvPr id="14" name="Rectangle 13">
            <a:extLst>
              <a:ext uri="{FF2B5EF4-FFF2-40B4-BE49-F238E27FC236}">
                <a16:creationId xmlns:a16="http://schemas.microsoft.com/office/drawing/2014/main" id="{0AEE87AF-744E-421B-8CAF-D4C798C9384C}"/>
              </a:ext>
            </a:extLst>
          </p:cNvPr>
          <p:cNvSpPr/>
          <p:nvPr/>
        </p:nvSpPr>
        <p:spPr>
          <a:xfrm>
            <a:off x="0" y="444544"/>
            <a:ext cx="12192000" cy="738664"/>
          </a:xfrm>
          <a:prstGeom prst="rect">
            <a:avLst/>
          </a:prstGeom>
        </p:spPr>
        <p:txBody>
          <a:bodyPr wrap="square">
            <a:spAutoFit/>
          </a:bodyPr>
          <a:lstStyle/>
          <a:p>
            <a:r>
              <a:rPr lang="en-GB" sz="1400" dirty="0">
                <a:solidFill>
                  <a:srgbClr val="C00000"/>
                </a:solidFill>
              </a:rPr>
              <a:t>Understand the need for and functions of the following system software: </a:t>
            </a:r>
          </a:p>
          <a:p>
            <a:r>
              <a:rPr lang="en-GB" sz="1400" dirty="0">
                <a:solidFill>
                  <a:srgbClr val="C00000"/>
                </a:solidFill>
              </a:rPr>
              <a:t>• operating systems (OS) • utility programs • libraries • translators (compiler, assembler, interpreter)</a:t>
            </a:r>
          </a:p>
          <a:p>
            <a:r>
              <a:rPr lang="en-GB" sz="1400" dirty="0">
                <a:solidFill>
                  <a:srgbClr val="C00000"/>
                </a:solidFill>
              </a:rPr>
              <a:t>Know that the OS handles resource management, managing hardware to allocate processors, memories and I/O devices among competing processes</a:t>
            </a:r>
          </a:p>
        </p:txBody>
      </p:sp>
      <p:sp>
        <p:nvSpPr>
          <p:cNvPr id="15" name="Rectangle 14">
            <a:extLst>
              <a:ext uri="{FF2B5EF4-FFF2-40B4-BE49-F238E27FC236}">
                <a16:creationId xmlns:a16="http://schemas.microsoft.com/office/drawing/2014/main" id="{A20B3ED9-9CC2-4574-8F56-31AB7C1EFDB5}"/>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Hardware and software</a:t>
            </a:r>
            <a:endParaRPr lang="en-GB" sz="2400" dirty="0">
              <a:solidFill>
                <a:srgbClr val="C00000"/>
              </a:solidFill>
            </a:endParaRPr>
          </a:p>
        </p:txBody>
      </p:sp>
      <p:grpSp>
        <p:nvGrpSpPr>
          <p:cNvPr id="16" name="Group 15">
            <a:extLst>
              <a:ext uri="{FF2B5EF4-FFF2-40B4-BE49-F238E27FC236}">
                <a16:creationId xmlns:a16="http://schemas.microsoft.com/office/drawing/2014/main" id="{E9B5C337-1359-4E73-9C0F-DDB530AC9DFE}"/>
              </a:ext>
            </a:extLst>
          </p:cNvPr>
          <p:cNvGrpSpPr/>
          <p:nvPr/>
        </p:nvGrpSpPr>
        <p:grpSpPr>
          <a:xfrm>
            <a:off x="1572532" y="2164217"/>
            <a:ext cx="8680450" cy="1546225"/>
            <a:chOff x="1556204" y="2343831"/>
            <a:chExt cx="8680450" cy="1546225"/>
          </a:xfrm>
        </p:grpSpPr>
        <p:grpSp>
          <p:nvGrpSpPr>
            <p:cNvPr id="17" name="Group 16">
              <a:extLst>
                <a:ext uri="{FF2B5EF4-FFF2-40B4-BE49-F238E27FC236}">
                  <a16:creationId xmlns:a16="http://schemas.microsoft.com/office/drawing/2014/main" id="{E01AA1DB-8261-4B57-AFE8-2FF14ED4EAC2}"/>
                </a:ext>
              </a:extLst>
            </p:cNvPr>
            <p:cNvGrpSpPr>
              <a:grpSpLocks/>
            </p:cNvGrpSpPr>
            <p:nvPr/>
          </p:nvGrpSpPr>
          <p:grpSpPr bwMode="auto">
            <a:xfrm>
              <a:off x="1556204" y="2447018"/>
              <a:ext cx="3098800" cy="1179512"/>
              <a:chOff x="282575" y="3965575"/>
              <a:chExt cx="3098800" cy="1179512"/>
            </a:xfrm>
          </p:grpSpPr>
          <p:pic>
            <p:nvPicPr>
              <p:cNvPr id="22" name="Picture 21" descr="MCj04414570000[1]">
                <a:extLst>
                  <a:ext uri="{FF2B5EF4-FFF2-40B4-BE49-F238E27FC236}">
                    <a16:creationId xmlns:a16="http://schemas.microsoft.com/office/drawing/2014/main" id="{C2E3509B-EA22-45EB-9812-53A9598C54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3965575"/>
                <a:ext cx="1019175" cy="117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Line 22">
                <a:extLst>
                  <a:ext uri="{FF2B5EF4-FFF2-40B4-BE49-F238E27FC236}">
                    <a16:creationId xmlns:a16="http://schemas.microsoft.com/office/drawing/2014/main" id="{92B0038C-3F39-488D-8F62-331C2769CA8B}"/>
                  </a:ext>
                </a:extLst>
              </p:cNvPr>
              <p:cNvSpPr>
                <a:spLocks noChangeShapeType="1"/>
              </p:cNvSpPr>
              <p:nvPr/>
            </p:nvSpPr>
            <p:spPr bwMode="auto">
              <a:xfrm flipV="1">
                <a:off x="1423988" y="4857750"/>
                <a:ext cx="1928812" cy="158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4" name="Text Box 23">
                <a:extLst>
                  <a:ext uri="{FF2B5EF4-FFF2-40B4-BE49-F238E27FC236}">
                    <a16:creationId xmlns:a16="http://schemas.microsoft.com/office/drawing/2014/main" id="{AFF29DF8-4ED5-4FB2-B9A5-3715632095C7}"/>
                  </a:ext>
                </a:extLst>
              </p:cNvPr>
              <p:cNvSpPr txBox="1">
                <a:spLocks noChangeArrowheads="1"/>
              </p:cNvSpPr>
              <p:nvPr/>
            </p:nvSpPr>
            <p:spPr bwMode="auto">
              <a:xfrm>
                <a:off x="1335088" y="4424363"/>
                <a:ext cx="2046287" cy="415925"/>
              </a:xfrm>
              <a:prstGeom prst="rect">
                <a:avLst/>
              </a:prstGeom>
              <a:noFill/>
              <a:ln w="9525">
                <a:noFill/>
                <a:miter lim="800000"/>
                <a:headEnd/>
                <a:tailEnd/>
              </a:ln>
            </p:spPr>
            <p:txBody>
              <a:bodyPr>
                <a:spAutoFit/>
              </a:bodyPr>
              <a:lstStyle/>
              <a:p>
                <a:pPr algn="ctr">
                  <a:defRPr/>
                </a:pPr>
                <a:r>
                  <a:rPr lang="en-GB" sz="1050" dirty="0">
                    <a:latin typeface="Courier New" pitchFamily="49" charset="0"/>
                    <a:cs typeface="Courier New" pitchFamily="49" charset="0"/>
                  </a:rPr>
                  <a:t>If (num1 &gt;= 12) Then total := total +1;</a:t>
                </a:r>
              </a:p>
            </p:txBody>
          </p:sp>
        </p:grpSp>
        <p:grpSp>
          <p:nvGrpSpPr>
            <p:cNvPr id="18" name="Group 34">
              <a:extLst>
                <a:ext uri="{FF2B5EF4-FFF2-40B4-BE49-F238E27FC236}">
                  <a16:creationId xmlns:a16="http://schemas.microsoft.com/office/drawing/2014/main" id="{0FF54FBC-2E6A-443E-A7AA-7767C5CB71AF}"/>
                </a:ext>
              </a:extLst>
            </p:cNvPr>
            <p:cNvGrpSpPr>
              <a:grpSpLocks/>
            </p:cNvGrpSpPr>
            <p:nvPr/>
          </p:nvGrpSpPr>
          <p:grpSpPr bwMode="auto">
            <a:xfrm>
              <a:off x="6245679" y="2343831"/>
              <a:ext cx="3990975" cy="1546225"/>
              <a:chOff x="4972050" y="3862388"/>
              <a:chExt cx="3990975" cy="1546577"/>
            </a:xfrm>
          </p:grpSpPr>
          <p:sp>
            <p:nvSpPr>
              <p:cNvPr id="20" name="Text Box 23">
                <a:extLst>
                  <a:ext uri="{FF2B5EF4-FFF2-40B4-BE49-F238E27FC236}">
                    <a16:creationId xmlns:a16="http://schemas.microsoft.com/office/drawing/2014/main" id="{4B048E28-1FB7-47B0-9061-45F473718936}"/>
                  </a:ext>
                </a:extLst>
              </p:cNvPr>
              <p:cNvSpPr txBox="1">
                <a:spLocks noChangeArrowheads="1"/>
              </p:cNvSpPr>
              <p:nvPr/>
            </p:nvSpPr>
            <p:spPr bwMode="auto">
              <a:xfrm>
                <a:off x="5630863" y="3862388"/>
                <a:ext cx="3332162" cy="1546577"/>
              </a:xfrm>
              <a:prstGeom prst="rect">
                <a:avLst/>
              </a:prstGeom>
              <a:noFill/>
              <a:ln w="9525">
                <a:noFill/>
                <a:miter lim="800000"/>
                <a:headEnd/>
                <a:tailEnd/>
              </a:ln>
            </p:spPr>
            <p:txBody>
              <a:bodyPr>
                <a:spAutoFit/>
              </a:bodyPr>
              <a:lstStyle/>
              <a:p>
                <a:pPr algn="ctr">
                  <a:defRPr/>
                </a:pPr>
                <a:r>
                  <a:rPr lang="en-GB" sz="1050" dirty="0">
                    <a:latin typeface="Courier New" pitchFamily="49" charset="0"/>
                    <a:cs typeface="Courier New" pitchFamily="49" charset="0"/>
                  </a:rPr>
                  <a:t>101010001001001010111010010010111110010010010101010001011011010101010110101101010101010010101110100100101111100100100101010100010110110101010101101011010101010100101011101001001011111001001001010101000101101101010101011010110101010101001010111010010010111110010010010101010001011011010101010110101101010101010010101010001010101101010010100100101010111</a:t>
                </a:r>
              </a:p>
            </p:txBody>
          </p:sp>
          <p:cxnSp>
            <p:nvCxnSpPr>
              <p:cNvPr id="21" name="Straight Arrow Connector 20">
                <a:extLst>
                  <a:ext uri="{FF2B5EF4-FFF2-40B4-BE49-F238E27FC236}">
                    <a16:creationId xmlns:a16="http://schemas.microsoft.com/office/drawing/2014/main" id="{C45A8E43-408C-4285-8B76-2ADFF826BAD1}"/>
                  </a:ext>
                </a:extLst>
              </p:cNvPr>
              <p:cNvCxnSpPr/>
              <p:nvPr/>
            </p:nvCxnSpPr>
            <p:spPr>
              <a:xfrm>
                <a:off x="4972050" y="4591216"/>
                <a:ext cx="723900" cy="1588"/>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pic>
          <p:nvPicPr>
            <p:cNvPr id="19" name="Picture 18">
              <a:extLst>
                <a:ext uri="{FF2B5EF4-FFF2-40B4-BE49-F238E27FC236}">
                  <a16:creationId xmlns:a16="http://schemas.microsoft.com/office/drawing/2014/main" id="{11EF687F-2D87-4820-AF85-75AEB091B3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29842" y="2490106"/>
              <a:ext cx="1421125" cy="1212397"/>
            </a:xfrm>
            <a:prstGeom prst="rect">
              <a:avLst/>
            </a:prstGeom>
          </p:spPr>
        </p:pic>
      </p:grpSp>
    </p:spTree>
    <p:extLst>
      <p:ext uri="{BB962C8B-B14F-4D97-AF65-F5344CB8AC3E}">
        <p14:creationId xmlns:p14="http://schemas.microsoft.com/office/powerpoint/2010/main" val="2814796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77" y="1559858"/>
            <a:ext cx="11950311" cy="369332"/>
          </a:xfrm>
          <a:prstGeom prst="rect">
            <a:avLst/>
          </a:prstGeom>
          <a:noFill/>
        </p:spPr>
        <p:txBody>
          <a:bodyPr wrap="square" rtlCol="0">
            <a:spAutoFit/>
          </a:bodyPr>
          <a:lstStyle/>
          <a:p>
            <a:pPr marL="342900" indent="-342900">
              <a:buAutoNum type="arabicPeriod"/>
            </a:pPr>
            <a:r>
              <a:rPr lang="en-GB" dirty="0"/>
              <a:t>Explain the following diagrams.</a:t>
            </a:r>
          </a:p>
        </p:txBody>
      </p:sp>
      <p:grpSp>
        <p:nvGrpSpPr>
          <p:cNvPr id="5" name="Group 4"/>
          <p:cNvGrpSpPr/>
          <p:nvPr/>
        </p:nvGrpSpPr>
        <p:grpSpPr>
          <a:xfrm>
            <a:off x="1572532" y="2164217"/>
            <a:ext cx="8680450" cy="1546225"/>
            <a:chOff x="1556204" y="2343831"/>
            <a:chExt cx="8680450" cy="1546225"/>
          </a:xfrm>
        </p:grpSpPr>
        <p:grpSp>
          <p:nvGrpSpPr>
            <p:cNvPr id="34" name="Group 33"/>
            <p:cNvGrpSpPr>
              <a:grpSpLocks/>
            </p:cNvGrpSpPr>
            <p:nvPr/>
          </p:nvGrpSpPr>
          <p:grpSpPr bwMode="auto">
            <a:xfrm>
              <a:off x="1556204" y="2447018"/>
              <a:ext cx="3098800" cy="1179512"/>
              <a:chOff x="282575" y="3965575"/>
              <a:chExt cx="3098800" cy="1179512"/>
            </a:xfrm>
          </p:grpSpPr>
          <p:pic>
            <p:nvPicPr>
              <p:cNvPr id="36" name="Picture 21" descr="MCj0441457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3965575"/>
                <a:ext cx="1019175" cy="117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Line 22"/>
              <p:cNvSpPr>
                <a:spLocks noChangeShapeType="1"/>
              </p:cNvSpPr>
              <p:nvPr/>
            </p:nvSpPr>
            <p:spPr bwMode="auto">
              <a:xfrm flipV="1">
                <a:off x="1423988" y="4857750"/>
                <a:ext cx="1928812" cy="158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38" name="Text Box 23"/>
              <p:cNvSpPr txBox="1">
                <a:spLocks noChangeArrowheads="1"/>
              </p:cNvSpPr>
              <p:nvPr/>
            </p:nvSpPr>
            <p:spPr bwMode="auto">
              <a:xfrm>
                <a:off x="1335088" y="4424363"/>
                <a:ext cx="2046287" cy="415925"/>
              </a:xfrm>
              <a:prstGeom prst="rect">
                <a:avLst/>
              </a:prstGeom>
              <a:noFill/>
              <a:ln w="9525">
                <a:noFill/>
                <a:miter lim="800000"/>
                <a:headEnd/>
                <a:tailEnd/>
              </a:ln>
            </p:spPr>
            <p:txBody>
              <a:bodyPr>
                <a:spAutoFit/>
              </a:bodyPr>
              <a:lstStyle/>
              <a:p>
                <a:pPr algn="ctr">
                  <a:defRPr/>
                </a:pPr>
                <a:r>
                  <a:rPr lang="en-GB" sz="1050" dirty="0">
                    <a:latin typeface="Courier New" pitchFamily="49" charset="0"/>
                    <a:cs typeface="Courier New" pitchFamily="49" charset="0"/>
                  </a:rPr>
                  <a:t>If (num1 &gt;= 12) Then total := total +1;</a:t>
                </a:r>
              </a:p>
            </p:txBody>
          </p:sp>
        </p:grpSp>
        <p:grpSp>
          <p:nvGrpSpPr>
            <p:cNvPr id="40" name="Group 34"/>
            <p:cNvGrpSpPr>
              <a:grpSpLocks/>
            </p:cNvGrpSpPr>
            <p:nvPr/>
          </p:nvGrpSpPr>
          <p:grpSpPr bwMode="auto">
            <a:xfrm>
              <a:off x="6245679" y="2343831"/>
              <a:ext cx="3990975" cy="1546225"/>
              <a:chOff x="4972050" y="3862388"/>
              <a:chExt cx="3990975" cy="1546577"/>
            </a:xfrm>
          </p:grpSpPr>
          <p:sp>
            <p:nvSpPr>
              <p:cNvPr id="41" name="Text Box 23"/>
              <p:cNvSpPr txBox="1">
                <a:spLocks noChangeArrowheads="1"/>
              </p:cNvSpPr>
              <p:nvPr/>
            </p:nvSpPr>
            <p:spPr bwMode="auto">
              <a:xfrm>
                <a:off x="5630863" y="3862388"/>
                <a:ext cx="3332162" cy="1546577"/>
              </a:xfrm>
              <a:prstGeom prst="rect">
                <a:avLst/>
              </a:prstGeom>
              <a:noFill/>
              <a:ln w="9525">
                <a:noFill/>
                <a:miter lim="800000"/>
                <a:headEnd/>
                <a:tailEnd/>
              </a:ln>
            </p:spPr>
            <p:txBody>
              <a:bodyPr>
                <a:spAutoFit/>
              </a:bodyPr>
              <a:lstStyle/>
              <a:p>
                <a:pPr algn="ctr">
                  <a:defRPr/>
                </a:pPr>
                <a:r>
                  <a:rPr lang="en-GB" sz="1050" dirty="0">
                    <a:latin typeface="Courier New" pitchFamily="49" charset="0"/>
                    <a:cs typeface="Courier New" pitchFamily="49" charset="0"/>
                  </a:rPr>
                  <a:t>101010001001001010111010010010111110010010010101010001011011010101010110101101010101010010101110100100101111100100100101010100010110110101010101101011010101010100101011101001001011111001001001010101000101101101010101011010110101010101001010111010010010111110010010010101010001011011010101010110101101010101010010101010001010101101010010100100101010111</a:t>
                </a:r>
              </a:p>
            </p:txBody>
          </p:sp>
          <p:cxnSp>
            <p:nvCxnSpPr>
              <p:cNvPr id="42" name="Straight Arrow Connector 41"/>
              <p:cNvCxnSpPr/>
              <p:nvPr/>
            </p:nvCxnSpPr>
            <p:spPr>
              <a:xfrm>
                <a:off x="4972050" y="4591216"/>
                <a:ext cx="723900" cy="1588"/>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29842" y="2490106"/>
              <a:ext cx="1421125" cy="1212397"/>
            </a:xfrm>
            <a:prstGeom prst="rect">
              <a:avLst/>
            </a:prstGeom>
          </p:spPr>
        </p:pic>
      </p:grpSp>
      <p:sp>
        <p:nvSpPr>
          <p:cNvPr id="14" name="TextBox 13"/>
          <p:cNvSpPr txBox="1"/>
          <p:nvPr/>
        </p:nvSpPr>
        <p:spPr>
          <a:xfrm>
            <a:off x="122465" y="4024993"/>
            <a:ext cx="11952514" cy="1588127"/>
          </a:xfrm>
          <a:prstGeom prst="rect">
            <a:avLst/>
          </a:prstGeom>
          <a:noFill/>
        </p:spPr>
        <p:txBody>
          <a:bodyPr wrap="square" rtlCol="0">
            <a:spAutoFit/>
          </a:bodyPr>
          <a:lstStyle/>
          <a:p>
            <a:pPr>
              <a:spcBef>
                <a:spcPct val="20000"/>
              </a:spcBef>
            </a:pPr>
            <a:r>
              <a:rPr lang="en-GB" i="1" dirty="0">
                <a:solidFill>
                  <a:srgbClr val="C00000"/>
                </a:solidFill>
              </a:rPr>
              <a:t>The first languages that could go further than simple one-to-one translation relationships were developed in the early 1950s, the first being a language called Fortran.</a:t>
            </a:r>
          </a:p>
          <a:p>
            <a:pPr>
              <a:spcBef>
                <a:spcPct val="20000"/>
              </a:spcBef>
            </a:pPr>
            <a:r>
              <a:rPr lang="en-GB" i="1" dirty="0">
                <a:solidFill>
                  <a:srgbClr val="C00000"/>
                </a:solidFill>
              </a:rPr>
              <a:t>These languages differed from assembler languages, as each instruction could give rise to many lines of machine code – therefore, they had a “one-to-many” relationship.</a:t>
            </a:r>
          </a:p>
          <a:p>
            <a:pPr>
              <a:spcBef>
                <a:spcPct val="20000"/>
              </a:spcBef>
            </a:pPr>
            <a:r>
              <a:rPr lang="en-GB" i="1" dirty="0">
                <a:solidFill>
                  <a:srgbClr val="C00000"/>
                </a:solidFill>
              </a:rPr>
              <a:t>These much more complex languages are called </a:t>
            </a:r>
            <a:r>
              <a:rPr lang="en-GB" b="1" i="1" dirty="0">
                <a:solidFill>
                  <a:srgbClr val="C00000"/>
                </a:solidFill>
              </a:rPr>
              <a:t>high-level languages </a:t>
            </a:r>
            <a:r>
              <a:rPr lang="en-GB" i="1" dirty="0">
                <a:solidFill>
                  <a:srgbClr val="C00000"/>
                </a:solidFill>
              </a:rPr>
              <a:t>and include Visual Basic, Python, C++ and C#.</a:t>
            </a:r>
            <a:endParaRPr lang="en-GB" b="1" i="1" dirty="0">
              <a:solidFill>
                <a:srgbClr val="C00000"/>
              </a:solidFill>
            </a:endParaRPr>
          </a:p>
        </p:txBody>
      </p:sp>
      <p:sp>
        <p:nvSpPr>
          <p:cNvPr id="15" name="Rectangle 14">
            <a:extLst>
              <a:ext uri="{FF2B5EF4-FFF2-40B4-BE49-F238E27FC236}">
                <a16:creationId xmlns:a16="http://schemas.microsoft.com/office/drawing/2014/main" id="{1AF5ECFC-87F2-4A7F-B35F-88AF3573892E}"/>
              </a:ext>
            </a:extLst>
          </p:cNvPr>
          <p:cNvSpPr/>
          <p:nvPr/>
        </p:nvSpPr>
        <p:spPr>
          <a:xfrm>
            <a:off x="0" y="444544"/>
            <a:ext cx="12192000" cy="738664"/>
          </a:xfrm>
          <a:prstGeom prst="rect">
            <a:avLst/>
          </a:prstGeom>
        </p:spPr>
        <p:txBody>
          <a:bodyPr wrap="square">
            <a:spAutoFit/>
          </a:bodyPr>
          <a:lstStyle/>
          <a:p>
            <a:r>
              <a:rPr lang="en-GB" sz="1400" dirty="0">
                <a:solidFill>
                  <a:srgbClr val="C00000"/>
                </a:solidFill>
              </a:rPr>
              <a:t>Understand the need for and functions of the following system software: </a:t>
            </a:r>
          </a:p>
          <a:p>
            <a:r>
              <a:rPr lang="en-GB" sz="1400" dirty="0">
                <a:solidFill>
                  <a:srgbClr val="C00000"/>
                </a:solidFill>
              </a:rPr>
              <a:t>• operating systems (OS) • utility programs • libraries • translators (compiler, assembler, interpreter)</a:t>
            </a:r>
          </a:p>
          <a:p>
            <a:r>
              <a:rPr lang="en-GB" sz="1400" dirty="0">
                <a:solidFill>
                  <a:srgbClr val="C00000"/>
                </a:solidFill>
              </a:rPr>
              <a:t>Know that the OS handles resource management, managing hardware to allocate processors, memories and I/O devices among competing processes</a:t>
            </a:r>
          </a:p>
        </p:txBody>
      </p:sp>
      <p:sp>
        <p:nvSpPr>
          <p:cNvPr id="16" name="Rectangle 15">
            <a:extLst>
              <a:ext uri="{FF2B5EF4-FFF2-40B4-BE49-F238E27FC236}">
                <a16:creationId xmlns:a16="http://schemas.microsoft.com/office/drawing/2014/main" id="{7B0C841B-51BA-4B6C-AE7C-B845FAD50265}"/>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Hardware and software</a:t>
            </a:r>
            <a:endParaRPr lang="en-GB" sz="2400" dirty="0">
              <a:solidFill>
                <a:srgbClr val="C00000"/>
              </a:solidFill>
            </a:endParaRPr>
          </a:p>
        </p:txBody>
      </p:sp>
    </p:spTree>
    <p:extLst>
      <p:ext uri="{BB962C8B-B14F-4D97-AF65-F5344CB8AC3E}">
        <p14:creationId xmlns:p14="http://schemas.microsoft.com/office/powerpoint/2010/main" val="10989584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354FEFFF27DD4D8029A23C3811DAEC" ma:contentTypeVersion="16" ma:contentTypeDescription="Create a new document." ma:contentTypeScope="" ma:versionID="ec54585cf92dd6982308d124fd5b9dee">
  <xsd:schema xmlns:xsd="http://www.w3.org/2001/XMLSchema" xmlns:xs="http://www.w3.org/2001/XMLSchema" xmlns:p="http://schemas.microsoft.com/office/2006/metadata/properties" xmlns:ns2="506ac514-9468-4ce6-abae-8e7a4c758df2" xmlns:ns3="70888afb-978a-47fe-a38c-33c273623691" targetNamespace="http://schemas.microsoft.com/office/2006/metadata/properties" ma:root="true" ma:fieldsID="714f961642457c784f84d90ad25ddd92" ns2:_="" ns3:_="">
    <xsd:import namespace="506ac514-9468-4ce6-abae-8e7a4c758df2"/>
    <xsd:import namespace="70888afb-978a-47fe-a38c-33c27362369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ac514-9468-4ce6-abae-8e7a4c758d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c9dc24d-f3fe-46e4-aaea-1685f95ea3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0888afb-978a-47fe-a38c-33c27362369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2e55939-b32e-4bb4-938e-37e949c5a9cb}" ma:internalName="TaxCatchAll" ma:showField="CatchAllData" ma:web="70888afb-978a-47fe-a38c-33c2736236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06ac514-9468-4ce6-abae-8e7a4c758df2">
      <Terms xmlns="http://schemas.microsoft.com/office/infopath/2007/PartnerControls"/>
    </lcf76f155ced4ddcb4097134ff3c332f>
    <TaxCatchAll xmlns="70888afb-978a-47fe-a38c-33c273623691" xsi:nil="true"/>
  </documentManagement>
</p:properties>
</file>

<file path=customXml/itemProps1.xml><?xml version="1.0" encoding="utf-8"?>
<ds:datastoreItem xmlns:ds="http://schemas.openxmlformats.org/officeDocument/2006/customXml" ds:itemID="{50EAB12E-3816-43B8-8276-4B7C2C6B5A0E}"/>
</file>

<file path=customXml/itemProps2.xml><?xml version="1.0" encoding="utf-8"?>
<ds:datastoreItem xmlns:ds="http://schemas.openxmlformats.org/officeDocument/2006/customXml" ds:itemID="{C1BDC056-2901-4342-85B8-66CD28977011}"/>
</file>

<file path=customXml/itemProps3.xml><?xml version="1.0" encoding="utf-8"?>
<ds:datastoreItem xmlns:ds="http://schemas.openxmlformats.org/officeDocument/2006/customXml" ds:itemID="{6708BF18-9719-43C8-9898-2EF355FA17EE}"/>
</file>

<file path=docProps/app.xml><?xml version="1.0" encoding="utf-8"?>
<Properties xmlns="http://schemas.openxmlformats.org/officeDocument/2006/extended-properties" xmlns:vt="http://schemas.openxmlformats.org/officeDocument/2006/docPropsVTypes">
  <TotalTime>500</TotalTime>
  <Words>702</Words>
  <Application>Microsoft Office PowerPoint</Application>
  <PresentationFormat>Widescreen</PresentationFormat>
  <Paragraphs>95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Andrew Fenn</cp:lastModifiedBy>
  <cp:revision>48</cp:revision>
  <dcterms:created xsi:type="dcterms:W3CDTF">2014-10-30T19:23:19Z</dcterms:created>
  <dcterms:modified xsi:type="dcterms:W3CDTF">2020-04-15T16:11:17Z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0x01010087354FEFFF27DD4D8029A23C3811DAEC</vt:lpwstr>
  </property>
</Properties>
</file>