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8" r:id="rId3"/>
    <p:sldId id="256" r:id="rId4"/>
    <p:sldId id="257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99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584" autoAdjust="0"/>
    <p:restoredTop sz="94660"/>
  </p:normalViewPr>
  <p:slideViewPr>
    <p:cSldViewPr snapToGrid="0">
      <p:cViewPr varScale="1">
        <p:scale>
          <a:sx n="76" d="100"/>
          <a:sy n="76" d="100"/>
        </p:scale>
        <p:origin x="78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12" Type="http://schemas.openxmlformats.org/officeDocument/2006/relationships/customXml" Target="../customXml/item3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openxmlformats.org/officeDocument/2006/relationships/customXml" Target="../customXml/item2.xml"/><Relationship Id="rId5" Type="http://schemas.openxmlformats.org/officeDocument/2006/relationships/slide" Target="slides/slide4.xml"/><Relationship Id="rId10" Type="http://schemas.openxmlformats.org/officeDocument/2006/relationships/customXml" Target="../customXml/item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16/04/2020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25634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16/04/2020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44307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16/04/2020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1429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16/04/2020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6968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16/04/2020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23570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16/04/2020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37896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16/04/2020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80769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16/04/2020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77858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16/04/2020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00202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16/04/2020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17239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16/04/2020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49764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478"/>
          <a:stretch/>
        </p:blipFill>
        <p:spPr>
          <a:xfrm>
            <a:off x="0" y="-22878"/>
            <a:ext cx="12191999" cy="1337328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B43921-457F-42D7-9A5E-1FB398760551}" type="datetimeFigureOut">
              <a:rPr lang="en-GB" smtClean="0"/>
              <a:t>16/04/2020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0" y="1314450"/>
            <a:ext cx="12192000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2" name="Picture 61"/>
          <p:cNvPicPr>
            <a:picLocks noChangeAspect="1"/>
          </p:cNvPicPr>
          <p:nvPr userDrawn="1"/>
        </p:nvPicPr>
        <p:blipFill>
          <a:blip r:embed="rId1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53601"/>
            <a:ext cx="1225454" cy="60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53938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1329576"/>
            <a:ext cx="1219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GB" sz="1600" dirty="0"/>
              <a:t>Under each diagram, add a detailed explanation to show your awareness of how programming languages developed over time. Make sure to show your understanding of the difference between machine code, assembly language, low-level languages and high-level languages.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B7B47FB4-57B9-4E28-82CC-F2AB1A8EAC84}"/>
              </a:ext>
            </a:extLst>
          </p:cNvPr>
          <p:cNvSpPr/>
          <p:nvPr/>
        </p:nvSpPr>
        <p:spPr>
          <a:xfrm>
            <a:off x="0" y="468684"/>
            <a:ext cx="12192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600" dirty="0">
                <a:solidFill>
                  <a:srgbClr val="C00000"/>
                </a:solidFill>
              </a:rPr>
              <a:t>Show awareness of the development of types of programming languages and their classification into low-level and high-level languages</a:t>
            </a:r>
          </a:p>
          <a:p>
            <a:r>
              <a:rPr lang="en-GB" sz="1600" dirty="0">
                <a:solidFill>
                  <a:srgbClr val="C00000"/>
                </a:solidFill>
              </a:rPr>
              <a:t>Know that low-level languages are considered to be: • machine code • assembly language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80350F07-66C7-4D6E-B2C6-15B32B438737}"/>
              </a:ext>
            </a:extLst>
          </p:cNvPr>
          <p:cNvSpPr/>
          <p:nvPr/>
        </p:nvSpPr>
        <p:spPr>
          <a:xfrm>
            <a:off x="0" y="0"/>
            <a:ext cx="1219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C00000"/>
                </a:solidFill>
              </a:rPr>
              <a:t>Programming languages and translators</a:t>
            </a:r>
            <a:endParaRPr lang="en-GB" sz="2400" dirty="0">
              <a:solidFill>
                <a:srgbClr val="C00000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8744BF4-A784-4678-B95B-78FDD0D64F35}"/>
              </a:ext>
            </a:extLst>
          </p:cNvPr>
          <p:cNvSpPr txBox="1"/>
          <p:nvPr/>
        </p:nvSpPr>
        <p:spPr>
          <a:xfrm>
            <a:off x="435835" y="1916151"/>
            <a:ext cx="1468031" cy="40011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GB" sz="2000" b="1" dirty="0"/>
              <a:t>Before 1949</a:t>
            </a:r>
          </a:p>
        </p:txBody>
      </p:sp>
      <p:graphicFrame>
        <p:nvGraphicFramePr>
          <p:cNvPr id="20" name="Group 91">
            <a:extLst>
              <a:ext uri="{FF2B5EF4-FFF2-40B4-BE49-F238E27FC236}">
                <a16:creationId xmlns:a16="http://schemas.microsoft.com/office/drawing/2014/main" id="{7CE5EB31-013E-49B8-82B7-C3B7C671204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7345180"/>
              </p:ext>
            </p:extLst>
          </p:nvPr>
        </p:nvGraphicFramePr>
        <p:xfrm>
          <a:off x="6395869" y="2118572"/>
          <a:ext cx="4746398" cy="1463676"/>
        </p:xfrm>
        <a:graphic>
          <a:graphicData uri="http://schemas.openxmlformats.org/drawingml/2006/table">
            <a:tbl>
              <a:tblPr/>
              <a:tblGrid>
                <a:gridCol w="5235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2288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43946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Valid machine opcodes</a:t>
                      </a:r>
                    </a:p>
                  </a:txBody>
                  <a:tcPr marT="45740" marB="4574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394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0000</a:t>
                      </a:r>
                    </a:p>
                  </a:txBody>
                  <a:tcPr marT="45740" marB="4574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Load the value stored in memory location at operand into accumulator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394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0001</a:t>
                      </a:r>
                    </a:p>
                  </a:txBody>
                  <a:tcPr marT="45740" marB="4574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Store value in accumulator in memory location at operand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394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0010</a:t>
                      </a:r>
                    </a:p>
                  </a:txBody>
                  <a:tcPr marT="45740" marB="4574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Add value at operand to value in accumulator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394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0011</a:t>
                      </a:r>
                    </a:p>
                  </a:txBody>
                  <a:tcPr marT="45740" marB="4574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Compare contents of accumulator with contents at operand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394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0100</a:t>
                      </a:r>
                    </a:p>
                  </a:txBody>
                  <a:tcPr marT="45740" marB="4574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Stop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pSp>
        <p:nvGrpSpPr>
          <p:cNvPr id="25" name="Group 24">
            <a:extLst>
              <a:ext uri="{FF2B5EF4-FFF2-40B4-BE49-F238E27FC236}">
                <a16:creationId xmlns:a16="http://schemas.microsoft.com/office/drawing/2014/main" id="{6332A507-298E-4F66-98DC-96316E0314E3}"/>
              </a:ext>
            </a:extLst>
          </p:cNvPr>
          <p:cNvGrpSpPr>
            <a:grpSpLocks/>
          </p:cNvGrpSpPr>
          <p:nvPr/>
        </p:nvGrpSpPr>
        <p:grpSpPr bwMode="auto">
          <a:xfrm>
            <a:off x="926932" y="2723636"/>
            <a:ext cx="2219325" cy="1179512"/>
            <a:chOff x="1011" y="2406"/>
            <a:chExt cx="1398" cy="743"/>
          </a:xfrm>
        </p:grpSpPr>
        <p:pic>
          <p:nvPicPr>
            <p:cNvPr id="33" name="Picture 21" descr="MCj04414570000[1]">
              <a:extLst>
                <a:ext uri="{FF2B5EF4-FFF2-40B4-BE49-F238E27FC236}">
                  <a16:creationId xmlns:a16="http://schemas.microsoft.com/office/drawing/2014/main" id="{65805B82-ADF8-4A0E-9FE8-B081668E58F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11" y="2406"/>
              <a:ext cx="642" cy="7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5" name="Line 22">
              <a:extLst>
                <a:ext uri="{FF2B5EF4-FFF2-40B4-BE49-F238E27FC236}">
                  <a16:creationId xmlns:a16="http://schemas.microsoft.com/office/drawing/2014/main" id="{8C67EE91-FAA7-44C3-85DA-D4274E66AE6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712" y="2807"/>
              <a:ext cx="695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6" name="Text Box 23">
              <a:extLst>
                <a:ext uri="{FF2B5EF4-FFF2-40B4-BE49-F238E27FC236}">
                  <a16:creationId xmlns:a16="http://schemas.microsoft.com/office/drawing/2014/main" id="{346D2190-425E-48FE-8766-282610C8AD3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683" y="2563"/>
              <a:ext cx="726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GB" dirty="0"/>
                <a:t>0000 1000</a:t>
              </a:r>
            </a:p>
          </p:txBody>
        </p:sp>
      </p:grpSp>
      <p:sp>
        <p:nvSpPr>
          <p:cNvPr id="31" name="Line 87">
            <a:extLst>
              <a:ext uri="{FF2B5EF4-FFF2-40B4-BE49-F238E27FC236}">
                <a16:creationId xmlns:a16="http://schemas.microsoft.com/office/drawing/2014/main" id="{9F5AA626-0DC8-4B19-B0CE-3810875459D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787857" y="2551960"/>
            <a:ext cx="595313" cy="5810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pic>
        <p:nvPicPr>
          <p:cNvPr id="1026" name="Picture 2" descr="https://upload.wikimedia.org/wikipedia/commons/b/b9/Dorothy_Du_Boisson.jpg">
            <a:extLst>
              <a:ext uri="{FF2B5EF4-FFF2-40B4-BE49-F238E27FC236}">
                <a16:creationId xmlns:a16="http://schemas.microsoft.com/office/drawing/2014/main" id="{8F727A29-FB28-485B-BBEE-5482E0902D0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7297"/>
          <a:stretch/>
        </p:blipFill>
        <p:spPr bwMode="auto">
          <a:xfrm>
            <a:off x="3193882" y="2180258"/>
            <a:ext cx="2493737" cy="21069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0" name="Group 9">
            <a:extLst>
              <a:ext uri="{FF2B5EF4-FFF2-40B4-BE49-F238E27FC236}">
                <a16:creationId xmlns:a16="http://schemas.microsoft.com/office/drawing/2014/main" id="{D96C7D59-7B72-49A8-BA08-A1426771A6D1}"/>
              </a:ext>
            </a:extLst>
          </p:cNvPr>
          <p:cNvGrpSpPr/>
          <p:nvPr/>
        </p:nvGrpSpPr>
        <p:grpSpPr>
          <a:xfrm>
            <a:off x="1996906" y="2472679"/>
            <a:ext cx="1196976" cy="1477328"/>
            <a:chOff x="2654753" y="2836956"/>
            <a:chExt cx="1196976" cy="1477328"/>
          </a:xfrm>
        </p:grpSpPr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58E1B9E5-F127-43E2-A6DD-559439364719}"/>
                </a:ext>
              </a:extLst>
            </p:cNvPr>
            <p:cNvSpPr txBox="1"/>
            <p:nvPr/>
          </p:nvSpPr>
          <p:spPr>
            <a:xfrm>
              <a:off x="2654753" y="2836956"/>
              <a:ext cx="1196976" cy="14773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b="1" dirty="0"/>
                <a:t>opcode</a:t>
              </a:r>
            </a:p>
            <a:p>
              <a:endParaRPr lang="en-GB" b="1" dirty="0"/>
            </a:p>
            <a:p>
              <a:endParaRPr lang="en-GB" b="1" dirty="0"/>
            </a:p>
            <a:p>
              <a:endParaRPr lang="en-GB" b="1" dirty="0"/>
            </a:p>
            <a:p>
              <a:pPr algn="r"/>
              <a:r>
                <a:rPr lang="en-GB" b="1" dirty="0"/>
                <a:t>operand</a:t>
              </a:r>
            </a:p>
          </p:txBody>
        </p:sp>
        <p:cxnSp>
          <p:nvCxnSpPr>
            <p:cNvPr id="7" name="Straight Arrow Connector 6">
              <a:extLst>
                <a:ext uri="{FF2B5EF4-FFF2-40B4-BE49-F238E27FC236}">
                  <a16:creationId xmlns:a16="http://schemas.microsoft.com/office/drawing/2014/main" id="{3945A40E-C71C-404E-950F-594A3758B76E}"/>
                </a:ext>
              </a:extLst>
            </p:cNvPr>
            <p:cNvCxnSpPr/>
            <p:nvPr/>
          </p:nvCxnSpPr>
          <p:spPr>
            <a:xfrm>
              <a:off x="2975429" y="3087913"/>
              <a:ext cx="0" cy="249237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Arrow Connector 8">
              <a:extLst>
                <a:ext uri="{FF2B5EF4-FFF2-40B4-BE49-F238E27FC236}">
                  <a16:creationId xmlns:a16="http://schemas.microsoft.com/office/drawing/2014/main" id="{99B69623-DD2A-433A-BFC6-EFB9799848B4}"/>
                </a:ext>
              </a:extLst>
            </p:cNvPr>
            <p:cNvCxnSpPr/>
            <p:nvPr/>
          </p:nvCxnSpPr>
          <p:spPr>
            <a:xfrm flipV="1">
              <a:off x="3439886" y="3631745"/>
              <a:ext cx="0" cy="271238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" name="Rectangle 10">
            <a:extLst>
              <a:ext uri="{FF2B5EF4-FFF2-40B4-BE49-F238E27FC236}">
                <a16:creationId xmlns:a16="http://schemas.microsoft.com/office/drawing/2014/main" id="{E332B923-C826-431E-B296-4E5853002D01}"/>
              </a:ext>
            </a:extLst>
          </p:cNvPr>
          <p:cNvSpPr/>
          <p:nvPr/>
        </p:nvSpPr>
        <p:spPr>
          <a:xfrm>
            <a:off x="304800" y="4403342"/>
            <a:ext cx="11715750" cy="177350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GB" i="1" dirty="0">
                <a:solidFill>
                  <a:srgbClr val="C00000"/>
                </a:solidFill>
              </a:rPr>
              <a:t>&lt;Explanation&gt;</a:t>
            </a:r>
          </a:p>
        </p:txBody>
      </p:sp>
    </p:spTree>
    <p:extLst>
      <p:ext uri="{BB962C8B-B14F-4D97-AF65-F5344CB8AC3E}">
        <p14:creationId xmlns:p14="http://schemas.microsoft.com/office/powerpoint/2010/main" val="23643097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1329576"/>
            <a:ext cx="1219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 startAt="2"/>
            </a:pPr>
            <a:r>
              <a:rPr lang="en-GB" sz="1600" dirty="0"/>
              <a:t>Under each diagram, add a detailed explanation to show your awareness of how programming languages developed over time. Make sure to show your understanding of the difference between machine code, assembly language, low-level languages and high-level languages.</a:t>
            </a:r>
          </a:p>
        </p:txBody>
      </p:sp>
      <p:graphicFrame>
        <p:nvGraphicFramePr>
          <p:cNvPr id="40" name="Group 9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0780452"/>
              </p:ext>
            </p:extLst>
          </p:nvPr>
        </p:nvGraphicFramePr>
        <p:xfrm>
          <a:off x="7147606" y="2129389"/>
          <a:ext cx="1466850" cy="1463676"/>
        </p:xfrm>
        <a:graphic>
          <a:graphicData uri="http://schemas.openxmlformats.org/drawingml/2006/table">
            <a:tbl>
              <a:tblPr/>
              <a:tblGrid>
                <a:gridCol w="6238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429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43946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Instruction Table</a:t>
                      </a:r>
                    </a:p>
                  </a:txBody>
                  <a:tcPr marT="45740" marB="4574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394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ADD</a:t>
                      </a:r>
                    </a:p>
                  </a:txBody>
                  <a:tcPr marT="45740" marB="4574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11001001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394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SUB</a:t>
                      </a:r>
                    </a:p>
                  </a:txBody>
                  <a:tcPr marT="45740" marB="4574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01010010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394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MULT</a:t>
                      </a:r>
                    </a:p>
                  </a:txBody>
                  <a:tcPr marT="45740" marB="4574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10010001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394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DIV</a:t>
                      </a:r>
                    </a:p>
                  </a:txBody>
                  <a:tcPr marT="45740" marB="4574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01101010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394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COMP</a:t>
                      </a:r>
                    </a:p>
                  </a:txBody>
                  <a:tcPr marT="45740" marB="4574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00011001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41" name="Group 9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840114"/>
              </p:ext>
            </p:extLst>
          </p:nvPr>
        </p:nvGraphicFramePr>
        <p:xfrm>
          <a:off x="9090706" y="2156377"/>
          <a:ext cx="1466850" cy="1463676"/>
        </p:xfrm>
        <a:graphic>
          <a:graphicData uri="http://schemas.openxmlformats.org/drawingml/2006/table">
            <a:tbl>
              <a:tblPr/>
              <a:tblGrid>
                <a:gridCol w="6238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429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43946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Memory Table</a:t>
                      </a:r>
                    </a:p>
                  </a:txBody>
                  <a:tcPr marT="45740" marB="4574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394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NUM1</a:t>
                      </a:r>
                    </a:p>
                  </a:txBody>
                  <a:tcPr marT="45740" marB="4574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100100101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394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NUM2</a:t>
                      </a:r>
                    </a:p>
                  </a:txBody>
                  <a:tcPr marT="45740" marB="4574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010101100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394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TOT</a:t>
                      </a:r>
                    </a:p>
                  </a:txBody>
                  <a:tcPr marT="45740" marB="4574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110010001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394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40" marB="4574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394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40" marB="4574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pSp>
        <p:nvGrpSpPr>
          <p:cNvPr id="5" name="Group 4"/>
          <p:cNvGrpSpPr/>
          <p:nvPr/>
        </p:nvGrpSpPr>
        <p:grpSpPr>
          <a:xfrm>
            <a:off x="1678668" y="2316261"/>
            <a:ext cx="8130722" cy="2196194"/>
            <a:chOff x="556079" y="2065564"/>
            <a:chExt cx="8130722" cy="2196194"/>
          </a:xfrm>
        </p:grpSpPr>
        <p:grpSp>
          <p:nvGrpSpPr>
            <p:cNvPr id="34" name="Group 24"/>
            <p:cNvGrpSpPr>
              <a:grpSpLocks/>
            </p:cNvGrpSpPr>
            <p:nvPr/>
          </p:nvGrpSpPr>
          <p:grpSpPr bwMode="auto">
            <a:xfrm>
              <a:off x="556079" y="2483756"/>
              <a:ext cx="2266950" cy="1179512"/>
              <a:chOff x="1011" y="2406"/>
              <a:chExt cx="1428" cy="743"/>
            </a:xfrm>
          </p:grpSpPr>
          <p:pic>
            <p:nvPicPr>
              <p:cNvPr id="37" name="Picture 21" descr="MCj04414570000[1]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011" y="2406"/>
                <a:ext cx="642" cy="74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38" name="Line 22"/>
              <p:cNvSpPr>
                <a:spLocks noChangeShapeType="1"/>
              </p:cNvSpPr>
              <p:nvPr/>
            </p:nvSpPr>
            <p:spPr bwMode="auto">
              <a:xfrm>
                <a:off x="1712" y="2807"/>
                <a:ext cx="695" cy="0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39" name="Text Box 23"/>
              <p:cNvSpPr txBox="1">
                <a:spLocks noChangeArrowheads="1"/>
              </p:cNvSpPr>
              <p:nvPr/>
            </p:nvSpPr>
            <p:spPr bwMode="auto">
              <a:xfrm>
                <a:off x="1656" y="2563"/>
                <a:ext cx="783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GB"/>
                  <a:t>ADD NUM1</a:t>
                </a:r>
              </a:p>
            </p:txBody>
          </p:sp>
        </p:grpSp>
        <p:grpSp>
          <p:nvGrpSpPr>
            <p:cNvPr id="42" name="Group 90"/>
            <p:cNvGrpSpPr>
              <a:grpSpLocks/>
            </p:cNvGrpSpPr>
            <p:nvPr/>
          </p:nvGrpSpPr>
          <p:grpSpPr bwMode="auto">
            <a:xfrm>
              <a:off x="5417004" y="2226355"/>
              <a:ext cx="2568575" cy="1433512"/>
              <a:chOff x="2670" y="2323"/>
              <a:chExt cx="1618" cy="903"/>
            </a:xfrm>
          </p:grpSpPr>
          <p:sp>
            <p:nvSpPr>
              <p:cNvPr id="43" name="Line 87"/>
              <p:cNvSpPr>
                <a:spLocks noChangeShapeType="1"/>
              </p:cNvSpPr>
              <p:nvPr/>
            </p:nvSpPr>
            <p:spPr bwMode="auto">
              <a:xfrm flipV="1">
                <a:off x="2670" y="2377"/>
                <a:ext cx="375" cy="36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44" name="Freeform 89"/>
              <p:cNvSpPr>
                <a:spLocks/>
              </p:cNvSpPr>
              <p:nvPr/>
            </p:nvSpPr>
            <p:spPr bwMode="auto">
              <a:xfrm>
                <a:off x="2679" y="2323"/>
                <a:ext cx="1609" cy="903"/>
              </a:xfrm>
              <a:custGeom>
                <a:avLst/>
                <a:gdLst>
                  <a:gd name="T0" fmla="*/ 0 w 1609"/>
                  <a:gd name="T1" fmla="*/ 420 h 903"/>
                  <a:gd name="T2" fmla="*/ 201 w 1609"/>
                  <a:gd name="T3" fmla="*/ 768 h 903"/>
                  <a:gd name="T4" fmla="*/ 759 w 1609"/>
                  <a:gd name="T5" fmla="*/ 850 h 903"/>
                  <a:gd name="T6" fmla="*/ 1426 w 1609"/>
                  <a:gd name="T7" fmla="*/ 795 h 903"/>
                  <a:gd name="T8" fmla="*/ 1463 w 1609"/>
                  <a:gd name="T9" fmla="*/ 201 h 903"/>
                  <a:gd name="T10" fmla="*/ 1609 w 1609"/>
                  <a:gd name="T11" fmla="*/ 0 h 90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1609"/>
                  <a:gd name="T19" fmla="*/ 0 h 903"/>
                  <a:gd name="T20" fmla="*/ 1609 w 1609"/>
                  <a:gd name="T21" fmla="*/ 903 h 903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1609" h="903">
                    <a:moveTo>
                      <a:pt x="0" y="420"/>
                    </a:moveTo>
                    <a:cubicBezTo>
                      <a:pt x="37" y="558"/>
                      <a:pt x="74" y="696"/>
                      <a:pt x="201" y="768"/>
                    </a:cubicBezTo>
                    <a:cubicBezTo>
                      <a:pt x="328" y="840"/>
                      <a:pt x="555" y="846"/>
                      <a:pt x="759" y="850"/>
                    </a:cubicBezTo>
                    <a:cubicBezTo>
                      <a:pt x="963" y="854"/>
                      <a:pt x="1309" y="903"/>
                      <a:pt x="1426" y="795"/>
                    </a:cubicBezTo>
                    <a:cubicBezTo>
                      <a:pt x="1543" y="687"/>
                      <a:pt x="1433" y="333"/>
                      <a:pt x="1463" y="201"/>
                    </a:cubicBezTo>
                    <a:cubicBezTo>
                      <a:pt x="1493" y="69"/>
                      <a:pt x="1551" y="34"/>
                      <a:pt x="1609" y="0"/>
                    </a:cubicBezTo>
                  </a:path>
                </a:pathLst>
              </a:cu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</p:grpSp>
        <p:grpSp>
          <p:nvGrpSpPr>
            <p:cNvPr id="45" name="Group 32"/>
            <p:cNvGrpSpPr>
              <a:grpSpLocks/>
            </p:cNvGrpSpPr>
            <p:nvPr/>
          </p:nvGrpSpPr>
          <p:grpSpPr bwMode="auto">
            <a:xfrm>
              <a:off x="5278666" y="3850368"/>
              <a:ext cx="3408135" cy="411390"/>
              <a:chOff x="4184650" y="4682248"/>
              <a:chExt cx="3209176" cy="584775"/>
            </a:xfrm>
          </p:grpSpPr>
          <p:sp>
            <p:nvSpPr>
              <p:cNvPr id="46" name="Text Box 93"/>
              <p:cNvSpPr txBox="1">
                <a:spLocks noChangeArrowheads="1"/>
              </p:cNvSpPr>
              <p:nvPr/>
            </p:nvSpPr>
            <p:spPr bwMode="auto">
              <a:xfrm>
                <a:off x="5277688" y="4682248"/>
                <a:ext cx="2116138" cy="5847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>
                  <a:spcBef>
                    <a:spcPct val="20000"/>
                  </a:spcBef>
                </a:pPr>
                <a:r>
                  <a:rPr lang="en-GB" dirty="0"/>
                  <a:t>11001001 100100101</a:t>
                </a:r>
              </a:p>
            </p:txBody>
          </p:sp>
          <p:sp>
            <p:nvSpPr>
              <p:cNvPr id="47" name="Line 94"/>
              <p:cNvSpPr>
                <a:spLocks noChangeShapeType="1"/>
              </p:cNvSpPr>
              <p:nvPr/>
            </p:nvSpPr>
            <p:spPr bwMode="auto">
              <a:xfrm flipH="1">
                <a:off x="4184650" y="4897438"/>
                <a:ext cx="1117600" cy="0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</p:grpSp>
        <p:pic>
          <p:nvPicPr>
            <p:cNvPr id="48" name="Picture 47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875206" y="2065564"/>
              <a:ext cx="2564724" cy="2188029"/>
            </a:xfrm>
            <a:prstGeom prst="rect">
              <a:avLst/>
            </a:prstGeom>
          </p:spPr>
        </p:pic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B7B47FB4-57B9-4E28-82CC-F2AB1A8EAC84}"/>
              </a:ext>
            </a:extLst>
          </p:cNvPr>
          <p:cNvSpPr/>
          <p:nvPr/>
        </p:nvSpPr>
        <p:spPr>
          <a:xfrm>
            <a:off x="0" y="468684"/>
            <a:ext cx="12192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600" dirty="0">
                <a:solidFill>
                  <a:srgbClr val="C00000"/>
                </a:solidFill>
              </a:rPr>
              <a:t>Show awareness of the development of types of programming languages and their classification into low-level and high-level languages</a:t>
            </a:r>
          </a:p>
          <a:p>
            <a:r>
              <a:rPr lang="en-GB" sz="1600" dirty="0">
                <a:solidFill>
                  <a:srgbClr val="C00000"/>
                </a:solidFill>
              </a:rPr>
              <a:t>Know that low-level languages are considered to be: • machine code • assembly language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80350F07-66C7-4D6E-B2C6-15B32B438737}"/>
              </a:ext>
            </a:extLst>
          </p:cNvPr>
          <p:cNvSpPr/>
          <p:nvPr/>
        </p:nvSpPr>
        <p:spPr>
          <a:xfrm>
            <a:off x="0" y="0"/>
            <a:ext cx="1219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C00000"/>
                </a:solidFill>
              </a:rPr>
              <a:t>Programming languages and translators</a:t>
            </a:r>
            <a:endParaRPr lang="en-GB" sz="2400" dirty="0">
              <a:solidFill>
                <a:srgbClr val="C00000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8744BF4-A784-4678-B95B-78FDD0D64F35}"/>
              </a:ext>
            </a:extLst>
          </p:cNvPr>
          <p:cNvSpPr txBox="1"/>
          <p:nvPr/>
        </p:nvSpPr>
        <p:spPr>
          <a:xfrm>
            <a:off x="435835" y="1916151"/>
            <a:ext cx="704039" cy="40011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GB" sz="2000" b="1" dirty="0"/>
              <a:t>1949</a:t>
            </a:r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3D6EF96E-F000-4841-9F2F-6F4E292B8B34}"/>
              </a:ext>
            </a:extLst>
          </p:cNvPr>
          <p:cNvGrpSpPr/>
          <p:nvPr/>
        </p:nvGrpSpPr>
        <p:grpSpPr>
          <a:xfrm>
            <a:off x="2759091" y="2475012"/>
            <a:ext cx="1196976" cy="1477328"/>
            <a:chOff x="2654753" y="2836956"/>
            <a:chExt cx="1196976" cy="1477328"/>
          </a:xfrm>
        </p:grpSpPr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9D0F3806-DF00-4A75-B3B3-7405606EAB3D}"/>
                </a:ext>
              </a:extLst>
            </p:cNvPr>
            <p:cNvSpPr txBox="1"/>
            <p:nvPr/>
          </p:nvSpPr>
          <p:spPr>
            <a:xfrm>
              <a:off x="2654753" y="2836956"/>
              <a:ext cx="1196976" cy="14773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b="1" dirty="0"/>
                <a:t>opcode</a:t>
              </a:r>
            </a:p>
            <a:p>
              <a:endParaRPr lang="en-GB" b="1" dirty="0"/>
            </a:p>
            <a:p>
              <a:endParaRPr lang="en-GB" b="1" dirty="0"/>
            </a:p>
            <a:p>
              <a:endParaRPr lang="en-GB" b="1" dirty="0"/>
            </a:p>
            <a:p>
              <a:pPr algn="r"/>
              <a:r>
                <a:rPr lang="en-GB" b="1" dirty="0"/>
                <a:t>operand</a:t>
              </a:r>
            </a:p>
          </p:txBody>
        </p:sp>
        <p:cxnSp>
          <p:nvCxnSpPr>
            <p:cNvPr id="25" name="Straight Arrow Connector 24">
              <a:extLst>
                <a:ext uri="{FF2B5EF4-FFF2-40B4-BE49-F238E27FC236}">
                  <a16:creationId xmlns:a16="http://schemas.microsoft.com/office/drawing/2014/main" id="{E107DAF2-CF74-4E3B-AC61-97AACE47303F}"/>
                </a:ext>
              </a:extLst>
            </p:cNvPr>
            <p:cNvCxnSpPr/>
            <p:nvPr/>
          </p:nvCxnSpPr>
          <p:spPr>
            <a:xfrm>
              <a:off x="2975429" y="3087913"/>
              <a:ext cx="0" cy="249237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Arrow Connector 25">
              <a:extLst>
                <a:ext uri="{FF2B5EF4-FFF2-40B4-BE49-F238E27FC236}">
                  <a16:creationId xmlns:a16="http://schemas.microsoft.com/office/drawing/2014/main" id="{4BAE5667-0513-4EEE-85DC-06FB0DFDB663}"/>
                </a:ext>
              </a:extLst>
            </p:cNvPr>
            <p:cNvCxnSpPr/>
            <p:nvPr/>
          </p:nvCxnSpPr>
          <p:spPr>
            <a:xfrm flipV="1">
              <a:off x="3439886" y="3631745"/>
              <a:ext cx="0" cy="271238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7" name="Rectangle 26">
            <a:extLst>
              <a:ext uri="{FF2B5EF4-FFF2-40B4-BE49-F238E27FC236}">
                <a16:creationId xmlns:a16="http://schemas.microsoft.com/office/drawing/2014/main" id="{E1A1F545-2690-460C-966F-9E4A5DF2D730}"/>
              </a:ext>
            </a:extLst>
          </p:cNvPr>
          <p:cNvSpPr/>
          <p:nvPr/>
        </p:nvSpPr>
        <p:spPr>
          <a:xfrm>
            <a:off x="238125" y="4625015"/>
            <a:ext cx="11715750" cy="177350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GB" i="1" dirty="0">
                <a:solidFill>
                  <a:srgbClr val="C00000"/>
                </a:solidFill>
              </a:rPr>
              <a:t>&lt;Explanation&gt;</a:t>
            </a:r>
          </a:p>
        </p:txBody>
      </p:sp>
    </p:spTree>
    <p:extLst>
      <p:ext uri="{BB962C8B-B14F-4D97-AF65-F5344CB8AC3E}">
        <p14:creationId xmlns:p14="http://schemas.microsoft.com/office/powerpoint/2010/main" val="12949571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5" name="Group 34"/>
          <p:cNvGrpSpPr/>
          <p:nvPr/>
        </p:nvGrpSpPr>
        <p:grpSpPr>
          <a:xfrm>
            <a:off x="1722210" y="1987965"/>
            <a:ext cx="8915854" cy="2624141"/>
            <a:chOff x="1493610" y="2339748"/>
            <a:chExt cx="8915854" cy="2624141"/>
          </a:xfrm>
        </p:grpSpPr>
        <p:grpSp>
          <p:nvGrpSpPr>
            <p:cNvPr id="4" name="Group 3"/>
            <p:cNvGrpSpPr/>
            <p:nvPr/>
          </p:nvGrpSpPr>
          <p:grpSpPr>
            <a:xfrm>
              <a:off x="1493610" y="2339748"/>
              <a:ext cx="8751156" cy="1752148"/>
              <a:chOff x="1493610" y="2339748"/>
              <a:chExt cx="8751156" cy="1752148"/>
            </a:xfrm>
          </p:grpSpPr>
          <p:sp>
            <p:nvSpPr>
              <p:cNvPr id="6" name="Text Box 23"/>
              <p:cNvSpPr txBox="1">
                <a:spLocks noChangeArrowheads="1"/>
              </p:cNvSpPr>
              <p:nvPr/>
            </p:nvSpPr>
            <p:spPr bwMode="auto">
              <a:xfrm>
                <a:off x="6551348" y="2339748"/>
                <a:ext cx="1233031" cy="3385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GB" b="1" dirty="0"/>
                  <a:t>Assembler</a:t>
                </a:r>
              </a:p>
            </p:txBody>
          </p:sp>
          <p:sp>
            <p:nvSpPr>
              <p:cNvPr id="8" name="Text Box 23"/>
              <p:cNvSpPr txBox="1">
                <a:spLocks noChangeArrowheads="1"/>
              </p:cNvSpPr>
              <p:nvPr/>
            </p:nvSpPr>
            <p:spPr bwMode="auto">
              <a:xfrm>
                <a:off x="8703959" y="2357438"/>
                <a:ext cx="1540807" cy="3385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GB" b="1" dirty="0"/>
                  <a:t>Machine code</a:t>
                </a:r>
              </a:p>
            </p:txBody>
          </p:sp>
          <p:grpSp>
            <p:nvGrpSpPr>
              <p:cNvPr id="9" name="Group 47"/>
              <p:cNvGrpSpPr>
                <a:grpSpLocks/>
              </p:cNvGrpSpPr>
              <p:nvPr/>
            </p:nvGrpSpPr>
            <p:grpSpPr bwMode="auto">
              <a:xfrm>
                <a:off x="1493610" y="2912383"/>
                <a:ext cx="2509114" cy="1179513"/>
                <a:chOff x="228140" y="3998232"/>
                <a:chExt cx="2509161" cy="1179512"/>
              </a:xfrm>
            </p:grpSpPr>
            <p:pic>
              <p:nvPicPr>
                <p:cNvPr id="12" name="Picture 21" descr="MCj04414570000[1]"/>
                <p:cNvPicPr>
                  <a:picLocks noChangeAspect="1" noChangeArrowheads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228140" y="3998232"/>
                  <a:ext cx="1019175" cy="117951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grpSp>
              <p:nvGrpSpPr>
                <p:cNvPr id="13" name="Group 36"/>
                <p:cNvGrpSpPr>
                  <a:grpSpLocks/>
                </p:cNvGrpSpPr>
                <p:nvPr/>
              </p:nvGrpSpPr>
              <p:grpSpPr bwMode="auto">
                <a:xfrm>
                  <a:off x="1494288" y="4424363"/>
                  <a:ext cx="1243013" cy="387350"/>
                  <a:chOff x="1341888" y="4271963"/>
                  <a:chExt cx="1243013" cy="387350"/>
                </a:xfrm>
              </p:grpSpPr>
              <p:sp>
                <p:nvSpPr>
                  <p:cNvPr id="14" name="Line 22"/>
                  <p:cNvSpPr>
                    <a:spLocks noChangeShapeType="1"/>
                  </p:cNvSpPr>
                  <p:nvPr/>
                </p:nvSpPr>
                <p:spPr bwMode="auto">
                  <a:xfrm>
                    <a:off x="1430788" y="4659313"/>
                    <a:ext cx="1103313" cy="0"/>
                  </a:xfrm>
                  <a:prstGeom prst="line">
                    <a:avLst/>
                  </a:prstGeom>
                  <a:noFill/>
                  <a:ln w="57150">
                    <a:solidFill>
                      <a:schemeClr val="tx1"/>
                    </a:solidFill>
                    <a:round/>
                    <a:headEnd/>
                    <a:tailEnd type="triangle" w="med" len="med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de-DE"/>
                  </a:p>
                </p:txBody>
              </p:sp>
              <p:sp>
                <p:nvSpPr>
                  <p:cNvPr id="15" name="Text Box 23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341888" y="4271963"/>
                    <a:ext cx="1243013" cy="336550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>
                    <a:spAutoFit/>
                  </a:bodyPr>
                  <a:lstStyle>
                    <a:lvl1pPr eaLnBrk="0" hangingPunct="0"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1pPr>
                    <a:lvl2pPr marL="742950" indent="-285750" eaLnBrk="0" hangingPunct="0"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2pPr>
                    <a:lvl3pPr marL="1143000" indent="-228600" eaLnBrk="0" hangingPunct="0"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3pPr>
                    <a:lvl4pPr marL="1600200" indent="-228600" eaLnBrk="0" hangingPunct="0"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4pPr>
                    <a:lvl5pPr marL="2057400" indent="-228600" eaLnBrk="0" hangingPunct="0"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9pPr>
                  </a:lstStyle>
                  <a:p>
                    <a:pPr algn="ctr" eaLnBrk="1" hangingPunct="1"/>
                    <a:r>
                      <a:rPr lang="en-GB"/>
                      <a:t>ADD NUM1</a:t>
                    </a:r>
                  </a:p>
                </p:txBody>
              </p:sp>
            </p:grpSp>
          </p:grpSp>
        </p:grpSp>
        <p:grpSp>
          <p:nvGrpSpPr>
            <p:cNvPr id="16" name="Group 49"/>
            <p:cNvGrpSpPr>
              <a:grpSpLocks/>
            </p:cNvGrpSpPr>
            <p:nvPr/>
          </p:nvGrpSpPr>
          <p:grpSpPr bwMode="auto">
            <a:xfrm>
              <a:off x="5461680" y="2714398"/>
              <a:ext cx="1186217" cy="1840435"/>
              <a:chOff x="4123114" y="4036614"/>
              <a:chExt cx="1185241" cy="1370931"/>
            </a:xfrm>
          </p:grpSpPr>
          <p:grpSp>
            <p:nvGrpSpPr>
              <p:cNvPr id="17" name="Group 45"/>
              <p:cNvGrpSpPr>
                <a:grpSpLocks/>
              </p:cNvGrpSpPr>
              <p:nvPr/>
            </p:nvGrpSpPr>
            <p:grpSpPr bwMode="auto">
              <a:xfrm>
                <a:off x="4123114" y="4036614"/>
                <a:ext cx="1103313" cy="345767"/>
                <a:chOff x="4123114" y="4036614"/>
                <a:chExt cx="1103313" cy="345767"/>
              </a:xfrm>
            </p:grpSpPr>
            <p:sp>
              <p:nvSpPr>
                <p:cNvPr id="21" name="Line 22"/>
                <p:cNvSpPr>
                  <a:spLocks noChangeShapeType="1"/>
                </p:cNvSpPr>
                <p:nvPr/>
              </p:nvSpPr>
              <p:spPr bwMode="auto">
                <a:xfrm rot="-1899166">
                  <a:off x="4123114" y="4382381"/>
                  <a:ext cx="1103313" cy="0"/>
                </a:xfrm>
                <a:prstGeom prst="line">
                  <a:avLst/>
                </a:prstGeom>
                <a:noFill/>
                <a:ln w="57150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22" name="Text Box 23"/>
                <p:cNvSpPr txBox="1">
                  <a:spLocks noChangeArrowheads="1"/>
                </p:cNvSpPr>
                <p:nvPr/>
              </p:nvSpPr>
              <p:spPr bwMode="auto">
                <a:xfrm rot="-1899166">
                  <a:off x="4451225" y="4036614"/>
                  <a:ext cx="184731" cy="33855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algn="ctr" eaLnBrk="1" hangingPunct="1"/>
                  <a:endParaRPr lang="en-US"/>
                </a:p>
              </p:txBody>
            </p:sp>
          </p:grpSp>
          <p:grpSp>
            <p:nvGrpSpPr>
              <p:cNvPr id="18" name="Group 39"/>
              <p:cNvGrpSpPr>
                <a:grpSpLocks/>
              </p:cNvGrpSpPr>
              <p:nvPr/>
            </p:nvGrpSpPr>
            <p:grpSpPr bwMode="auto">
              <a:xfrm rot="1750141">
                <a:off x="4182648" y="5019192"/>
                <a:ext cx="1125707" cy="388353"/>
                <a:chOff x="1643064" y="4270961"/>
                <a:chExt cx="1125707" cy="388353"/>
              </a:xfrm>
            </p:grpSpPr>
            <p:sp>
              <p:nvSpPr>
                <p:cNvPr id="19" name="Line 22"/>
                <p:cNvSpPr>
                  <a:spLocks noChangeShapeType="1"/>
                </p:cNvSpPr>
                <p:nvPr/>
              </p:nvSpPr>
              <p:spPr bwMode="auto">
                <a:xfrm flipV="1">
                  <a:off x="1643064" y="4608830"/>
                  <a:ext cx="1125707" cy="50484"/>
                </a:xfrm>
                <a:prstGeom prst="line">
                  <a:avLst/>
                </a:prstGeom>
                <a:noFill/>
                <a:ln w="57150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20" name="Text Box 23"/>
                <p:cNvSpPr txBox="1">
                  <a:spLocks noChangeArrowheads="1"/>
                </p:cNvSpPr>
                <p:nvPr/>
              </p:nvSpPr>
              <p:spPr bwMode="auto">
                <a:xfrm>
                  <a:off x="2083304" y="4270961"/>
                  <a:ext cx="184731" cy="33855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algn="ctr" eaLnBrk="1" hangingPunct="1"/>
                  <a:endParaRPr lang="en-US"/>
                </a:p>
              </p:txBody>
            </p:sp>
          </p:grpSp>
        </p:grpSp>
        <p:grpSp>
          <p:nvGrpSpPr>
            <p:cNvPr id="23" name="Group 50"/>
            <p:cNvGrpSpPr>
              <a:grpSpLocks/>
            </p:cNvGrpSpPr>
            <p:nvPr/>
          </p:nvGrpSpPr>
          <p:grpSpPr bwMode="auto">
            <a:xfrm>
              <a:off x="6540727" y="2741613"/>
              <a:ext cx="1260701" cy="2161268"/>
              <a:chOff x="5274633" y="3828067"/>
              <a:chExt cx="1260702" cy="2161268"/>
            </a:xfrm>
          </p:grpSpPr>
          <p:sp>
            <p:nvSpPr>
              <p:cNvPr id="24" name="Text Box 23"/>
              <p:cNvSpPr txBox="1">
                <a:spLocks noChangeArrowheads="1"/>
              </p:cNvSpPr>
              <p:nvPr/>
            </p:nvSpPr>
            <p:spPr bwMode="auto">
              <a:xfrm>
                <a:off x="5274633" y="3828067"/>
                <a:ext cx="1243013" cy="3365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GB"/>
                  <a:t>ADD NUM1</a:t>
                </a:r>
              </a:p>
            </p:txBody>
          </p:sp>
          <p:sp>
            <p:nvSpPr>
              <p:cNvPr id="25" name="Text Box 23"/>
              <p:cNvSpPr txBox="1">
                <a:spLocks noChangeArrowheads="1"/>
              </p:cNvSpPr>
              <p:nvPr/>
            </p:nvSpPr>
            <p:spPr bwMode="auto">
              <a:xfrm>
                <a:off x="5292322" y="5652785"/>
                <a:ext cx="1243013" cy="3365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GB" dirty="0"/>
                  <a:t>ADD NUM1</a:t>
                </a:r>
              </a:p>
            </p:txBody>
          </p:sp>
        </p:grpSp>
        <p:grpSp>
          <p:nvGrpSpPr>
            <p:cNvPr id="26" name="Group 52"/>
            <p:cNvGrpSpPr>
              <a:grpSpLocks/>
            </p:cNvGrpSpPr>
            <p:nvPr/>
          </p:nvGrpSpPr>
          <p:grpSpPr bwMode="auto">
            <a:xfrm>
              <a:off x="8733744" y="2724151"/>
              <a:ext cx="1473656" cy="2093459"/>
              <a:chOff x="6448418" y="3810000"/>
              <a:chExt cx="2292358" cy="2093936"/>
            </a:xfrm>
          </p:grpSpPr>
          <p:sp>
            <p:nvSpPr>
              <p:cNvPr id="27" name="TextBox 42"/>
              <p:cNvSpPr txBox="1">
                <a:spLocks noChangeArrowheads="1"/>
              </p:cNvSpPr>
              <p:nvPr/>
            </p:nvSpPr>
            <p:spPr bwMode="auto">
              <a:xfrm flipH="1">
                <a:off x="6448418" y="3810000"/>
                <a:ext cx="2276482" cy="3385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GB" dirty="0"/>
                  <a:t>10100100010</a:t>
                </a:r>
              </a:p>
            </p:txBody>
          </p:sp>
          <p:sp>
            <p:nvSpPr>
              <p:cNvPr id="28" name="TextBox 51"/>
              <p:cNvSpPr txBox="1">
                <a:spLocks noChangeArrowheads="1"/>
              </p:cNvSpPr>
              <p:nvPr/>
            </p:nvSpPr>
            <p:spPr bwMode="auto">
              <a:xfrm flipH="1">
                <a:off x="6464294" y="5565382"/>
                <a:ext cx="2276482" cy="3385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GB" dirty="0"/>
                  <a:t>00101010110</a:t>
                </a:r>
              </a:p>
            </p:txBody>
          </p:sp>
        </p:grpSp>
        <p:sp>
          <p:nvSpPr>
            <p:cNvPr id="30" name="Rectangle 29"/>
            <p:cNvSpPr/>
            <p:nvPr/>
          </p:nvSpPr>
          <p:spPr>
            <a:xfrm>
              <a:off x="10276114" y="2657475"/>
              <a:ext cx="133350" cy="2181225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cxnSp>
          <p:nvCxnSpPr>
            <p:cNvPr id="31" name="Straight Connector 30"/>
            <p:cNvCxnSpPr/>
            <p:nvPr/>
          </p:nvCxnSpPr>
          <p:spPr>
            <a:xfrm>
              <a:off x="8244796" y="2427742"/>
              <a:ext cx="1133" cy="2536147"/>
            </a:xfrm>
            <a:prstGeom prst="line">
              <a:avLst/>
            </a:prstGeom>
            <a:ln w="28575">
              <a:solidFill>
                <a:schemeClr val="tx1"/>
              </a:solidFill>
              <a:prstDash val="dash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32" name="Picture 31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076700" y="2392134"/>
              <a:ext cx="1421125" cy="1212397"/>
            </a:xfrm>
            <a:prstGeom prst="rect">
              <a:avLst/>
            </a:prstGeom>
          </p:spPr>
        </p:pic>
        <p:pic>
          <p:nvPicPr>
            <p:cNvPr id="33" name="Picture 32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161064" y="3744686"/>
              <a:ext cx="1219200" cy="1219200"/>
            </a:xfrm>
            <a:prstGeom prst="rect">
              <a:avLst/>
            </a:prstGeom>
          </p:spPr>
        </p:pic>
      </p:grpSp>
      <p:sp>
        <p:nvSpPr>
          <p:cNvPr id="38" name="Rectangle 37">
            <a:extLst>
              <a:ext uri="{FF2B5EF4-FFF2-40B4-BE49-F238E27FC236}">
                <a16:creationId xmlns:a16="http://schemas.microsoft.com/office/drawing/2014/main" id="{0A261E5E-C25D-4725-8958-9C638412911D}"/>
              </a:ext>
            </a:extLst>
          </p:cNvPr>
          <p:cNvSpPr/>
          <p:nvPr/>
        </p:nvSpPr>
        <p:spPr>
          <a:xfrm>
            <a:off x="0" y="0"/>
            <a:ext cx="1219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C00000"/>
                </a:solidFill>
              </a:rPr>
              <a:t>Programming languages and translators</a:t>
            </a:r>
            <a:endParaRPr lang="en-GB" sz="2400" dirty="0">
              <a:solidFill>
                <a:srgbClr val="C00000"/>
              </a:solidFill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159B8E32-9930-4897-A955-3BF00963A203}"/>
              </a:ext>
            </a:extLst>
          </p:cNvPr>
          <p:cNvSpPr txBox="1"/>
          <p:nvPr/>
        </p:nvSpPr>
        <p:spPr>
          <a:xfrm>
            <a:off x="0" y="1329576"/>
            <a:ext cx="1219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 startAt="3"/>
            </a:pPr>
            <a:r>
              <a:rPr lang="en-GB" sz="1600" dirty="0"/>
              <a:t>Under each diagram, add a detailed explanation to show your awareness of how programming languages developed over time. Make sure to show your understanding of the difference between machine code, assembly language, low-level languages and high-level languages.</a:t>
            </a: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9ADA01F8-2B6D-419D-B1B3-17743C1482CD}"/>
              </a:ext>
            </a:extLst>
          </p:cNvPr>
          <p:cNvSpPr/>
          <p:nvPr/>
        </p:nvSpPr>
        <p:spPr>
          <a:xfrm>
            <a:off x="0" y="468684"/>
            <a:ext cx="12192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600" dirty="0">
                <a:solidFill>
                  <a:srgbClr val="C00000"/>
                </a:solidFill>
              </a:rPr>
              <a:t>Show awareness of the development of types of programming languages and their classification into low-level and high-level languages</a:t>
            </a:r>
          </a:p>
          <a:p>
            <a:r>
              <a:rPr lang="en-GB" sz="1600" dirty="0">
                <a:solidFill>
                  <a:srgbClr val="C00000"/>
                </a:solidFill>
              </a:rPr>
              <a:t>Know that low-level languages are considered to be: • machine code • assembly language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D2DEDC8E-B0A1-4322-8A3B-B916317A2774}"/>
              </a:ext>
            </a:extLst>
          </p:cNvPr>
          <p:cNvSpPr txBox="1"/>
          <p:nvPr/>
        </p:nvSpPr>
        <p:spPr>
          <a:xfrm>
            <a:off x="435835" y="1916151"/>
            <a:ext cx="704039" cy="40011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GB" sz="2000" b="1" dirty="0"/>
              <a:t>1949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B8372C11-9F8D-4E63-9D20-6E139E3CE970}"/>
              </a:ext>
            </a:extLst>
          </p:cNvPr>
          <p:cNvSpPr/>
          <p:nvPr/>
        </p:nvSpPr>
        <p:spPr>
          <a:xfrm>
            <a:off x="238125" y="4801262"/>
            <a:ext cx="11715750" cy="177350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GB" i="1" dirty="0">
                <a:solidFill>
                  <a:srgbClr val="C00000"/>
                </a:solidFill>
              </a:rPr>
              <a:t>&lt;Explanation&gt;</a:t>
            </a:r>
          </a:p>
        </p:txBody>
      </p:sp>
    </p:spTree>
    <p:extLst>
      <p:ext uri="{BB962C8B-B14F-4D97-AF65-F5344CB8AC3E}">
        <p14:creationId xmlns:p14="http://schemas.microsoft.com/office/powerpoint/2010/main" val="29869992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/>
        </p:nvGrpSpPr>
        <p:grpSpPr>
          <a:xfrm>
            <a:off x="1556204" y="2343831"/>
            <a:ext cx="8680450" cy="1546225"/>
            <a:chOff x="1556204" y="2343831"/>
            <a:chExt cx="8680450" cy="1546225"/>
          </a:xfrm>
        </p:grpSpPr>
        <p:grpSp>
          <p:nvGrpSpPr>
            <p:cNvPr id="34" name="Group 33"/>
            <p:cNvGrpSpPr>
              <a:grpSpLocks/>
            </p:cNvGrpSpPr>
            <p:nvPr/>
          </p:nvGrpSpPr>
          <p:grpSpPr bwMode="auto">
            <a:xfrm>
              <a:off x="1556204" y="2447018"/>
              <a:ext cx="3098800" cy="1179512"/>
              <a:chOff x="282575" y="3965575"/>
              <a:chExt cx="3098800" cy="1179512"/>
            </a:xfrm>
          </p:grpSpPr>
          <p:pic>
            <p:nvPicPr>
              <p:cNvPr id="36" name="Picture 21" descr="MCj04414570000[1]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82575" y="3965575"/>
                <a:ext cx="1019175" cy="11795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37" name="Line 22"/>
              <p:cNvSpPr>
                <a:spLocks noChangeShapeType="1"/>
              </p:cNvSpPr>
              <p:nvPr/>
            </p:nvSpPr>
            <p:spPr bwMode="auto">
              <a:xfrm flipV="1">
                <a:off x="1423988" y="4857750"/>
                <a:ext cx="1928812" cy="1588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38" name="Text Box 23"/>
              <p:cNvSpPr txBox="1">
                <a:spLocks noChangeArrowheads="1"/>
              </p:cNvSpPr>
              <p:nvPr/>
            </p:nvSpPr>
            <p:spPr bwMode="auto">
              <a:xfrm>
                <a:off x="1335088" y="4424363"/>
                <a:ext cx="2046287" cy="4159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>
                  <a:defRPr/>
                </a:pPr>
                <a:r>
                  <a:rPr lang="en-GB" sz="1050" dirty="0">
                    <a:latin typeface="Courier New" pitchFamily="49" charset="0"/>
                    <a:cs typeface="Courier New" pitchFamily="49" charset="0"/>
                  </a:rPr>
                  <a:t>If (num1 &gt;= 12) Then total := total +1;</a:t>
                </a:r>
              </a:p>
            </p:txBody>
          </p:sp>
        </p:grpSp>
        <p:grpSp>
          <p:nvGrpSpPr>
            <p:cNvPr id="40" name="Group 34"/>
            <p:cNvGrpSpPr>
              <a:grpSpLocks/>
            </p:cNvGrpSpPr>
            <p:nvPr/>
          </p:nvGrpSpPr>
          <p:grpSpPr bwMode="auto">
            <a:xfrm>
              <a:off x="6245679" y="2343831"/>
              <a:ext cx="3990975" cy="1546225"/>
              <a:chOff x="4972050" y="3862388"/>
              <a:chExt cx="3990975" cy="1546577"/>
            </a:xfrm>
          </p:grpSpPr>
          <p:sp>
            <p:nvSpPr>
              <p:cNvPr id="41" name="Text Box 23"/>
              <p:cNvSpPr txBox="1">
                <a:spLocks noChangeArrowheads="1"/>
              </p:cNvSpPr>
              <p:nvPr/>
            </p:nvSpPr>
            <p:spPr bwMode="auto">
              <a:xfrm>
                <a:off x="5630863" y="3862388"/>
                <a:ext cx="3332162" cy="15465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>
                  <a:defRPr/>
                </a:pPr>
                <a:r>
                  <a:rPr lang="en-GB" sz="1050" dirty="0">
                    <a:latin typeface="Courier New" pitchFamily="49" charset="0"/>
                    <a:cs typeface="Courier New" pitchFamily="49" charset="0"/>
                  </a:rPr>
                  <a:t>101010001001001010111010010010111110010010010101010001011011010101010110101101010101010010101110100100101111100100100101010100010110110101010101101011010101010100101011101001001011111001001001010101000101101101010101011010110101010101001010111010010010111110010010010101010001011011010101010110101101010101010010101010001010101101010010100100101010111</a:t>
                </a:r>
              </a:p>
            </p:txBody>
          </p:sp>
          <p:cxnSp>
            <p:nvCxnSpPr>
              <p:cNvPr id="42" name="Straight Arrow Connector 41"/>
              <p:cNvCxnSpPr/>
              <p:nvPr/>
            </p:nvCxnSpPr>
            <p:spPr>
              <a:xfrm>
                <a:off x="4972050" y="4591216"/>
                <a:ext cx="723900" cy="1588"/>
              </a:xfrm>
              <a:prstGeom prst="straightConnector1">
                <a:avLst/>
              </a:prstGeom>
              <a:ln w="57150">
                <a:solidFill>
                  <a:schemeClr val="tx1"/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pic>
          <p:nvPicPr>
            <p:cNvPr id="43" name="Picture 42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29842" y="2490106"/>
              <a:ext cx="1421125" cy="1212397"/>
            </a:xfrm>
            <a:prstGeom prst="rect">
              <a:avLst/>
            </a:prstGeom>
          </p:spPr>
        </p:pic>
      </p:grpSp>
      <p:sp>
        <p:nvSpPr>
          <p:cNvPr id="17" name="Rectangle 16">
            <a:extLst>
              <a:ext uri="{FF2B5EF4-FFF2-40B4-BE49-F238E27FC236}">
                <a16:creationId xmlns:a16="http://schemas.microsoft.com/office/drawing/2014/main" id="{00F1C85B-C53C-42DE-BD2E-C848C0A39A34}"/>
              </a:ext>
            </a:extLst>
          </p:cNvPr>
          <p:cNvSpPr/>
          <p:nvPr/>
        </p:nvSpPr>
        <p:spPr>
          <a:xfrm>
            <a:off x="0" y="0"/>
            <a:ext cx="1219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C00000"/>
                </a:solidFill>
              </a:rPr>
              <a:t>Programming languages and translators</a:t>
            </a:r>
            <a:endParaRPr lang="en-GB" sz="2400" dirty="0">
              <a:solidFill>
                <a:srgbClr val="C00000"/>
              </a:solidFill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89737B06-D508-46E4-A75E-2C7908B9E590}"/>
              </a:ext>
            </a:extLst>
          </p:cNvPr>
          <p:cNvSpPr txBox="1"/>
          <p:nvPr/>
        </p:nvSpPr>
        <p:spPr>
          <a:xfrm>
            <a:off x="0" y="1329576"/>
            <a:ext cx="1219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 startAt="4"/>
            </a:pPr>
            <a:r>
              <a:rPr lang="en-GB" sz="1600" dirty="0"/>
              <a:t>Under each diagram, add a detailed explanation to show your awareness of how programming languages developed over time. Make sure to show your understanding of the difference between machine code, assembly language, low-level languages and high-level languages.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3C5C2306-E18D-4DBE-9682-CAD28343AE9F}"/>
              </a:ext>
            </a:extLst>
          </p:cNvPr>
          <p:cNvSpPr/>
          <p:nvPr/>
        </p:nvSpPr>
        <p:spPr>
          <a:xfrm>
            <a:off x="0" y="468684"/>
            <a:ext cx="12192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600" dirty="0">
                <a:solidFill>
                  <a:srgbClr val="C00000"/>
                </a:solidFill>
              </a:rPr>
              <a:t>Show awareness of the development of types of programming languages and their classification into low-level and high-level languages</a:t>
            </a:r>
          </a:p>
          <a:p>
            <a:r>
              <a:rPr lang="en-GB" sz="1600" dirty="0">
                <a:solidFill>
                  <a:srgbClr val="C00000"/>
                </a:solidFill>
              </a:rPr>
              <a:t>Know that low-level languages are considered to be: • machine code • assembly language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4051DB6C-0448-4CCD-8159-6097EE4F4D73}"/>
              </a:ext>
            </a:extLst>
          </p:cNvPr>
          <p:cNvSpPr txBox="1"/>
          <p:nvPr/>
        </p:nvSpPr>
        <p:spPr>
          <a:xfrm>
            <a:off x="435835" y="1916151"/>
            <a:ext cx="1678793" cy="40011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GB" sz="2000" b="1" dirty="0"/>
              <a:t>1954 onwards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DD24066D-AA6D-4049-813E-3AD5E7AB46AE}"/>
              </a:ext>
            </a:extLst>
          </p:cNvPr>
          <p:cNvSpPr/>
          <p:nvPr/>
        </p:nvSpPr>
        <p:spPr>
          <a:xfrm>
            <a:off x="304800" y="4403342"/>
            <a:ext cx="11715750" cy="218795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GB" i="1" dirty="0">
                <a:solidFill>
                  <a:srgbClr val="C00000"/>
                </a:solidFill>
              </a:rPr>
              <a:t>&lt;Explanation&gt;</a:t>
            </a:r>
          </a:p>
        </p:txBody>
      </p:sp>
    </p:spTree>
    <p:extLst>
      <p:ext uri="{BB962C8B-B14F-4D97-AF65-F5344CB8AC3E}">
        <p14:creationId xmlns:p14="http://schemas.microsoft.com/office/powerpoint/2010/main" val="10989584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7354FEFFF27DD4D8029A23C3811DAEC" ma:contentTypeVersion="16" ma:contentTypeDescription="Create a new document." ma:contentTypeScope="" ma:versionID="ec54585cf92dd6982308d124fd5b9dee">
  <xsd:schema xmlns:xsd="http://www.w3.org/2001/XMLSchema" xmlns:xs="http://www.w3.org/2001/XMLSchema" xmlns:p="http://schemas.microsoft.com/office/2006/metadata/properties" xmlns:ns2="506ac514-9468-4ce6-abae-8e7a4c758df2" xmlns:ns3="70888afb-978a-47fe-a38c-33c273623691" targetNamespace="http://schemas.microsoft.com/office/2006/metadata/properties" ma:root="true" ma:fieldsID="714f961642457c784f84d90ad25ddd92" ns2:_="" ns3:_="">
    <xsd:import namespace="506ac514-9468-4ce6-abae-8e7a4c758df2"/>
    <xsd:import namespace="70888afb-978a-47fe-a38c-33c2736236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Location" minOccurs="0"/>
                <xsd:element ref="ns2:MediaLengthInSecond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06ac514-9468-4ce6-abae-8e7a4c758df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4c9dc24d-f3fe-46e4-aaea-1685f95ea34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0888afb-978a-47fe-a38c-33c273623691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92e55939-b32e-4bb4-938e-37e949c5a9cb}" ma:internalName="TaxCatchAll" ma:showField="CatchAllData" ma:web="70888afb-978a-47fe-a38c-33c2736236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506ac514-9468-4ce6-abae-8e7a4c758df2">
      <Terms xmlns="http://schemas.microsoft.com/office/infopath/2007/PartnerControls"/>
    </lcf76f155ced4ddcb4097134ff3c332f>
    <TaxCatchAll xmlns="70888afb-978a-47fe-a38c-33c273623691" xsi:nil="true"/>
  </documentManagement>
</p:properties>
</file>

<file path=customXml/itemProps1.xml><?xml version="1.0" encoding="utf-8"?>
<ds:datastoreItem xmlns:ds="http://schemas.openxmlformats.org/officeDocument/2006/customXml" ds:itemID="{6BA9E268-D504-482E-B02D-565BDB6A7644}"/>
</file>

<file path=customXml/itemProps2.xml><?xml version="1.0" encoding="utf-8"?>
<ds:datastoreItem xmlns:ds="http://schemas.openxmlformats.org/officeDocument/2006/customXml" ds:itemID="{8E95B259-DE48-4104-8FAA-B915AABC2C4E}"/>
</file>

<file path=customXml/itemProps3.xml><?xml version="1.0" encoding="utf-8"?>
<ds:datastoreItem xmlns:ds="http://schemas.openxmlformats.org/officeDocument/2006/customXml" ds:itemID="{2B87DFAA-0574-4821-BAEC-B8D510418359}"/>
</file>

<file path=docProps/app.xml><?xml version="1.0" encoding="utf-8"?>
<Properties xmlns="http://schemas.openxmlformats.org/officeDocument/2006/extended-properties" xmlns:vt="http://schemas.openxmlformats.org/officeDocument/2006/docPropsVTypes">
  <TotalTime>536</TotalTime>
  <Words>434</Words>
  <Application>Microsoft Office PowerPoint</Application>
  <PresentationFormat>Widescreen</PresentationFormat>
  <Paragraphs>75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Courier New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Craig Sargent</dc:creator>
  <cp:lastModifiedBy>Andrew Fenn</cp:lastModifiedBy>
  <cp:revision>54</cp:revision>
  <dcterms:created xsi:type="dcterms:W3CDTF">2014-10-30T19:23:19Z</dcterms:created>
  <dcterms:modified xsi:type="dcterms:W3CDTF">2020-04-16T15:32:30Z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0x01010087354FEFFF27DD4D8029A23C3811DAEC</vt:lpwstr>
  </property>
</Properties>
</file>