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0031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Explain why an intermediate language such as bytecode is produced as the final output by some compilers and how it is subsequently used</a:t>
            </a:r>
          </a:p>
          <a:p>
            <a:r>
              <a:rPr lang="en-GB" dirty="0">
                <a:solidFill>
                  <a:srgbClr val="C00000"/>
                </a:solidFill>
              </a:rPr>
              <a:t>Understand the difference between source code and object (executable) code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239" y="1406732"/>
            <a:ext cx="323480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700" dirty="0"/>
              <a:t>Explain this diagram to show your understanding of intermediate code/byte code.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87357D6-2EA5-45A2-80B3-C5D3238F05E5}"/>
              </a:ext>
            </a:extLst>
          </p:cNvPr>
          <p:cNvGrpSpPr/>
          <p:nvPr/>
        </p:nvGrpSpPr>
        <p:grpSpPr>
          <a:xfrm>
            <a:off x="3548234" y="1461104"/>
            <a:ext cx="8317603" cy="2676525"/>
            <a:chOff x="1631274" y="2281504"/>
            <a:chExt cx="8317603" cy="2676525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C87DEDF2-9ED8-4C15-9089-B8D1056251CB}"/>
                </a:ext>
              </a:extLst>
            </p:cNvPr>
            <p:cNvGrpSpPr/>
            <p:nvPr/>
          </p:nvGrpSpPr>
          <p:grpSpPr>
            <a:xfrm>
              <a:off x="1631274" y="2281504"/>
              <a:ext cx="8317603" cy="2676525"/>
              <a:chOff x="563050" y="2315687"/>
              <a:chExt cx="8317603" cy="2676525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7A92965B-F76A-4545-9800-3AC57B4E9026}"/>
                  </a:ext>
                </a:extLst>
              </p:cNvPr>
              <p:cNvGrpSpPr/>
              <p:nvPr/>
            </p:nvGrpSpPr>
            <p:grpSpPr>
              <a:xfrm>
                <a:off x="7764641" y="2518158"/>
                <a:ext cx="1116012" cy="2286000"/>
                <a:chOff x="8984316" y="2444275"/>
                <a:chExt cx="1116012" cy="2286000"/>
              </a:xfrm>
              <a:solidFill>
                <a:schemeClr val="accent2">
                  <a:lumMod val="20000"/>
                  <a:lumOff val="80000"/>
                </a:schemeClr>
              </a:solidFill>
            </p:grpSpPr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E00277C8-9897-4011-9B82-A526625AF41B}"/>
                    </a:ext>
                  </a:extLst>
                </p:cNvPr>
                <p:cNvSpPr txBox="1"/>
                <p:nvPr/>
              </p:nvSpPr>
              <p:spPr bwMode="auto">
                <a:xfrm flipH="1">
                  <a:off x="8993841" y="2444275"/>
                  <a:ext cx="1106487" cy="276225"/>
                </a:xfrm>
                <a:prstGeom prst="rect">
                  <a:avLst/>
                </a:prstGeom>
                <a:grpFill/>
                <a:ln>
                  <a:solidFill>
                    <a:srgbClr val="C00000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200" dirty="0"/>
                    <a:t>PC</a:t>
                  </a: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F395ED2F-4519-496C-9779-E24D74BEBA01}"/>
                    </a:ext>
                  </a:extLst>
                </p:cNvPr>
                <p:cNvSpPr txBox="1"/>
                <p:nvPr/>
              </p:nvSpPr>
              <p:spPr bwMode="auto">
                <a:xfrm flipH="1">
                  <a:off x="8993841" y="2853850"/>
                  <a:ext cx="1106487" cy="276225"/>
                </a:xfrm>
                <a:prstGeom prst="rect">
                  <a:avLst/>
                </a:prstGeom>
                <a:grpFill/>
                <a:ln>
                  <a:solidFill>
                    <a:srgbClr val="C00000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200" dirty="0"/>
                    <a:t>Macs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5C996F8D-81DD-49BE-AD48-7BCF07CB68AC}"/>
                    </a:ext>
                  </a:extLst>
                </p:cNvPr>
                <p:cNvSpPr txBox="1"/>
                <p:nvPr/>
              </p:nvSpPr>
              <p:spPr bwMode="auto">
                <a:xfrm flipH="1">
                  <a:off x="8984316" y="3244375"/>
                  <a:ext cx="1106487" cy="276225"/>
                </a:xfrm>
                <a:prstGeom prst="rect">
                  <a:avLst/>
                </a:prstGeom>
                <a:grpFill/>
                <a:ln>
                  <a:solidFill>
                    <a:srgbClr val="C00000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200" dirty="0"/>
                    <a:t>Suns</a:t>
                  </a: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41E939F3-AA55-4E2C-B35D-6ACBB9A4892A}"/>
                    </a:ext>
                  </a:extLst>
                </p:cNvPr>
                <p:cNvSpPr txBox="1"/>
                <p:nvPr/>
              </p:nvSpPr>
              <p:spPr bwMode="auto">
                <a:xfrm flipH="1">
                  <a:off x="8984316" y="3653950"/>
                  <a:ext cx="1106487" cy="276225"/>
                </a:xfrm>
                <a:prstGeom prst="rect">
                  <a:avLst/>
                </a:prstGeom>
                <a:grpFill/>
                <a:ln>
                  <a:solidFill>
                    <a:srgbClr val="C00000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200" dirty="0"/>
                    <a:t>Commodore</a:t>
                  </a: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CE807256-37CA-4A20-962A-EBC620909CEA}"/>
                    </a:ext>
                  </a:extLst>
                </p:cNvPr>
                <p:cNvSpPr txBox="1"/>
                <p:nvPr/>
              </p:nvSpPr>
              <p:spPr bwMode="auto">
                <a:xfrm flipH="1">
                  <a:off x="8984316" y="4044475"/>
                  <a:ext cx="1106487" cy="276225"/>
                </a:xfrm>
                <a:prstGeom prst="rect">
                  <a:avLst/>
                </a:prstGeom>
                <a:grpFill/>
                <a:ln>
                  <a:solidFill>
                    <a:srgbClr val="C00000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200" dirty="0"/>
                    <a:t>IBMs</a:t>
                  </a:r>
                </a:p>
              </p:txBody>
            </p: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0DCDBE8B-5CB7-4422-B8D0-2E116C71494F}"/>
                    </a:ext>
                  </a:extLst>
                </p:cNvPr>
                <p:cNvSpPr txBox="1"/>
                <p:nvPr/>
              </p:nvSpPr>
              <p:spPr bwMode="auto">
                <a:xfrm flipH="1">
                  <a:off x="8984316" y="4454050"/>
                  <a:ext cx="1106487" cy="276225"/>
                </a:xfrm>
                <a:prstGeom prst="rect">
                  <a:avLst/>
                </a:prstGeom>
                <a:grpFill/>
                <a:ln>
                  <a:solidFill>
                    <a:srgbClr val="C00000"/>
                  </a:solidFill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200" dirty="0"/>
                    <a:t>Nintendo</a:t>
                  </a:r>
                </a:p>
              </p:txBody>
            </p:sp>
          </p:grpSp>
          <p:grpSp>
            <p:nvGrpSpPr>
              <p:cNvPr id="32" name="Group 123">
                <a:extLst>
                  <a:ext uri="{FF2B5EF4-FFF2-40B4-BE49-F238E27FC236}">
                    <a16:creationId xmlns:a16="http://schemas.microsoft.com/office/drawing/2014/main" id="{D0EED1D4-43D5-4D5B-B5E3-5A0E365E4E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61113" y="2514924"/>
                <a:ext cx="582959" cy="2286774"/>
                <a:chOff x="5979794" y="2486025"/>
                <a:chExt cx="1116331" cy="2286774"/>
              </a:xfrm>
              <a:solidFill>
                <a:schemeClr val="accent2">
                  <a:lumMod val="20000"/>
                  <a:lumOff val="80000"/>
                </a:schemeClr>
              </a:solidFill>
            </p:grpSpPr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06720527-1A5A-4736-AD14-AF8550C9CBE8}"/>
                    </a:ext>
                  </a:extLst>
                </p:cNvPr>
                <p:cNvSpPr txBox="1"/>
                <p:nvPr/>
              </p:nvSpPr>
              <p:spPr>
                <a:xfrm flipH="1">
                  <a:off x="5989009" y="2486412"/>
                  <a:ext cx="1106548" cy="276225"/>
                </a:xfrm>
                <a:prstGeom prst="rect">
                  <a:avLst/>
                </a:prstGeom>
                <a:grpFill/>
                <a:ln>
                  <a:solidFill>
                    <a:srgbClr val="C00000"/>
                  </a:solidFill>
                  <a:prstDash val="dash"/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200" dirty="0"/>
                    <a:t>VM</a:t>
                  </a:r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66093147-45EE-4FE6-B23C-98CFE84FE105}"/>
                    </a:ext>
                  </a:extLst>
                </p:cNvPr>
                <p:cNvSpPr txBox="1"/>
                <p:nvPr/>
              </p:nvSpPr>
              <p:spPr>
                <a:xfrm flipH="1">
                  <a:off x="5989009" y="2895987"/>
                  <a:ext cx="1106548" cy="276225"/>
                </a:xfrm>
                <a:prstGeom prst="rect">
                  <a:avLst/>
                </a:prstGeom>
                <a:grpFill/>
                <a:ln>
                  <a:solidFill>
                    <a:srgbClr val="C00000"/>
                  </a:solidFill>
                  <a:prstDash val="dash"/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200" dirty="0"/>
                    <a:t>VM</a:t>
                  </a:r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F6EB4EA2-BBE4-48B8-9C68-E78F5093AB95}"/>
                    </a:ext>
                  </a:extLst>
                </p:cNvPr>
                <p:cNvSpPr txBox="1"/>
                <p:nvPr/>
              </p:nvSpPr>
              <p:spPr>
                <a:xfrm flipH="1">
                  <a:off x="5979890" y="3286512"/>
                  <a:ext cx="1106548" cy="276225"/>
                </a:xfrm>
                <a:prstGeom prst="rect">
                  <a:avLst/>
                </a:prstGeom>
                <a:grpFill/>
                <a:ln>
                  <a:solidFill>
                    <a:srgbClr val="C00000"/>
                  </a:solidFill>
                  <a:prstDash val="dash"/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200" dirty="0"/>
                    <a:t>VM</a:t>
                  </a:r>
                </a:p>
              </p:txBody>
            </p: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AB86BD8-BE06-4CB9-9477-0D4EFE5D553A}"/>
                    </a:ext>
                  </a:extLst>
                </p:cNvPr>
                <p:cNvSpPr txBox="1"/>
                <p:nvPr/>
              </p:nvSpPr>
              <p:spPr>
                <a:xfrm flipH="1">
                  <a:off x="5979890" y="3696087"/>
                  <a:ext cx="1106548" cy="276225"/>
                </a:xfrm>
                <a:prstGeom prst="rect">
                  <a:avLst/>
                </a:prstGeom>
                <a:grpFill/>
                <a:ln>
                  <a:solidFill>
                    <a:srgbClr val="C00000"/>
                  </a:solidFill>
                  <a:prstDash val="dash"/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200" dirty="0"/>
                    <a:t>VM</a:t>
                  </a:r>
                </a:p>
              </p:txBody>
            </p: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04777781-F365-40C2-9BA6-8B56E5A86E95}"/>
                    </a:ext>
                  </a:extLst>
                </p:cNvPr>
                <p:cNvSpPr txBox="1"/>
                <p:nvPr/>
              </p:nvSpPr>
              <p:spPr>
                <a:xfrm flipH="1">
                  <a:off x="5979890" y="4086612"/>
                  <a:ext cx="1106548" cy="276225"/>
                </a:xfrm>
                <a:prstGeom prst="rect">
                  <a:avLst/>
                </a:prstGeom>
                <a:grpFill/>
                <a:ln>
                  <a:solidFill>
                    <a:srgbClr val="C00000"/>
                  </a:solidFill>
                  <a:prstDash val="dash"/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200" dirty="0"/>
                    <a:t>VM</a:t>
                  </a:r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93762015-1260-444A-AFEE-ACACFA772891}"/>
                    </a:ext>
                  </a:extLst>
                </p:cNvPr>
                <p:cNvSpPr txBox="1"/>
                <p:nvPr/>
              </p:nvSpPr>
              <p:spPr>
                <a:xfrm flipH="1">
                  <a:off x="5979890" y="4496187"/>
                  <a:ext cx="1106548" cy="276225"/>
                </a:xfrm>
                <a:prstGeom prst="rect">
                  <a:avLst/>
                </a:prstGeom>
                <a:grpFill/>
                <a:ln>
                  <a:solidFill>
                    <a:srgbClr val="C00000"/>
                  </a:solidFill>
                  <a:prstDash val="dash"/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200" dirty="0"/>
                    <a:t>VM</a:t>
                  </a:r>
                </a:p>
              </p:txBody>
            </p:sp>
          </p:grp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ED8F135-1AE2-4815-9BA6-0F713B67523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339013" y="2663791"/>
                <a:ext cx="427038" cy="2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921F2413-A575-452D-857C-3B211D859BAE}"/>
                  </a:ext>
                </a:extLst>
              </p:cNvPr>
              <p:cNvGrpSpPr/>
              <p:nvPr/>
            </p:nvGrpSpPr>
            <p:grpSpPr>
              <a:xfrm>
                <a:off x="563050" y="2315687"/>
                <a:ext cx="6202875" cy="2676525"/>
                <a:chOff x="563050" y="2315687"/>
                <a:chExt cx="6202875" cy="2676525"/>
              </a:xfrm>
            </p:grpSpPr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90D14880-2447-4A72-BDEC-ED975AB74B3B}"/>
                    </a:ext>
                  </a:extLst>
                </p:cNvPr>
                <p:cNvGrpSpPr/>
                <p:nvPr/>
              </p:nvGrpSpPr>
              <p:grpSpPr>
                <a:xfrm>
                  <a:off x="563050" y="2315687"/>
                  <a:ext cx="2107591" cy="2676525"/>
                  <a:chOff x="1602441" y="2244250"/>
                  <a:chExt cx="2107591" cy="2676525"/>
                </a:xfrm>
              </p:grpSpPr>
              <p:grpSp>
                <p:nvGrpSpPr>
                  <p:cNvPr id="54" name="Group 53">
                    <a:extLst>
                      <a:ext uri="{FF2B5EF4-FFF2-40B4-BE49-F238E27FC236}">
                        <a16:creationId xmlns:a16="http://schemas.microsoft.com/office/drawing/2014/main" id="{62283C45-D97B-4DC7-83AC-8232B75B2E5C}"/>
                      </a:ext>
                    </a:extLst>
                  </p:cNvPr>
                  <p:cNvGrpSpPr/>
                  <p:nvPr/>
                </p:nvGrpSpPr>
                <p:grpSpPr>
                  <a:xfrm>
                    <a:off x="1602441" y="2244250"/>
                    <a:ext cx="706437" cy="2676525"/>
                    <a:chOff x="1602441" y="2244250"/>
                    <a:chExt cx="706437" cy="2676525"/>
                  </a:xfrm>
                  <a:solidFill>
                    <a:schemeClr val="accent2">
                      <a:lumMod val="20000"/>
                      <a:lumOff val="80000"/>
                    </a:schemeClr>
                  </a:solidFill>
                </p:grpSpPr>
                <p:sp>
                  <p:nvSpPr>
                    <p:cNvPr id="8" name="TextBox 7">
                      <a:extLst>
                        <a:ext uri="{FF2B5EF4-FFF2-40B4-BE49-F238E27FC236}">
                          <a16:creationId xmlns:a16="http://schemas.microsoft.com/office/drawing/2014/main" id="{D8A90D6B-9076-42E3-893E-3E6D1DF00A30}"/>
                        </a:ext>
                      </a:extLst>
                    </p:cNvPr>
                    <p:cNvSpPr txBox="1"/>
                    <p:nvPr/>
                  </p:nvSpPr>
                  <p:spPr bwMode="auto">
                    <a:xfrm flipH="1">
                      <a:off x="1621491" y="2244250"/>
                      <a:ext cx="687387" cy="276225"/>
                    </a:xfrm>
                    <a:prstGeom prst="rect">
                      <a:avLst/>
                    </a:prstGeom>
                    <a:grpFill/>
                    <a:ln>
                      <a:solidFill>
                        <a:srgbClr val="C00000"/>
                      </a:solidFill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GB" sz="1200" dirty="0"/>
                        <a:t>C++</a:t>
                      </a:r>
                    </a:p>
                  </p:txBody>
                </p:sp>
                <p:sp>
                  <p:nvSpPr>
                    <p:cNvPr id="9" name="TextBox 8">
                      <a:extLst>
                        <a:ext uri="{FF2B5EF4-FFF2-40B4-BE49-F238E27FC236}">
                          <a16:creationId xmlns:a16="http://schemas.microsoft.com/office/drawing/2014/main" id="{79F7312F-2814-49F6-B1F0-964DF8FD7087}"/>
                        </a:ext>
                      </a:extLst>
                    </p:cNvPr>
                    <p:cNvSpPr txBox="1"/>
                    <p:nvPr/>
                  </p:nvSpPr>
                  <p:spPr bwMode="auto">
                    <a:xfrm flipH="1">
                      <a:off x="1611966" y="2634775"/>
                      <a:ext cx="687387" cy="276225"/>
                    </a:xfrm>
                    <a:prstGeom prst="rect">
                      <a:avLst/>
                    </a:prstGeom>
                    <a:grpFill/>
                    <a:ln>
                      <a:solidFill>
                        <a:srgbClr val="C00000"/>
                      </a:solidFill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GB" sz="1200" dirty="0"/>
                        <a:t>Java</a:t>
                      </a:r>
                    </a:p>
                  </p:txBody>
                </p:sp>
                <p:sp>
                  <p:nvSpPr>
                    <p:cNvPr id="10" name="TextBox 9">
                      <a:extLst>
                        <a:ext uri="{FF2B5EF4-FFF2-40B4-BE49-F238E27FC236}">
                          <a16:creationId xmlns:a16="http://schemas.microsoft.com/office/drawing/2014/main" id="{B7B79B97-C008-4DCE-BEDA-BFD303A9B8FE}"/>
                        </a:ext>
                      </a:extLst>
                    </p:cNvPr>
                    <p:cNvSpPr txBox="1"/>
                    <p:nvPr/>
                  </p:nvSpPr>
                  <p:spPr bwMode="auto">
                    <a:xfrm flipH="1">
                      <a:off x="1611966" y="3044350"/>
                      <a:ext cx="687387" cy="276225"/>
                    </a:xfrm>
                    <a:prstGeom prst="rect">
                      <a:avLst/>
                    </a:prstGeom>
                    <a:grpFill/>
                    <a:ln>
                      <a:solidFill>
                        <a:srgbClr val="C00000"/>
                      </a:solidFill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GB" sz="1200" dirty="0"/>
                        <a:t>Python</a:t>
                      </a:r>
                    </a:p>
                  </p:txBody>
                </p:sp>
                <p:sp>
                  <p:nvSpPr>
                    <p:cNvPr id="11" name="TextBox 10">
                      <a:extLst>
                        <a:ext uri="{FF2B5EF4-FFF2-40B4-BE49-F238E27FC236}">
                          <a16:creationId xmlns:a16="http://schemas.microsoft.com/office/drawing/2014/main" id="{5CADEDA1-F5A8-4860-8939-8EAAFA11D097}"/>
                        </a:ext>
                      </a:extLst>
                    </p:cNvPr>
                    <p:cNvSpPr txBox="1"/>
                    <p:nvPr/>
                  </p:nvSpPr>
                  <p:spPr bwMode="auto">
                    <a:xfrm flipH="1">
                      <a:off x="1611966" y="3434875"/>
                      <a:ext cx="687387" cy="276225"/>
                    </a:xfrm>
                    <a:prstGeom prst="rect">
                      <a:avLst/>
                    </a:prstGeom>
                    <a:grpFill/>
                    <a:ln>
                      <a:solidFill>
                        <a:srgbClr val="C00000"/>
                      </a:solidFill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GB" sz="1200" dirty="0"/>
                        <a:t>C#</a:t>
                      </a:r>
                    </a:p>
                  </p:txBody>
                </p:sp>
                <p:sp>
                  <p:nvSpPr>
                    <p:cNvPr id="12" name="TextBox 11">
                      <a:extLst>
                        <a:ext uri="{FF2B5EF4-FFF2-40B4-BE49-F238E27FC236}">
                          <a16:creationId xmlns:a16="http://schemas.microsoft.com/office/drawing/2014/main" id="{61BEFACE-B64D-45AC-9933-D5913F64C25A}"/>
                        </a:ext>
                      </a:extLst>
                    </p:cNvPr>
                    <p:cNvSpPr txBox="1"/>
                    <p:nvPr/>
                  </p:nvSpPr>
                  <p:spPr bwMode="auto">
                    <a:xfrm flipH="1">
                      <a:off x="1611966" y="3844450"/>
                      <a:ext cx="687387" cy="276225"/>
                    </a:xfrm>
                    <a:prstGeom prst="rect">
                      <a:avLst/>
                    </a:prstGeom>
                    <a:grpFill/>
                    <a:ln>
                      <a:solidFill>
                        <a:srgbClr val="C00000"/>
                      </a:solidFill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GB" sz="1200" dirty="0"/>
                        <a:t>Delphi</a:t>
                      </a:r>
                    </a:p>
                  </p:txBody>
                </p:sp>
                <p:sp>
                  <p:nvSpPr>
                    <p:cNvPr id="13" name="TextBox 12">
                      <a:extLst>
                        <a:ext uri="{FF2B5EF4-FFF2-40B4-BE49-F238E27FC236}">
                          <a16:creationId xmlns:a16="http://schemas.microsoft.com/office/drawing/2014/main" id="{ED95B19A-7DA9-4A86-A2DC-2EB3354B3B86}"/>
                        </a:ext>
                      </a:extLst>
                    </p:cNvPr>
                    <p:cNvSpPr txBox="1"/>
                    <p:nvPr/>
                  </p:nvSpPr>
                  <p:spPr bwMode="auto">
                    <a:xfrm flipH="1">
                      <a:off x="1602441" y="4234975"/>
                      <a:ext cx="687387" cy="276225"/>
                    </a:xfrm>
                    <a:prstGeom prst="rect">
                      <a:avLst/>
                    </a:prstGeom>
                    <a:grpFill/>
                    <a:ln>
                      <a:solidFill>
                        <a:srgbClr val="C00000"/>
                      </a:solidFill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GB" sz="1200" dirty="0"/>
                        <a:t>Perl</a:t>
                      </a:r>
                    </a:p>
                  </p:txBody>
                </p:sp>
                <p:sp>
                  <p:nvSpPr>
                    <p:cNvPr id="14" name="TextBox 13">
                      <a:extLst>
                        <a:ext uri="{FF2B5EF4-FFF2-40B4-BE49-F238E27FC236}">
                          <a16:creationId xmlns:a16="http://schemas.microsoft.com/office/drawing/2014/main" id="{5C3FCDB7-7E2D-450B-B8FC-90EBE829DF4D}"/>
                        </a:ext>
                      </a:extLst>
                    </p:cNvPr>
                    <p:cNvSpPr txBox="1"/>
                    <p:nvPr/>
                  </p:nvSpPr>
                  <p:spPr bwMode="auto">
                    <a:xfrm flipH="1">
                      <a:off x="1602441" y="4644550"/>
                      <a:ext cx="687387" cy="276225"/>
                    </a:xfrm>
                    <a:prstGeom prst="rect">
                      <a:avLst/>
                    </a:prstGeom>
                    <a:grpFill/>
                    <a:ln>
                      <a:solidFill>
                        <a:srgbClr val="C00000"/>
                      </a:solidFill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GB" sz="1200" dirty="0"/>
                        <a:t>VB</a:t>
                      </a:r>
                    </a:p>
                  </p:txBody>
                </p:sp>
              </p:grpSp>
              <p:grpSp>
                <p:nvGrpSpPr>
                  <p:cNvPr id="4" name="Group 3">
                    <a:extLst>
                      <a:ext uri="{FF2B5EF4-FFF2-40B4-BE49-F238E27FC236}">
                        <a16:creationId xmlns:a16="http://schemas.microsoft.com/office/drawing/2014/main" id="{69E283D3-EE8A-4913-BADA-3E69FA9664D6}"/>
                      </a:ext>
                    </a:extLst>
                  </p:cNvPr>
                  <p:cNvGrpSpPr/>
                  <p:nvPr/>
                </p:nvGrpSpPr>
                <p:grpSpPr>
                  <a:xfrm>
                    <a:off x="2300332" y="2392599"/>
                    <a:ext cx="1409700" cy="2400300"/>
                    <a:chOff x="2308878" y="2392599"/>
                    <a:chExt cx="1409700" cy="2400300"/>
                  </a:xfrm>
                </p:grpSpPr>
                <p:cxnSp>
                  <p:nvCxnSpPr>
                    <p:cNvPr id="24" name="Straight Connector 23">
                      <a:extLst>
                        <a:ext uri="{FF2B5EF4-FFF2-40B4-BE49-F238E27FC236}">
                          <a16:creationId xmlns:a16="http://schemas.microsoft.com/office/drawing/2014/main" id="{B95377D5-984A-4614-A299-02BB08807E3D}"/>
                        </a:ext>
                      </a:extLst>
                    </p:cNvPr>
                    <p:cNvCxnSpPr>
                      <a:stCxn id="8" idx="1"/>
                    </p:cNvCxnSpPr>
                    <p:nvPr/>
                  </p:nvCxnSpPr>
                  <p:spPr bwMode="auto">
                    <a:xfrm>
                      <a:off x="2327928" y="2392599"/>
                      <a:ext cx="1390650" cy="1214437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Connector 24">
                      <a:extLst>
                        <a:ext uri="{FF2B5EF4-FFF2-40B4-BE49-F238E27FC236}">
                          <a16:creationId xmlns:a16="http://schemas.microsoft.com/office/drawing/2014/main" id="{F2EEAAEE-25E1-4D1B-9C81-25F5715020AB}"/>
                        </a:ext>
                      </a:extLst>
                    </p:cNvPr>
                    <p:cNvCxnSpPr>
                      <a:stCxn id="9" idx="1"/>
                    </p:cNvCxnSpPr>
                    <p:nvPr/>
                  </p:nvCxnSpPr>
                  <p:spPr bwMode="auto">
                    <a:xfrm>
                      <a:off x="2318403" y="2783124"/>
                      <a:ext cx="1400174" cy="823912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Connector 25">
                      <a:extLst>
                        <a:ext uri="{FF2B5EF4-FFF2-40B4-BE49-F238E27FC236}">
                          <a16:creationId xmlns:a16="http://schemas.microsoft.com/office/drawing/2014/main" id="{ED7107E2-6932-4BA8-9D4C-C97252D72426}"/>
                        </a:ext>
                      </a:extLst>
                    </p:cNvPr>
                    <p:cNvCxnSpPr>
                      <a:stCxn id="10" idx="1"/>
                    </p:cNvCxnSpPr>
                    <p:nvPr/>
                  </p:nvCxnSpPr>
                  <p:spPr bwMode="auto">
                    <a:xfrm>
                      <a:off x="2318403" y="3192699"/>
                      <a:ext cx="1400174" cy="414337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>
                      <a:extLst>
                        <a:ext uri="{FF2B5EF4-FFF2-40B4-BE49-F238E27FC236}">
                          <a16:creationId xmlns:a16="http://schemas.microsoft.com/office/drawing/2014/main" id="{22D93697-1E32-4556-B018-CBF66C490725}"/>
                        </a:ext>
                      </a:extLst>
                    </p:cNvPr>
                    <p:cNvCxnSpPr>
                      <a:stCxn id="11" idx="1"/>
                    </p:cNvCxnSpPr>
                    <p:nvPr/>
                  </p:nvCxnSpPr>
                  <p:spPr bwMode="auto">
                    <a:xfrm>
                      <a:off x="2318403" y="3583224"/>
                      <a:ext cx="1400174" cy="23812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>
                      <a:extLst>
                        <a:ext uri="{FF2B5EF4-FFF2-40B4-BE49-F238E27FC236}">
                          <a16:creationId xmlns:a16="http://schemas.microsoft.com/office/drawing/2014/main" id="{FE130030-E69E-470F-90AC-56D7E321D6A8}"/>
                        </a:ext>
                      </a:extLst>
                    </p:cNvPr>
                    <p:cNvCxnSpPr>
                      <a:stCxn id="12" idx="1"/>
                    </p:cNvCxnSpPr>
                    <p:nvPr/>
                  </p:nvCxnSpPr>
                  <p:spPr bwMode="auto">
                    <a:xfrm flipV="1">
                      <a:off x="2318403" y="3607036"/>
                      <a:ext cx="1400174" cy="385763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Connector 28">
                      <a:extLst>
                        <a:ext uri="{FF2B5EF4-FFF2-40B4-BE49-F238E27FC236}">
                          <a16:creationId xmlns:a16="http://schemas.microsoft.com/office/drawing/2014/main" id="{321307BD-0A7A-4D38-A210-DF93BED52B6A}"/>
                        </a:ext>
                      </a:extLst>
                    </p:cNvPr>
                    <p:cNvCxnSpPr>
                      <a:stCxn id="13" idx="1"/>
                    </p:cNvCxnSpPr>
                    <p:nvPr/>
                  </p:nvCxnSpPr>
                  <p:spPr bwMode="auto">
                    <a:xfrm flipV="1">
                      <a:off x="2308878" y="3607036"/>
                      <a:ext cx="1409700" cy="776288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>
                      <a:extLst>
                        <a:ext uri="{FF2B5EF4-FFF2-40B4-BE49-F238E27FC236}">
                          <a16:creationId xmlns:a16="http://schemas.microsoft.com/office/drawing/2014/main" id="{822EC2B1-612A-4F6F-A29A-D5FE2D57ABE5}"/>
                        </a:ext>
                      </a:extLst>
                    </p:cNvPr>
                    <p:cNvCxnSpPr>
                      <a:stCxn id="14" idx="1"/>
                    </p:cNvCxnSpPr>
                    <p:nvPr/>
                  </p:nvCxnSpPr>
                  <p:spPr bwMode="auto">
                    <a:xfrm flipV="1">
                      <a:off x="2308878" y="3607036"/>
                      <a:ext cx="1409700" cy="1185863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9B7B8024-5A71-4CA6-AB1D-81CB2860942D}"/>
                    </a:ext>
                  </a:extLst>
                </p:cNvPr>
                <p:cNvGrpSpPr/>
                <p:nvPr/>
              </p:nvGrpSpPr>
              <p:grpSpPr>
                <a:xfrm>
                  <a:off x="3495675" y="2653424"/>
                  <a:ext cx="3270250" cy="2009775"/>
                  <a:chOff x="3495675" y="2653424"/>
                  <a:chExt cx="3270250" cy="2009775"/>
                </a:xfrm>
              </p:grpSpPr>
              <p:cxnSp>
                <p:nvCxnSpPr>
                  <p:cNvPr id="33" name="Straight Connector 32">
                    <a:extLst>
                      <a:ext uri="{FF2B5EF4-FFF2-40B4-BE49-F238E27FC236}">
                        <a16:creationId xmlns:a16="http://schemas.microsoft.com/office/drawing/2014/main" id="{1FBCCEB0-D2C2-4250-A2DC-F238B986E692}"/>
                      </a:ext>
                    </a:extLst>
                  </p:cNvPr>
                  <p:cNvCxnSpPr>
                    <a:stCxn id="48" idx="3"/>
                  </p:cNvCxnSpPr>
                  <p:nvPr/>
                </p:nvCxnSpPr>
                <p:spPr bwMode="auto">
                  <a:xfrm rot="10800000" flipV="1">
                    <a:off x="3495675" y="2653424"/>
                    <a:ext cx="3270250" cy="1004887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id="{42D27FF0-16EF-4503-B62C-C1E5B8A45253}"/>
                      </a:ext>
                    </a:extLst>
                  </p:cNvPr>
                  <p:cNvCxnSpPr>
                    <a:stCxn id="49" idx="3"/>
                  </p:cNvCxnSpPr>
                  <p:nvPr/>
                </p:nvCxnSpPr>
                <p:spPr bwMode="auto">
                  <a:xfrm rot="10800000" flipV="1">
                    <a:off x="3495675" y="3062999"/>
                    <a:ext cx="3270250" cy="595312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>
                    <a:extLst>
                      <a:ext uri="{FF2B5EF4-FFF2-40B4-BE49-F238E27FC236}">
                        <a16:creationId xmlns:a16="http://schemas.microsoft.com/office/drawing/2014/main" id="{E98BF5B6-5090-44D2-9E54-371194134F3B}"/>
                      </a:ext>
                    </a:extLst>
                  </p:cNvPr>
                  <p:cNvCxnSpPr>
                    <a:stCxn id="50" idx="3"/>
                  </p:cNvCxnSpPr>
                  <p:nvPr/>
                </p:nvCxnSpPr>
                <p:spPr bwMode="auto">
                  <a:xfrm rot="10800000" flipV="1">
                    <a:off x="3495675" y="3453524"/>
                    <a:ext cx="3265488" cy="204787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>
                    <a:extLst>
                      <a:ext uri="{FF2B5EF4-FFF2-40B4-BE49-F238E27FC236}">
                        <a16:creationId xmlns:a16="http://schemas.microsoft.com/office/drawing/2014/main" id="{111BD0C6-CC1B-4447-BBAB-9ADEC9B1E71A}"/>
                      </a:ext>
                    </a:extLst>
                  </p:cNvPr>
                  <p:cNvCxnSpPr>
                    <a:stCxn id="51" idx="3"/>
                  </p:cNvCxnSpPr>
                  <p:nvPr/>
                </p:nvCxnSpPr>
                <p:spPr bwMode="auto">
                  <a:xfrm rot="10800000">
                    <a:off x="3495675" y="3658311"/>
                    <a:ext cx="3265488" cy="204788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>
                    <a:extLst>
                      <a:ext uri="{FF2B5EF4-FFF2-40B4-BE49-F238E27FC236}">
                        <a16:creationId xmlns:a16="http://schemas.microsoft.com/office/drawing/2014/main" id="{1F7AD1E9-2A15-4AA2-A113-685D6D9D8FE2}"/>
                      </a:ext>
                    </a:extLst>
                  </p:cNvPr>
                  <p:cNvCxnSpPr>
                    <a:stCxn id="52" idx="3"/>
                  </p:cNvCxnSpPr>
                  <p:nvPr/>
                </p:nvCxnSpPr>
                <p:spPr bwMode="auto">
                  <a:xfrm rot="10800000">
                    <a:off x="3495675" y="3658311"/>
                    <a:ext cx="3265488" cy="595313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>
                    <a:extLst>
                      <a:ext uri="{FF2B5EF4-FFF2-40B4-BE49-F238E27FC236}">
                        <a16:creationId xmlns:a16="http://schemas.microsoft.com/office/drawing/2014/main" id="{324E3227-1BDE-4624-916A-59A76197C73A}"/>
                      </a:ext>
                    </a:extLst>
                  </p:cNvPr>
                  <p:cNvCxnSpPr>
                    <a:stCxn id="53" idx="3"/>
                  </p:cNvCxnSpPr>
                  <p:nvPr/>
                </p:nvCxnSpPr>
                <p:spPr bwMode="auto">
                  <a:xfrm rot="10800000">
                    <a:off x="3495675" y="3658311"/>
                    <a:ext cx="3265488" cy="1004888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5" name="Group 31">
                  <a:extLst>
                    <a:ext uri="{FF2B5EF4-FFF2-40B4-BE49-F238E27FC236}">
                      <a16:creationId xmlns:a16="http://schemas.microsoft.com/office/drawing/2014/main" id="{A8099D13-37E8-4CE5-A270-7B88ABDAE74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11630" y="2844324"/>
                  <a:ext cx="1143053" cy="1281112"/>
                  <a:chOff x="1733550" y="2062163"/>
                  <a:chExt cx="1142999" cy="1281112"/>
                </a:xfrm>
              </p:grpSpPr>
              <p:pic>
                <p:nvPicPr>
                  <p:cNvPr id="46" name="Picture 2" descr="C:\Users\Molcavian\AppData\Local\Microsoft\Windows\Temporary Internet Files\Content.IE5\NFL8MG3F\MCj04325990000[1].png">
                    <a:extLst>
                      <a:ext uri="{FF2B5EF4-FFF2-40B4-BE49-F238E27FC236}">
                        <a16:creationId xmlns:a16="http://schemas.microsoft.com/office/drawing/2014/main" id="{0A04ADE6-A4BB-4A3B-ACA2-3E435687095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duotone>
                      <a:prstClr val="black"/>
                      <a:schemeClr val="accent2">
                        <a:tint val="45000"/>
                        <a:satMod val="400000"/>
                      </a:schemeClr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09750" y="2352675"/>
                    <a:ext cx="990600" cy="9906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7" name="Text Box 23">
                    <a:extLst>
                      <a:ext uri="{FF2B5EF4-FFF2-40B4-BE49-F238E27FC236}">
                        <a16:creationId xmlns:a16="http://schemas.microsoft.com/office/drawing/2014/main" id="{A34F349E-25EF-4FCE-806D-0A0ADAA6EDA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33487" y="2062550"/>
                    <a:ext cx="1142946" cy="4159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n-GB" sz="1050" dirty="0">
                        <a:latin typeface="Courier New" pitchFamily="49" charset="0"/>
                        <a:cs typeface="Courier New" pitchFamily="49" charset="0"/>
                      </a:rPr>
                      <a:t>Intermediate</a:t>
                    </a:r>
                  </a:p>
                  <a:p>
                    <a:pPr algn="ctr">
                      <a:defRPr/>
                    </a:pPr>
                    <a:r>
                      <a:rPr lang="en-GB" sz="1050" dirty="0">
                        <a:latin typeface="Courier New" pitchFamily="49" charset="0"/>
                        <a:cs typeface="Courier New" pitchFamily="49" charset="0"/>
                      </a:rPr>
                      <a:t>code</a:t>
                    </a:r>
                  </a:p>
                </p:txBody>
              </p:sp>
            </p:grpSp>
          </p:grp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26E2920-CDA3-482C-B234-D423450DA38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339013" y="3071254"/>
                <a:ext cx="427038" cy="2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71CA6268-BA8A-45D4-B802-16E08DAE744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351127" y="3455635"/>
                <a:ext cx="427038" cy="2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99B3D971-D544-4D8F-855E-B41005D7912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351127" y="3863098"/>
                <a:ext cx="427038" cy="2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C02341B8-FD5B-4675-9DC1-E4206B826B7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339013" y="4260719"/>
                <a:ext cx="427038" cy="2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5BD5F4C0-A814-48B5-B634-623477A74F8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7339013" y="4668182"/>
                <a:ext cx="427038" cy="2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Text Box 23">
              <a:extLst>
                <a:ext uri="{FF2B5EF4-FFF2-40B4-BE49-F238E27FC236}">
                  <a16:creationId xmlns:a16="http://schemas.microsoft.com/office/drawing/2014/main" id="{34A314E2-173F-4136-9F4A-1D44DC2DC2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9342" y="3973065"/>
              <a:ext cx="1143000" cy="415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050" dirty="0">
                  <a:latin typeface="Courier New" pitchFamily="49" charset="0"/>
                  <a:cs typeface="Courier New" pitchFamily="49" charset="0"/>
                </a:rPr>
                <a:t>Byte</a:t>
              </a:r>
            </a:p>
            <a:p>
              <a:pPr algn="ctr">
                <a:defRPr/>
              </a:pPr>
              <a:r>
                <a:rPr lang="en-GB" sz="1050" dirty="0">
                  <a:latin typeface="Courier New" pitchFamily="49" charset="0"/>
                  <a:cs typeface="Courier New" pitchFamily="49" charset="0"/>
                </a:rPr>
                <a:t>code</a:t>
              </a:r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6AE6690E-F0F0-46E2-A8E9-5ABC6E511C1A}"/>
              </a:ext>
            </a:extLst>
          </p:cNvPr>
          <p:cNvSpPr/>
          <p:nvPr/>
        </p:nvSpPr>
        <p:spPr>
          <a:xfrm>
            <a:off x="91239" y="4320144"/>
            <a:ext cx="12018152" cy="20057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i="1" dirty="0">
                <a:solidFill>
                  <a:srgbClr val="C00000"/>
                </a:solidFill>
              </a:rPr>
              <a:t>&lt;Explanation&gt;</a:t>
            </a: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200C36FF-138E-4DFD-AA8C-27F33DC3505B}"/>
</file>

<file path=customXml/itemProps2.xml><?xml version="1.0" encoding="utf-8"?>
<ds:datastoreItem xmlns:ds="http://schemas.openxmlformats.org/officeDocument/2006/customXml" ds:itemID="{FC9C57B2-9BF7-4A94-AF05-B2B34DDC38E1}"/>
</file>

<file path=customXml/itemProps3.xml><?xml version="1.0" encoding="utf-8"?>
<ds:datastoreItem xmlns:ds="http://schemas.openxmlformats.org/officeDocument/2006/customXml" ds:itemID="{25042790-D22F-4BBE-A176-9E5C60BDCBAB}"/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81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53</cp:revision>
  <dcterms:created xsi:type="dcterms:W3CDTF">2014-10-30T19:23:19Z</dcterms:created>
  <dcterms:modified xsi:type="dcterms:W3CDTF">2020-04-16T15:12:55Z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