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8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16/04/2020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700" dirty="0"/>
              <a:t>In pairs or small groups, complete the table below. Come up with as many features of each programming paradigm as you can.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77521" y="1914439"/>
          <a:ext cx="9628230" cy="424746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9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9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22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Procedural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Object-orientated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Assembly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008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1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684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682"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008">
                <a:tc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l"/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53490C1C-F61E-4037-9E10-81E0CCA9EBEA}"/>
              </a:ext>
            </a:extLst>
          </p:cNvPr>
          <p:cNvSpPr/>
          <p:nvPr/>
        </p:nvSpPr>
        <p:spPr>
          <a:xfrm>
            <a:off x="0" y="46868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Show awareness of the development of types of programming languages and their classification into low- and high-level languages</a:t>
            </a:r>
          </a:p>
          <a:p>
            <a:r>
              <a:rPr lang="en-GB" sz="1600" dirty="0">
                <a:solidFill>
                  <a:srgbClr val="C00000"/>
                </a:solidFill>
              </a:rPr>
              <a:t>Know that low-level languages are considered to be: • machine code • assembly language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AC5DD93-7D4D-4987-A66A-CE478992FB97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889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0844" y="1428053"/>
            <a:ext cx="11950311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1700" dirty="0"/>
              <a:t>In pairs or small groups, complete the table below. Come up with as many features of each programming paradigm as you can.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4545991"/>
              </p:ext>
            </p:extLst>
          </p:nvPr>
        </p:nvGraphicFramePr>
        <p:xfrm>
          <a:off x="1377521" y="1914439"/>
          <a:ext cx="9628230" cy="440451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209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94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94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4226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Procedural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Object-orientated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/>
                        <a:t>Assembly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3008">
                <a:tc>
                  <a:txBody>
                    <a:bodyPr/>
                    <a:lstStyle/>
                    <a:p>
                      <a:r>
                        <a:rPr lang="en-GB" sz="1200" dirty="0"/>
                        <a:t>Programmer specifies</a:t>
                      </a:r>
                      <a:r>
                        <a:rPr lang="en-GB" sz="1200" baseline="0" dirty="0"/>
                        <a:t> the steps needed to execute the program.</a:t>
                      </a: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Programmer</a:t>
                      </a:r>
                      <a:r>
                        <a:rPr lang="en-GB" sz="1200" baseline="0" dirty="0"/>
                        <a:t> can design self-contained objects.</a:t>
                      </a: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Low-level</a:t>
                      </a:r>
                      <a:r>
                        <a:rPr lang="en-GB" sz="1200" baseline="0" dirty="0"/>
                        <a:t> language.</a:t>
                      </a:r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Responsibility for specifying</a:t>
                      </a:r>
                      <a:r>
                        <a:rPr lang="en-GB" sz="1200" baseline="0" dirty="0"/>
                        <a:t> what steps should be taken – and in what order – falls to the programmer.</a:t>
                      </a: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Each</a:t>
                      </a:r>
                      <a:r>
                        <a:rPr lang="en-GB" sz="1200" baseline="0" dirty="0"/>
                        <a:t> object contains both program routines (methods) and the data being processed.</a:t>
                      </a: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Has a one-to-one relationship</a:t>
                      </a:r>
                      <a:r>
                        <a:rPr lang="en-GB" sz="1200" baseline="0" dirty="0"/>
                        <a:t> with machine code.</a:t>
                      </a:r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617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Statements</a:t>
                      </a:r>
                      <a:r>
                        <a:rPr lang="en-GB" sz="1200" baseline="0" dirty="0"/>
                        <a:t> grouped together in self-contained blocks are called procedures and</a:t>
                      </a:r>
                      <a:r>
                        <a:rPr lang="en-GB" sz="1200" u="none" baseline="0" dirty="0"/>
                        <a:t> functions.</a:t>
                      </a: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Program is split into smaller units</a:t>
                      </a:r>
                      <a:r>
                        <a:rPr lang="en-GB" sz="1200" baseline="0" dirty="0"/>
                        <a:t> called objects, which can be used by other objects to build up a more complex system.</a:t>
                      </a: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Use mnemonics</a:t>
                      </a:r>
                      <a:r>
                        <a:rPr lang="en-GB" sz="1200" baseline="0" dirty="0"/>
                        <a:t> (short codes) to represent specific sets of machine code 1s and 0s.</a:t>
                      </a:r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684">
                <a:tc>
                  <a:txBody>
                    <a:bodyPr/>
                    <a:lstStyle/>
                    <a:p>
                      <a:r>
                        <a:rPr lang="en-GB" sz="1200" dirty="0"/>
                        <a:t>Procedures</a:t>
                      </a:r>
                      <a:r>
                        <a:rPr lang="en-GB" sz="1200" baseline="0" dirty="0"/>
                        <a:t> have their own variables inaccessible from outside the procedure.</a:t>
                      </a: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More</a:t>
                      </a:r>
                      <a:r>
                        <a:rPr lang="en-GB" sz="1200" baseline="0" dirty="0"/>
                        <a:t> reliable, as objects are self-contained and simple – and thus, easier to program.</a:t>
                      </a: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Specific to a processor.</a:t>
                      </a: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682">
                <a:tc>
                  <a:txBody>
                    <a:bodyPr/>
                    <a:lstStyle/>
                    <a:p>
                      <a:r>
                        <a:rPr lang="en-GB" sz="1200" dirty="0"/>
                        <a:t>Logic of the program is expressed in</a:t>
                      </a:r>
                      <a:r>
                        <a:rPr lang="en-GB" sz="1200" baseline="0" dirty="0"/>
                        <a:t> a series of procedure calls.</a:t>
                      </a: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Objects</a:t>
                      </a:r>
                      <a:r>
                        <a:rPr lang="en-GB" sz="1200" baseline="0" dirty="0"/>
                        <a:t> can be easily reused and inherited without having to rewrite code.</a:t>
                      </a:r>
                      <a:endParaRPr lang="en-GB" sz="1200" dirty="0"/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/>
                        <a:t>Uses symbolic</a:t>
                      </a:r>
                      <a:r>
                        <a:rPr lang="en-GB" sz="1200" baseline="0" dirty="0"/>
                        <a:t> address as labels to reference locations of data in memory.</a:t>
                      </a:r>
                      <a:endParaRPr lang="en-GB" sz="1200" dirty="0"/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3008"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rgbClr val="C00000"/>
                          </a:solidFill>
                        </a:rPr>
                        <a:t>Examples: </a:t>
                      </a:r>
                    </a:p>
                    <a:p>
                      <a:pPr algn="l"/>
                      <a:r>
                        <a:rPr lang="en-GB" sz="1200" dirty="0">
                          <a:solidFill>
                            <a:srgbClr val="C00000"/>
                          </a:solidFill>
                        </a:rPr>
                        <a:t>Pascal,</a:t>
                      </a:r>
                      <a:r>
                        <a:rPr lang="en-GB" sz="1200" baseline="0" dirty="0">
                          <a:solidFill>
                            <a:srgbClr val="C00000"/>
                          </a:solidFill>
                        </a:rPr>
                        <a:t> C, Visual Basic, Python</a:t>
                      </a:r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="1" dirty="0">
                          <a:solidFill>
                            <a:srgbClr val="C00000"/>
                          </a:solidFill>
                        </a:rPr>
                        <a:t>Examples: </a:t>
                      </a:r>
                    </a:p>
                    <a:p>
                      <a:pPr algn="l"/>
                      <a:r>
                        <a:rPr lang="en-GB" sz="1200" dirty="0">
                          <a:solidFill>
                            <a:srgbClr val="C00000"/>
                          </a:solidFill>
                        </a:rPr>
                        <a:t>C++, Delphi, Java,</a:t>
                      </a:r>
                      <a:r>
                        <a:rPr lang="en-GB" sz="1200" baseline="0" dirty="0">
                          <a:solidFill>
                            <a:srgbClr val="C00000"/>
                          </a:solidFill>
                        </a:rPr>
                        <a:t> Visual Basic</a:t>
                      </a:r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C00000"/>
                          </a:solidFill>
                        </a:rPr>
                        <a:t>001 	ADD	</a:t>
                      </a:r>
                      <a:r>
                        <a:rPr lang="en-GB" sz="1200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 opcode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00010	X	 operand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solidFill>
                            <a:srgbClr val="C00000"/>
                          </a:solidFill>
                          <a:sym typeface="Wingdings" panose="05000000000000000000" pitchFamily="2" charset="2"/>
                        </a:rPr>
                        <a:t>ADD X	=	00100010</a:t>
                      </a:r>
                      <a:endParaRPr lang="en-GB" sz="1200" dirty="0">
                        <a:solidFill>
                          <a:srgbClr val="C00000"/>
                        </a:solidFill>
                      </a:endParaRPr>
                    </a:p>
                  </a:txBody>
                  <a:tcPr marT="45707" marB="45707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0C44B3E7-B799-4704-B4C2-78154C925BE8}"/>
              </a:ext>
            </a:extLst>
          </p:cNvPr>
          <p:cNvSpPr/>
          <p:nvPr/>
        </p:nvSpPr>
        <p:spPr>
          <a:xfrm>
            <a:off x="0" y="468684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>
                <a:solidFill>
                  <a:srgbClr val="C00000"/>
                </a:solidFill>
              </a:rPr>
              <a:t>Show awareness of the development of types of programming languages and their classification into low- and high-level languages</a:t>
            </a:r>
          </a:p>
          <a:p>
            <a:r>
              <a:rPr lang="en-GB" sz="1600" dirty="0">
                <a:solidFill>
                  <a:srgbClr val="C00000"/>
                </a:solidFill>
              </a:rPr>
              <a:t>Know that low-level languages are considered to be: </a:t>
            </a:r>
            <a:r>
              <a:rPr lang="en-GB" sz="1600">
                <a:solidFill>
                  <a:srgbClr val="C00000"/>
                </a:solidFill>
              </a:rPr>
              <a:t>• machine code </a:t>
            </a:r>
            <a:r>
              <a:rPr lang="en-GB" sz="1600" dirty="0">
                <a:solidFill>
                  <a:srgbClr val="C00000"/>
                </a:solidFill>
              </a:rPr>
              <a:t>• assembly language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C78DEA9-4FAF-412B-993C-78CA9F921CA9}"/>
              </a:ext>
            </a:extLst>
          </p:cNvPr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Programming languages and translators</a:t>
            </a:r>
            <a:endParaRPr lang="en-GB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49571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54FEFFF27DD4D8029A23C3811DAEC" ma:contentTypeVersion="16" ma:contentTypeDescription="Create a new document." ma:contentTypeScope="" ma:versionID="ec54585cf92dd6982308d124fd5b9dee">
  <xsd:schema xmlns:xsd="http://www.w3.org/2001/XMLSchema" xmlns:xs="http://www.w3.org/2001/XMLSchema" xmlns:p="http://schemas.microsoft.com/office/2006/metadata/properties" xmlns:ns2="506ac514-9468-4ce6-abae-8e7a4c758df2" xmlns:ns3="70888afb-978a-47fe-a38c-33c273623691" targetNamespace="http://schemas.microsoft.com/office/2006/metadata/properties" ma:root="true" ma:fieldsID="714f961642457c784f84d90ad25ddd92" ns2:_="" ns3:_="">
    <xsd:import namespace="506ac514-9468-4ce6-abae-8e7a4c758df2"/>
    <xsd:import namespace="70888afb-978a-47fe-a38c-33c2736236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ac514-9468-4ce6-abae-8e7a4c758d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9dc24d-f3fe-46e4-aaea-1685f95ea3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0888afb-978a-47fe-a38c-33c27362369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92e55939-b32e-4bb4-938e-37e949c5a9cb}" ma:internalName="TaxCatchAll" ma:showField="CatchAllData" ma:web="70888afb-978a-47fe-a38c-33c2736236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506ac514-9468-4ce6-abae-8e7a4c758df2">
      <Terms xmlns="http://schemas.microsoft.com/office/infopath/2007/PartnerControls"/>
    </lcf76f155ced4ddcb4097134ff3c332f>
    <TaxCatchAll xmlns="70888afb-978a-47fe-a38c-33c273623691" xsi:nil="true"/>
  </documentManagement>
</p:properties>
</file>

<file path=customXml/itemProps1.xml><?xml version="1.0" encoding="utf-8"?>
<ds:datastoreItem xmlns:ds="http://schemas.openxmlformats.org/officeDocument/2006/customXml" ds:itemID="{59BA087F-734F-48F6-AE17-CEEDC2975FD6}"/>
</file>

<file path=customXml/itemProps2.xml><?xml version="1.0" encoding="utf-8"?>
<ds:datastoreItem xmlns:ds="http://schemas.openxmlformats.org/officeDocument/2006/customXml" ds:itemID="{4E9C4AFF-9339-457F-928F-C331B421A6FD}"/>
</file>

<file path=customXml/itemProps3.xml><?xml version="1.0" encoding="utf-8"?>
<ds:datastoreItem xmlns:ds="http://schemas.openxmlformats.org/officeDocument/2006/customXml" ds:itemID="{D6EBAA6B-DAAB-419A-867D-060555C24D4F}"/>
</file>

<file path=docProps/app.xml><?xml version="1.0" encoding="utf-8"?>
<Properties xmlns="http://schemas.openxmlformats.org/officeDocument/2006/extended-properties" xmlns:vt="http://schemas.openxmlformats.org/officeDocument/2006/docPropsVTypes">
  <TotalTime>603</TotalTime>
  <Words>354</Words>
  <Application>Microsoft Office PowerPoint</Application>
  <PresentationFormat>Widescreen</PresentationFormat>
  <Paragraphs>36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Andrew Fenn</cp:lastModifiedBy>
  <cp:revision>60</cp:revision>
  <dcterms:created xsi:type="dcterms:W3CDTF">2014-10-30T19:23:19Z</dcterms:created>
  <dcterms:modified xsi:type="dcterms:W3CDTF">2020-04-16T15:31:36Z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0x01010087354FEFFF27DD4D8029A23C3811DAEC</vt:lpwstr>
  </property>
</Properties>
</file>