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9" r:id="rId3"/>
    <p:sldId id="261" r:id="rId4"/>
    <p:sldId id="258" r:id="rId5"/>
    <p:sldId id="262" r:id="rId6"/>
    <p:sldId id="256" r:id="rId7"/>
    <p:sldId id="263" r:id="rId8"/>
    <p:sldId id="2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snapToGrid="0">
      <p:cViewPr varScale="1">
        <p:scale>
          <a:sx n="76" d="100"/>
          <a:sy n="76" d="100"/>
        </p:scale>
        <p:origin x="780" y="8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16/04/2020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16/04/2020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16/04/2020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16/04/2020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329576"/>
            <a:ext cx="12192000" cy="584775"/>
          </a:xfrm>
          <a:prstGeom prst="rect">
            <a:avLst/>
          </a:prstGeom>
          <a:noFill/>
        </p:spPr>
        <p:txBody>
          <a:bodyPr wrap="square" rtlCol="0">
            <a:spAutoFit/>
          </a:bodyPr>
          <a:lstStyle/>
          <a:p>
            <a:pPr marL="342900" indent="-342900">
              <a:buAutoNum type="arabicPeriod"/>
            </a:pPr>
            <a:r>
              <a:rPr lang="en-GB" sz="1600" dirty="0"/>
              <a:t>Under each diagram, add a detailed explanation to show your awareness of how programming languages developed over time. Make sure to show your understanding of the difference between machine code, assembly language, low-level languages and high-level languages.</a:t>
            </a:r>
          </a:p>
        </p:txBody>
      </p:sp>
      <p:sp>
        <p:nvSpPr>
          <p:cNvPr id="21" name="Rectangle 20">
            <a:extLst>
              <a:ext uri="{FF2B5EF4-FFF2-40B4-BE49-F238E27FC236}">
                <a16:creationId xmlns:a16="http://schemas.microsoft.com/office/drawing/2014/main" id="{B7B47FB4-57B9-4E28-82CC-F2AB1A8EAC84}"/>
              </a:ext>
            </a:extLst>
          </p:cNvPr>
          <p:cNvSpPr/>
          <p:nvPr/>
        </p:nvSpPr>
        <p:spPr>
          <a:xfrm>
            <a:off x="0" y="468684"/>
            <a:ext cx="12192000" cy="584775"/>
          </a:xfrm>
          <a:prstGeom prst="rect">
            <a:avLst/>
          </a:prstGeom>
        </p:spPr>
        <p:txBody>
          <a:bodyPr wrap="square">
            <a:spAutoFit/>
          </a:bodyPr>
          <a:lstStyle/>
          <a:p>
            <a:r>
              <a:rPr lang="en-GB" sz="1600" dirty="0">
                <a:solidFill>
                  <a:srgbClr val="C00000"/>
                </a:solidFill>
              </a:rPr>
              <a:t>Show awareness of the development of types of programming languages and their classification into low-level and high-level languages</a:t>
            </a:r>
          </a:p>
          <a:p>
            <a:r>
              <a:rPr lang="en-GB" sz="1600" dirty="0">
                <a:solidFill>
                  <a:srgbClr val="C00000"/>
                </a:solidFill>
              </a:rPr>
              <a:t>Know that low-level languages are considered to be: • machine code • assembly language</a:t>
            </a:r>
          </a:p>
        </p:txBody>
      </p:sp>
      <p:sp>
        <p:nvSpPr>
          <p:cNvPr id="22" name="Rectangle 21">
            <a:extLst>
              <a:ext uri="{FF2B5EF4-FFF2-40B4-BE49-F238E27FC236}">
                <a16:creationId xmlns:a16="http://schemas.microsoft.com/office/drawing/2014/main" id="{80350F07-66C7-4D6E-B2C6-15B32B438737}"/>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Programming languages and translators</a:t>
            </a:r>
            <a:endParaRPr lang="en-GB" sz="2400" dirty="0">
              <a:solidFill>
                <a:srgbClr val="C00000"/>
              </a:solidFill>
            </a:endParaRPr>
          </a:p>
        </p:txBody>
      </p:sp>
      <p:sp>
        <p:nvSpPr>
          <p:cNvPr id="18" name="TextBox 17">
            <a:extLst>
              <a:ext uri="{FF2B5EF4-FFF2-40B4-BE49-F238E27FC236}">
                <a16:creationId xmlns:a16="http://schemas.microsoft.com/office/drawing/2014/main" id="{2550D1A8-242D-48F9-92C0-1547F14C8239}"/>
              </a:ext>
            </a:extLst>
          </p:cNvPr>
          <p:cNvSpPr txBox="1"/>
          <p:nvPr/>
        </p:nvSpPr>
        <p:spPr>
          <a:xfrm>
            <a:off x="435835" y="1916151"/>
            <a:ext cx="1468031" cy="400110"/>
          </a:xfrm>
          <a:prstGeom prst="rect">
            <a:avLst/>
          </a:prstGeom>
          <a:solidFill>
            <a:schemeClr val="accent2">
              <a:lumMod val="20000"/>
              <a:lumOff val="80000"/>
            </a:schemeClr>
          </a:solidFill>
          <a:ln>
            <a:solidFill>
              <a:schemeClr val="tx1"/>
            </a:solidFill>
          </a:ln>
        </p:spPr>
        <p:txBody>
          <a:bodyPr wrap="none" rtlCol="0">
            <a:spAutoFit/>
          </a:bodyPr>
          <a:lstStyle/>
          <a:p>
            <a:r>
              <a:rPr lang="en-GB" sz="2000" b="1" dirty="0"/>
              <a:t>Before 1949</a:t>
            </a:r>
          </a:p>
        </p:txBody>
      </p:sp>
      <p:graphicFrame>
        <p:nvGraphicFramePr>
          <p:cNvPr id="19" name="Group 91">
            <a:extLst>
              <a:ext uri="{FF2B5EF4-FFF2-40B4-BE49-F238E27FC236}">
                <a16:creationId xmlns:a16="http://schemas.microsoft.com/office/drawing/2014/main" id="{180BF669-FBEF-4152-B762-38596281DD91}"/>
              </a:ext>
            </a:extLst>
          </p:cNvPr>
          <p:cNvGraphicFramePr>
            <a:graphicFrameLocks noGrp="1"/>
          </p:cNvGraphicFramePr>
          <p:nvPr>
            <p:extLst>
              <p:ext uri="{D42A27DB-BD31-4B8C-83A1-F6EECF244321}">
                <p14:modId xmlns:p14="http://schemas.microsoft.com/office/powerpoint/2010/main" val="3307617960"/>
              </p:ext>
            </p:extLst>
          </p:nvPr>
        </p:nvGraphicFramePr>
        <p:xfrm>
          <a:off x="6586369" y="2316261"/>
          <a:ext cx="4746398" cy="1463676"/>
        </p:xfrm>
        <a:graphic>
          <a:graphicData uri="http://schemas.openxmlformats.org/drawingml/2006/table">
            <a:tbl>
              <a:tblPr/>
              <a:tblGrid>
                <a:gridCol w="523517">
                  <a:extLst>
                    <a:ext uri="{9D8B030D-6E8A-4147-A177-3AD203B41FA5}">
                      <a16:colId xmlns:a16="http://schemas.microsoft.com/office/drawing/2014/main" val="20000"/>
                    </a:ext>
                  </a:extLst>
                </a:gridCol>
                <a:gridCol w="4222881">
                  <a:extLst>
                    <a:ext uri="{9D8B030D-6E8A-4147-A177-3AD203B41FA5}">
                      <a16:colId xmlns:a16="http://schemas.microsoft.com/office/drawing/2014/main" val="20001"/>
                    </a:ext>
                  </a:extLst>
                </a:gridCol>
              </a:tblGrid>
              <a:tr h="243946">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Valid machine opcodes</a:t>
                      </a: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0000</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Load the value stored in memory location at operand into accumulator</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extLst>
                  <a:ext uri="{0D108BD9-81ED-4DB2-BD59-A6C34878D82A}">
                    <a16:rowId xmlns:a16="http://schemas.microsoft.com/office/drawing/2014/main" val="10001"/>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0001</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Store value in accumulator in memory location at operand</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0010</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Add value at operand to value in accumulator</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0011</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Compare contents of accumulator with contents at operand</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0100</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Stop</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23" name="Group 22">
            <a:extLst>
              <a:ext uri="{FF2B5EF4-FFF2-40B4-BE49-F238E27FC236}">
                <a16:creationId xmlns:a16="http://schemas.microsoft.com/office/drawing/2014/main" id="{32F85654-D01E-4F67-902B-C1268A0D1FAF}"/>
              </a:ext>
            </a:extLst>
          </p:cNvPr>
          <p:cNvGrpSpPr>
            <a:grpSpLocks/>
          </p:cNvGrpSpPr>
          <p:nvPr/>
        </p:nvGrpSpPr>
        <p:grpSpPr bwMode="auto">
          <a:xfrm>
            <a:off x="1117432" y="2921325"/>
            <a:ext cx="2219325" cy="1179512"/>
            <a:chOff x="1011" y="2406"/>
            <a:chExt cx="1398" cy="743"/>
          </a:xfrm>
        </p:grpSpPr>
        <p:pic>
          <p:nvPicPr>
            <p:cNvPr id="24" name="Picture 21" descr="MCj04414570000[1]">
              <a:extLst>
                <a:ext uri="{FF2B5EF4-FFF2-40B4-BE49-F238E27FC236}">
                  <a16:creationId xmlns:a16="http://schemas.microsoft.com/office/drawing/2014/main" id="{C07B9FAC-0308-4D48-AFA6-2476140095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 y="2406"/>
              <a:ext cx="642" cy="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Line 22">
              <a:extLst>
                <a:ext uri="{FF2B5EF4-FFF2-40B4-BE49-F238E27FC236}">
                  <a16:creationId xmlns:a16="http://schemas.microsoft.com/office/drawing/2014/main" id="{7E1ACED1-EC22-43C3-95F7-5E2396F58AC8}"/>
                </a:ext>
              </a:extLst>
            </p:cNvPr>
            <p:cNvSpPr>
              <a:spLocks noChangeShapeType="1"/>
            </p:cNvSpPr>
            <p:nvPr/>
          </p:nvSpPr>
          <p:spPr bwMode="auto">
            <a:xfrm>
              <a:off x="1712" y="2807"/>
              <a:ext cx="69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7" name="Text Box 23">
              <a:extLst>
                <a:ext uri="{FF2B5EF4-FFF2-40B4-BE49-F238E27FC236}">
                  <a16:creationId xmlns:a16="http://schemas.microsoft.com/office/drawing/2014/main" id="{381EA15E-0A2A-4377-BD7C-A44650C5EBE0}"/>
                </a:ext>
              </a:extLst>
            </p:cNvPr>
            <p:cNvSpPr txBox="1">
              <a:spLocks noChangeArrowheads="1"/>
            </p:cNvSpPr>
            <p:nvPr/>
          </p:nvSpPr>
          <p:spPr bwMode="auto">
            <a:xfrm>
              <a:off x="1683" y="2563"/>
              <a:ext cx="726"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0000 1000</a:t>
              </a:r>
            </a:p>
          </p:txBody>
        </p:sp>
      </p:grpSp>
      <p:sp>
        <p:nvSpPr>
          <p:cNvPr id="28" name="Line 87">
            <a:extLst>
              <a:ext uri="{FF2B5EF4-FFF2-40B4-BE49-F238E27FC236}">
                <a16:creationId xmlns:a16="http://schemas.microsoft.com/office/drawing/2014/main" id="{3EA1FEF2-9DB4-43C4-8DF2-25EED4B6AA05}"/>
              </a:ext>
            </a:extLst>
          </p:cNvPr>
          <p:cNvSpPr>
            <a:spLocks noChangeShapeType="1"/>
          </p:cNvSpPr>
          <p:nvPr/>
        </p:nvSpPr>
        <p:spPr bwMode="auto">
          <a:xfrm flipV="1">
            <a:off x="5978357" y="2749649"/>
            <a:ext cx="595313" cy="58102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pic>
        <p:nvPicPr>
          <p:cNvPr id="29" name="Picture 2" descr="https://upload.wikimedia.org/wikipedia/commons/b/b9/Dorothy_Du_Boisson.jpg">
            <a:extLst>
              <a:ext uri="{FF2B5EF4-FFF2-40B4-BE49-F238E27FC236}">
                <a16:creationId xmlns:a16="http://schemas.microsoft.com/office/drawing/2014/main" id="{C22DE5D1-56E3-461D-AE4E-BFB5E9AE09A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7724"/>
          <a:stretch/>
        </p:blipFill>
        <p:spPr bwMode="auto">
          <a:xfrm>
            <a:off x="3384382" y="2377947"/>
            <a:ext cx="2493737" cy="2096082"/>
          </a:xfrm>
          <a:prstGeom prst="rect">
            <a:avLst/>
          </a:prstGeom>
          <a:noFill/>
          <a:extLst>
            <a:ext uri="{909E8E84-426E-40DD-AFC4-6F175D3DCCD1}">
              <a14:hiddenFill xmlns:a14="http://schemas.microsoft.com/office/drawing/2010/main">
                <a:solidFill>
                  <a:srgbClr val="FFFFFF"/>
                </a:solidFill>
              </a14:hiddenFill>
            </a:ext>
          </a:extLst>
        </p:spPr>
      </p:pic>
      <p:grpSp>
        <p:nvGrpSpPr>
          <p:cNvPr id="30" name="Group 29">
            <a:extLst>
              <a:ext uri="{FF2B5EF4-FFF2-40B4-BE49-F238E27FC236}">
                <a16:creationId xmlns:a16="http://schemas.microsoft.com/office/drawing/2014/main" id="{446ECC8B-05E4-48CB-A88D-B3357FD03038}"/>
              </a:ext>
            </a:extLst>
          </p:cNvPr>
          <p:cNvGrpSpPr/>
          <p:nvPr/>
        </p:nvGrpSpPr>
        <p:grpSpPr>
          <a:xfrm>
            <a:off x="2187406" y="2670368"/>
            <a:ext cx="1196976" cy="1477328"/>
            <a:chOff x="2654753" y="2836956"/>
            <a:chExt cx="1196976" cy="1477328"/>
          </a:xfrm>
        </p:grpSpPr>
        <p:sp>
          <p:nvSpPr>
            <p:cNvPr id="32" name="TextBox 31">
              <a:extLst>
                <a:ext uri="{FF2B5EF4-FFF2-40B4-BE49-F238E27FC236}">
                  <a16:creationId xmlns:a16="http://schemas.microsoft.com/office/drawing/2014/main" id="{2F01A29A-3493-4052-AEFF-C1402B4C1F44}"/>
                </a:ext>
              </a:extLst>
            </p:cNvPr>
            <p:cNvSpPr txBox="1"/>
            <p:nvPr/>
          </p:nvSpPr>
          <p:spPr>
            <a:xfrm>
              <a:off x="2654753" y="2836956"/>
              <a:ext cx="1196976" cy="1477328"/>
            </a:xfrm>
            <a:prstGeom prst="rect">
              <a:avLst/>
            </a:prstGeom>
            <a:noFill/>
          </p:spPr>
          <p:txBody>
            <a:bodyPr wrap="square" rtlCol="0">
              <a:spAutoFit/>
            </a:bodyPr>
            <a:lstStyle/>
            <a:p>
              <a:r>
                <a:rPr lang="en-GB" b="1" dirty="0"/>
                <a:t>opcode</a:t>
              </a:r>
            </a:p>
            <a:p>
              <a:endParaRPr lang="en-GB" b="1" dirty="0"/>
            </a:p>
            <a:p>
              <a:endParaRPr lang="en-GB" b="1" dirty="0"/>
            </a:p>
            <a:p>
              <a:endParaRPr lang="en-GB" b="1" dirty="0"/>
            </a:p>
            <a:p>
              <a:pPr algn="r"/>
              <a:r>
                <a:rPr lang="en-GB" b="1" dirty="0"/>
                <a:t>operand</a:t>
              </a:r>
            </a:p>
          </p:txBody>
        </p:sp>
        <p:cxnSp>
          <p:nvCxnSpPr>
            <p:cNvPr id="34" name="Straight Arrow Connector 33">
              <a:extLst>
                <a:ext uri="{FF2B5EF4-FFF2-40B4-BE49-F238E27FC236}">
                  <a16:creationId xmlns:a16="http://schemas.microsoft.com/office/drawing/2014/main" id="{EAC8C378-8818-42CF-8B51-A714F923CE3D}"/>
                </a:ext>
              </a:extLst>
            </p:cNvPr>
            <p:cNvCxnSpPr/>
            <p:nvPr/>
          </p:nvCxnSpPr>
          <p:spPr>
            <a:xfrm>
              <a:off x="2975429" y="3087913"/>
              <a:ext cx="0" cy="2492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7D58A789-0FD8-4468-BE89-6D3D8CC1EF1E}"/>
                </a:ext>
              </a:extLst>
            </p:cNvPr>
            <p:cNvCxnSpPr/>
            <p:nvPr/>
          </p:nvCxnSpPr>
          <p:spPr>
            <a:xfrm flipV="1">
              <a:off x="3439886" y="3631745"/>
              <a:ext cx="0" cy="2712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8" name="TextBox 37">
            <a:extLst>
              <a:ext uri="{FF2B5EF4-FFF2-40B4-BE49-F238E27FC236}">
                <a16:creationId xmlns:a16="http://schemas.microsoft.com/office/drawing/2014/main" id="{EBA8DFA2-D9FE-4347-BC01-0FB1F45E8952}"/>
              </a:ext>
            </a:extLst>
          </p:cNvPr>
          <p:cNvSpPr txBox="1"/>
          <p:nvPr/>
        </p:nvSpPr>
        <p:spPr>
          <a:xfrm>
            <a:off x="119743" y="4752760"/>
            <a:ext cx="11952514" cy="1200329"/>
          </a:xfrm>
          <a:prstGeom prst="rect">
            <a:avLst/>
          </a:prstGeom>
          <a:solidFill>
            <a:schemeClr val="bg1"/>
          </a:solidFill>
          <a:ln>
            <a:solidFill>
              <a:schemeClr val="tx1"/>
            </a:solidFill>
          </a:ln>
        </p:spPr>
        <p:txBody>
          <a:bodyPr wrap="square" rtlCol="0">
            <a:spAutoFit/>
          </a:bodyPr>
          <a:lstStyle/>
          <a:p>
            <a:r>
              <a:rPr lang="en-GB" i="1" dirty="0">
                <a:solidFill>
                  <a:srgbClr val="C00000"/>
                </a:solidFill>
              </a:rPr>
              <a:t>&lt;Explanation&gt;</a:t>
            </a:r>
          </a:p>
          <a:p>
            <a:endParaRPr lang="en-GB" i="1" dirty="0">
              <a:solidFill>
                <a:srgbClr val="C00000"/>
              </a:solidFill>
            </a:endParaRPr>
          </a:p>
          <a:p>
            <a:endParaRPr lang="en-GB" i="1" dirty="0">
              <a:solidFill>
                <a:srgbClr val="C00000"/>
              </a:solidFill>
            </a:endParaRPr>
          </a:p>
          <a:p>
            <a:endParaRPr lang="en-GB" i="1" dirty="0">
              <a:solidFill>
                <a:srgbClr val="C00000"/>
              </a:solidFill>
            </a:endParaRPr>
          </a:p>
        </p:txBody>
      </p:sp>
    </p:spTree>
    <p:extLst>
      <p:ext uri="{BB962C8B-B14F-4D97-AF65-F5344CB8AC3E}">
        <p14:creationId xmlns:p14="http://schemas.microsoft.com/office/powerpoint/2010/main" val="7484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329576"/>
            <a:ext cx="12192000" cy="584775"/>
          </a:xfrm>
          <a:prstGeom prst="rect">
            <a:avLst/>
          </a:prstGeom>
          <a:noFill/>
        </p:spPr>
        <p:txBody>
          <a:bodyPr wrap="square" rtlCol="0">
            <a:spAutoFit/>
          </a:bodyPr>
          <a:lstStyle/>
          <a:p>
            <a:pPr marL="342900" indent="-342900">
              <a:buAutoNum type="arabicPeriod"/>
            </a:pPr>
            <a:r>
              <a:rPr lang="en-GB" sz="1600" dirty="0"/>
              <a:t>Under each diagram, add a detailed explanation to show your awareness of how programming languages developed over time. Make sure to show your understanding of the difference between machine code, assembly language, low-level languages and high-level languages.</a:t>
            </a:r>
          </a:p>
        </p:txBody>
      </p:sp>
      <p:sp>
        <p:nvSpPr>
          <p:cNvPr id="21" name="Rectangle 20">
            <a:extLst>
              <a:ext uri="{FF2B5EF4-FFF2-40B4-BE49-F238E27FC236}">
                <a16:creationId xmlns:a16="http://schemas.microsoft.com/office/drawing/2014/main" id="{B7B47FB4-57B9-4E28-82CC-F2AB1A8EAC84}"/>
              </a:ext>
            </a:extLst>
          </p:cNvPr>
          <p:cNvSpPr/>
          <p:nvPr/>
        </p:nvSpPr>
        <p:spPr>
          <a:xfrm>
            <a:off x="0" y="468684"/>
            <a:ext cx="12192000" cy="584775"/>
          </a:xfrm>
          <a:prstGeom prst="rect">
            <a:avLst/>
          </a:prstGeom>
        </p:spPr>
        <p:txBody>
          <a:bodyPr wrap="square">
            <a:spAutoFit/>
          </a:bodyPr>
          <a:lstStyle/>
          <a:p>
            <a:r>
              <a:rPr lang="en-GB" sz="1600" dirty="0">
                <a:solidFill>
                  <a:srgbClr val="C00000"/>
                </a:solidFill>
              </a:rPr>
              <a:t>Show awareness of the development of types of programming languages and their classification into low-level and high-level languages</a:t>
            </a:r>
          </a:p>
          <a:p>
            <a:r>
              <a:rPr lang="en-GB" sz="1600" dirty="0">
                <a:solidFill>
                  <a:srgbClr val="C00000"/>
                </a:solidFill>
              </a:rPr>
              <a:t>Know that low-level languages are considered to be: • machine code • assembly language</a:t>
            </a:r>
          </a:p>
        </p:txBody>
      </p:sp>
      <p:sp>
        <p:nvSpPr>
          <p:cNvPr id="22" name="Rectangle 21">
            <a:extLst>
              <a:ext uri="{FF2B5EF4-FFF2-40B4-BE49-F238E27FC236}">
                <a16:creationId xmlns:a16="http://schemas.microsoft.com/office/drawing/2014/main" id="{80350F07-66C7-4D6E-B2C6-15B32B438737}"/>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Programming languages and translators</a:t>
            </a:r>
            <a:endParaRPr lang="en-GB" sz="2400" dirty="0">
              <a:solidFill>
                <a:srgbClr val="C00000"/>
              </a:solidFill>
            </a:endParaRPr>
          </a:p>
        </p:txBody>
      </p:sp>
      <p:sp>
        <p:nvSpPr>
          <p:cNvPr id="2" name="TextBox 1">
            <a:extLst>
              <a:ext uri="{FF2B5EF4-FFF2-40B4-BE49-F238E27FC236}">
                <a16:creationId xmlns:a16="http://schemas.microsoft.com/office/drawing/2014/main" id="{28744BF4-A784-4678-B95B-78FDD0D64F35}"/>
              </a:ext>
            </a:extLst>
          </p:cNvPr>
          <p:cNvSpPr txBox="1"/>
          <p:nvPr/>
        </p:nvSpPr>
        <p:spPr>
          <a:xfrm>
            <a:off x="435835" y="1916151"/>
            <a:ext cx="1468031" cy="400110"/>
          </a:xfrm>
          <a:prstGeom prst="rect">
            <a:avLst/>
          </a:prstGeom>
          <a:solidFill>
            <a:schemeClr val="accent2">
              <a:lumMod val="20000"/>
              <a:lumOff val="80000"/>
            </a:schemeClr>
          </a:solidFill>
          <a:ln>
            <a:solidFill>
              <a:schemeClr val="tx1"/>
            </a:solidFill>
          </a:ln>
        </p:spPr>
        <p:txBody>
          <a:bodyPr wrap="none" rtlCol="0">
            <a:spAutoFit/>
          </a:bodyPr>
          <a:lstStyle/>
          <a:p>
            <a:r>
              <a:rPr lang="en-GB" sz="2000" b="1" dirty="0"/>
              <a:t>Before 1949</a:t>
            </a:r>
          </a:p>
        </p:txBody>
      </p:sp>
      <p:graphicFrame>
        <p:nvGraphicFramePr>
          <p:cNvPr id="6" name="Group 91">
            <a:extLst>
              <a:ext uri="{FF2B5EF4-FFF2-40B4-BE49-F238E27FC236}">
                <a16:creationId xmlns:a16="http://schemas.microsoft.com/office/drawing/2014/main" id="{F63EBC98-89AC-4EE5-A2BC-FB9FEF270965}"/>
              </a:ext>
            </a:extLst>
          </p:cNvPr>
          <p:cNvGraphicFramePr>
            <a:graphicFrameLocks noGrp="1"/>
          </p:cNvGraphicFramePr>
          <p:nvPr>
            <p:extLst>
              <p:ext uri="{D42A27DB-BD31-4B8C-83A1-F6EECF244321}">
                <p14:modId xmlns:p14="http://schemas.microsoft.com/office/powerpoint/2010/main" val="1035131749"/>
              </p:ext>
            </p:extLst>
          </p:nvPr>
        </p:nvGraphicFramePr>
        <p:xfrm>
          <a:off x="6586369" y="2316261"/>
          <a:ext cx="4746398" cy="1463676"/>
        </p:xfrm>
        <a:graphic>
          <a:graphicData uri="http://schemas.openxmlformats.org/drawingml/2006/table">
            <a:tbl>
              <a:tblPr/>
              <a:tblGrid>
                <a:gridCol w="523517">
                  <a:extLst>
                    <a:ext uri="{9D8B030D-6E8A-4147-A177-3AD203B41FA5}">
                      <a16:colId xmlns:a16="http://schemas.microsoft.com/office/drawing/2014/main" val="20000"/>
                    </a:ext>
                  </a:extLst>
                </a:gridCol>
                <a:gridCol w="4222881">
                  <a:extLst>
                    <a:ext uri="{9D8B030D-6E8A-4147-A177-3AD203B41FA5}">
                      <a16:colId xmlns:a16="http://schemas.microsoft.com/office/drawing/2014/main" val="20001"/>
                    </a:ext>
                  </a:extLst>
                </a:gridCol>
              </a:tblGrid>
              <a:tr h="243946">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Valid machine opcodes</a:t>
                      </a: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0000</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Load the value stored in memory location at operand into accumulator</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extLst>
                  <a:ext uri="{0D108BD9-81ED-4DB2-BD59-A6C34878D82A}">
                    <a16:rowId xmlns:a16="http://schemas.microsoft.com/office/drawing/2014/main" val="10001"/>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0001</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Store value in accumulator in memory location at operand</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0010</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Add value at operand to value in accumulator</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0011</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Compare contents of accumulator with contents at operand</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0100</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Stop</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7" name="Group 6">
            <a:extLst>
              <a:ext uri="{FF2B5EF4-FFF2-40B4-BE49-F238E27FC236}">
                <a16:creationId xmlns:a16="http://schemas.microsoft.com/office/drawing/2014/main" id="{5F245D1D-582C-40F4-8E27-DBEF0BD8D52D}"/>
              </a:ext>
            </a:extLst>
          </p:cNvPr>
          <p:cNvGrpSpPr>
            <a:grpSpLocks/>
          </p:cNvGrpSpPr>
          <p:nvPr/>
        </p:nvGrpSpPr>
        <p:grpSpPr bwMode="auto">
          <a:xfrm>
            <a:off x="1117432" y="2921325"/>
            <a:ext cx="2219325" cy="1179512"/>
            <a:chOff x="1011" y="2406"/>
            <a:chExt cx="1398" cy="743"/>
          </a:xfrm>
        </p:grpSpPr>
        <p:pic>
          <p:nvPicPr>
            <p:cNvPr id="8" name="Picture 21" descr="MCj04414570000[1]">
              <a:extLst>
                <a:ext uri="{FF2B5EF4-FFF2-40B4-BE49-F238E27FC236}">
                  <a16:creationId xmlns:a16="http://schemas.microsoft.com/office/drawing/2014/main" id="{248C3FD1-166E-49A7-9967-FB1D3E15E1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 y="2406"/>
              <a:ext cx="642" cy="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22">
              <a:extLst>
                <a:ext uri="{FF2B5EF4-FFF2-40B4-BE49-F238E27FC236}">
                  <a16:creationId xmlns:a16="http://schemas.microsoft.com/office/drawing/2014/main" id="{8F1BF25B-8052-4C1F-96BC-AB5A0003A951}"/>
                </a:ext>
              </a:extLst>
            </p:cNvPr>
            <p:cNvSpPr>
              <a:spLocks noChangeShapeType="1"/>
            </p:cNvSpPr>
            <p:nvPr/>
          </p:nvSpPr>
          <p:spPr bwMode="auto">
            <a:xfrm>
              <a:off x="1712" y="2807"/>
              <a:ext cx="69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 name="Text Box 23">
              <a:extLst>
                <a:ext uri="{FF2B5EF4-FFF2-40B4-BE49-F238E27FC236}">
                  <a16:creationId xmlns:a16="http://schemas.microsoft.com/office/drawing/2014/main" id="{9CF66ECF-316F-463F-9EC0-849EAFB90FDA}"/>
                </a:ext>
              </a:extLst>
            </p:cNvPr>
            <p:cNvSpPr txBox="1">
              <a:spLocks noChangeArrowheads="1"/>
            </p:cNvSpPr>
            <p:nvPr/>
          </p:nvSpPr>
          <p:spPr bwMode="auto">
            <a:xfrm>
              <a:off x="1683" y="2563"/>
              <a:ext cx="726"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0000 1000</a:t>
              </a:r>
            </a:p>
          </p:txBody>
        </p:sp>
      </p:grpSp>
      <p:sp>
        <p:nvSpPr>
          <p:cNvPr id="11" name="Line 87">
            <a:extLst>
              <a:ext uri="{FF2B5EF4-FFF2-40B4-BE49-F238E27FC236}">
                <a16:creationId xmlns:a16="http://schemas.microsoft.com/office/drawing/2014/main" id="{6D4832D9-B195-402F-A966-E949DD143949}"/>
              </a:ext>
            </a:extLst>
          </p:cNvPr>
          <p:cNvSpPr>
            <a:spLocks noChangeShapeType="1"/>
          </p:cNvSpPr>
          <p:nvPr/>
        </p:nvSpPr>
        <p:spPr bwMode="auto">
          <a:xfrm flipV="1">
            <a:off x="5978357" y="2749649"/>
            <a:ext cx="595313" cy="58102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pic>
        <p:nvPicPr>
          <p:cNvPr id="12" name="Picture 2" descr="https://upload.wikimedia.org/wikipedia/commons/b/b9/Dorothy_Du_Boisson.jpg">
            <a:extLst>
              <a:ext uri="{FF2B5EF4-FFF2-40B4-BE49-F238E27FC236}">
                <a16:creationId xmlns:a16="http://schemas.microsoft.com/office/drawing/2014/main" id="{DE4F7304-70E5-477A-8057-08A5A786667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7724"/>
          <a:stretch/>
        </p:blipFill>
        <p:spPr bwMode="auto">
          <a:xfrm>
            <a:off x="3384382" y="2377947"/>
            <a:ext cx="2493737" cy="2096082"/>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12">
            <a:extLst>
              <a:ext uri="{FF2B5EF4-FFF2-40B4-BE49-F238E27FC236}">
                <a16:creationId xmlns:a16="http://schemas.microsoft.com/office/drawing/2014/main" id="{4DFC3BCD-F0B2-4B43-95D3-FDE7C6CDF9E7}"/>
              </a:ext>
            </a:extLst>
          </p:cNvPr>
          <p:cNvGrpSpPr/>
          <p:nvPr/>
        </p:nvGrpSpPr>
        <p:grpSpPr>
          <a:xfrm>
            <a:off x="2187406" y="2670368"/>
            <a:ext cx="1196976" cy="1477328"/>
            <a:chOff x="2654753" y="2836956"/>
            <a:chExt cx="1196976" cy="1477328"/>
          </a:xfrm>
        </p:grpSpPr>
        <p:sp>
          <p:nvSpPr>
            <p:cNvPr id="14" name="TextBox 13">
              <a:extLst>
                <a:ext uri="{FF2B5EF4-FFF2-40B4-BE49-F238E27FC236}">
                  <a16:creationId xmlns:a16="http://schemas.microsoft.com/office/drawing/2014/main" id="{C80C3ADB-E0BF-4B2C-A6A6-530815009033}"/>
                </a:ext>
              </a:extLst>
            </p:cNvPr>
            <p:cNvSpPr txBox="1"/>
            <p:nvPr/>
          </p:nvSpPr>
          <p:spPr>
            <a:xfrm>
              <a:off x="2654753" y="2836956"/>
              <a:ext cx="1196976" cy="1477328"/>
            </a:xfrm>
            <a:prstGeom prst="rect">
              <a:avLst/>
            </a:prstGeom>
            <a:noFill/>
          </p:spPr>
          <p:txBody>
            <a:bodyPr wrap="square" rtlCol="0">
              <a:spAutoFit/>
            </a:bodyPr>
            <a:lstStyle/>
            <a:p>
              <a:r>
                <a:rPr lang="en-GB" b="1" dirty="0"/>
                <a:t>opcode</a:t>
              </a:r>
            </a:p>
            <a:p>
              <a:endParaRPr lang="en-GB" b="1" dirty="0"/>
            </a:p>
            <a:p>
              <a:endParaRPr lang="en-GB" b="1" dirty="0"/>
            </a:p>
            <a:p>
              <a:endParaRPr lang="en-GB" b="1" dirty="0"/>
            </a:p>
            <a:p>
              <a:pPr algn="r"/>
              <a:r>
                <a:rPr lang="en-GB" b="1" dirty="0"/>
                <a:t>operand</a:t>
              </a:r>
            </a:p>
          </p:txBody>
        </p:sp>
        <p:cxnSp>
          <p:nvCxnSpPr>
            <p:cNvPr id="15" name="Straight Arrow Connector 14">
              <a:extLst>
                <a:ext uri="{FF2B5EF4-FFF2-40B4-BE49-F238E27FC236}">
                  <a16:creationId xmlns:a16="http://schemas.microsoft.com/office/drawing/2014/main" id="{07778AE9-23AA-425B-B458-98DE32C33BD3}"/>
                </a:ext>
              </a:extLst>
            </p:cNvPr>
            <p:cNvCxnSpPr/>
            <p:nvPr/>
          </p:nvCxnSpPr>
          <p:spPr>
            <a:xfrm>
              <a:off x="2975429" y="3087913"/>
              <a:ext cx="0" cy="2492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F9AF8060-F54D-4049-A1DF-E05886C37068}"/>
                </a:ext>
              </a:extLst>
            </p:cNvPr>
            <p:cNvCxnSpPr/>
            <p:nvPr/>
          </p:nvCxnSpPr>
          <p:spPr>
            <a:xfrm flipV="1">
              <a:off x="3439886" y="3631745"/>
              <a:ext cx="0" cy="2712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FCBD3739-2479-4748-90BE-B31D81AB01B6}"/>
              </a:ext>
            </a:extLst>
          </p:cNvPr>
          <p:cNvSpPr txBox="1"/>
          <p:nvPr/>
        </p:nvSpPr>
        <p:spPr>
          <a:xfrm>
            <a:off x="119743" y="4752760"/>
            <a:ext cx="11952514" cy="1200329"/>
          </a:xfrm>
          <a:prstGeom prst="rect">
            <a:avLst/>
          </a:prstGeom>
          <a:solidFill>
            <a:schemeClr val="bg1"/>
          </a:solidFill>
          <a:ln>
            <a:solidFill>
              <a:schemeClr val="tx1"/>
            </a:solidFill>
          </a:ln>
        </p:spPr>
        <p:txBody>
          <a:bodyPr wrap="square" rtlCol="0">
            <a:spAutoFit/>
          </a:bodyPr>
          <a:lstStyle/>
          <a:p>
            <a:r>
              <a:rPr lang="en-GB" i="1" dirty="0">
                <a:solidFill>
                  <a:srgbClr val="C00000"/>
                </a:solidFill>
              </a:rPr>
              <a:t>In the earliest days of computing, instructions had to be entered directly into a computer in machine code form. These computers had very limited memory. Each memory cell was a single vacuum tube the size of a lightbulb! The actual binary digits had to be entered directly, and it was essential that these were sequences of binary digits the computer would understand. The machine code instructions entered were typically in two parts; the operation code (opcode) and the operand.</a:t>
            </a:r>
          </a:p>
        </p:txBody>
      </p:sp>
    </p:spTree>
    <p:extLst>
      <p:ext uri="{BB962C8B-B14F-4D97-AF65-F5344CB8AC3E}">
        <p14:creationId xmlns:p14="http://schemas.microsoft.com/office/powerpoint/2010/main" val="236430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329576"/>
            <a:ext cx="12192000" cy="584775"/>
          </a:xfrm>
          <a:prstGeom prst="rect">
            <a:avLst/>
          </a:prstGeom>
          <a:noFill/>
        </p:spPr>
        <p:txBody>
          <a:bodyPr wrap="square" rtlCol="0">
            <a:spAutoFit/>
          </a:bodyPr>
          <a:lstStyle/>
          <a:p>
            <a:pPr marL="342900" indent="-342900">
              <a:buFont typeface="+mj-lt"/>
              <a:buAutoNum type="arabicPeriod" startAt="2"/>
            </a:pPr>
            <a:r>
              <a:rPr lang="en-GB" sz="1600" dirty="0"/>
              <a:t>Under each diagram, add a detailed explanation to show your awareness of how programming languages developed over time. Make sure to show your understanding of the difference between machine code, assembly language, low-level languages and high-level languages.</a:t>
            </a:r>
          </a:p>
        </p:txBody>
      </p:sp>
      <p:sp>
        <p:nvSpPr>
          <p:cNvPr id="21" name="Rectangle 20">
            <a:extLst>
              <a:ext uri="{FF2B5EF4-FFF2-40B4-BE49-F238E27FC236}">
                <a16:creationId xmlns:a16="http://schemas.microsoft.com/office/drawing/2014/main" id="{B7B47FB4-57B9-4E28-82CC-F2AB1A8EAC84}"/>
              </a:ext>
            </a:extLst>
          </p:cNvPr>
          <p:cNvSpPr/>
          <p:nvPr/>
        </p:nvSpPr>
        <p:spPr>
          <a:xfrm>
            <a:off x="0" y="468684"/>
            <a:ext cx="12192000" cy="584775"/>
          </a:xfrm>
          <a:prstGeom prst="rect">
            <a:avLst/>
          </a:prstGeom>
        </p:spPr>
        <p:txBody>
          <a:bodyPr wrap="square">
            <a:spAutoFit/>
          </a:bodyPr>
          <a:lstStyle/>
          <a:p>
            <a:r>
              <a:rPr lang="en-GB" sz="1600" dirty="0">
                <a:solidFill>
                  <a:srgbClr val="C00000"/>
                </a:solidFill>
              </a:rPr>
              <a:t>Show awareness of the development of types of programming languages and their classification into low-level and high-level languages</a:t>
            </a:r>
          </a:p>
          <a:p>
            <a:r>
              <a:rPr lang="en-GB" sz="1600" dirty="0">
                <a:solidFill>
                  <a:srgbClr val="C00000"/>
                </a:solidFill>
              </a:rPr>
              <a:t>Know that low-level languages are considered to be: • machine code • assembly language</a:t>
            </a:r>
          </a:p>
        </p:txBody>
      </p:sp>
      <p:sp>
        <p:nvSpPr>
          <p:cNvPr id="22" name="Rectangle 21">
            <a:extLst>
              <a:ext uri="{FF2B5EF4-FFF2-40B4-BE49-F238E27FC236}">
                <a16:creationId xmlns:a16="http://schemas.microsoft.com/office/drawing/2014/main" id="{80350F07-66C7-4D6E-B2C6-15B32B438737}"/>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Programming languages and translators</a:t>
            </a:r>
            <a:endParaRPr lang="en-GB" sz="2400" dirty="0">
              <a:solidFill>
                <a:srgbClr val="C00000"/>
              </a:solidFill>
            </a:endParaRPr>
          </a:p>
        </p:txBody>
      </p:sp>
      <p:graphicFrame>
        <p:nvGraphicFramePr>
          <p:cNvPr id="28" name="Group 91">
            <a:extLst>
              <a:ext uri="{FF2B5EF4-FFF2-40B4-BE49-F238E27FC236}">
                <a16:creationId xmlns:a16="http://schemas.microsoft.com/office/drawing/2014/main" id="{D3AAC0B5-D44D-4949-B2A2-19C8E646AD67}"/>
              </a:ext>
            </a:extLst>
          </p:cNvPr>
          <p:cNvGraphicFramePr>
            <a:graphicFrameLocks noGrp="1"/>
          </p:cNvGraphicFramePr>
          <p:nvPr>
            <p:extLst>
              <p:ext uri="{D42A27DB-BD31-4B8C-83A1-F6EECF244321}">
                <p14:modId xmlns:p14="http://schemas.microsoft.com/office/powerpoint/2010/main" val="1377837834"/>
              </p:ext>
            </p:extLst>
          </p:nvPr>
        </p:nvGraphicFramePr>
        <p:xfrm>
          <a:off x="6984435" y="1981756"/>
          <a:ext cx="1466850" cy="1463676"/>
        </p:xfrm>
        <a:graphic>
          <a:graphicData uri="http://schemas.openxmlformats.org/drawingml/2006/table">
            <a:tbl>
              <a:tblPr/>
              <a:tblGrid>
                <a:gridCol w="623887">
                  <a:extLst>
                    <a:ext uri="{9D8B030D-6E8A-4147-A177-3AD203B41FA5}">
                      <a16:colId xmlns:a16="http://schemas.microsoft.com/office/drawing/2014/main" val="20000"/>
                    </a:ext>
                  </a:extLst>
                </a:gridCol>
                <a:gridCol w="842963">
                  <a:extLst>
                    <a:ext uri="{9D8B030D-6E8A-4147-A177-3AD203B41FA5}">
                      <a16:colId xmlns:a16="http://schemas.microsoft.com/office/drawing/2014/main" val="20001"/>
                    </a:ext>
                  </a:extLst>
                </a:gridCol>
              </a:tblGrid>
              <a:tr h="243946">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Instruction Table</a:t>
                      </a: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ADD</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11001001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extLst>
                  <a:ext uri="{0D108BD9-81ED-4DB2-BD59-A6C34878D82A}">
                    <a16:rowId xmlns:a16="http://schemas.microsoft.com/office/drawing/2014/main" val="10001"/>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SUB</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01010010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MULT</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10010001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DIV</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01101010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COMP</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00011001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29" name="Group 92">
            <a:extLst>
              <a:ext uri="{FF2B5EF4-FFF2-40B4-BE49-F238E27FC236}">
                <a16:creationId xmlns:a16="http://schemas.microsoft.com/office/drawing/2014/main" id="{C24A10C2-536F-4B71-9432-6865CB5F470D}"/>
              </a:ext>
            </a:extLst>
          </p:cNvPr>
          <p:cNvGraphicFramePr>
            <a:graphicFrameLocks noGrp="1"/>
          </p:cNvGraphicFramePr>
          <p:nvPr>
            <p:extLst>
              <p:ext uri="{D42A27DB-BD31-4B8C-83A1-F6EECF244321}">
                <p14:modId xmlns:p14="http://schemas.microsoft.com/office/powerpoint/2010/main" val="3914693103"/>
              </p:ext>
            </p:extLst>
          </p:nvPr>
        </p:nvGraphicFramePr>
        <p:xfrm>
          <a:off x="8927535" y="2008744"/>
          <a:ext cx="1466850" cy="1463676"/>
        </p:xfrm>
        <a:graphic>
          <a:graphicData uri="http://schemas.openxmlformats.org/drawingml/2006/table">
            <a:tbl>
              <a:tblPr/>
              <a:tblGrid>
                <a:gridCol w="623887">
                  <a:extLst>
                    <a:ext uri="{9D8B030D-6E8A-4147-A177-3AD203B41FA5}">
                      <a16:colId xmlns:a16="http://schemas.microsoft.com/office/drawing/2014/main" val="20000"/>
                    </a:ext>
                  </a:extLst>
                </a:gridCol>
                <a:gridCol w="842963">
                  <a:extLst>
                    <a:ext uri="{9D8B030D-6E8A-4147-A177-3AD203B41FA5}">
                      <a16:colId xmlns:a16="http://schemas.microsoft.com/office/drawing/2014/main" val="20001"/>
                    </a:ext>
                  </a:extLst>
                </a:gridCol>
              </a:tblGrid>
              <a:tr h="243946">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Memory Table</a:t>
                      </a: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NUM1</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100100101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extLst>
                  <a:ext uri="{0D108BD9-81ED-4DB2-BD59-A6C34878D82A}">
                    <a16:rowId xmlns:a16="http://schemas.microsoft.com/office/drawing/2014/main" val="10001"/>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NUM2</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010101100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TOT</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110010001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30" name="Group 29">
            <a:extLst>
              <a:ext uri="{FF2B5EF4-FFF2-40B4-BE49-F238E27FC236}">
                <a16:creationId xmlns:a16="http://schemas.microsoft.com/office/drawing/2014/main" id="{5FA6B1F9-6AA0-4ABE-861D-DE1DBAB66E50}"/>
              </a:ext>
            </a:extLst>
          </p:cNvPr>
          <p:cNvGrpSpPr/>
          <p:nvPr/>
        </p:nvGrpSpPr>
        <p:grpSpPr>
          <a:xfrm>
            <a:off x="1515497" y="2168628"/>
            <a:ext cx="8130722" cy="2196194"/>
            <a:chOff x="556079" y="2065564"/>
            <a:chExt cx="8130722" cy="2196194"/>
          </a:xfrm>
        </p:grpSpPr>
        <p:grpSp>
          <p:nvGrpSpPr>
            <p:cNvPr id="31" name="Group 24">
              <a:extLst>
                <a:ext uri="{FF2B5EF4-FFF2-40B4-BE49-F238E27FC236}">
                  <a16:creationId xmlns:a16="http://schemas.microsoft.com/office/drawing/2014/main" id="{886C765F-7C4D-4216-9148-3C9E7954CD42}"/>
                </a:ext>
              </a:extLst>
            </p:cNvPr>
            <p:cNvGrpSpPr>
              <a:grpSpLocks/>
            </p:cNvGrpSpPr>
            <p:nvPr/>
          </p:nvGrpSpPr>
          <p:grpSpPr bwMode="auto">
            <a:xfrm>
              <a:off x="556079" y="2483756"/>
              <a:ext cx="2266950" cy="1179512"/>
              <a:chOff x="1011" y="2406"/>
              <a:chExt cx="1428" cy="743"/>
            </a:xfrm>
          </p:grpSpPr>
          <p:pic>
            <p:nvPicPr>
              <p:cNvPr id="52" name="Picture 21" descr="MCj04414570000[1]">
                <a:extLst>
                  <a:ext uri="{FF2B5EF4-FFF2-40B4-BE49-F238E27FC236}">
                    <a16:creationId xmlns:a16="http://schemas.microsoft.com/office/drawing/2014/main" id="{84DECC8C-5416-4434-9CA2-97A82D3DE5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 y="2406"/>
                <a:ext cx="642" cy="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Line 22">
                <a:extLst>
                  <a:ext uri="{FF2B5EF4-FFF2-40B4-BE49-F238E27FC236}">
                    <a16:creationId xmlns:a16="http://schemas.microsoft.com/office/drawing/2014/main" id="{196C789C-00FB-488B-9605-337AF783DBE7}"/>
                  </a:ext>
                </a:extLst>
              </p:cNvPr>
              <p:cNvSpPr>
                <a:spLocks noChangeShapeType="1"/>
              </p:cNvSpPr>
              <p:nvPr/>
            </p:nvSpPr>
            <p:spPr bwMode="auto">
              <a:xfrm>
                <a:off x="1712" y="2807"/>
                <a:ext cx="69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4" name="Text Box 23">
                <a:extLst>
                  <a:ext uri="{FF2B5EF4-FFF2-40B4-BE49-F238E27FC236}">
                    <a16:creationId xmlns:a16="http://schemas.microsoft.com/office/drawing/2014/main" id="{2EEB8F69-CD01-4A4E-A158-311BDE63AC00}"/>
                  </a:ext>
                </a:extLst>
              </p:cNvPr>
              <p:cNvSpPr txBox="1">
                <a:spLocks noChangeArrowheads="1"/>
              </p:cNvSpPr>
              <p:nvPr/>
            </p:nvSpPr>
            <p:spPr bwMode="auto">
              <a:xfrm>
                <a:off x="1656" y="2563"/>
                <a:ext cx="78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grpSp>
        <p:grpSp>
          <p:nvGrpSpPr>
            <p:cNvPr id="32" name="Group 90">
              <a:extLst>
                <a:ext uri="{FF2B5EF4-FFF2-40B4-BE49-F238E27FC236}">
                  <a16:creationId xmlns:a16="http://schemas.microsoft.com/office/drawing/2014/main" id="{7471DBC9-D169-477C-9E8B-67282DCCAF61}"/>
                </a:ext>
              </a:extLst>
            </p:cNvPr>
            <p:cNvGrpSpPr>
              <a:grpSpLocks/>
            </p:cNvGrpSpPr>
            <p:nvPr/>
          </p:nvGrpSpPr>
          <p:grpSpPr bwMode="auto">
            <a:xfrm>
              <a:off x="5417004" y="2226355"/>
              <a:ext cx="2568575" cy="1433512"/>
              <a:chOff x="2670" y="2323"/>
              <a:chExt cx="1618" cy="903"/>
            </a:xfrm>
          </p:grpSpPr>
          <p:sp>
            <p:nvSpPr>
              <p:cNvPr id="50" name="Line 87">
                <a:extLst>
                  <a:ext uri="{FF2B5EF4-FFF2-40B4-BE49-F238E27FC236}">
                    <a16:creationId xmlns:a16="http://schemas.microsoft.com/office/drawing/2014/main" id="{CFA627C5-3306-4663-92C2-AA1677D64D61}"/>
                  </a:ext>
                </a:extLst>
              </p:cNvPr>
              <p:cNvSpPr>
                <a:spLocks noChangeShapeType="1"/>
              </p:cNvSpPr>
              <p:nvPr/>
            </p:nvSpPr>
            <p:spPr bwMode="auto">
              <a:xfrm flipV="1">
                <a:off x="2670" y="2377"/>
                <a:ext cx="375" cy="36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1" name="Freeform 89">
                <a:extLst>
                  <a:ext uri="{FF2B5EF4-FFF2-40B4-BE49-F238E27FC236}">
                    <a16:creationId xmlns:a16="http://schemas.microsoft.com/office/drawing/2014/main" id="{54A6AA7C-4CFA-4DE1-AE64-82B6FE19C1A7}"/>
                  </a:ext>
                </a:extLst>
              </p:cNvPr>
              <p:cNvSpPr>
                <a:spLocks/>
              </p:cNvSpPr>
              <p:nvPr/>
            </p:nvSpPr>
            <p:spPr bwMode="auto">
              <a:xfrm>
                <a:off x="2679" y="2323"/>
                <a:ext cx="1609" cy="903"/>
              </a:xfrm>
              <a:custGeom>
                <a:avLst/>
                <a:gdLst>
                  <a:gd name="T0" fmla="*/ 0 w 1609"/>
                  <a:gd name="T1" fmla="*/ 420 h 903"/>
                  <a:gd name="T2" fmla="*/ 201 w 1609"/>
                  <a:gd name="T3" fmla="*/ 768 h 903"/>
                  <a:gd name="T4" fmla="*/ 759 w 1609"/>
                  <a:gd name="T5" fmla="*/ 850 h 903"/>
                  <a:gd name="T6" fmla="*/ 1426 w 1609"/>
                  <a:gd name="T7" fmla="*/ 795 h 903"/>
                  <a:gd name="T8" fmla="*/ 1463 w 1609"/>
                  <a:gd name="T9" fmla="*/ 201 h 903"/>
                  <a:gd name="T10" fmla="*/ 1609 w 1609"/>
                  <a:gd name="T11" fmla="*/ 0 h 903"/>
                  <a:gd name="T12" fmla="*/ 0 60000 65536"/>
                  <a:gd name="T13" fmla="*/ 0 60000 65536"/>
                  <a:gd name="T14" fmla="*/ 0 60000 65536"/>
                  <a:gd name="T15" fmla="*/ 0 60000 65536"/>
                  <a:gd name="T16" fmla="*/ 0 60000 65536"/>
                  <a:gd name="T17" fmla="*/ 0 60000 65536"/>
                  <a:gd name="T18" fmla="*/ 0 w 1609"/>
                  <a:gd name="T19" fmla="*/ 0 h 903"/>
                  <a:gd name="T20" fmla="*/ 1609 w 1609"/>
                  <a:gd name="T21" fmla="*/ 903 h 903"/>
                </a:gdLst>
                <a:ahLst/>
                <a:cxnLst>
                  <a:cxn ang="T12">
                    <a:pos x="T0" y="T1"/>
                  </a:cxn>
                  <a:cxn ang="T13">
                    <a:pos x="T2" y="T3"/>
                  </a:cxn>
                  <a:cxn ang="T14">
                    <a:pos x="T4" y="T5"/>
                  </a:cxn>
                  <a:cxn ang="T15">
                    <a:pos x="T6" y="T7"/>
                  </a:cxn>
                  <a:cxn ang="T16">
                    <a:pos x="T8" y="T9"/>
                  </a:cxn>
                  <a:cxn ang="T17">
                    <a:pos x="T10" y="T11"/>
                  </a:cxn>
                </a:cxnLst>
                <a:rect l="T18" t="T19" r="T20" b="T21"/>
                <a:pathLst>
                  <a:path w="1609" h="903">
                    <a:moveTo>
                      <a:pt x="0" y="420"/>
                    </a:moveTo>
                    <a:cubicBezTo>
                      <a:pt x="37" y="558"/>
                      <a:pt x="74" y="696"/>
                      <a:pt x="201" y="768"/>
                    </a:cubicBezTo>
                    <a:cubicBezTo>
                      <a:pt x="328" y="840"/>
                      <a:pt x="555" y="846"/>
                      <a:pt x="759" y="850"/>
                    </a:cubicBezTo>
                    <a:cubicBezTo>
                      <a:pt x="963" y="854"/>
                      <a:pt x="1309" y="903"/>
                      <a:pt x="1426" y="795"/>
                    </a:cubicBezTo>
                    <a:cubicBezTo>
                      <a:pt x="1543" y="687"/>
                      <a:pt x="1433" y="333"/>
                      <a:pt x="1463" y="201"/>
                    </a:cubicBezTo>
                    <a:cubicBezTo>
                      <a:pt x="1493" y="69"/>
                      <a:pt x="1551" y="34"/>
                      <a:pt x="1609" y="0"/>
                    </a:cubicBezTo>
                  </a:path>
                </a:pathLst>
              </a:custGeom>
              <a:noFill/>
              <a:ln w="2857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de-DE"/>
              </a:p>
            </p:txBody>
          </p:sp>
        </p:grpSp>
        <p:grpSp>
          <p:nvGrpSpPr>
            <p:cNvPr id="33" name="Group 32">
              <a:extLst>
                <a:ext uri="{FF2B5EF4-FFF2-40B4-BE49-F238E27FC236}">
                  <a16:creationId xmlns:a16="http://schemas.microsoft.com/office/drawing/2014/main" id="{A5B5ADB7-6C63-43C5-A5C6-6728BEA68D53}"/>
                </a:ext>
              </a:extLst>
            </p:cNvPr>
            <p:cNvGrpSpPr>
              <a:grpSpLocks/>
            </p:cNvGrpSpPr>
            <p:nvPr/>
          </p:nvGrpSpPr>
          <p:grpSpPr bwMode="auto">
            <a:xfrm>
              <a:off x="5278666" y="3850368"/>
              <a:ext cx="3408135" cy="411390"/>
              <a:chOff x="4184650" y="4682248"/>
              <a:chExt cx="3209176" cy="584775"/>
            </a:xfrm>
          </p:grpSpPr>
          <p:sp>
            <p:nvSpPr>
              <p:cNvPr id="36" name="Text Box 93">
                <a:extLst>
                  <a:ext uri="{FF2B5EF4-FFF2-40B4-BE49-F238E27FC236}">
                    <a16:creationId xmlns:a16="http://schemas.microsoft.com/office/drawing/2014/main" id="{170F0C32-0F32-41C5-8AAA-7E47FC768910}"/>
                  </a:ext>
                </a:extLst>
              </p:cNvPr>
              <p:cNvSpPr txBox="1">
                <a:spLocks noChangeArrowheads="1"/>
              </p:cNvSpPr>
              <p:nvPr/>
            </p:nvSpPr>
            <p:spPr bwMode="auto">
              <a:xfrm>
                <a:off x="5277688" y="4682248"/>
                <a:ext cx="21161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a:spcBef>
                    <a:spcPct val="20000"/>
                  </a:spcBef>
                </a:pPr>
                <a:r>
                  <a:rPr lang="en-GB" dirty="0"/>
                  <a:t>11001001 100100101</a:t>
                </a:r>
              </a:p>
            </p:txBody>
          </p:sp>
          <p:sp>
            <p:nvSpPr>
              <p:cNvPr id="49" name="Line 94">
                <a:extLst>
                  <a:ext uri="{FF2B5EF4-FFF2-40B4-BE49-F238E27FC236}">
                    <a16:creationId xmlns:a16="http://schemas.microsoft.com/office/drawing/2014/main" id="{71DDDB21-533D-4EA8-B0FE-4B6584F019A1}"/>
                  </a:ext>
                </a:extLst>
              </p:cNvPr>
              <p:cNvSpPr>
                <a:spLocks noChangeShapeType="1"/>
              </p:cNvSpPr>
              <p:nvPr/>
            </p:nvSpPr>
            <p:spPr bwMode="auto">
              <a:xfrm flipH="1">
                <a:off x="4184650" y="4897438"/>
                <a:ext cx="11176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pic>
          <p:nvPicPr>
            <p:cNvPr id="35" name="Picture 34">
              <a:extLst>
                <a:ext uri="{FF2B5EF4-FFF2-40B4-BE49-F238E27FC236}">
                  <a16:creationId xmlns:a16="http://schemas.microsoft.com/office/drawing/2014/main" id="{3FA2AFBF-895F-4071-84B6-86478556A1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75206" y="2065564"/>
              <a:ext cx="2564724" cy="2188029"/>
            </a:xfrm>
            <a:prstGeom prst="rect">
              <a:avLst/>
            </a:prstGeom>
          </p:spPr>
        </p:pic>
      </p:grpSp>
      <p:sp>
        <p:nvSpPr>
          <p:cNvPr id="55" name="TextBox 54">
            <a:extLst>
              <a:ext uri="{FF2B5EF4-FFF2-40B4-BE49-F238E27FC236}">
                <a16:creationId xmlns:a16="http://schemas.microsoft.com/office/drawing/2014/main" id="{FE1DE6F1-FF0D-410B-BE49-9E2E49D9E1CD}"/>
              </a:ext>
            </a:extLst>
          </p:cNvPr>
          <p:cNvSpPr txBox="1"/>
          <p:nvPr/>
        </p:nvSpPr>
        <p:spPr>
          <a:xfrm>
            <a:off x="119743" y="4581069"/>
            <a:ext cx="11952514" cy="1477328"/>
          </a:xfrm>
          <a:prstGeom prst="rect">
            <a:avLst/>
          </a:prstGeom>
          <a:solidFill>
            <a:schemeClr val="bg1"/>
          </a:solidFill>
          <a:ln>
            <a:solidFill>
              <a:schemeClr val="tx1"/>
            </a:solidFill>
          </a:ln>
        </p:spPr>
        <p:txBody>
          <a:bodyPr wrap="square" rtlCol="0">
            <a:spAutoFit/>
          </a:bodyPr>
          <a:lstStyle/>
          <a:p>
            <a:r>
              <a:rPr lang="en-GB" i="1" dirty="0">
                <a:solidFill>
                  <a:srgbClr val="C00000"/>
                </a:solidFill>
              </a:rPr>
              <a:t>&lt;Explanation&gt;</a:t>
            </a:r>
          </a:p>
          <a:p>
            <a:endParaRPr lang="en-GB" i="1" dirty="0">
              <a:solidFill>
                <a:srgbClr val="C00000"/>
              </a:solidFill>
            </a:endParaRPr>
          </a:p>
          <a:p>
            <a:endParaRPr lang="en-GB" i="1" dirty="0">
              <a:solidFill>
                <a:srgbClr val="C00000"/>
              </a:solidFill>
            </a:endParaRPr>
          </a:p>
          <a:p>
            <a:endParaRPr lang="en-GB" i="1" dirty="0">
              <a:solidFill>
                <a:srgbClr val="C00000"/>
              </a:solidFill>
            </a:endParaRPr>
          </a:p>
          <a:p>
            <a:endParaRPr lang="en-GB" i="1" dirty="0">
              <a:solidFill>
                <a:srgbClr val="C00000"/>
              </a:solidFill>
            </a:endParaRPr>
          </a:p>
        </p:txBody>
      </p:sp>
      <p:sp>
        <p:nvSpPr>
          <p:cNvPr id="56" name="TextBox 55">
            <a:extLst>
              <a:ext uri="{FF2B5EF4-FFF2-40B4-BE49-F238E27FC236}">
                <a16:creationId xmlns:a16="http://schemas.microsoft.com/office/drawing/2014/main" id="{88CFBE76-841C-44D5-ACC2-4CFA3EA03CBD}"/>
              </a:ext>
            </a:extLst>
          </p:cNvPr>
          <p:cNvSpPr txBox="1"/>
          <p:nvPr/>
        </p:nvSpPr>
        <p:spPr>
          <a:xfrm>
            <a:off x="435835" y="1916151"/>
            <a:ext cx="704039" cy="400110"/>
          </a:xfrm>
          <a:prstGeom prst="rect">
            <a:avLst/>
          </a:prstGeom>
          <a:solidFill>
            <a:schemeClr val="accent2">
              <a:lumMod val="20000"/>
              <a:lumOff val="80000"/>
            </a:schemeClr>
          </a:solidFill>
          <a:ln>
            <a:solidFill>
              <a:schemeClr val="tx1"/>
            </a:solidFill>
          </a:ln>
        </p:spPr>
        <p:txBody>
          <a:bodyPr wrap="none" rtlCol="0">
            <a:spAutoFit/>
          </a:bodyPr>
          <a:lstStyle/>
          <a:p>
            <a:r>
              <a:rPr lang="en-GB" sz="2000" b="1" dirty="0"/>
              <a:t>1949</a:t>
            </a:r>
          </a:p>
        </p:txBody>
      </p:sp>
      <p:grpSp>
        <p:nvGrpSpPr>
          <p:cNvPr id="57" name="Group 56">
            <a:extLst>
              <a:ext uri="{FF2B5EF4-FFF2-40B4-BE49-F238E27FC236}">
                <a16:creationId xmlns:a16="http://schemas.microsoft.com/office/drawing/2014/main" id="{3A0F3834-7A42-4029-AE48-59AF3B061758}"/>
              </a:ext>
            </a:extLst>
          </p:cNvPr>
          <p:cNvGrpSpPr/>
          <p:nvPr/>
        </p:nvGrpSpPr>
        <p:grpSpPr>
          <a:xfrm>
            <a:off x="2610521" y="2316261"/>
            <a:ext cx="1196976" cy="1477328"/>
            <a:chOff x="2654753" y="2836956"/>
            <a:chExt cx="1196976" cy="1477328"/>
          </a:xfrm>
        </p:grpSpPr>
        <p:sp>
          <p:nvSpPr>
            <p:cNvPr id="58" name="TextBox 57">
              <a:extLst>
                <a:ext uri="{FF2B5EF4-FFF2-40B4-BE49-F238E27FC236}">
                  <a16:creationId xmlns:a16="http://schemas.microsoft.com/office/drawing/2014/main" id="{336560AE-9FC9-4645-A5EC-D77685510923}"/>
                </a:ext>
              </a:extLst>
            </p:cNvPr>
            <p:cNvSpPr txBox="1"/>
            <p:nvPr/>
          </p:nvSpPr>
          <p:spPr>
            <a:xfrm>
              <a:off x="2654753" y="2836956"/>
              <a:ext cx="1196976" cy="1477328"/>
            </a:xfrm>
            <a:prstGeom prst="rect">
              <a:avLst/>
            </a:prstGeom>
            <a:noFill/>
          </p:spPr>
          <p:txBody>
            <a:bodyPr wrap="square" rtlCol="0">
              <a:spAutoFit/>
            </a:bodyPr>
            <a:lstStyle/>
            <a:p>
              <a:r>
                <a:rPr lang="en-GB" b="1" dirty="0"/>
                <a:t>opcode</a:t>
              </a:r>
            </a:p>
            <a:p>
              <a:endParaRPr lang="en-GB" b="1" dirty="0"/>
            </a:p>
            <a:p>
              <a:endParaRPr lang="en-GB" b="1" dirty="0"/>
            </a:p>
            <a:p>
              <a:endParaRPr lang="en-GB" b="1" dirty="0"/>
            </a:p>
            <a:p>
              <a:pPr algn="r"/>
              <a:r>
                <a:rPr lang="en-GB" b="1" dirty="0"/>
                <a:t>operand</a:t>
              </a:r>
            </a:p>
          </p:txBody>
        </p:sp>
        <p:cxnSp>
          <p:nvCxnSpPr>
            <p:cNvPr id="59" name="Straight Arrow Connector 58">
              <a:extLst>
                <a:ext uri="{FF2B5EF4-FFF2-40B4-BE49-F238E27FC236}">
                  <a16:creationId xmlns:a16="http://schemas.microsoft.com/office/drawing/2014/main" id="{39B989C6-3A49-4281-AF9D-A784083AC50B}"/>
                </a:ext>
              </a:extLst>
            </p:cNvPr>
            <p:cNvCxnSpPr/>
            <p:nvPr/>
          </p:nvCxnSpPr>
          <p:spPr>
            <a:xfrm>
              <a:off x="2975429" y="3087913"/>
              <a:ext cx="0" cy="2492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C019B4F4-278E-421F-ACEA-4BCB96452A08}"/>
                </a:ext>
              </a:extLst>
            </p:cNvPr>
            <p:cNvCxnSpPr/>
            <p:nvPr/>
          </p:nvCxnSpPr>
          <p:spPr>
            <a:xfrm flipV="1">
              <a:off x="3439886" y="3631745"/>
              <a:ext cx="0" cy="2712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1316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Group 91"/>
          <p:cNvGraphicFramePr>
            <a:graphicFrameLocks noGrp="1"/>
          </p:cNvGraphicFramePr>
          <p:nvPr>
            <p:extLst>
              <p:ext uri="{D42A27DB-BD31-4B8C-83A1-F6EECF244321}">
                <p14:modId xmlns:p14="http://schemas.microsoft.com/office/powerpoint/2010/main" val="1914350676"/>
              </p:ext>
            </p:extLst>
          </p:nvPr>
        </p:nvGraphicFramePr>
        <p:xfrm>
          <a:off x="6984435" y="1981756"/>
          <a:ext cx="1466850" cy="1463676"/>
        </p:xfrm>
        <a:graphic>
          <a:graphicData uri="http://schemas.openxmlformats.org/drawingml/2006/table">
            <a:tbl>
              <a:tblPr/>
              <a:tblGrid>
                <a:gridCol w="623887">
                  <a:extLst>
                    <a:ext uri="{9D8B030D-6E8A-4147-A177-3AD203B41FA5}">
                      <a16:colId xmlns:a16="http://schemas.microsoft.com/office/drawing/2014/main" val="20000"/>
                    </a:ext>
                  </a:extLst>
                </a:gridCol>
                <a:gridCol w="842963">
                  <a:extLst>
                    <a:ext uri="{9D8B030D-6E8A-4147-A177-3AD203B41FA5}">
                      <a16:colId xmlns:a16="http://schemas.microsoft.com/office/drawing/2014/main" val="20001"/>
                    </a:ext>
                  </a:extLst>
                </a:gridCol>
              </a:tblGrid>
              <a:tr h="243946">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Instruction Table</a:t>
                      </a: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ADD</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11001001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extLst>
                  <a:ext uri="{0D108BD9-81ED-4DB2-BD59-A6C34878D82A}">
                    <a16:rowId xmlns:a16="http://schemas.microsoft.com/office/drawing/2014/main" val="10001"/>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SUB</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01010010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MULT</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10010001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DIV</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01101010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COMP</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00011001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41" name="Group 92"/>
          <p:cNvGraphicFramePr>
            <a:graphicFrameLocks noGrp="1"/>
          </p:cNvGraphicFramePr>
          <p:nvPr>
            <p:extLst>
              <p:ext uri="{D42A27DB-BD31-4B8C-83A1-F6EECF244321}">
                <p14:modId xmlns:p14="http://schemas.microsoft.com/office/powerpoint/2010/main" val="3875926641"/>
              </p:ext>
            </p:extLst>
          </p:nvPr>
        </p:nvGraphicFramePr>
        <p:xfrm>
          <a:off x="8927535" y="2008744"/>
          <a:ext cx="1466850" cy="1463676"/>
        </p:xfrm>
        <a:graphic>
          <a:graphicData uri="http://schemas.openxmlformats.org/drawingml/2006/table">
            <a:tbl>
              <a:tblPr/>
              <a:tblGrid>
                <a:gridCol w="623887">
                  <a:extLst>
                    <a:ext uri="{9D8B030D-6E8A-4147-A177-3AD203B41FA5}">
                      <a16:colId xmlns:a16="http://schemas.microsoft.com/office/drawing/2014/main" val="20000"/>
                    </a:ext>
                  </a:extLst>
                </a:gridCol>
                <a:gridCol w="842963">
                  <a:extLst>
                    <a:ext uri="{9D8B030D-6E8A-4147-A177-3AD203B41FA5}">
                      <a16:colId xmlns:a16="http://schemas.microsoft.com/office/drawing/2014/main" val="20001"/>
                    </a:ext>
                  </a:extLst>
                </a:gridCol>
              </a:tblGrid>
              <a:tr h="243946">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Memory Table</a:t>
                      </a: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NUM1</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100100101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extLst>
                  <a:ext uri="{0D108BD9-81ED-4DB2-BD59-A6C34878D82A}">
                    <a16:rowId xmlns:a16="http://schemas.microsoft.com/office/drawing/2014/main" val="10001"/>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NUM2</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010101100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TOT</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110010001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5" name="Group 4"/>
          <p:cNvGrpSpPr/>
          <p:nvPr/>
        </p:nvGrpSpPr>
        <p:grpSpPr>
          <a:xfrm>
            <a:off x="1515497" y="2168628"/>
            <a:ext cx="8130722" cy="2196194"/>
            <a:chOff x="556079" y="2065564"/>
            <a:chExt cx="8130722" cy="2196194"/>
          </a:xfrm>
        </p:grpSpPr>
        <p:grpSp>
          <p:nvGrpSpPr>
            <p:cNvPr id="34" name="Group 24"/>
            <p:cNvGrpSpPr>
              <a:grpSpLocks/>
            </p:cNvGrpSpPr>
            <p:nvPr/>
          </p:nvGrpSpPr>
          <p:grpSpPr bwMode="auto">
            <a:xfrm>
              <a:off x="556079" y="2483756"/>
              <a:ext cx="2266950" cy="1179512"/>
              <a:chOff x="1011" y="2406"/>
              <a:chExt cx="1428" cy="743"/>
            </a:xfrm>
          </p:grpSpPr>
          <p:pic>
            <p:nvPicPr>
              <p:cNvPr id="37" name="Picture 21" descr="MCj0441457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 y="2406"/>
                <a:ext cx="642" cy="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Line 22"/>
              <p:cNvSpPr>
                <a:spLocks noChangeShapeType="1"/>
              </p:cNvSpPr>
              <p:nvPr/>
            </p:nvSpPr>
            <p:spPr bwMode="auto">
              <a:xfrm>
                <a:off x="1712" y="2807"/>
                <a:ext cx="69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39" name="Text Box 23"/>
              <p:cNvSpPr txBox="1">
                <a:spLocks noChangeArrowheads="1"/>
              </p:cNvSpPr>
              <p:nvPr/>
            </p:nvSpPr>
            <p:spPr bwMode="auto">
              <a:xfrm>
                <a:off x="1656" y="2563"/>
                <a:ext cx="78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grpSp>
        <p:grpSp>
          <p:nvGrpSpPr>
            <p:cNvPr id="42" name="Group 90"/>
            <p:cNvGrpSpPr>
              <a:grpSpLocks/>
            </p:cNvGrpSpPr>
            <p:nvPr/>
          </p:nvGrpSpPr>
          <p:grpSpPr bwMode="auto">
            <a:xfrm>
              <a:off x="5417004" y="2226355"/>
              <a:ext cx="2568575" cy="1433512"/>
              <a:chOff x="2670" y="2323"/>
              <a:chExt cx="1618" cy="903"/>
            </a:xfrm>
          </p:grpSpPr>
          <p:sp>
            <p:nvSpPr>
              <p:cNvPr id="43" name="Line 87"/>
              <p:cNvSpPr>
                <a:spLocks noChangeShapeType="1"/>
              </p:cNvSpPr>
              <p:nvPr/>
            </p:nvSpPr>
            <p:spPr bwMode="auto">
              <a:xfrm flipV="1">
                <a:off x="2670" y="2377"/>
                <a:ext cx="375" cy="36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4" name="Freeform 89"/>
              <p:cNvSpPr>
                <a:spLocks/>
              </p:cNvSpPr>
              <p:nvPr/>
            </p:nvSpPr>
            <p:spPr bwMode="auto">
              <a:xfrm>
                <a:off x="2679" y="2323"/>
                <a:ext cx="1609" cy="903"/>
              </a:xfrm>
              <a:custGeom>
                <a:avLst/>
                <a:gdLst>
                  <a:gd name="T0" fmla="*/ 0 w 1609"/>
                  <a:gd name="T1" fmla="*/ 420 h 903"/>
                  <a:gd name="T2" fmla="*/ 201 w 1609"/>
                  <a:gd name="T3" fmla="*/ 768 h 903"/>
                  <a:gd name="T4" fmla="*/ 759 w 1609"/>
                  <a:gd name="T5" fmla="*/ 850 h 903"/>
                  <a:gd name="T6" fmla="*/ 1426 w 1609"/>
                  <a:gd name="T7" fmla="*/ 795 h 903"/>
                  <a:gd name="T8" fmla="*/ 1463 w 1609"/>
                  <a:gd name="T9" fmla="*/ 201 h 903"/>
                  <a:gd name="T10" fmla="*/ 1609 w 1609"/>
                  <a:gd name="T11" fmla="*/ 0 h 903"/>
                  <a:gd name="T12" fmla="*/ 0 60000 65536"/>
                  <a:gd name="T13" fmla="*/ 0 60000 65536"/>
                  <a:gd name="T14" fmla="*/ 0 60000 65536"/>
                  <a:gd name="T15" fmla="*/ 0 60000 65536"/>
                  <a:gd name="T16" fmla="*/ 0 60000 65536"/>
                  <a:gd name="T17" fmla="*/ 0 60000 65536"/>
                  <a:gd name="T18" fmla="*/ 0 w 1609"/>
                  <a:gd name="T19" fmla="*/ 0 h 903"/>
                  <a:gd name="T20" fmla="*/ 1609 w 1609"/>
                  <a:gd name="T21" fmla="*/ 903 h 903"/>
                </a:gdLst>
                <a:ahLst/>
                <a:cxnLst>
                  <a:cxn ang="T12">
                    <a:pos x="T0" y="T1"/>
                  </a:cxn>
                  <a:cxn ang="T13">
                    <a:pos x="T2" y="T3"/>
                  </a:cxn>
                  <a:cxn ang="T14">
                    <a:pos x="T4" y="T5"/>
                  </a:cxn>
                  <a:cxn ang="T15">
                    <a:pos x="T6" y="T7"/>
                  </a:cxn>
                  <a:cxn ang="T16">
                    <a:pos x="T8" y="T9"/>
                  </a:cxn>
                  <a:cxn ang="T17">
                    <a:pos x="T10" y="T11"/>
                  </a:cxn>
                </a:cxnLst>
                <a:rect l="T18" t="T19" r="T20" b="T21"/>
                <a:pathLst>
                  <a:path w="1609" h="903">
                    <a:moveTo>
                      <a:pt x="0" y="420"/>
                    </a:moveTo>
                    <a:cubicBezTo>
                      <a:pt x="37" y="558"/>
                      <a:pt x="74" y="696"/>
                      <a:pt x="201" y="768"/>
                    </a:cubicBezTo>
                    <a:cubicBezTo>
                      <a:pt x="328" y="840"/>
                      <a:pt x="555" y="846"/>
                      <a:pt x="759" y="850"/>
                    </a:cubicBezTo>
                    <a:cubicBezTo>
                      <a:pt x="963" y="854"/>
                      <a:pt x="1309" y="903"/>
                      <a:pt x="1426" y="795"/>
                    </a:cubicBezTo>
                    <a:cubicBezTo>
                      <a:pt x="1543" y="687"/>
                      <a:pt x="1433" y="333"/>
                      <a:pt x="1463" y="201"/>
                    </a:cubicBezTo>
                    <a:cubicBezTo>
                      <a:pt x="1493" y="69"/>
                      <a:pt x="1551" y="34"/>
                      <a:pt x="1609" y="0"/>
                    </a:cubicBezTo>
                  </a:path>
                </a:pathLst>
              </a:custGeom>
              <a:noFill/>
              <a:ln w="2857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de-DE"/>
              </a:p>
            </p:txBody>
          </p:sp>
        </p:grpSp>
        <p:grpSp>
          <p:nvGrpSpPr>
            <p:cNvPr id="45" name="Group 32"/>
            <p:cNvGrpSpPr>
              <a:grpSpLocks/>
            </p:cNvGrpSpPr>
            <p:nvPr/>
          </p:nvGrpSpPr>
          <p:grpSpPr bwMode="auto">
            <a:xfrm>
              <a:off x="5278666" y="3850368"/>
              <a:ext cx="3408135" cy="411390"/>
              <a:chOff x="4184650" y="4682248"/>
              <a:chExt cx="3209176" cy="584775"/>
            </a:xfrm>
          </p:grpSpPr>
          <p:sp>
            <p:nvSpPr>
              <p:cNvPr id="46" name="Text Box 93"/>
              <p:cNvSpPr txBox="1">
                <a:spLocks noChangeArrowheads="1"/>
              </p:cNvSpPr>
              <p:nvPr/>
            </p:nvSpPr>
            <p:spPr bwMode="auto">
              <a:xfrm>
                <a:off x="5277688" y="4682248"/>
                <a:ext cx="21161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a:spcBef>
                    <a:spcPct val="20000"/>
                  </a:spcBef>
                </a:pPr>
                <a:r>
                  <a:rPr lang="en-GB" dirty="0"/>
                  <a:t>11001001 100100101</a:t>
                </a:r>
              </a:p>
            </p:txBody>
          </p:sp>
          <p:sp>
            <p:nvSpPr>
              <p:cNvPr id="47" name="Line 94"/>
              <p:cNvSpPr>
                <a:spLocks noChangeShapeType="1"/>
              </p:cNvSpPr>
              <p:nvPr/>
            </p:nvSpPr>
            <p:spPr bwMode="auto">
              <a:xfrm flipH="1">
                <a:off x="4184650" y="4897438"/>
                <a:ext cx="11176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75206" y="2065564"/>
              <a:ext cx="2564724" cy="2188029"/>
            </a:xfrm>
            <a:prstGeom prst="rect">
              <a:avLst/>
            </a:prstGeom>
          </p:spPr>
        </p:pic>
      </p:grpSp>
      <p:sp>
        <p:nvSpPr>
          <p:cNvPr id="4" name="TextBox 3"/>
          <p:cNvSpPr txBox="1"/>
          <p:nvPr/>
        </p:nvSpPr>
        <p:spPr>
          <a:xfrm>
            <a:off x="119743" y="4581069"/>
            <a:ext cx="11952514" cy="1477328"/>
          </a:xfrm>
          <a:prstGeom prst="rect">
            <a:avLst/>
          </a:prstGeom>
          <a:solidFill>
            <a:schemeClr val="bg1"/>
          </a:solidFill>
          <a:ln>
            <a:solidFill>
              <a:schemeClr val="tx1"/>
            </a:solidFill>
          </a:ln>
        </p:spPr>
        <p:txBody>
          <a:bodyPr wrap="square" rtlCol="0">
            <a:spAutoFit/>
          </a:bodyPr>
          <a:lstStyle/>
          <a:p>
            <a:r>
              <a:rPr lang="en-GB" i="1" dirty="0">
                <a:solidFill>
                  <a:srgbClr val="C00000"/>
                </a:solidFill>
              </a:rPr>
              <a:t>In the late 1940s, a language was developed called </a:t>
            </a:r>
            <a:r>
              <a:rPr lang="en-GB" b="1" i="1" dirty="0">
                <a:solidFill>
                  <a:srgbClr val="C00000"/>
                </a:solidFill>
              </a:rPr>
              <a:t>assembly language</a:t>
            </a:r>
            <a:r>
              <a:rPr lang="en-GB" i="1" dirty="0">
                <a:solidFill>
                  <a:srgbClr val="C00000"/>
                </a:solidFill>
              </a:rPr>
              <a:t>. It took each of the binary numbers that stood for instructions and allowed them to be written as groups of letters. These “code” words were “looked up” in tables. If a match was found, the computer replaced the word with the associated sequence of binary 1s and 0s. This was a one-to-one relationship – i.e., each code word could be looked up and translated into just one set of binary digits. These groups of letters are called mnemonics. As assembly languages had such a direct relation to machine code, they were known as </a:t>
            </a:r>
            <a:r>
              <a:rPr lang="en-GB" b="1" i="1" dirty="0">
                <a:solidFill>
                  <a:srgbClr val="C00000"/>
                </a:solidFill>
              </a:rPr>
              <a:t>low-level languages</a:t>
            </a:r>
            <a:r>
              <a:rPr lang="en-GB" i="1" dirty="0">
                <a:solidFill>
                  <a:srgbClr val="C00000"/>
                </a:solidFill>
              </a:rPr>
              <a:t>.</a:t>
            </a:r>
          </a:p>
        </p:txBody>
      </p:sp>
      <p:sp>
        <p:nvSpPr>
          <p:cNvPr id="23" name="Rectangle 22">
            <a:extLst>
              <a:ext uri="{FF2B5EF4-FFF2-40B4-BE49-F238E27FC236}">
                <a16:creationId xmlns:a16="http://schemas.microsoft.com/office/drawing/2014/main" id="{81E1C6A3-FE5F-4474-8E10-A4FAE612CEBA}"/>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Programming languages and translators</a:t>
            </a:r>
            <a:endParaRPr lang="en-GB" sz="2400" dirty="0">
              <a:solidFill>
                <a:srgbClr val="C00000"/>
              </a:solidFill>
            </a:endParaRPr>
          </a:p>
        </p:txBody>
      </p:sp>
      <p:sp>
        <p:nvSpPr>
          <p:cNvPr id="24" name="TextBox 23">
            <a:extLst>
              <a:ext uri="{FF2B5EF4-FFF2-40B4-BE49-F238E27FC236}">
                <a16:creationId xmlns:a16="http://schemas.microsoft.com/office/drawing/2014/main" id="{D1B244A5-9B14-449D-A5B2-000A62DB665D}"/>
              </a:ext>
            </a:extLst>
          </p:cNvPr>
          <p:cNvSpPr txBox="1"/>
          <p:nvPr/>
        </p:nvSpPr>
        <p:spPr>
          <a:xfrm>
            <a:off x="0" y="1329576"/>
            <a:ext cx="12192000" cy="584775"/>
          </a:xfrm>
          <a:prstGeom prst="rect">
            <a:avLst/>
          </a:prstGeom>
          <a:noFill/>
        </p:spPr>
        <p:txBody>
          <a:bodyPr wrap="square" rtlCol="0">
            <a:spAutoFit/>
          </a:bodyPr>
          <a:lstStyle/>
          <a:p>
            <a:pPr marL="342900" indent="-342900">
              <a:buFont typeface="+mj-lt"/>
              <a:buAutoNum type="arabicPeriod" startAt="2"/>
            </a:pPr>
            <a:r>
              <a:rPr lang="en-GB" sz="1600" dirty="0"/>
              <a:t>Under each diagram, add a detailed explanation to show your awareness of how programming languages developed over time. Make sure to show your understanding of the difference between machine code, assembly language, low-level languages and high-level languages.</a:t>
            </a:r>
          </a:p>
        </p:txBody>
      </p:sp>
      <p:sp>
        <p:nvSpPr>
          <p:cNvPr id="25" name="Rectangle 24">
            <a:extLst>
              <a:ext uri="{FF2B5EF4-FFF2-40B4-BE49-F238E27FC236}">
                <a16:creationId xmlns:a16="http://schemas.microsoft.com/office/drawing/2014/main" id="{06887793-8697-4537-A025-65AD8236E574}"/>
              </a:ext>
            </a:extLst>
          </p:cNvPr>
          <p:cNvSpPr/>
          <p:nvPr/>
        </p:nvSpPr>
        <p:spPr>
          <a:xfrm>
            <a:off x="0" y="468684"/>
            <a:ext cx="12192000" cy="584775"/>
          </a:xfrm>
          <a:prstGeom prst="rect">
            <a:avLst/>
          </a:prstGeom>
        </p:spPr>
        <p:txBody>
          <a:bodyPr wrap="square">
            <a:spAutoFit/>
          </a:bodyPr>
          <a:lstStyle/>
          <a:p>
            <a:r>
              <a:rPr lang="en-GB" sz="1600" dirty="0">
                <a:solidFill>
                  <a:srgbClr val="C00000"/>
                </a:solidFill>
              </a:rPr>
              <a:t>Show awareness of the development of types of programming languages and their classification into low-level and high-level languages</a:t>
            </a:r>
          </a:p>
          <a:p>
            <a:r>
              <a:rPr lang="en-GB" sz="1600" dirty="0">
                <a:solidFill>
                  <a:srgbClr val="C00000"/>
                </a:solidFill>
              </a:rPr>
              <a:t>Know that low-level languages are considered to be: • machine code • assembly language</a:t>
            </a:r>
          </a:p>
        </p:txBody>
      </p:sp>
      <p:sp>
        <p:nvSpPr>
          <p:cNvPr id="26" name="TextBox 25">
            <a:extLst>
              <a:ext uri="{FF2B5EF4-FFF2-40B4-BE49-F238E27FC236}">
                <a16:creationId xmlns:a16="http://schemas.microsoft.com/office/drawing/2014/main" id="{45161FCF-12EA-4ADA-B6FE-F8DD956B2429}"/>
              </a:ext>
            </a:extLst>
          </p:cNvPr>
          <p:cNvSpPr txBox="1"/>
          <p:nvPr/>
        </p:nvSpPr>
        <p:spPr>
          <a:xfrm>
            <a:off x="435835" y="1916151"/>
            <a:ext cx="704039" cy="400110"/>
          </a:xfrm>
          <a:prstGeom prst="rect">
            <a:avLst/>
          </a:prstGeom>
          <a:solidFill>
            <a:schemeClr val="accent2">
              <a:lumMod val="20000"/>
              <a:lumOff val="80000"/>
            </a:schemeClr>
          </a:solidFill>
          <a:ln>
            <a:solidFill>
              <a:schemeClr val="tx1"/>
            </a:solidFill>
          </a:ln>
        </p:spPr>
        <p:txBody>
          <a:bodyPr wrap="none" rtlCol="0">
            <a:spAutoFit/>
          </a:bodyPr>
          <a:lstStyle/>
          <a:p>
            <a:r>
              <a:rPr lang="en-GB" sz="2000" b="1" dirty="0"/>
              <a:t>1949</a:t>
            </a:r>
          </a:p>
        </p:txBody>
      </p:sp>
      <p:grpSp>
        <p:nvGrpSpPr>
          <p:cNvPr id="27" name="Group 26">
            <a:extLst>
              <a:ext uri="{FF2B5EF4-FFF2-40B4-BE49-F238E27FC236}">
                <a16:creationId xmlns:a16="http://schemas.microsoft.com/office/drawing/2014/main" id="{BF8D683B-D256-4881-8E0D-593DC4DFFC23}"/>
              </a:ext>
            </a:extLst>
          </p:cNvPr>
          <p:cNvGrpSpPr/>
          <p:nvPr/>
        </p:nvGrpSpPr>
        <p:grpSpPr>
          <a:xfrm>
            <a:off x="2610521" y="2316261"/>
            <a:ext cx="1196976" cy="1477328"/>
            <a:chOff x="2654753" y="2836956"/>
            <a:chExt cx="1196976" cy="1477328"/>
          </a:xfrm>
        </p:grpSpPr>
        <p:sp>
          <p:nvSpPr>
            <p:cNvPr id="28" name="TextBox 27">
              <a:extLst>
                <a:ext uri="{FF2B5EF4-FFF2-40B4-BE49-F238E27FC236}">
                  <a16:creationId xmlns:a16="http://schemas.microsoft.com/office/drawing/2014/main" id="{41A2CA6E-6810-4C7B-9ACD-E4E8F73C2D70}"/>
                </a:ext>
              </a:extLst>
            </p:cNvPr>
            <p:cNvSpPr txBox="1"/>
            <p:nvPr/>
          </p:nvSpPr>
          <p:spPr>
            <a:xfrm>
              <a:off x="2654753" y="2836956"/>
              <a:ext cx="1196976" cy="1477328"/>
            </a:xfrm>
            <a:prstGeom prst="rect">
              <a:avLst/>
            </a:prstGeom>
            <a:noFill/>
          </p:spPr>
          <p:txBody>
            <a:bodyPr wrap="square" rtlCol="0">
              <a:spAutoFit/>
            </a:bodyPr>
            <a:lstStyle/>
            <a:p>
              <a:r>
                <a:rPr lang="en-GB" b="1" dirty="0"/>
                <a:t>opcode</a:t>
              </a:r>
            </a:p>
            <a:p>
              <a:endParaRPr lang="en-GB" b="1" dirty="0"/>
            </a:p>
            <a:p>
              <a:endParaRPr lang="en-GB" b="1" dirty="0"/>
            </a:p>
            <a:p>
              <a:endParaRPr lang="en-GB" b="1" dirty="0"/>
            </a:p>
            <a:p>
              <a:pPr algn="r"/>
              <a:r>
                <a:rPr lang="en-GB" b="1" dirty="0"/>
                <a:t>operand</a:t>
              </a:r>
            </a:p>
          </p:txBody>
        </p:sp>
        <p:cxnSp>
          <p:nvCxnSpPr>
            <p:cNvPr id="29" name="Straight Arrow Connector 28">
              <a:extLst>
                <a:ext uri="{FF2B5EF4-FFF2-40B4-BE49-F238E27FC236}">
                  <a16:creationId xmlns:a16="http://schemas.microsoft.com/office/drawing/2014/main" id="{CE2FDD8E-4315-4832-A1A0-0B049E8C2B71}"/>
                </a:ext>
              </a:extLst>
            </p:cNvPr>
            <p:cNvCxnSpPr/>
            <p:nvPr/>
          </p:nvCxnSpPr>
          <p:spPr>
            <a:xfrm>
              <a:off x="2975429" y="3087913"/>
              <a:ext cx="0" cy="2492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C95C1A9E-CC5A-4F24-B41F-2DCE95C8426F}"/>
                </a:ext>
              </a:extLst>
            </p:cNvPr>
            <p:cNvCxnSpPr/>
            <p:nvPr/>
          </p:nvCxnSpPr>
          <p:spPr>
            <a:xfrm flipV="1">
              <a:off x="3439886" y="3631745"/>
              <a:ext cx="0" cy="2712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9495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0A261E5E-C25D-4725-8958-9C638412911D}"/>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Programming languages and translators</a:t>
            </a:r>
            <a:endParaRPr lang="en-GB" sz="2400" dirty="0">
              <a:solidFill>
                <a:srgbClr val="C00000"/>
              </a:solidFill>
            </a:endParaRPr>
          </a:p>
        </p:txBody>
      </p:sp>
      <p:sp>
        <p:nvSpPr>
          <p:cNvPr id="39" name="TextBox 38">
            <a:extLst>
              <a:ext uri="{FF2B5EF4-FFF2-40B4-BE49-F238E27FC236}">
                <a16:creationId xmlns:a16="http://schemas.microsoft.com/office/drawing/2014/main" id="{159B8E32-9930-4897-A955-3BF00963A203}"/>
              </a:ext>
            </a:extLst>
          </p:cNvPr>
          <p:cNvSpPr txBox="1"/>
          <p:nvPr/>
        </p:nvSpPr>
        <p:spPr>
          <a:xfrm>
            <a:off x="0" y="1329576"/>
            <a:ext cx="12192000" cy="584775"/>
          </a:xfrm>
          <a:prstGeom prst="rect">
            <a:avLst/>
          </a:prstGeom>
          <a:noFill/>
        </p:spPr>
        <p:txBody>
          <a:bodyPr wrap="square" rtlCol="0">
            <a:spAutoFit/>
          </a:bodyPr>
          <a:lstStyle/>
          <a:p>
            <a:pPr marL="342900" indent="-342900">
              <a:buFont typeface="+mj-lt"/>
              <a:buAutoNum type="arabicPeriod" startAt="3"/>
            </a:pPr>
            <a:r>
              <a:rPr lang="en-GB" sz="1600" dirty="0"/>
              <a:t>Under each diagram, add a detailed explanation to show your awareness of how programming languages developed over time. Make sure to show your understanding of the difference between machine code, assembly language, low-level languages and high-level languages.</a:t>
            </a:r>
          </a:p>
        </p:txBody>
      </p:sp>
      <p:sp>
        <p:nvSpPr>
          <p:cNvPr id="40" name="Rectangle 39">
            <a:extLst>
              <a:ext uri="{FF2B5EF4-FFF2-40B4-BE49-F238E27FC236}">
                <a16:creationId xmlns:a16="http://schemas.microsoft.com/office/drawing/2014/main" id="{9ADA01F8-2B6D-419D-B1B3-17743C1482CD}"/>
              </a:ext>
            </a:extLst>
          </p:cNvPr>
          <p:cNvSpPr/>
          <p:nvPr/>
        </p:nvSpPr>
        <p:spPr>
          <a:xfrm>
            <a:off x="0" y="468684"/>
            <a:ext cx="12192000" cy="584775"/>
          </a:xfrm>
          <a:prstGeom prst="rect">
            <a:avLst/>
          </a:prstGeom>
        </p:spPr>
        <p:txBody>
          <a:bodyPr wrap="square">
            <a:spAutoFit/>
          </a:bodyPr>
          <a:lstStyle/>
          <a:p>
            <a:r>
              <a:rPr lang="en-GB" sz="1600" dirty="0">
                <a:solidFill>
                  <a:srgbClr val="C00000"/>
                </a:solidFill>
              </a:rPr>
              <a:t>Show awareness of the development of types of programming languages and their classification into low-level and high-level languages</a:t>
            </a:r>
          </a:p>
          <a:p>
            <a:r>
              <a:rPr lang="en-GB" sz="1600" dirty="0">
                <a:solidFill>
                  <a:srgbClr val="C00000"/>
                </a:solidFill>
              </a:rPr>
              <a:t>Know that low-level languages are considered to be: • machine code • assembly language</a:t>
            </a:r>
          </a:p>
        </p:txBody>
      </p:sp>
      <p:grpSp>
        <p:nvGrpSpPr>
          <p:cNvPr id="34" name="Group 33">
            <a:extLst>
              <a:ext uri="{FF2B5EF4-FFF2-40B4-BE49-F238E27FC236}">
                <a16:creationId xmlns:a16="http://schemas.microsoft.com/office/drawing/2014/main" id="{0DFEA13B-6904-402E-9D2D-C615D99074E6}"/>
              </a:ext>
            </a:extLst>
          </p:cNvPr>
          <p:cNvGrpSpPr/>
          <p:nvPr/>
        </p:nvGrpSpPr>
        <p:grpSpPr>
          <a:xfrm>
            <a:off x="1493610" y="1817234"/>
            <a:ext cx="8915854" cy="2624141"/>
            <a:chOff x="1493610" y="2339748"/>
            <a:chExt cx="8915854" cy="2624141"/>
          </a:xfrm>
        </p:grpSpPr>
        <p:grpSp>
          <p:nvGrpSpPr>
            <p:cNvPr id="36" name="Group 35">
              <a:extLst>
                <a:ext uri="{FF2B5EF4-FFF2-40B4-BE49-F238E27FC236}">
                  <a16:creationId xmlns:a16="http://schemas.microsoft.com/office/drawing/2014/main" id="{0F3F1FDA-8036-4CA5-A6A5-0230B2067E42}"/>
                </a:ext>
              </a:extLst>
            </p:cNvPr>
            <p:cNvGrpSpPr/>
            <p:nvPr/>
          </p:nvGrpSpPr>
          <p:grpSpPr>
            <a:xfrm>
              <a:off x="1493610" y="2339748"/>
              <a:ext cx="8751156" cy="1752148"/>
              <a:chOff x="1493610" y="2339748"/>
              <a:chExt cx="8751156" cy="1752148"/>
            </a:xfrm>
          </p:grpSpPr>
          <p:sp>
            <p:nvSpPr>
              <p:cNvPr id="59" name="Text Box 23">
                <a:extLst>
                  <a:ext uri="{FF2B5EF4-FFF2-40B4-BE49-F238E27FC236}">
                    <a16:creationId xmlns:a16="http://schemas.microsoft.com/office/drawing/2014/main" id="{1828BA67-1339-4733-8ABB-1B896B4AB759}"/>
                  </a:ext>
                </a:extLst>
              </p:cNvPr>
              <p:cNvSpPr txBox="1">
                <a:spLocks noChangeArrowheads="1"/>
              </p:cNvSpPr>
              <p:nvPr/>
            </p:nvSpPr>
            <p:spPr bwMode="auto">
              <a:xfrm>
                <a:off x="6551348" y="2339748"/>
                <a:ext cx="12330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b="1" dirty="0"/>
                  <a:t>Assembler</a:t>
                </a:r>
              </a:p>
            </p:txBody>
          </p:sp>
          <p:sp>
            <p:nvSpPr>
              <p:cNvPr id="60" name="Text Box 23">
                <a:extLst>
                  <a:ext uri="{FF2B5EF4-FFF2-40B4-BE49-F238E27FC236}">
                    <a16:creationId xmlns:a16="http://schemas.microsoft.com/office/drawing/2014/main" id="{3B1AD934-7CEC-41D7-A395-803175AB3E7F}"/>
                  </a:ext>
                </a:extLst>
              </p:cNvPr>
              <p:cNvSpPr txBox="1">
                <a:spLocks noChangeArrowheads="1"/>
              </p:cNvSpPr>
              <p:nvPr/>
            </p:nvSpPr>
            <p:spPr bwMode="auto">
              <a:xfrm>
                <a:off x="8703959" y="2357438"/>
                <a:ext cx="154080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b="1" dirty="0"/>
                  <a:t>Machine code</a:t>
                </a:r>
              </a:p>
            </p:txBody>
          </p:sp>
          <p:grpSp>
            <p:nvGrpSpPr>
              <p:cNvPr id="61" name="Group 47">
                <a:extLst>
                  <a:ext uri="{FF2B5EF4-FFF2-40B4-BE49-F238E27FC236}">
                    <a16:creationId xmlns:a16="http://schemas.microsoft.com/office/drawing/2014/main" id="{9ED4D4F3-C07E-45AD-8BF1-384655402B3D}"/>
                  </a:ext>
                </a:extLst>
              </p:cNvPr>
              <p:cNvGrpSpPr>
                <a:grpSpLocks/>
              </p:cNvGrpSpPr>
              <p:nvPr/>
            </p:nvGrpSpPr>
            <p:grpSpPr bwMode="auto">
              <a:xfrm>
                <a:off x="1493610" y="2912383"/>
                <a:ext cx="2509114" cy="1179513"/>
                <a:chOff x="228140" y="3998232"/>
                <a:chExt cx="2509161" cy="1179512"/>
              </a:xfrm>
            </p:grpSpPr>
            <p:pic>
              <p:nvPicPr>
                <p:cNvPr id="62" name="Picture 21" descr="MCj04414570000[1]">
                  <a:extLst>
                    <a:ext uri="{FF2B5EF4-FFF2-40B4-BE49-F238E27FC236}">
                      <a16:creationId xmlns:a16="http://schemas.microsoft.com/office/drawing/2014/main" id="{2F545707-ED5A-4225-B858-DA85DE9674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140" y="3998232"/>
                  <a:ext cx="1019175"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3" name="Group 36">
                  <a:extLst>
                    <a:ext uri="{FF2B5EF4-FFF2-40B4-BE49-F238E27FC236}">
                      <a16:creationId xmlns:a16="http://schemas.microsoft.com/office/drawing/2014/main" id="{06BC2B1B-0B82-42DD-873A-054546B71E5C}"/>
                    </a:ext>
                  </a:extLst>
                </p:cNvPr>
                <p:cNvGrpSpPr>
                  <a:grpSpLocks/>
                </p:cNvGrpSpPr>
                <p:nvPr/>
              </p:nvGrpSpPr>
              <p:grpSpPr bwMode="auto">
                <a:xfrm>
                  <a:off x="1494288" y="4424363"/>
                  <a:ext cx="1243013" cy="387350"/>
                  <a:chOff x="1341888" y="4271963"/>
                  <a:chExt cx="1243013" cy="387350"/>
                </a:xfrm>
              </p:grpSpPr>
              <p:sp>
                <p:nvSpPr>
                  <p:cNvPr id="64" name="Line 22">
                    <a:extLst>
                      <a:ext uri="{FF2B5EF4-FFF2-40B4-BE49-F238E27FC236}">
                        <a16:creationId xmlns:a16="http://schemas.microsoft.com/office/drawing/2014/main" id="{574DB45E-DCB3-4660-A1E5-554D6D0CA1AF}"/>
                      </a:ext>
                    </a:extLst>
                  </p:cNvPr>
                  <p:cNvSpPr>
                    <a:spLocks noChangeShapeType="1"/>
                  </p:cNvSpPr>
                  <p:nvPr/>
                </p:nvSpPr>
                <p:spPr bwMode="auto">
                  <a:xfrm>
                    <a:off x="1430788" y="4659313"/>
                    <a:ext cx="110331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65" name="Text Box 23">
                    <a:extLst>
                      <a:ext uri="{FF2B5EF4-FFF2-40B4-BE49-F238E27FC236}">
                        <a16:creationId xmlns:a16="http://schemas.microsoft.com/office/drawing/2014/main" id="{A6E2C02F-5EE1-459B-8A92-F5C9F30FD786}"/>
                      </a:ext>
                    </a:extLst>
                  </p:cNvPr>
                  <p:cNvSpPr txBox="1">
                    <a:spLocks noChangeArrowheads="1"/>
                  </p:cNvSpPr>
                  <p:nvPr/>
                </p:nvSpPr>
                <p:spPr bwMode="auto">
                  <a:xfrm>
                    <a:off x="1341888" y="4271963"/>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grpSp>
          </p:grpSp>
        </p:grpSp>
        <p:grpSp>
          <p:nvGrpSpPr>
            <p:cNvPr id="37" name="Group 49">
              <a:extLst>
                <a:ext uri="{FF2B5EF4-FFF2-40B4-BE49-F238E27FC236}">
                  <a16:creationId xmlns:a16="http://schemas.microsoft.com/office/drawing/2014/main" id="{BC096E2A-1B69-4C34-B18E-061EAA43F5E0}"/>
                </a:ext>
              </a:extLst>
            </p:cNvPr>
            <p:cNvGrpSpPr>
              <a:grpSpLocks/>
            </p:cNvGrpSpPr>
            <p:nvPr/>
          </p:nvGrpSpPr>
          <p:grpSpPr bwMode="auto">
            <a:xfrm>
              <a:off x="5461680" y="2714398"/>
              <a:ext cx="1186217" cy="1840435"/>
              <a:chOff x="4123114" y="4036614"/>
              <a:chExt cx="1185241" cy="1370931"/>
            </a:xfrm>
          </p:grpSpPr>
          <p:grpSp>
            <p:nvGrpSpPr>
              <p:cNvPr id="53" name="Group 45">
                <a:extLst>
                  <a:ext uri="{FF2B5EF4-FFF2-40B4-BE49-F238E27FC236}">
                    <a16:creationId xmlns:a16="http://schemas.microsoft.com/office/drawing/2014/main" id="{79A8105C-B1A7-4742-B6E7-38B21ECE7493}"/>
                  </a:ext>
                </a:extLst>
              </p:cNvPr>
              <p:cNvGrpSpPr>
                <a:grpSpLocks/>
              </p:cNvGrpSpPr>
              <p:nvPr/>
            </p:nvGrpSpPr>
            <p:grpSpPr bwMode="auto">
              <a:xfrm>
                <a:off x="4123114" y="4036614"/>
                <a:ext cx="1103313" cy="345767"/>
                <a:chOff x="4123114" y="4036614"/>
                <a:chExt cx="1103313" cy="345767"/>
              </a:xfrm>
            </p:grpSpPr>
            <p:sp>
              <p:nvSpPr>
                <p:cNvPr id="57" name="Line 22">
                  <a:extLst>
                    <a:ext uri="{FF2B5EF4-FFF2-40B4-BE49-F238E27FC236}">
                      <a16:creationId xmlns:a16="http://schemas.microsoft.com/office/drawing/2014/main" id="{DD061776-E693-472C-BF2F-2761F27228BC}"/>
                    </a:ext>
                  </a:extLst>
                </p:cNvPr>
                <p:cNvSpPr>
                  <a:spLocks noChangeShapeType="1"/>
                </p:cNvSpPr>
                <p:nvPr/>
              </p:nvSpPr>
              <p:spPr bwMode="auto">
                <a:xfrm rot="-1899166">
                  <a:off x="4123114" y="4382381"/>
                  <a:ext cx="110331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8" name="Text Box 23">
                  <a:extLst>
                    <a:ext uri="{FF2B5EF4-FFF2-40B4-BE49-F238E27FC236}">
                      <a16:creationId xmlns:a16="http://schemas.microsoft.com/office/drawing/2014/main" id="{84BC88E0-51C2-4070-BC9D-4FEA27B463FD}"/>
                    </a:ext>
                  </a:extLst>
                </p:cNvPr>
                <p:cNvSpPr txBox="1">
                  <a:spLocks noChangeArrowheads="1"/>
                </p:cNvSpPr>
                <p:nvPr/>
              </p:nvSpPr>
              <p:spPr bwMode="auto">
                <a:xfrm rot="-1899166">
                  <a:off x="4451225" y="4036614"/>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endParaRPr lang="en-US"/>
                </a:p>
              </p:txBody>
            </p:sp>
          </p:grpSp>
          <p:grpSp>
            <p:nvGrpSpPr>
              <p:cNvPr id="54" name="Group 39">
                <a:extLst>
                  <a:ext uri="{FF2B5EF4-FFF2-40B4-BE49-F238E27FC236}">
                    <a16:creationId xmlns:a16="http://schemas.microsoft.com/office/drawing/2014/main" id="{DC5812E6-8FF1-4DA1-ADA2-000BC81E2DBE}"/>
                  </a:ext>
                </a:extLst>
              </p:cNvPr>
              <p:cNvGrpSpPr>
                <a:grpSpLocks/>
              </p:cNvGrpSpPr>
              <p:nvPr/>
            </p:nvGrpSpPr>
            <p:grpSpPr bwMode="auto">
              <a:xfrm rot="1750141">
                <a:off x="4182648" y="5019192"/>
                <a:ext cx="1125707" cy="388353"/>
                <a:chOff x="1643064" y="4270961"/>
                <a:chExt cx="1125707" cy="388353"/>
              </a:xfrm>
            </p:grpSpPr>
            <p:sp>
              <p:nvSpPr>
                <p:cNvPr id="55" name="Line 22">
                  <a:extLst>
                    <a:ext uri="{FF2B5EF4-FFF2-40B4-BE49-F238E27FC236}">
                      <a16:creationId xmlns:a16="http://schemas.microsoft.com/office/drawing/2014/main" id="{2E854BA3-1EE7-4BF5-AF1C-BF16421B724F}"/>
                    </a:ext>
                  </a:extLst>
                </p:cNvPr>
                <p:cNvSpPr>
                  <a:spLocks noChangeShapeType="1"/>
                </p:cNvSpPr>
                <p:nvPr/>
              </p:nvSpPr>
              <p:spPr bwMode="auto">
                <a:xfrm flipV="1">
                  <a:off x="1643064" y="4608830"/>
                  <a:ext cx="1125707" cy="5048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6" name="Text Box 23">
                  <a:extLst>
                    <a:ext uri="{FF2B5EF4-FFF2-40B4-BE49-F238E27FC236}">
                      <a16:creationId xmlns:a16="http://schemas.microsoft.com/office/drawing/2014/main" id="{78AE53FD-BF5A-423B-90AD-348F445014D7}"/>
                    </a:ext>
                  </a:extLst>
                </p:cNvPr>
                <p:cNvSpPr txBox="1">
                  <a:spLocks noChangeArrowheads="1"/>
                </p:cNvSpPr>
                <p:nvPr/>
              </p:nvSpPr>
              <p:spPr bwMode="auto">
                <a:xfrm>
                  <a:off x="2083304" y="4270961"/>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endParaRPr lang="en-US"/>
                </a:p>
              </p:txBody>
            </p:sp>
          </p:grpSp>
        </p:grpSp>
        <p:grpSp>
          <p:nvGrpSpPr>
            <p:cNvPr id="43" name="Group 50">
              <a:extLst>
                <a:ext uri="{FF2B5EF4-FFF2-40B4-BE49-F238E27FC236}">
                  <a16:creationId xmlns:a16="http://schemas.microsoft.com/office/drawing/2014/main" id="{FF2015BA-687F-47FD-A484-BFFAE30583B7}"/>
                </a:ext>
              </a:extLst>
            </p:cNvPr>
            <p:cNvGrpSpPr>
              <a:grpSpLocks/>
            </p:cNvGrpSpPr>
            <p:nvPr/>
          </p:nvGrpSpPr>
          <p:grpSpPr bwMode="auto">
            <a:xfrm>
              <a:off x="6540727" y="2741613"/>
              <a:ext cx="1260701" cy="2161268"/>
              <a:chOff x="5274633" y="3828067"/>
              <a:chExt cx="1260702" cy="2161268"/>
            </a:xfrm>
          </p:grpSpPr>
          <p:sp>
            <p:nvSpPr>
              <p:cNvPr id="51" name="Text Box 23">
                <a:extLst>
                  <a:ext uri="{FF2B5EF4-FFF2-40B4-BE49-F238E27FC236}">
                    <a16:creationId xmlns:a16="http://schemas.microsoft.com/office/drawing/2014/main" id="{D3F55DDC-DA9D-4E76-8EF9-E8FA7A48B1A9}"/>
                  </a:ext>
                </a:extLst>
              </p:cNvPr>
              <p:cNvSpPr txBox="1">
                <a:spLocks noChangeArrowheads="1"/>
              </p:cNvSpPr>
              <p:nvPr/>
            </p:nvSpPr>
            <p:spPr bwMode="auto">
              <a:xfrm>
                <a:off x="5274633" y="3828067"/>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sp>
            <p:nvSpPr>
              <p:cNvPr id="52" name="Text Box 23">
                <a:extLst>
                  <a:ext uri="{FF2B5EF4-FFF2-40B4-BE49-F238E27FC236}">
                    <a16:creationId xmlns:a16="http://schemas.microsoft.com/office/drawing/2014/main" id="{A8BEBBD8-ACC0-40E2-BC49-97C34605A57F}"/>
                  </a:ext>
                </a:extLst>
              </p:cNvPr>
              <p:cNvSpPr txBox="1">
                <a:spLocks noChangeArrowheads="1"/>
              </p:cNvSpPr>
              <p:nvPr/>
            </p:nvSpPr>
            <p:spPr bwMode="auto">
              <a:xfrm>
                <a:off x="5292322" y="5652785"/>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ADD NUM1</a:t>
                </a:r>
              </a:p>
            </p:txBody>
          </p:sp>
        </p:grpSp>
        <p:grpSp>
          <p:nvGrpSpPr>
            <p:cNvPr id="44" name="Group 52">
              <a:extLst>
                <a:ext uri="{FF2B5EF4-FFF2-40B4-BE49-F238E27FC236}">
                  <a16:creationId xmlns:a16="http://schemas.microsoft.com/office/drawing/2014/main" id="{901AD780-C55A-46A3-9440-32400614CD55}"/>
                </a:ext>
              </a:extLst>
            </p:cNvPr>
            <p:cNvGrpSpPr>
              <a:grpSpLocks/>
            </p:cNvGrpSpPr>
            <p:nvPr/>
          </p:nvGrpSpPr>
          <p:grpSpPr bwMode="auto">
            <a:xfrm>
              <a:off x="8733744" y="2724151"/>
              <a:ext cx="1473656" cy="2093459"/>
              <a:chOff x="6448418" y="3810000"/>
              <a:chExt cx="2292358" cy="2093936"/>
            </a:xfrm>
          </p:grpSpPr>
          <p:sp>
            <p:nvSpPr>
              <p:cNvPr id="49" name="TextBox 42">
                <a:extLst>
                  <a:ext uri="{FF2B5EF4-FFF2-40B4-BE49-F238E27FC236}">
                    <a16:creationId xmlns:a16="http://schemas.microsoft.com/office/drawing/2014/main" id="{3AE3389C-F1A0-4484-848E-F4D472697290}"/>
                  </a:ext>
                </a:extLst>
              </p:cNvPr>
              <p:cNvSpPr txBox="1">
                <a:spLocks noChangeArrowheads="1"/>
              </p:cNvSpPr>
              <p:nvPr/>
            </p:nvSpPr>
            <p:spPr bwMode="auto">
              <a:xfrm flipH="1">
                <a:off x="6448418" y="3810000"/>
                <a:ext cx="22764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10100100010</a:t>
                </a:r>
              </a:p>
            </p:txBody>
          </p:sp>
          <p:sp>
            <p:nvSpPr>
              <p:cNvPr id="50" name="TextBox 51">
                <a:extLst>
                  <a:ext uri="{FF2B5EF4-FFF2-40B4-BE49-F238E27FC236}">
                    <a16:creationId xmlns:a16="http://schemas.microsoft.com/office/drawing/2014/main" id="{43D0AF9F-DF11-4E4D-8581-C59DECC94EBF}"/>
                  </a:ext>
                </a:extLst>
              </p:cNvPr>
              <p:cNvSpPr txBox="1">
                <a:spLocks noChangeArrowheads="1"/>
              </p:cNvSpPr>
              <p:nvPr/>
            </p:nvSpPr>
            <p:spPr bwMode="auto">
              <a:xfrm flipH="1">
                <a:off x="6464294" y="5565382"/>
                <a:ext cx="22764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00101010110</a:t>
                </a:r>
              </a:p>
            </p:txBody>
          </p:sp>
        </p:grpSp>
        <p:sp>
          <p:nvSpPr>
            <p:cNvPr id="45" name="Rectangle 44">
              <a:extLst>
                <a:ext uri="{FF2B5EF4-FFF2-40B4-BE49-F238E27FC236}">
                  <a16:creationId xmlns:a16="http://schemas.microsoft.com/office/drawing/2014/main" id="{55430E54-8C15-4A37-9BE6-A5CD347A6BE8}"/>
                </a:ext>
              </a:extLst>
            </p:cNvPr>
            <p:cNvSpPr/>
            <p:nvPr/>
          </p:nvSpPr>
          <p:spPr>
            <a:xfrm>
              <a:off x="10276114" y="2657475"/>
              <a:ext cx="133350" cy="2181225"/>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cxnSp>
          <p:nvCxnSpPr>
            <p:cNvPr id="46" name="Straight Connector 45">
              <a:extLst>
                <a:ext uri="{FF2B5EF4-FFF2-40B4-BE49-F238E27FC236}">
                  <a16:creationId xmlns:a16="http://schemas.microsoft.com/office/drawing/2014/main" id="{8DE92348-B43D-4339-8C1C-A3C048569410}"/>
                </a:ext>
              </a:extLst>
            </p:cNvPr>
            <p:cNvCxnSpPr/>
            <p:nvPr/>
          </p:nvCxnSpPr>
          <p:spPr>
            <a:xfrm>
              <a:off x="8244796" y="2427742"/>
              <a:ext cx="1133" cy="2536147"/>
            </a:xfrm>
            <a:prstGeom prst="line">
              <a:avLst/>
            </a:prstGeom>
            <a:ln w="28575">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47" name="Picture 46">
              <a:extLst>
                <a:ext uri="{FF2B5EF4-FFF2-40B4-BE49-F238E27FC236}">
                  <a16:creationId xmlns:a16="http://schemas.microsoft.com/office/drawing/2014/main" id="{132FA222-E2A8-410D-BEEE-B5A7551841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76700" y="2392134"/>
              <a:ext cx="1421125" cy="1212397"/>
            </a:xfrm>
            <a:prstGeom prst="rect">
              <a:avLst/>
            </a:prstGeom>
          </p:spPr>
        </p:pic>
        <p:pic>
          <p:nvPicPr>
            <p:cNvPr id="48" name="Picture 47">
              <a:extLst>
                <a:ext uri="{FF2B5EF4-FFF2-40B4-BE49-F238E27FC236}">
                  <a16:creationId xmlns:a16="http://schemas.microsoft.com/office/drawing/2014/main" id="{DEA5587B-09E9-4AB9-917D-21B9E059DD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61064" y="3744686"/>
              <a:ext cx="1219200" cy="1219200"/>
            </a:xfrm>
            <a:prstGeom prst="rect">
              <a:avLst/>
            </a:prstGeom>
          </p:spPr>
        </p:pic>
      </p:grpSp>
      <p:sp>
        <p:nvSpPr>
          <p:cNvPr id="66" name="TextBox 65">
            <a:extLst>
              <a:ext uri="{FF2B5EF4-FFF2-40B4-BE49-F238E27FC236}">
                <a16:creationId xmlns:a16="http://schemas.microsoft.com/office/drawing/2014/main" id="{C29ACEF4-14A5-4400-8D12-2FDF80BFDC09}"/>
              </a:ext>
            </a:extLst>
          </p:cNvPr>
          <p:cNvSpPr txBox="1"/>
          <p:nvPr/>
        </p:nvSpPr>
        <p:spPr>
          <a:xfrm>
            <a:off x="119743" y="4685115"/>
            <a:ext cx="11952514" cy="923330"/>
          </a:xfrm>
          <a:prstGeom prst="rect">
            <a:avLst/>
          </a:prstGeom>
          <a:solidFill>
            <a:schemeClr val="bg1"/>
          </a:solidFill>
          <a:ln>
            <a:solidFill>
              <a:schemeClr val="tx1"/>
            </a:solidFill>
          </a:ln>
        </p:spPr>
        <p:txBody>
          <a:bodyPr wrap="square" rtlCol="0">
            <a:spAutoFit/>
          </a:bodyPr>
          <a:lstStyle/>
          <a:p>
            <a:pPr>
              <a:spcBef>
                <a:spcPct val="20000"/>
              </a:spcBef>
            </a:pPr>
            <a:r>
              <a:rPr lang="en-GB" i="1" dirty="0">
                <a:solidFill>
                  <a:srgbClr val="C00000"/>
                </a:solidFill>
              </a:rPr>
              <a:t>&lt;Explanation&gt;</a:t>
            </a:r>
            <a:br>
              <a:rPr lang="en-GB" i="1" dirty="0">
                <a:solidFill>
                  <a:srgbClr val="C00000"/>
                </a:solidFill>
              </a:rPr>
            </a:br>
            <a:br>
              <a:rPr lang="en-GB" i="1" dirty="0">
                <a:solidFill>
                  <a:srgbClr val="C00000"/>
                </a:solidFill>
              </a:rPr>
            </a:br>
            <a:endParaRPr lang="en-GB" i="1" dirty="0">
              <a:solidFill>
                <a:srgbClr val="C00000"/>
              </a:solidFill>
            </a:endParaRPr>
          </a:p>
        </p:txBody>
      </p:sp>
      <p:sp>
        <p:nvSpPr>
          <p:cNvPr id="67" name="TextBox 66">
            <a:extLst>
              <a:ext uri="{FF2B5EF4-FFF2-40B4-BE49-F238E27FC236}">
                <a16:creationId xmlns:a16="http://schemas.microsoft.com/office/drawing/2014/main" id="{35DF6038-8721-4CB4-99DA-8B3E9FBC4D23}"/>
              </a:ext>
            </a:extLst>
          </p:cNvPr>
          <p:cNvSpPr txBox="1"/>
          <p:nvPr/>
        </p:nvSpPr>
        <p:spPr>
          <a:xfrm>
            <a:off x="435835" y="1916151"/>
            <a:ext cx="704039" cy="400110"/>
          </a:xfrm>
          <a:prstGeom prst="rect">
            <a:avLst/>
          </a:prstGeom>
          <a:solidFill>
            <a:schemeClr val="accent2">
              <a:lumMod val="20000"/>
              <a:lumOff val="80000"/>
            </a:schemeClr>
          </a:solidFill>
          <a:ln>
            <a:solidFill>
              <a:schemeClr val="tx1"/>
            </a:solidFill>
          </a:ln>
        </p:spPr>
        <p:txBody>
          <a:bodyPr wrap="none" rtlCol="0">
            <a:spAutoFit/>
          </a:bodyPr>
          <a:lstStyle/>
          <a:p>
            <a:r>
              <a:rPr lang="en-GB" sz="2000" b="1" dirty="0"/>
              <a:t>1949</a:t>
            </a:r>
          </a:p>
        </p:txBody>
      </p:sp>
    </p:spTree>
    <p:extLst>
      <p:ext uri="{BB962C8B-B14F-4D97-AF65-F5344CB8AC3E}">
        <p14:creationId xmlns:p14="http://schemas.microsoft.com/office/powerpoint/2010/main" val="1279702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1493610" y="1817234"/>
            <a:ext cx="8915854" cy="2624141"/>
            <a:chOff x="1493610" y="2339748"/>
            <a:chExt cx="8915854" cy="2624141"/>
          </a:xfrm>
        </p:grpSpPr>
        <p:grpSp>
          <p:nvGrpSpPr>
            <p:cNvPr id="4" name="Group 3"/>
            <p:cNvGrpSpPr/>
            <p:nvPr/>
          </p:nvGrpSpPr>
          <p:grpSpPr>
            <a:xfrm>
              <a:off x="1493610" y="2339748"/>
              <a:ext cx="8751156" cy="1752148"/>
              <a:chOff x="1493610" y="2339748"/>
              <a:chExt cx="8751156" cy="1752148"/>
            </a:xfrm>
          </p:grpSpPr>
          <p:sp>
            <p:nvSpPr>
              <p:cNvPr id="6" name="Text Box 23"/>
              <p:cNvSpPr txBox="1">
                <a:spLocks noChangeArrowheads="1"/>
              </p:cNvSpPr>
              <p:nvPr/>
            </p:nvSpPr>
            <p:spPr bwMode="auto">
              <a:xfrm>
                <a:off x="6551348" y="2339748"/>
                <a:ext cx="12330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b="1" dirty="0"/>
                  <a:t>Assembler</a:t>
                </a:r>
              </a:p>
            </p:txBody>
          </p:sp>
          <p:sp>
            <p:nvSpPr>
              <p:cNvPr id="8" name="Text Box 23"/>
              <p:cNvSpPr txBox="1">
                <a:spLocks noChangeArrowheads="1"/>
              </p:cNvSpPr>
              <p:nvPr/>
            </p:nvSpPr>
            <p:spPr bwMode="auto">
              <a:xfrm>
                <a:off x="8703959" y="2357438"/>
                <a:ext cx="154080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b="1" dirty="0"/>
                  <a:t>Machine code</a:t>
                </a:r>
              </a:p>
            </p:txBody>
          </p:sp>
          <p:grpSp>
            <p:nvGrpSpPr>
              <p:cNvPr id="9" name="Group 47"/>
              <p:cNvGrpSpPr>
                <a:grpSpLocks/>
              </p:cNvGrpSpPr>
              <p:nvPr/>
            </p:nvGrpSpPr>
            <p:grpSpPr bwMode="auto">
              <a:xfrm>
                <a:off x="1493610" y="2912383"/>
                <a:ext cx="2509114" cy="1179513"/>
                <a:chOff x="228140" y="3998232"/>
                <a:chExt cx="2509161" cy="1179512"/>
              </a:xfrm>
            </p:grpSpPr>
            <p:pic>
              <p:nvPicPr>
                <p:cNvPr id="12" name="Picture 21" descr="MCj0441457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140" y="3998232"/>
                  <a:ext cx="1019175"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 name="Group 36"/>
                <p:cNvGrpSpPr>
                  <a:grpSpLocks/>
                </p:cNvGrpSpPr>
                <p:nvPr/>
              </p:nvGrpSpPr>
              <p:grpSpPr bwMode="auto">
                <a:xfrm>
                  <a:off x="1494288" y="4424363"/>
                  <a:ext cx="1243013" cy="387350"/>
                  <a:chOff x="1341888" y="4271963"/>
                  <a:chExt cx="1243013" cy="387350"/>
                </a:xfrm>
              </p:grpSpPr>
              <p:sp>
                <p:nvSpPr>
                  <p:cNvPr id="14" name="Line 22"/>
                  <p:cNvSpPr>
                    <a:spLocks noChangeShapeType="1"/>
                  </p:cNvSpPr>
                  <p:nvPr/>
                </p:nvSpPr>
                <p:spPr bwMode="auto">
                  <a:xfrm>
                    <a:off x="1430788" y="4659313"/>
                    <a:ext cx="110331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5" name="Text Box 23"/>
                  <p:cNvSpPr txBox="1">
                    <a:spLocks noChangeArrowheads="1"/>
                  </p:cNvSpPr>
                  <p:nvPr/>
                </p:nvSpPr>
                <p:spPr bwMode="auto">
                  <a:xfrm>
                    <a:off x="1341888" y="4271963"/>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grpSp>
          </p:grpSp>
        </p:grpSp>
        <p:grpSp>
          <p:nvGrpSpPr>
            <p:cNvPr id="16" name="Group 49"/>
            <p:cNvGrpSpPr>
              <a:grpSpLocks/>
            </p:cNvGrpSpPr>
            <p:nvPr/>
          </p:nvGrpSpPr>
          <p:grpSpPr bwMode="auto">
            <a:xfrm>
              <a:off x="5461680" y="2714398"/>
              <a:ext cx="1186217" cy="1840435"/>
              <a:chOff x="4123114" y="4036614"/>
              <a:chExt cx="1185241" cy="1370931"/>
            </a:xfrm>
          </p:grpSpPr>
          <p:grpSp>
            <p:nvGrpSpPr>
              <p:cNvPr id="17" name="Group 45"/>
              <p:cNvGrpSpPr>
                <a:grpSpLocks/>
              </p:cNvGrpSpPr>
              <p:nvPr/>
            </p:nvGrpSpPr>
            <p:grpSpPr bwMode="auto">
              <a:xfrm>
                <a:off x="4123114" y="4036614"/>
                <a:ext cx="1103313" cy="345767"/>
                <a:chOff x="4123114" y="4036614"/>
                <a:chExt cx="1103313" cy="345767"/>
              </a:xfrm>
            </p:grpSpPr>
            <p:sp>
              <p:nvSpPr>
                <p:cNvPr id="21" name="Line 22"/>
                <p:cNvSpPr>
                  <a:spLocks noChangeShapeType="1"/>
                </p:cNvSpPr>
                <p:nvPr/>
              </p:nvSpPr>
              <p:spPr bwMode="auto">
                <a:xfrm rot="-1899166">
                  <a:off x="4123114" y="4382381"/>
                  <a:ext cx="110331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2" name="Text Box 23"/>
                <p:cNvSpPr txBox="1">
                  <a:spLocks noChangeArrowheads="1"/>
                </p:cNvSpPr>
                <p:nvPr/>
              </p:nvSpPr>
              <p:spPr bwMode="auto">
                <a:xfrm rot="-1899166">
                  <a:off x="4451225" y="4036614"/>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endParaRPr lang="en-US"/>
                </a:p>
              </p:txBody>
            </p:sp>
          </p:grpSp>
          <p:grpSp>
            <p:nvGrpSpPr>
              <p:cNvPr id="18" name="Group 39"/>
              <p:cNvGrpSpPr>
                <a:grpSpLocks/>
              </p:cNvGrpSpPr>
              <p:nvPr/>
            </p:nvGrpSpPr>
            <p:grpSpPr bwMode="auto">
              <a:xfrm rot="1750141">
                <a:off x="4182648" y="5019192"/>
                <a:ext cx="1125707" cy="388353"/>
                <a:chOff x="1643064" y="4270961"/>
                <a:chExt cx="1125707" cy="388353"/>
              </a:xfrm>
            </p:grpSpPr>
            <p:sp>
              <p:nvSpPr>
                <p:cNvPr id="19" name="Line 22"/>
                <p:cNvSpPr>
                  <a:spLocks noChangeShapeType="1"/>
                </p:cNvSpPr>
                <p:nvPr/>
              </p:nvSpPr>
              <p:spPr bwMode="auto">
                <a:xfrm flipV="1">
                  <a:off x="1643064" y="4608830"/>
                  <a:ext cx="1125707" cy="5048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0" name="Text Box 23"/>
                <p:cNvSpPr txBox="1">
                  <a:spLocks noChangeArrowheads="1"/>
                </p:cNvSpPr>
                <p:nvPr/>
              </p:nvSpPr>
              <p:spPr bwMode="auto">
                <a:xfrm>
                  <a:off x="2083304" y="4270961"/>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endParaRPr lang="en-US"/>
                </a:p>
              </p:txBody>
            </p:sp>
          </p:grpSp>
        </p:grpSp>
        <p:grpSp>
          <p:nvGrpSpPr>
            <p:cNvPr id="23" name="Group 50"/>
            <p:cNvGrpSpPr>
              <a:grpSpLocks/>
            </p:cNvGrpSpPr>
            <p:nvPr/>
          </p:nvGrpSpPr>
          <p:grpSpPr bwMode="auto">
            <a:xfrm>
              <a:off x="6540727" y="2741613"/>
              <a:ext cx="1260701" cy="2161268"/>
              <a:chOff x="5274633" y="3828067"/>
              <a:chExt cx="1260702" cy="2161268"/>
            </a:xfrm>
          </p:grpSpPr>
          <p:sp>
            <p:nvSpPr>
              <p:cNvPr id="24" name="Text Box 23"/>
              <p:cNvSpPr txBox="1">
                <a:spLocks noChangeArrowheads="1"/>
              </p:cNvSpPr>
              <p:nvPr/>
            </p:nvSpPr>
            <p:spPr bwMode="auto">
              <a:xfrm>
                <a:off x="5274633" y="3828067"/>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sp>
            <p:nvSpPr>
              <p:cNvPr id="25" name="Text Box 23"/>
              <p:cNvSpPr txBox="1">
                <a:spLocks noChangeArrowheads="1"/>
              </p:cNvSpPr>
              <p:nvPr/>
            </p:nvSpPr>
            <p:spPr bwMode="auto">
              <a:xfrm>
                <a:off x="5292322" y="5652785"/>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ADD NUM1</a:t>
                </a:r>
              </a:p>
            </p:txBody>
          </p:sp>
        </p:grpSp>
        <p:grpSp>
          <p:nvGrpSpPr>
            <p:cNvPr id="26" name="Group 52"/>
            <p:cNvGrpSpPr>
              <a:grpSpLocks/>
            </p:cNvGrpSpPr>
            <p:nvPr/>
          </p:nvGrpSpPr>
          <p:grpSpPr bwMode="auto">
            <a:xfrm>
              <a:off x="8733744" y="2724151"/>
              <a:ext cx="1473656" cy="2093459"/>
              <a:chOff x="6448418" y="3810000"/>
              <a:chExt cx="2292358" cy="2093936"/>
            </a:xfrm>
          </p:grpSpPr>
          <p:sp>
            <p:nvSpPr>
              <p:cNvPr id="27" name="TextBox 42"/>
              <p:cNvSpPr txBox="1">
                <a:spLocks noChangeArrowheads="1"/>
              </p:cNvSpPr>
              <p:nvPr/>
            </p:nvSpPr>
            <p:spPr bwMode="auto">
              <a:xfrm flipH="1">
                <a:off x="6448418" y="3810000"/>
                <a:ext cx="22764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10100100010</a:t>
                </a:r>
              </a:p>
            </p:txBody>
          </p:sp>
          <p:sp>
            <p:nvSpPr>
              <p:cNvPr id="28" name="TextBox 51"/>
              <p:cNvSpPr txBox="1">
                <a:spLocks noChangeArrowheads="1"/>
              </p:cNvSpPr>
              <p:nvPr/>
            </p:nvSpPr>
            <p:spPr bwMode="auto">
              <a:xfrm flipH="1">
                <a:off x="6464294" y="5565382"/>
                <a:ext cx="22764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00101010110</a:t>
                </a:r>
              </a:p>
            </p:txBody>
          </p:sp>
        </p:grpSp>
        <p:sp>
          <p:nvSpPr>
            <p:cNvPr id="30" name="Rectangle 29"/>
            <p:cNvSpPr/>
            <p:nvPr/>
          </p:nvSpPr>
          <p:spPr>
            <a:xfrm>
              <a:off x="10276114" y="2657475"/>
              <a:ext cx="133350" cy="2181225"/>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cxnSp>
          <p:nvCxnSpPr>
            <p:cNvPr id="31" name="Straight Connector 30"/>
            <p:cNvCxnSpPr/>
            <p:nvPr/>
          </p:nvCxnSpPr>
          <p:spPr>
            <a:xfrm>
              <a:off x="8244796" y="2427742"/>
              <a:ext cx="1133" cy="2536147"/>
            </a:xfrm>
            <a:prstGeom prst="line">
              <a:avLst/>
            </a:prstGeom>
            <a:ln w="28575">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76700" y="2392134"/>
              <a:ext cx="1421125" cy="1212397"/>
            </a:xfrm>
            <a:prstGeom prst="rect">
              <a:avLst/>
            </a:prstGeom>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61064" y="3744686"/>
              <a:ext cx="1219200" cy="1219200"/>
            </a:xfrm>
            <a:prstGeom prst="rect">
              <a:avLst/>
            </a:prstGeom>
          </p:spPr>
        </p:pic>
      </p:grpSp>
      <p:sp>
        <p:nvSpPr>
          <p:cNvPr id="34" name="TextBox 33"/>
          <p:cNvSpPr txBox="1"/>
          <p:nvPr/>
        </p:nvSpPr>
        <p:spPr>
          <a:xfrm>
            <a:off x="119743" y="4685115"/>
            <a:ext cx="11952514" cy="923330"/>
          </a:xfrm>
          <a:prstGeom prst="rect">
            <a:avLst/>
          </a:prstGeom>
          <a:solidFill>
            <a:schemeClr val="bg1"/>
          </a:solidFill>
          <a:ln>
            <a:solidFill>
              <a:schemeClr val="tx1"/>
            </a:solidFill>
          </a:ln>
        </p:spPr>
        <p:txBody>
          <a:bodyPr wrap="square" rtlCol="0">
            <a:spAutoFit/>
          </a:bodyPr>
          <a:lstStyle/>
          <a:p>
            <a:pPr>
              <a:spcBef>
                <a:spcPct val="20000"/>
              </a:spcBef>
            </a:pPr>
            <a:r>
              <a:rPr lang="en-GB" i="1" dirty="0">
                <a:solidFill>
                  <a:srgbClr val="C00000"/>
                </a:solidFill>
              </a:rPr>
              <a:t>Very simple, one-to-one languages are called </a:t>
            </a:r>
            <a:r>
              <a:rPr lang="en-GB" b="1" i="1" dirty="0">
                <a:solidFill>
                  <a:srgbClr val="C00000"/>
                </a:solidFill>
              </a:rPr>
              <a:t>assembly languages</a:t>
            </a:r>
            <a:r>
              <a:rPr lang="en-GB" i="1" dirty="0">
                <a:solidFill>
                  <a:srgbClr val="C00000"/>
                </a:solidFill>
              </a:rPr>
              <a:t>, and they are low-level languages. The piece of software that can translate from one version to the other is called an </a:t>
            </a:r>
            <a:r>
              <a:rPr lang="en-GB" b="1" i="1" dirty="0">
                <a:solidFill>
                  <a:srgbClr val="C00000"/>
                </a:solidFill>
              </a:rPr>
              <a:t>assembler</a:t>
            </a:r>
            <a:r>
              <a:rPr lang="en-GB" i="1" dirty="0">
                <a:solidFill>
                  <a:srgbClr val="C00000"/>
                </a:solidFill>
              </a:rPr>
              <a:t> and is specific to that particular computer. The binary code created is called </a:t>
            </a:r>
            <a:r>
              <a:rPr lang="en-GB" b="1" i="1" dirty="0">
                <a:solidFill>
                  <a:srgbClr val="C00000"/>
                </a:solidFill>
              </a:rPr>
              <a:t>machine code</a:t>
            </a:r>
            <a:r>
              <a:rPr lang="en-GB" i="1" dirty="0">
                <a:solidFill>
                  <a:srgbClr val="C00000"/>
                </a:solidFill>
              </a:rPr>
              <a:t>.</a:t>
            </a:r>
          </a:p>
        </p:txBody>
      </p:sp>
      <p:sp>
        <p:nvSpPr>
          <p:cNvPr id="39" name="Rectangle 38">
            <a:extLst>
              <a:ext uri="{FF2B5EF4-FFF2-40B4-BE49-F238E27FC236}">
                <a16:creationId xmlns:a16="http://schemas.microsoft.com/office/drawing/2014/main" id="{50E25C2A-C364-4F72-845C-CD37C29F1BDF}"/>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Programming languages and translators</a:t>
            </a:r>
            <a:endParaRPr lang="en-GB" sz="2400" dirty="0">
              <a:solidFill>
                <a:srgbClr val="C00000"/>
              </a:solidFill>
            </a:endParaRPr>
          </a:p>
        </p:txBody>
      </p:sp>
      <p:sp>
        <p:nvSpPr>
          <p:cNvPr id="40" name="TextBox 39">
            <a:extLst>
              <a:ext uri="{FF2B5EF4-FFF2-40B4-BE49-F238E27FC236}">
                <a16:creationId xmlns:a16="http://schemas.microsoft.com/office/drawing/2014/main" id="{951402ED-DEFB-452A-A6E7-FBC8F3F2AFB3}"/>
              </a:ext>
            </a:extLst>
          </p:cNvPr>
          <p:cNvSpPr txBox="1"/>
          <p:nvPr/>
        </p:nvSpPr>
        <p:spPr>
          <a:xfrm>
            <a:off x="0" y="1329576"/>
            <a:ext cx="12192000" cy="584775"/>
          </a:xfrm>
          <a:prstGeom prst="rect">
            <a:avLst/>
          </a:prstGeom>
          <a:noFill/>
        </p:spPr>
        <p:txBody>
          <a:bodyPr wrap="square" rtlCol="0">
            <a:spAutoFit/>
          </a:bodyPr>
          <a:lstStyle/>
          <a:p>
            <a:pPr marL="342900" indent="-342900">
              <a:buFont typeface="+mj-lt"/>
              <a:buAutoNum type="arabicPeriod" startAt="3"/>
            </a:pPr>
            <a:r>
              <a:rPr lang="en-GB" sz="1600" dirty="0"/>
              <a:t>Under each diagram, add a detailed explanation to show your awareness of how programming languages developed over time. Make sure to show your understanding of the difference between machine code, assembly language, low-level languages and high-level languages.</a:t>
            </a:r>
          </a:p>
        </p:txBody>
      </p:sp>
      <p:sp>
        <p:nvSpPr>
          <p:cNvPr id="41" name="Rectangle 40">
            <a:extLst>
              <a:ext uri="{FF2B5EF4-FFF2-40B4-BE49-F238E27FC236}">
                <a16:creationId xmlns:a16="http://schemas.microsoft.com/office/drawing/2014/main" id="{6B5585B5-DE73-4A6C-AC69-1E7117AFD3E7}"/>
              </a:ext>
            </a:extLst>
          </p:cNvPr>
          <p:cNvSpPr/>
          <p:nvPr/>
        </p:nvSpPr>
        <p:spPr>
          <a:xfrm>
            <a:off x="0" y="468684"/>
            <a:ext cx="12192000" cy="584775"/>
          </a:xfrm>
          <a:prstGeom prst="rect">
            <a:avLst/>
          </a:prstGeom>
        </p:spPr>
        <p:txBody>
          <a:bodyPr wrap="square">
            <a:spAutoFit/>
          </a:bodyPr>
          <a:lstStyle/>
          <a:p>
            <a:r>
              <a:rPr lang="en-GB" sz="1600" dirty="0">
                <a:solidFill>
                  <a:srgbClr val="C00000"/>
                </a:solidFill>
              </a:rPr>
              <a:t>Show awareness of the development of types of programming languages and their classification into low-level and high-level languages</a:t>
            </a:r>
          </a:p>
          <a:p>
            <a:r>
              <a:rPr lang="en-GB" sz="1600" dirty="0">
                <a:solidFill>
                  <a:srgbClr val="C00000"/>
                </a:solidFill>
              </a:rPr>
              <a:t>Know that low-level languages are considered to be: • machine code • assembly language</a:t>
            </a:r>
          </a:p>
        </p:txBody>
      </p:sp>
      <p:sp>
        <p:nvSpPr>
          <p:cNvPr id="42" name="TextBox 41">
            <a:extLst>
              <a:ext uri="{FF2B5EF4-FFF2-40B4-BE49-F238E27FC236}">
                <a16:creationId xmlns:a16="http://schemas.microsoft.com/office/drawing/2014/main" id="{7882E4E4-9B13-4FBA-A851-1206CA03EBE8}"/>
              </a:ext>
            </a:extLst>
          </p:cNvPr>
          <p:cNvSpPr txBox="1"/>
          <p:nvPr/>
        </p:nvSpPr>
        <p:spPr>
          <a:xfrm>
            <a:off x="435835" y="1916151"/>
            <a:ext cx="704039" cy="400110"/>
          </a:xfrm>
          <a:prstGeom prst="rect">
            <a:avLst/>
          </a:prstGeom>
          <a:solidFill>
            <a:schemeClr val="accent2">
              <a:lumMod val="20000"/>
              <a:lumOff val="80000"/>
            </a:schemeClr>
          </a:solidFill>
          <a:ln>
            <a:solidFill>
              <a:schemeClr val="tx1"/>
            </a:solidFill>
          </a:ln>
        </p:spPr>
        <p:txBody>
          <a:bodyPr wrap="none" rtlCol="0">
            <a:spAutoFit/>
          </a:bodyPr>
          <a:lstStyle/>
          <a:p>
            <a:r>
              <a:rPr lang="en-GB" sz="2000" b="1" dirty="0"/>
              <a:t>1949</a:t>
            </a:r>
          </a:p>
        </p:txBody>
      </p:sp>
    </p:spTree>
    <p:extLst>
      <p:ext uri="{BB962C8B-B14F-4D97-AF65-F5344CB8AC3E}">
        <p14:creationId xmlns:p14="http://schemas.microsoft.com/office/powerpoint/2010/main" val="2986999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0F1C85B-C53C-42DE-BD2E-C848C0A39A34}"/>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Programming languages and translators</a:t>
            </a:r>
            <a:endParaRPr lang="en-GB" sz="2400" dirty="0">
              <a:solidFill>
                <a:srgbClr val="C00000"/>
              </a:solidFill>
            </a:endParaRPr>
          </a:p>
        </p:txBody>
      </p:sp>
      <p:sp>
        <p:nvSpPr>
          <p:cNvPr id="18" name="TextBox 17">
            <a:extLst>
              <a:ext uri="{FF2B5EF4-FFF2-40B4-BE49-F238E27FC236}">
                <a16:creationId xmlns:a16="http://schemas.microsoft.com/office/drawing/2014/main" id="{89737B06-D508-46E4-A75E-2C7908B9E590}"/>
              </a:ext>
            </a:extLst>
          </p:cNvPr>
          <p:cNvSpPr txBox="1"/>
          <p:nvPr/>
        </p:nvSpPr>
        <p:spPr>
          <a:xfrm>
            <a:off x="0" y="1329576"/>
            <a:ext cx="12192000" cy="584775"/>
          </a:xfrm>
          <a:prstGeom prst="rect">
            <a:avLst/>
          </a:prstGeom>
          <a:noFill/>
        </p:spPr>
        <p:txBody>
          <a:bodyPr wrap="square" rtlCol="0">
            <a:spAutoFit/>
          </a:bodyPr>
          <a:lstStyle/>
          <a:p>
            <a:pPr marL="342900" indent="-342900">
              <a:buFont typeface="+mj-lt"/>
              <a:buAutoNum type="arabicPeriod" startAt="4"/>
            </a:pPr>
            <a:r>
              <a:rPr lang="en-GB" sz="1600" dirty="0"/>
              <a:t>Under each diagram, add a detailed explanation to show your awareness of how programming languages developed over time. Make sure to show your understanding of the difference between machine code, assembly language, low-level languages and high-level languages.</a:t>
            </a:r>
          </a:p>
        </p:txBody>
      </p:sp>
      <p:sp>
        <p:nvSpPr>
          <p:cNvPr id="19" name="Rectangle 18">
            <a:extLst>
              <a:ext uri="{FF2B5EF4-FFF2-40B4-BE49-F238E27FC236}">
                <a16:creationId xmlns:a16="http://schemas.microsoft.com/office/drawing/2014/main" id="{3C5C2306-E18D-4DBE-9682-CAD28343AE9F}"/>
              </a:ext>
            </a:extLst>
          </p:cNvPr>
          <p:cNvSpPr/>
          <p:nvPr/>
        </p:nvSpPr>
        <p:spPr>
          <a:xfrm>
            <a:off x="0" y="468684"/>
            <a:ext cx="12192000" cy="584775"/>
          </a:xfrm>
          <a:prstGeom prst="rect">
            <a:avLst/>
          </a:prstGeom>
        </p:spPr>
        <p:txBody>
          <a:bodyPr wrap="square">
            <a:spAutoFit/>
          </a:bodyPr>
          <a:lstStyle/>
          <a:p>
            <a:r>
              <a:rPr lang="en-GB" sz="1600" dirty="0">
                <a:solidFill>
                  <a:srgbClr val="C00000"/>
                </a:solidFill>
              </a:rPr>
              <a:t>Show awareness of the development of types of programming languages and their classification into low-level and high-level languages</a:t>
            </a:r>
          </a:p>
          <a:p>
            <a:r>
              <a:rPr lang="en-GB" sz="1600" dirty="0">
                <a:solidFill>
                  <a:srgbClr val="C00000"/>
                </a:solidFill>
              </a:rPr>
              <a:t>Know that low-level languages are considered to be: • machine code • assembly language</a:t>
            </a:r>
          </a:p>
        </p:txBody>
      </p:sp>
      <p:grpSp>
        <p:nvGrpSpPr>
          <p:cNvPr id="16" name="Group 15">
            <a:extLst>
              <a:ext uri="{FF2B5EF4-FFF2-40B4-BE49-F238E27FC236}">
                <a16:creationId xmlns:a16="http://schemas.microsoft.com/office/drawing/2014/main" id="{8FBAB850-8664-46E6-BE8F-BF2E85D5F811}"/>
              </a:ext>
            </a:extLst>
          </p:cNvPr>
          <p:cNvGrpSpPr/>
          <p:nvPr/>
        </p:nvGrpSpPr>
        <p:grpSpPr>
          <a:xfrm>
            <a:off x="1637846" y="2316261"/>
            <a:ext cx="8680450" cy="1546225"/>
            <a:chOff x="1556204" y="2343831"/>
            <a:chExt cx="8680450" cy="1546225"/>
          </a:xfrm>
        </p:grpSpPr>
        <p:grpSp>
          <p:nvGrpSpPr>
            <p:cNvPr id="22" name="Group 21">
              <a:extLst>
                <a:ext uri="{FF2B5EF4-FFF2-40B4-BE49-F238E27FC236}">
                  <a16:creationId xmlns:a16="http://schemas.microsoft.com/office/drawing/2014/main" id="{2EEC37EF-25F5-44E8-AAEF-6FF42D432D5D}"/>
                </a:ext>
              </a:extLst>
            </p:cNvPr>
            <p:cNvGrpSpPr>
              <a:grpSpLocks/>
            </p:cNvGrpSpPr>
            <p:nvPr/>
          </p:nvGrpSpPr>
          <p:grpSpPr bwMode="auto">
            <a:xfrm>
              <a:off x="1556204" y="2447018"/>
              <a:ext cx="3098800" cy="1179512"/>
              <a:chOff x="282575" y="3965575"/>
              <a:chExt cx="3098800" cy="1179512"/>
            </a:xfrm>
          </p:grpSpPr>
          <p:pic>
            <p:nvPicPr>
              <p:cNvPr id="27" name="Picture 21" descr="MCj04414570000[1]">
                <a:extLst>
                  <a:ext uri="{FF2B5EF4-FFF2-40B4-BE49-F238E27FC236}">
                    <a16:creationId xmlns:a16="http://schemas.microsoft.com/office/drawing/2014/main" id="{0ACF0340-5F44-461F-8D32-395527DDA0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3965575"/>
                <a:ext cx="1019175"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Line 22">
                <a:extLst>
                  <a:ext uri="{FF2B5EF4-FFF2-40B4-BE49-F238E27FC236}">
                    <a16:creationId xmlns:a16="http://schemas.microsoft.com/office/drawing/2014/main" id="{0DFCEA89-55A3-44C7-BEA7-ABB1DC47ECBD}"/>
                  </a:ext>
                </a:extLst>
              </p:cNvPr>
              <p:cNvSpPr>
                <a:spLocks noChangeShapeType="1"/>
              </p:cNvSpPr>
              <p:nvPr/>
            </p:nvSpPr>
            <p:spPr bwMode="auto">
              <a:xfrm flipV="1">
                <a:off x="1423988" y="4857750"/>
                <a:ext cx="1928812" cy="15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9" name="Text Box 23">
                <a:extLst>
                  <a:ext uri="{FF2B5EF4-FFF2-40B4-BE49-F238E27FC236}">
                    <a16:creationId xmlns:a16="http://schemas.microsoft.com/office/drawing/2014/main" id="{C1F11456-D9A3-43D3-93E9-11572FF131E1}"/>
                  </a:ext>
                </a:extLst>
              </p:cNvPr>
              <p:cNvSpPr txBox="1">
                <a:spLocks noChangeArrowheads="1"/>
              </p:cNvSpPr>
              <p:nvPr/>
            </p:nvSpPr>
            <p:spPr bwMode="auto">
              <a:xfrm>
                <a:off x="1335088" y="4424363"/>
                <a:ext cx="2046287" cy="415925"/>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If (num1 &gt;= 12) Then total := total +1;</a:t>
                </a:r>
              </a:p>
            </p:txBody>
          </p:sp>
        </p:grpSp>
        <p:grpSp>
          <p:nvGrpSpPr>
            <p:cNvPr id="23" name="Group 34">
              <a:extLst>
                <a:ext uri="{FF2B5EF4-FFF2-40B4-BE49-F238E27FC236}">
                  <a16:creationId xmlns:a16="http://schemas.microsoft.com/office/drawing/2014/main" id="{9DE9DDEF-1524-4807-8599-E9CEB484D4DA}"/>
                </a:ext>
              </a:extLst>
            </p:cNvPr>
            <p:cNvGrpSpPr>
              <a:grpSpLocks/>
            </p:cNvGrpSpPr>
            <p:nvPr/>
          </p:nvGrpSpPr>
          <p:grpSpPr bwMode="auto">
            <a:xfrm>
              <a:off x="6245679" y="2343831"/>
              <a:ext cx="3990975" cy="1546225"/>
              <a:chOff x="4972050" y="3862388"/>
              <a:chExt cx="3990975" cy="1546577"/>
            </a:xfrm>
          </p:grpSpPr>
          <p:sp>
            <p:nvSpPr>
              <p:cNvPr id="25" name="Text Box 23">
                <a:extLst>
                  <a:ext uri="{FF2B5EF4-FFF2-40B4-BE49-F238E27FC236}">
                    <a16:creationId xmlns:a16="http://schemas.microsoft.com/office/drawing/2014/main" id="{D45F7A83-DE6F-420D-9F62-DC96E3633FAC}"/>
                  </a:ext>
                </a:extLst>
              </p:cNvPr>
              <p:cNvSpPr txBox="1">
                <a:spLocks noChangeArrowheads="1"/>
              </p:cNvSpPr>
              <p:nvPr/>
            </p:nvSpPr>
            <p:spPr bwMode="auto">
              <a:xfrm>
                <a:off x="5630863" y="3862388"/>
                <a:ext cx="3332162" cy="1546577"/>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101010001001001010111010010010111110010010010101010001011011010101010110101101010101010010101110100100101111100100100101010100010110110101010101101011010101010100101011101001001011111001001001010101000101101101010101011010110101010101001010111010010010111110010010010101010001011011010101010110101101010101010010101010001010101101010010100100101010111</a:t>
                </a:r>
              </a:p>
            </p:txBody>
          </p:sp>
          <p:cxnSp>
            <p:nvCxnSpPr>
              <p:cNvPr id="26" name="Straight Arrow Connector 25">
                <a:extLst>
                  <a:ext uri="{FF2B5EF4-FFF2-40B4-BE49-F238E27FC236}">
                    <a16:creationId xmlns:a16="http://schemas.microsoft.com/office/drawing/2014/main" id="{09CC0030-54A5-4342-A901-D2A501340B81}"/>
                  </a:ext>
                </a:extLst>
              </p:cNvPr>
              <p:cNvCxnSpPr/>
              <p:nvPr/>
            </p:nvCxnSpPr>
            <p:spPr>
              <a:xfrm>
                <a:off x="4972050" y="4591216"/>
                <a:ext cx="723900" cy="1588"/>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pic>
          <p:nvPicPr>
            <p:cNvPr id="24" name="Picture 23">
              <a:extLst>
                <a:ext uri="{FF2B5EF4-FFF2-40B4-BE49-F238E27FC236}">
                  <a16:creationId xmlns:a16="http://schemas.microsoft.com/office/drawing/2014/main" id="{BF37979B-0DDD-49D3-A48C-2A65C21729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9842" y="2490106"/>
              <a:ext cx="1421125" cy="1212397"/>
            </a:xfrm>
            <a:prstGeom prst="rect">
              <a:avLst/>
            </a:prstGeom>
          </p:spPr>
        </p:pic>
      </p:grpSp>
      <p:sp>
        <p:nvSpPr>
          <p:cNvPr id="30" name="TextBox 29">
            <a:extLst>
              <a:ext uri="{FF2B5EF4-FFF2-40B4-BE49-F238E27FC236}">
                <a16:creationId xmlns:a16="http://schemas.microsoft.com/office/drawing/2014/main" id="{7787D98A-F775-4502-8E52-27664668BF95}"/>
              </a:ext>
            </a:extLst>
          </p:cNvPr>
          <p:cNvSpPr txBox="1"/>
          <p:nvPr/>
        </p:nvSpPr>
        <p:spPr>
          <a:xfrm>
            <a:off x="122465" y="4024993"/>
            <a:ext cx="11952514" cy="1200329"/>
          </a:xfrm>
          <a:prstGeom prst="rect">
            <a:avLst/>
          </a:prstGeom>
          <a:noFill/>
          <a:ln>
            <a:solidFill>
              <a:schemeClr val="tx1"/>
            </a:solidFill>
          </a:ln>
        </p:spPr>
        <p:txBody>
          <a:bodyPr wrap="square" rtlCol="0">
            <a:spAutoFit/>
          </a:bodyPr>
          <a:lstStyle/>
          <a:p>
            <a:pPr>
              <a:spcBef>
                <a:spcPct val="20000"/>
              </a:spcBef>
            </a:pPr>
            <a:r>
              <a:rPr lang="en-GB" i="1" dirty="0">
                <a:solidFill>
                  <a:srgbClr val="C00000"/>
                </a:solidFill>
              </a:rPr>
              <a:t>&lt;Explanation&gt;</a:t>
            </a:r>
            <a:br>
              <a:rPr lang="en-GB" i="1" dirty="0">
                <a:solidFill>
                  <a:srgbClr val="C00000"/>
                </a:solidFill>
              </a:rPr>
            </a:br>
            <a:br>
              <a:rPr lang="en-GB" i="1" dirty="0">
                <a:solidFill>
                  <a:srgbClr val="C00000"/>
                </a:solidFill>
              </a:rPr>
            </a:br>
            <a:br>
              <a:rPr lang="en-GB" i="1" dirty="0">
                <a:solidFill>
                  <a:srgbClr val="C00000"/>
                </a:solidFill>
              </a:rPr>
            </a:br>
            <a:endParaRPr lang="en-GB" b="1" i="1" dirty="0">
              <a:solidFill>
                <a:srgbClr val="C00000"/>
              </a:solidFill>
            </a:endParaRPr>
          </a:p>
        </p:txBody>
      </p:sp>
      <p:sp>
        <p:nvSpPr>
          <p:cNvPr id="31" name="TextBox 30">
            <a:extLst>
              <a:ext uri="{FF2B5EF4-FFF2-40B4-BE49-F238E27FC236}">
                <a16:creationId xmlns:a16="http://schemas.microsoft.com/office/drawing/2014/main" id="{4A365DF7-18D8-4790-8FB0-7C638268484D}"/>
              </a:ext>
            </a:extLst>
          </p:cNvPr>
          <p:cNvSpPr txBox="1"/>
          <p:nvPr/>
        </p:nvSpPr>
        <p:spPr>
          <a:xfrm>
            <a:off x="435835" y="1916151"/>
            <a:ext cx="1678793" cy="400110"/>
          </a:xfrm>
          <a:prstGeom prst="rect">
            <a:avLst/>
          </a:prstGeom>
          <a:solidFill>
            <a:schemeClr val="accent2">
              <a:lumMod val="20000"/>
              <a:lumOff val="80000"/>
            </a:schemeClr>
          </a:solidFill>
          <a:ln>
            <a:solidFill>
              <a:schemeClr val="tx1"/>
            </a:solidFill>
          </a:ln>
        </p:spPr>
        <p:txBody>
          <a:bodyPr wrap="none" rtlCol="0">
            <a:spAutoFit/>
          </a:bodyPr>
          <a:lstStyle/>
          <a:p>
            <a:r>
              <a:rPr lang="en-GB" sz="2000" b="1" dirty="0"/>
              <a:t>1954 onwards</a:t>
            </a:r>
          </a:p>
        </p:txBody>
      </p:sp>
    </p:spTree>
    <p:extLst>
      <p:ext uri="{BB962C8B-B14F-4D97-AF65-F5344CB8AC3E}">
        <p14:creationId xmlns:p14="http://schemas.microsoft.com/office/powerpoint/2010/main" val="260339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637846" y="2316261"/>
            <a:ext cx="8680450" cy="1546225"/>
            <a:chOff x="1556204" y="2343831"/>
            <a:chExt cx="8680450" cy="1546225"/>
          </a:xfrm>
        </p:grpSpPr>
        <p:grpSp>
          <p:nvGrpSpPr>
            <p:cNvPr id="34" name="Group 33"/>
            <p:cNvGrpSpPr>
              <a:grpSpLocks/>
            </p:cNvGrpSpPr>
            <p:nvPr/>
          </p:nvGrpSpPr>
          <p:grpSpPr bwMode="auto">
            <a:xfrm>
              <a:off x="1556204" y="2447018"/>
              <a:ext cx="3098800" cy="1179512"/>
              <a:chOff x="282575" y="3965575"/>
              <a:chExt cx="3098800" cy="1179512"/>
            </a:xfrm>
          </p:grpSpPr>
          <p:pic>
            <p:nvPicPr>
              <p:cNvPr id="36" name="Picture 21" descr="MCj0441457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3965575"/>
                <a:ext cx="1019175"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Line 22"/>
              <p:cNvSpPr>
                <a:spLocks noChangeShapeType="1"/>
              </p:cNvSpPr>
              <p:nvPr/>
            </p:nvSpPr>
            <p:spPr bwMode="auto">
              <a:xfrm flipV="1">
                <a:off x="1423988" y="4857750"/>
                <a:ext cx="1928812" cy="15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38" name="Text Box 23"/>
              <p:cNvSpPr txBox="1">
                <a:spLocks noChangeArrowheads="1"/>
              </p:cNvSpPr>
              <p:nvPr/>
            </p:nvSpPr>
            <p:spPr bwMode="auto">
              <a:xfrm>
                <a:off x="1335088" y="4424363"/>
                <a:ext cx="2046287" cy="415925"/>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If (num1 &gt;= 12) Then total := total +1;</a:t>
                </a:r>
              </a:p>
            </p:txBody>
          </p:sp>
        </p:grpSp>
        <p:grpSp>
          <p:nvGrpSpPr>
            <p:cNvPr id="40" name="Group 34"/>
            <p:cNvGrpSpPr>
              <a:grpSpLocks/>
            </p:cNvGrpSpPr>
            <p:nvPr/>
          </p:nvGrpSpPr>
          <p:grpSpPr bwMode="auto">
            <a:xfrm>
              <a:off x="6245679" y="2343831"/>
              <a:ext cx="3990975" cy="1546225"/>
              <a:chOff x="4972050" y="3862388"/>
              <a:chExt cx="3990975" cy="1546577"/>
            </a:xfrm>
          </p:grpSpPr>
          <p:sp>
            <p:nvSpPr>
              <p:cNvPr id="41" name="Text Box 23"/>
              <p:cNvSpPr txBox="1">
                <a:spLocks noChangeArrowheads="1"/>
              </p:cNvSpPr>
              <p:nvPr/>
            </p:nvSpPr>
            <p:spPr bwMode="auto">
              <a:xfrm>
                <a:off x="5630863" y="3862388"/>
                <a:ext cx="3332162" cy="1546577"/>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101010001001001010111010010010111110010010010101010001011011010101010110101101010101010010101110100100101111100100100101010100010110110101010101101011010101010100101011101001001011111001001001010101000101101101010101011010110101010101001010111010010010111110010010010101010001011011010101010110101101010101010010101010001010101101010010100100101010111</a:t>
                </a:r>
              </a:p>
            </p:txBody>
          </p:sp>
          <p:cxnSp>
            <p:nvCxnSpPr>
              <p:cNvPr id="42" name="Straight Arrow Connector 41"/>
              <p:cNvCxnSpPr/>
              <p:nvPr/>
            </p:nvCxnSpPr>
            <p:spPr>
              <a:xfrm>
                <a:off x="4972050" y="4591216"/>
                <a:ext cx="723900" cy="1588"/>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9842" y="2490106"/>
              <a:ext cx="1421125" cy="1212397"/>
            </a:xfrm>
            <a:prstGeom prst="rect">
              <a:avLst/>
            </a:prstGeom>
          </p:spPr>
        </p:pic>
      </p:grpSp>
      <p:sp>
        <p:nvSpPr>
          <p:cNvPr id="18" name="Rectangle 17">
            <a:extLst>
              <a:ext uri="{FF2B5EF4-FFF2-40B4-BE49-F238E27FC236}">
                <a16:creationId xmlns:a16="http://schemas.microsoft.com/office/drawing/2014/main" id="{FA26DCE9-3A2D-4D94-900C-F29F5776D5FF}"/>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Programming languages and translators</a:t>
            </a:r>
            <a:endParaRPr lang="en-GB" sz="2400" dirty="0">
              <a:solidFill>
                <a:srgbClr val="C00000"/>
              </a:solidFill>
            </a:endParaRPr>
          </a:p>
        </p:txBody>
      </p:sp>
      <p:sp>
        <p:nvSpPr>
          <p:cNvPr id="19" name="TextBox 18">
            <a:extLst>
              <a:ext uri="{FF2B5EF4-FFF2-40B4-BE49-F238E27FC236}">
                <a16:creationId xmlns:a16="http://schemas.microsoft.com/office/drawing/2014/main" id="{61E75335-154C-40CA-9291-7390763717DA}"/>
              </a:ext>
            </a:extLst>
          </p:cNvPr>
          <p:cNvSpPr txBox="1"/>
          <p:nvPr/>
        </p:nvSpPr>
        <p:spPr>
          <a:xfrm>
            <a:off x="0" y="1329576"/>
            <a:ext cx="12192000" cy="584775"/>
          </a:xfrm>
          <a:prstGeom prst="rect">
            <a:avLst/>
          </a:prstGeom>
          <a:noFill/>
        </p:spPr>
        <p:txBody>
          <a:bodyPr wrap="square" rtlCol="0">
            <a:spAutoFit/>
          </a:bodyPr>
          <a:lstStyle/>
          <a:p>
            <a:pPr marL="342900" indent="-342900">
              <a:buFont typeface="+mj-lt"/>
              <a:buAutoNum type="arabicPeriod" startAt="4"/>
            </a:pPr>
            <a:r>
              <a:rPr lang="en-GB" sz="1600" dirty="0"/>
              <a:t>Under each diagram, add a detailed explanation to show your awareness of how programming languages developed over time. Make sure to show your understanding of the difference between machine code, assembly language, low-level languages and high-level languages.</a:t>
            </a:r>
          </a:p>
        </p:txBody>
      </p:sp>
      <p:sp>
        <p:nvSpPr>
          <p:cNvPr id="20" name="Rectangle 19">
            <a:extLst>
              <a:ext uri="{FF2B5EF4-FFF2-40B4-BE49-F238E27FC236}">
                <a16:creationId xmlns:a16="http://schemas.microsoft.com/office/drawing/2014/main" id="{581E5C4F-B285-4CD5-872A-0824D47A9C32}"/>
              </a:ext>
            </a:extLst>
          </p:cNvPr>
          <p:cNvSpPr/>
          <p:nvPr/>
        </p:nvSpPr>
        <p:spPr>
          <a:xfrm>
            <a:off x="0" y="468684"/>
            <a:ext cx="12192000" cy="584775"/>
          </a:xfrm>
          <a:prstGeom prst="rect">
            <a:avLst/>
          </a:prstGeom>
        </p:spPr>
        <p:txBody>
          <a:bodyPr wrap="square">
            <a:spAutoFit/>
          </a:bodyPr>
          <a:lstStyle/>
          <a:p>
            <a:r>
              <a:rPr lang="en-GB" sz="1600" dirty="0">
                <a:solidFill>
                  <a:srgbClr val="C00000"/>
                </a:solidFill>
              </a:rPr>
              <a:t>Show awareness of the development of types of programming languages and their classification into low-level and high-level languages</a:t>
            </a:r>
          </a:p>
          <a:p>
            <a:r>
              <a:rPr lang="en-GB" sz="1600" dirty="0">
                <a:solidFill>
                  <a:srgbClr val="C00000"/>
                </a:solidFill>
              </a:rPr>
              <a:t>Know that low-level languages are considered to be: • machine code • assembly language</a:t>
            </a:r>
          </a:p>
        </p:txBody>
      </p:sp>
      <p:sp>
        <p:nvSpPr>
          <p:cNvPr id="21" name="TextBox 20">
            <a:extLst>
              <a:ext uri="{FF2B5EF4-FFF2-40B4-BE49-F238E27FC236}">
                <a16:creationId xmlns:a16="http://schemas.microsoft.com/office/drawing/2014/main" id="{F6537049-1C47-4B97-9D0E-C7D383FBF441}"/>
              </a:ext>
            </a:extLst>
          </p:cNvPr>
          <p:cNvSpPr txBox="1"/>
          <p:nvPr/>
        </p:nvSpPr>
        <p:spPr>
          <a:xfrm>
            <a:off x="435835" y="1916151"/>
            <a:ext cx="1678793" cy="400110"/>
          </a:xfrm>
          <a:prstGeom prst="rect">
            <a:avLst/>
          </a:prstGeom>
          <a:solidFill>
            <a:schemeClr val="accent2">
              <a:lumMod val="20000"/>
              <a:lumOff val="80000"/>
            </a:schemeClr>
          </a:solidFill>
          <a:ln>
            <a:solidFill>
              <a:schemeClr val="tx1"/>
            </a:solidFill>
          </a:ln>
        </p:spPr>
        <p:txBody>
          <a:bodyPr wrap="none" rtlCol="0">
            <a:spAutoFit/>
          </a:bodyPr>
          <a:lstStyle/>
          <a:p>
            <a:r>
              <a:rPr lang="en-GB" sz="2000" b="1" dirty="0"/>
              <a:t>1954 onwards</a:t>
            </a:r>
          </a:p>
        </p:txBody>
      </p:sp>
      <p:sp>
        <p:nvSpPr>
          <p:cNvPr id="16" name="TextBox 15">
            <a:extLst>
              <a:ext uri="{FF2B5EF4-FFF2-40B4-BE49-F238E27FC236}">
                <a16:creationId xmlns:a16="http://schemas.microsoft.com/office/drawing/2014/main" id="{680EEAED-AB6C-41F4-94B9-54CC36CAC657}"/>
              </a:ext>
            </a:extLst>
          </p:cNvPr>
          <p:cNvSpPr txBox="1"/>
          <p:nvPr/>
        </p:nvSpPr>
        <p:spPr>
          <a:xfrm>
            <a:off x="122465" y="4024993"/>
            <a:ext cx="11952514" cy="1200329"/>
          </a:xfrm>
          <a:prstGeom prst="rect">
            <a:avLst/>
          </a:prstGeom>
          <a:noFill/>
          <a:ln>
            <a:solidFill>
              <a:schemeClr val="tx1"/>
            </a:solidFill>
          </a:ln>
        </p:spPr>
        <p:txBody>
          <a:bodyPr wrap="square" rtlCol="0">
            <a:spAutoFit/>
          </a:bodyPr>
          <a:lstStyle/>
          <a:p>
            <a:pPr>
              <a:spcBef>
                <a:spcPct val="20000"/>
              </a:spcBef>
            </a:pPr>
            <a:r>
              <a:rPr lang="en-GB" i="1" dirty="0">
                <a:solidFill>
                  <a:srgbClr val="C00000"/>
                </a:solidFill>
              </a:rPr>
              <a:t>The first languages that could go further than simple one-to-one translation relationships were developed in the early 1950s, the first being a language called Fortran. These languages differed from assembler as each instruction could give rise to many lines of machine code, and hence had a one-to-many relationship. These much more complex languages are called </a:t>
            </a:r>
            <a:r>
              <a:rPr lang="en-GB" b="1" i="1" dirty="0">
                <a:solidFill>
                  <a:srgbClr val="C00000"/>
                </a:solidFill>
              </a:rPr>
              <a:t>high-level languages </a:t>
            </a:r>
            <a:r>
              <a:rPr lang="en-GB" i="1" dirty="0">
                <a:solidFill>
                  <a:srgbClr val="C00000"/>
                </a:solidFill>
              </a:rPr>
              <a:t>and include Visual Basic, Python, C++, and C#.</a:t>
            </a:r>
            <a:endParaRPr lang="en-GB" b="1" i="1" dirty="0">
              <a:solidFill>
                <a:srgbClr val="C00000"/>
              </a:solidFill>
            </a:endParaRPr>
          </a:p>
        </p:txBody>
      </p:sp>
    </p:spTree>
    <p:extLst>
      <p:ext uri="{BB962C8B-B14F-4D97-AF65-F5344CB8AC3E}">
        <p14:creationId xmlns:p14="http://schemas.microsoft.com/office/powerpoint/2010/main" val="1098958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16" ma:contentTypeDescription="Create a new document." ma:contentTypeScope="" ma:versionID="ec54585cf92dd6982308d124fd5b9dee">
  <xsd:schema xmlns:xsd="http://www.w3.org/2001/XMLSchema" xmlns:xs="http://www.w3.org/2001/XMLSchema" xmlns:p="http://schemas.microsoft.com/office/2006/metadata/properties" xmlns:ns2="506ac514-9468-4ce6-abae-8e7a4c758df2" xmlns:ns3="70888afb-978a-47fe-a38c-33c273623691" targetNamespace="http://schemas.microsoft.com/office/2006/metadata/properties" ma:root="true" ma:fieldsID="714f961642457c784f84d90ad25ddd92" ns2:_="" ns3:_="">
    <xsd:import namespace="506ac514-9468-4ce6-abae-8e7a4c758df2"/>
    <xsd:import namespace="70888afb-978a-47fe-a38c-33c27362369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c9dc24d-f3fe-46e4-aaea-1685f95ea3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0888afb-978a-47fe-a38c-33c27362369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2e55939-b32e-4bb4-938e-37e949c5a9cb}" ma:internalName="TaxCatchAll" ma:showField="CatchAllData" ma:web="70888afb-978a-47fe-a38c-33c2736236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06ac514-9468-4ce6-abae-8e7a4c758df2">
      <Terms xmlns="http://schemas.microsoft.com/office/infopath/2007/PartnerControls"/>
    </lcf76f155ced4ddcb4097134ff3c332f>
    <TaxCatchAll xmlns="70888afb-978a-47fe-a38c-33c273623691" xsi:nil="true"/>
  </documentManagement>
</p:properties>
</file>

<file path=customXml/itemProps1.xml><?xml version="1.0" encoding="utf-8"?>
<ds:datastoreItem xmlns:ds="http://schemas.openxmlformats.org/officeDocument/2006/customXml" ds:itemID="{A5575916-00A4-4C81-8BF2-5BD0F118A6D5}"/>
</file>

<file path=customXml/itemProps2.xml><?xml version="1.0" encoding="utf-8"?>
<ds:datastoreItem xmlns:ds="http://schemas.openxmlformats.org/officeDocument/2006/customXml" ds:itemID="{BFCB7200-4AEF-45EA-967B-6BD9E7DDCA2B}"/>
</file>

<file path=customXml/itemProps3.xml><?xml version="1.0" encoding="utf-8"?>
<ds:datastoreItem xmlns:ds="http://schemas.openxmlformats.org/officeDocument/2006/customXml" ds:itemID="{AEF87F2F-04ED-4DFD-BBE3-5409DAEC609E}"/>
</file>

<file path=docProps/app.xml><?xml version="1.0" encoding="utf-8"?>
<Properties xmlns="http://schemas.openxmlformats.org/officeDocument/2006/extended-properties" xmlns:vt="http://schemas.openxmlformats.org/officeDocument/2006/docPropsVTypes">
  <TotalTime>553</TotalTime>
  <Words>1196</Words>
  <Application>Microsoft Office PowerPoint</Application>
  <PresentationFormat>Widescreen</PresentationFormat>
  <Paragraphs>153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Andrew Fenn</cp:lastModifiedBy>
  <cp:revision>57</cp:revision>
  <dcterms:created xsi:type="dcterms:W3CDTF">2014-10-30T19:23:19Z</dcterms:created>
  <dcterms:modified xsi:type="dcterms:W3CDTF">2020-04-16T15:31:58Z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