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066" y="1428053"/>
            <a:ext cx="1195031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Procedural, high-level languages are the most popular and widely available type of imperative languages. How many do you know?</a:t>
            </a:r>
          </a:p>
          <a:p>
            <a:endParaRPr lang="en-GB" dirty="0"/>
          </a:p>
          <a:p>
            <a:r>
              <a:rPr lang="en-GB" sz="1600" b="1" dirty="0"/>
              <a:t>STEP 1:</a:t>
            </a:r>
            <a:r>
              <a:rPr lang="en-GB" sz="1600" dirty="0"/>
              <a:t> On your own and without any additional resources, write a list of all the procedural languages you know of.</a:t>
            </a:r>
          </a:p>
          <a:p>
            <a:endParaRPr lang="en-GB" sz="1600" b="1" dirty="0"/>
          </a:p>
          <a:p>
            <a:r>
              <a:rPr lang="en-GB" sz="1600" dirty="0"/>
              <a:t>How many did you come up with?</a:t>
            </a:r>
          </a:p>
          <a:p>
            <a:endParaRPr lang="en-GB" sz="1600" b="1" dirty="0"/>
          </a:p>
          <a:p>
            <a:r>
              <a:rPr lang="en-GB" sz="1600" b="1" dirty="0"/>
              <a:t>STEP 2: </a:t>
            </a:r>
            <a:r>
              <a:rPr lang="en-GB" sz="1600" dirty="0"/>
              <a:t>Now consult with the rest of your class or group.</a:t>
            </a:r>
          </a:p>
          <a:p>
            <a:endParaRPr lang="en-GB" sz="1600" b="1" dirty="0"/>
          </a:p>
          <a:p>
            <a:r>
              <a:rPr lang="en-GB" sz="1600" dirty="0"/>
              <a:t>How many are you up to now?</a:t>
            </a:r>
          </a:p>
          <a:p>
            <a:endParaRPr lang="en-GB" sz="1600" dirty="0"/>
          </a:p>
          <a:p>
            <a:r>
              <a:rPr lang="en-GB" sz="1600" b="1" dirty="0"/>
              <a:t>STEP 3: </a:t>
            </a:r>
            <a:r>
              <a:rPr lang="en-GB" sz="1600" dirty="0"/>
              <a:t>Now you can use other sources such as text books/the internet.</a:t>
            </a:r>
          </a:p>
          <a:p>
            <a:endParaRPr lang="en-GB" sz="1600" b="1" dirty="0"/>
          </a:p>
          <a:p>
            <a:r>
              <a:rPr lang="en-GB" sz="1600" dirty="0"/>
              <a:t>How many are you up to now?</a:t>
            </a:r>
          </a:p>
          <a:p>
            <a:endParaRPr lang="en-GB" sz="1600" dirty="0"/>
          </a:p>
          <a:p>
            <a:r>
              <a:rPr lang="en-GB" sz="1600" b="1" dirty="0"/>
              <a:t>STEP 4: </a:t>
            </a:r>
            <a:r>
              <a:rPr lang="en-GB" sz="1600" dirty="0"/>
              <a:t>During your research, did you discover any procedural languages that also fall under the category of object-orientated languages? This is not unusual. Many languages that started out as purely imperative/procedural evolved to become object-orientated languages as well. Many more modern languages have been designed from the ground up to be both.</a:t>
            </a:r>
            <a:endParaRPr lang="en-GB" sz="16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7F5F95-24B8-4BB8-B25A-4F8F4062203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68469-C2EE-496E-8EE4-717A4B38429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064" y="1421173"/>
            <a:ext cx="12087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Here is a list of </a:t>
            </a:r>
            <a:r>
              <a:rPr lang="en-GB" sz="1600" b="1" dirty="0"/>
              <a:t>some</a:t>
            </a:r>
            <a:r>
              <a:rPr lang="en-GB" sz="1600" dirty="0"/>
              <a:t> procedural languages. Did you come up with any others? The ones </a:t>
            </a:r>
            <a:r>
              <a:rPr lang="en-GB" sz="1600" dirty="0">
                <a:solidFill>
                  <a:srgbClr val="C00000"/>
                </a:solidFill>
              </a:rPr>
              <a:t>highlighted in red </a:t>
            </a:r>
            <a:r>
              <a:rPr lang="en-GB" sz="1600" dirty="0"/>
              <a:t>are also object-orientated languages.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" y="2067694"/>
            <a:ext cx="1219200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Ada		ALGOL		Alma-0		BASIC		</a:t>
            </a:r>
            <a:r>
              <a:rPr lang="en-GB" sz="1600" b="1" dirty="0">
                <a:solidFill>
                  <a:srgbClr val="C00000"/>
                </a:solidFill>
              </a:rPr>
              <a:t>Blue</a:t>
            </a:r>
            <a:r>
              <a:rPr lang="en-GB" sz="1600" dirty="0"/>
              <a:t>		C		</a:t>
            </a:r>
            <a:r>
              <a:rPr lang="en-GB" sz="1600" b="1" dirty="0">
                <a:solidFill>
                  <a:srgbClr val="C00000"/>
                </a:solidFill>
              </a:rPr>
              <a:t>C++</a:t>
            </a:r>
          </a:p>
          <a:p>
            <a:endParaRPr lang="en-GB" sz="1600" dirty="0"/>
          </a:p>
          <a:p>
            <a:r>
              <a:rPr lang="en-GB" sz="1600" b="1" dirty="0">
                <a:solidFill>
                  <a:srgbClr val="C00000"/>
                </a:solidFill>
              </a:rPr>
              <a:t>C#</a:t>
            </a:r>
            <a:r>
              <a:rPr lang="en-GB" sz="1600" dirty="0"/>
              <a:t>		</a:t>
            </a:r>
            <a:r>
              <a:rPr lang="en-GB" sz="1600" b="1" dirty="0">
                <a:solidFill>
                  <a:srgbClr val="C00000"/>
                </a:solidFill>
              </a:rPr>
              <a:t>Ceylon</a:t>
            </a:r>
            <a:r>
              <a:rPr lang="en-GB" sz="1600" dirty="0"/>
              <a:t>		</a:t>
            </a:r>
            <a:r>
              <a:rPr lang="en-GB" sz="1600" b="1" dirty="0" err="1">
                <a:solidFill>
                  <a:srgbClr val="C00000"/>
                </a:solidFill>
              </a:rPr>
              <a:t>ChucK</a:t>
            </a:r>
            <a:r>
              <a:rPr lang="en-GB" sz="1600" dirty="0"/>
              <a:t>		COBOL		</a:t>
            </a:r>
            <a:r>
              <a:rPr lang="en-GB" sz="1600" b="1" dirty="0">
                <a:solidFill>
                  <a:srgbClr val="C00000"/>
                </a:solidFill>
              </a:rPr>
              <a:t>Cobra</a:t>
            </a:r>
            <a:r>
              <a:rPr lang="en-GB" sz="1600" dirty="0"/>
              <a:t>		</a:t>
            </a:r>
            <a:r>
              <a:rPr lang="en-GB" sz="1600" b="1" dirty="0">
                <a:solidFill>
                  <a:srgbClr val="C00000"/>
                </a:solidFill>
              </a:rPr>
              <a:t>ColdFusion</a:t>
            </a:r>
            <a:r>
              <a:rPr lang="en-GB" sz="1600" dirty="0"/>
              <a:t>	CPL</a:t>
            </a:r>
          </a:p>
          <a:p>
            <a:endParaRPr lang="en-GB" sz="1600" dirty="0"/>
          </a:p>
          <a:p>
            <a:r>
              <a:rPr lang="en-GB" sz="1600" b="1" dirty="0">
                <a:solidFill>
                  <a:srgbClr val="C00000"/>
                </a:solidFill>
              </a:rPr>
              <a:t>Curl</a:t>
            </a:r>
            <a:r>
              <a:rPr lang="en-GB" sz="1600" dirty="0"/>
              <a:t>		</a:t>
            </a:r>
            <a:r>
              <a:rPr lang="en-GB" sz="1600" b="1" dirty="0">
                <a:solidFill>
                  <a:srgbClr val="C00000"/>
                </a:solidFill>
              </a:rPr>
              <a:t>D</a:t>
            </a:r>
            <a:r>
              <a:rPr lang="en-GB" sz="1600" dirty="0"/>
              <a:t>		</a:t>
            </a:r>
            <a:r>
              <a:rPr lang="en-GB" sz="1600" b="1" dirty="0">
                <a:solidFill>
                  <a:srgbClr val="C00000"/>
                </a:solidFill>
              </a:rPr>
              <a:t>DASL</a:t>
            </a:r>
            <a:r>
              <a:rPr lang="en-GB" sz="1600" dirty="0"/>
              <a:t>		</a:t>
            </a:r>
            <a:r>
              <a:rPr lang="en-GB" sz="1600" b="1" dirty="0" err="1">
                <a:solidFill>
                  <a:srgbClr val="C00000"/>
                </a:solidFill>
              </a:rPr>
              <a:t>eC</a:t>
            </a:r>
            <a:r>
              <a:rPr lang="en-GB" sz="1600" dirty="0"/>
              <a:t>		ActionScript	JavaScript		Jscript</a:t>
            </a:r>
          </a:p>
          <a:p>
            <a:endParaRPr lang="en-GB" sz="1600" dirty="0"/>
          </a:p>
          <a:p>
            <a:r>
              <a:rPr lang="en-GB" sz="1600" b="1" dirty="0">
                <a:solidFill>
                  <a:srgbClr val="C00000"/>
                </a:solidFill>
              </a:rPr>
              <a:t>Eiffel</a:t>
            </a:r>
            <a:r>
              <a:rPr lang="en-GB" sz="1600" dirty="0"/>
              <a:t>		Fortran		F		GAUSS		Go		</a:t>
            </a:r>
            <a:r>
              <a:rPr lang="en-GB" sz="1600" b="1" dirty="0">
                <a:solidFill>
                  <a:srgbClr val="C00000"/>
                </a:solidFill>
              </a:rPr>
              <a:t>Harbour</a:t>
            </a:r>
            <a:r>
              <a:rPr lang="en-GB" sz="1600" dirty="0"/>
              <a:t>		</a:t>
            </a:r>
            <a:r>
              <a:rPr lang="en-GB" sz="1600" dirty="0" err="1"/>
              <a:t>HyperTalk</a:t>
            </a:r>
            <a:endParaRPr lang="en-GB" sz="1600" dirty="0"/>
          </a:p>
          <a:p>
            <a:endParaRPr lang="en-GB" sz="1600" dirty="0"/>
          </a:p>
          <a:p>
            <a:r>
              <a:rPr lang="en-GB" sz="1600" b="1" dirty="0">
                <a:solidFill>
                  <a:srgbClr val="C00000"/>
                </a:solidFill>
              </a:rPr>
              <a:t>Java</a:t>
            </a:r>
            <a:r>
              <a:rPr lang="en-GB" sz="1600" dirty="0"/>
              <a:t>		JOVIAL		Julia		Lasso		</a:t>
            </a:r>
            <a:r>
              <a:rPr lang="en-GB" sz="1600" b="1" dirty="0">
                <a:solidFill>
                  <a:srgbClr val="C00000"/>
                </a:solidFill>
              </a:rPr>
              <a:t>Modula-2</a:t>
            </a:r>
            <a:r>
              <a:rPr lang="en-GB" sz="1600" dirty="0"/>
              <a:t>		</a:t>
            </a:r>
            <a:r>
              <a:rPr lang="en-GB" sz="1600" dirty="0" err="1"/>
              <a:t>Mathmeatica</a:t>
            </a:r>
            <a:r>
              <a:rPr lang="en-GB" sz="1600" dirty="0"/>
              <a:t>	MATLAB</a:t>
            </a:r>
          </a:p>
          <a:p>
            <a:endParaRPr lang="en-GB" sz="1600" dirty="0"/>
          </a:p>
          <a:p>
            <a:r>
              <a:rPr lang="en-GB" sz="1600" dirty="0"/>
              <a:t>MUMPS		</a:t>
            </a:r>
            <a:r>
              <a:rPr lang="en-GB" sz="1600" b="1" dirty="0" err="1">
                <a:solidFill>
                  <a:srgbClr val="C00000"/>
                </a:solidFill>
              </a:rPr>
              <a:t>Nemerie</a:t>
            </a:r>
            <a:r>
              <a:rPr lang="en-GB" sz="1600" dirty="0"/>
              <a:t>		Oberon		Occam		Oriel		Pascal		PCASTL</a:t>
            </a:r>
          </a:p>
          <a:p>
            <a:endParaRPr lang="en-GB" sz="1600" dirty="0"/>
          </a:p>
          <a:p>
            <a:r>
              <a:rPr lang="en-GB" sz="1600" dirty="0"/>
              <a:t>Perl		</a:t>
            </a:r>
            <a:r>
              <a:rPr lang="en-GB" sz="1600" b="1" dirty="0">
                <a:solidFill>
                  <a:srgbClr val="C00000"/>
                </a:solidFill>
              </a:rPr>
              <a:t>Pike</a:t>
            </a:r>
            <a:r>
              <a:rPr lang="en-GB" sz="1600" dirty="0"/>
              <a:t>		PL/C		PL/I		Plus		PROSE		</a:t>
            </a:r>
            <a:r>
              <a:rPr lang="en-GB" sz="1600" b="1" dirty="0">
                <a:solidFill>
                  <a:srgbClr val="C00000"/>
                </a:solidFill>
              </a:rPr>
              <a:t>Python</a:t>
            </a:r>
          </a:p>
          <a:p>
            <a:endParaRPr lang="en-GB" sz="1600" dirty="0"/>
          </a:p>
          <a:p>
            <a:r>
              <a:rPr lang="en-GB" sz="1600" dirty="0"/>
              <a:t>R		</a:t>
            </a:r>
            <a:r>
              <a:rPr lang="en-GB" sz="1600" dirty="0" err="1"/>
              <a:t>Rapira</a:t>
            </a:r>
            <a:r>
              <a:rPr lang="en-GB" sz="1600" dirty="0"/>
              <a:t>		RPG		Rust		S-Lang		</a:t>
            </a:r>
            <a:r>
              <a:rPr lang="en-GB" sz="1600" b="1" dirty="0">
                <a:solidFill>
                  <a:srgbClr val="C00000"/>
                </a:solidFill>
              </a:rPr>
              <a:t>VBScript</a:t>
            </a:r>
            <a:r>
              <a:rPr lang="en-GB" sz="1600" dirty="0"/>
              <a:t>		</a:t>
            </a:r>
            <a:r>
              <a:rPr lang="en-GB" sz="1600" b="1" dirty="0">
                <a:solidFill>
                  <a:srgbClr val="C00000"/>
                </a:solidFill>
              </a:rPr>
              <a:t>Visual Basic</a:t>
            </a:r>
          </a:p>
          <a:p>
            <a:endParaRPr lang="en-GB" sz="1600" dirty="0"/>
          </a:p>
          <a:p>
            <a:r>
              <a:rPr lang="en-GB" sz="1600" b="1" dirty="0">
                <a:solidFill>
                  <a:srgbClr val="C00000"/>
                </a:solidFill>
              </a:rPr>
              <a:t>Visual FoxPro</a:t>
            </a:r>
            <a:r>
              <a:rPr lang="en-GB" sz="1600" dirty="0"/>
              <a:t>	Wolfram Language	</a:t>
            </a:r>
            <a:r>
              <a:rPr lang="en-GB" sz="1600" b="1" dirty="0">
                <a:solidFill>
                  <a:srgbClr val="C00000"/>
                </a:solidFill>
              </a:rPr>
              <a:t>X++</a:t>
            </a:r>
            <a:r>
              <a:rPr lang="en-GB" sz="1600" dirty="0"/>
              <a:t>		X#		XL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D514AF-85CB-4105-8BDA-07249B703582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F62961-4CE7-4BDB-AB7A-65530C9303F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336EE48D-71B5-4A5C-9A9F-244D7F4561CA}"/>
</file>

<file path=customXml/itemProps2.xml><?xml version="1.0" encoding="utf-8"?>
<ds:datastoreItem xmlns:ds="http://schemas.openxmlformats.org/officeDocument/2006/customXml" ds:itemID="{0405FB26-CBA1-4267-877D-67CB31080D3A}"/>
</file>

<file path=customXml/itemProps3.xml><?xml version="1.0" encoding="utf-8"?>
<ds:datastoreItem xmlns:ds="http://schemas.openxmlformats.org/officeDocument/2006/customXml" ds:itemID="{D8BAD47F-8E99-4518-908F-1ED23C9FEF15}"/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446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62</cp:revision>
  <dcterms:created xsi:type="dcterms:W3CDTF">2014-10-30T19:23:19Z</dcterms:created>
  <dcterms:modified xsi:type="dcterms:W3CDTF">2020-04-16T14:50:06Z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