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8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0844" y="1428053"/>
            <a:ext cx="119503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1600" dirty="0"/>
              <a:t>Put the following statements in the correct locations to show your understanding of the advantages of low- and high-level languages.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D73798C-D0E2-4397-B2EB-C5EBFA5F150A}"/>
              </a:ext>
            </a:extLst>
          </p:cNvPr>
          <p:cNvSpPr/>
          <p:nvPr/>
        </p:nvSpPr>
        <p:spPr>
          <a:xfrm>
            <a:off x="0" y="485776"/>
            <a:ext cx="12192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C00000"/>
                </a:solidFill>
              </a:rPr>
              <a:t>Know that high-level languages include imperative high-level languages</a:t>
            </a:r>
          </a:p>
          <a:p>
            <a:r>
              <a:rPr lang="en-GB" sz="1400" dirty="0">
                <a:solidFill>
                  <a:srgbClr val="C00000"/>
                </a:solidFill>
              </a:rPr>
              <a:t>Understand the advantages and disadvantages of machine code and assembly language programming compared with high-level language programming</a:t>
            </a:r>
          </a:p>
          <a:p>
            <a:r>
              <a:rPr lang="en-GB" sz="1400" dirty="0">
                <a:solidFill>
                  <a:srgbClr val="C00000"/>
                </a:solidFill>
              </a:rPr>
              <a:t>Explain the term “imperative high-level language” and its relationship to low-level languages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C91012-2232-4DE7-B732-6B8735C7FD2A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Programming languages and translators</a:t>
            </a:r>
            <a:endParaRPr lang="en-GB" sz="2400" dirty="0">
              <a:solidFill>
                <a:srgbClr val="C00000"/>
              </a:solidFill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A64CDC6-07DB-47E1-945C-C4701D0F6B59}"/>
              </a:ext>
            </a:extLst>
          </p:cNvPr>
          <p:cNvGraphicFramePr>
            <a:graphicFrameLocks noGrp="1"/>
          </p:cNvGraphicFramePr>
          <p:nvPr/>
        </p:nvGraphicFramePr>
        <p:xfrm>
          <a:off x="545031" y="2201086"/>
          <a:ext cx="11119978" cy="405792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559989">
                  <a:extLst>
                    <a:ext uri="{9D8B030D-6E8A-4147-A177-3AD203B41FA5}">
                      <a16:colId xmlns:a16="http://schemas.microsoft.com/office/drawing/2014/main" val="1865824877"/>
                    </a:ext>
                  </a:extLst>
                </a:gridCol>
                <a:gridCol w="5559989">
                  <a:extLst>
                    <a:ext uri="{9D8B030D-6E8A-4147-A177-3AD203B41FA5}">
                      <a16:colId xmlns:a16="http://schemas.microsoft.com/office/drawing/2014/main" val="155851100"/>
                    </a:ext>
                  </a:extLst>
                </a:gridCol>
              </a:tblGrid>
              <a:tr h="362267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Advantages of low-level languages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Advantages of high-level languages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6022896"/>
                  </a:ext>
                </a:extLst>
              </a:tr>
              <a:tr h="369216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9769726"/>
                  </a:ext>
                </a:extLst>
              </a:tr>
            </a:tbl>
          </a:graphicData>
        </a:graphic>
      </p:graphicFrame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50CACE9-8C0C-4384-8A80-4BC571205CC4}"/>
              </a:ext>
            </a:extLst>
          </p:cNvPr>
          <p:cNvSpPr/>
          <p:nvPr/>
        </p:nvSpPr>
        <p:spPr>
          <a:xfrm>
            <a:off x="4827423" y="6125070"/>
            <a:ext cx="2555193" cy="521293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Relatively easy to learn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E74F8F3-9BA7-47BA-AFC9-4511553529AB}"/>
              </a:ext>
            </a:extLst>
          </p:cNvPr>
          <p:cNvSpPr/>
          <p:nvPr/>
        </p:nvSpPr>
        <p:spPr>
          <a:xfrm>
            <a:off x="2955421" y="6316072"/>
            <a:ext cx="2555193" cy="521293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Easier and quicker to program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494F59E-D382-4F08-A92C-34E1E765595E}"/>
              </a:ext>
            </a:extLst>
          </p:cNvPr>
          <p:cNvSpPr/>
          <p:nvPr/>
        </p:nvSpPr>
        <p:spPr>
          <a:xfrm>
            <a:off x="7656081" y="5856609"/>
            <a:ext cx="2555193" cy="521293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Easier to understand, maintain, improve and debug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B90C9ADA-782E-4D24-8323-30DC48879DAA}"/>
              </a:ext>
            </a:extLst>
          </p:cNvPr>
          <p:cNvSpPr/>
          <p:nvPr/>
        </p:nvSpPr>
        <p:spPr>
          <a:xfrm>
            <a:off x="7043159" y="6293739"/>
            <a:ext cx="2555193" cy="521293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Machine architecture independent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CB8A6358-C377-4403-B084-7A55F43273C7}"/>
              </a:ext>
            </a:extLst>
          </p:cNvPr>
          <p:cNvSpPr/>
          <p:nvPr/>
        </p:nvSpPr>
        <p:spPr>
          <a:xfrm>
            <a:off x="1091959" y="5909534"/>
            <a:ext cx="2555193" cy="521293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Often have access to many built-in library functions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D6BA9BC2-3640-4B1B-841F-43C7E03B1E28}"/>
              </a:ext>
            </a:extLst>
          </p:cNvPr>
          <p:cNvSpPr/>
          <p:nvPr/>
        </p:nvSpPr>
        <p:spPr>
          <a:xfrm>
            <a:off x="3459147" y="5260153"/>
            <a:ext cx="2555193" cy="521293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Executes extremely fast and efficiently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D5DD97E-6EE5-439B-827E-4DA992167956}"/>
              </a:ext>
            </a:extLst>
          </p:cNvPr>
          <p:cNvSpPr/>
          <p:nvPr/>
        </p:nvSpPr>
        <p:spPr>
          <a:xfrm>
            <a:off x="5979207" y="5048648"/>
            <a:ext cx="2555193" cy="521293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Occupies the least amount of space possible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9B66336-1951-43D7-928A-94EC101A85CC}"/>
              </a:ext>
            </a:extLst>
          </p:cNvPr>
          <p:cNvSpPr/>
          <p:nvPr/>
        </p:nvSpPr>
        <p:spPr>
          <a:xfrm>
            <a:off x="5923661" y="5536104"/>
            <a:ext cx="2639225" cy="677645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Allows the programmer to manipulate individual bits and bytes directly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37332E97-202D-4FC8-B1C0-AF01B9B20933}"/>
              </a:ext>
            </a:extLst>
          </p:cNvPr>
          <p:cNvSpPr/>
          <p:nvPr/>
        </p:nvSpPr>
        <p:spPr>
          <a:xfrm>
            <a:off x="3549826" y="5762467"/>
            <a:ext cx="2555193" cy="651888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Ideal for embedded systems, real time systems, device drivers, etc.</a:t>
            </a:r>
          </a:p>
        </p:txBody>
      </p:sp>
    </p:spTree>
    <p:extLst>
      <p:ext uri="{BB962C8B-B14F-4D97-AF65-F5344CB8AC3E}">
        <p14:creationId xmlns:p14="http://schemas.microsoft.com/office/powerpoint/2010/main" val="3390704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0844" y="1428053"/>
            <a:ext cx="119503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1600" dirty="0"/>
              <a:t>Put the following statements in the correct locations to show your understanding of the advantages of low- and high-level languages.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D73798C-D0E2-4397-B2EB-C5EBFA5F150A}"/>
              </a:ext>
            </a:extLst>
          </p:cNvPr>
          <p:cNvSpPr/>
          <p:nvPr/>
        </p:nvSpPr>
        <p:spPr>
          <a:xfrm>
            <a:off x="0" y="485776"/>
            <a:ext cx="12192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C00000"/>
                </a:solidFill>
              </a:rPr>
              <a:t>Know that high-level languages include imperative high-level languages</a:t>
            </a:r>
          </a:p>
          <a:p>
            <a:r>
              <a:rPr lang="en-GB" sz="1400" dirty="0">
                <a:solidFill>
                  <a:srgbClr val="C00000"/>
                </a:solidFill>
              </a:rPr>
              <a:t>Understand the advantages and disadvantages of machine code and assembly language programming compared with high-level language programming</a:t>
            </a:r>
          </a:p>
          <a:p>
            <a:r>
              <a:rPr lang="en-GB" sz="1400" dirty="0">
                <a:solidFill>
                  <a:srgbClr val="C00000"/>
                </a:solidFill>
              </a:rPr>
              <a:t>Explain the term “imperative high-level language” and its relationship to low-level languages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C91012-2232-4DE7-B732-6B8735C7FD2A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Programming languages and translators</a:t>
            </a:r>
            <a:endParaRPr lang="en-GB" sz="2400" dirty="0">
              <a:solidFill>
                <a:srgbClr val="C00000"/>
              </a:solidFill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A64CDC6-07DB-47E1-945C-C4701D0F6B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9876279"/>
              </p:ext>
            </p:extLst>
          </p:nvPr>
        </p:nvGraphicFramePr>
        <p:xfrm>
          <a:off x="545031" y="2201086"/>
          <a:ext cx="11119978" cy="405792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559989">
                  <a:extLst>
                    <a:ext uri="{9D8B030D-6E8A-4147-A177-3AD203B41FA5}">
                      <a16:colId xmlns:a16="http://schemas.microsoft.com/office/drawing/2014/main" val="1865824877"/>
                    </a:ext>
                  </a:extLst>
                </a:gridCol>
                <a:gridCol w="5559989">
                  <a:extLst>
                    <a:ext uri="{9D8B030D-6E8A-4147-A177-3AD203B41FA5}">
                      <a16:colId xmlns:a16="http://schemas.microsoft.com/office/drawing/2014/main" val="155851100"/>
                    </a:ext>
                  </a:extLst>
                </a:gridCol>
              </a:tblGrid>
              <a:tr h="362267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Advantages of low-level languages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Advantages of high-level languages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6022896"/>
                  </a:ext>
                </a:extLst>
              </a:tr>
              <a:tr h="369216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9769726"/>
                  </a:ext>
                </a:extLst>
              </a:tr>
            </a:tbl>
          </a:graphicData>
        </a:graphic>
      </p:graphicFrame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50CACE9-8C0C-4384-8A80-4BC571205CC4}"/>
              </a:ext>
            </a:extLst>
          </p:cNvPr>
          <p:cNvSpPr/>
          <p:nvPr/>
        </p:nvSpPr>
        <p:spPr>
          <a:xfrm>
            <a:off x="914400" y="2751746"/>
            <a:ext cx="2555193" cy="521293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Relatively easy to learn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E74F8F3-9BA7-47BA-AFC9-4511553529AB}"/>
              </a:ext>
            </a:extLst>
          </p:cNvPr>
          <p:cNvSpPr/>
          <p:nvPr/>
        </p:nvSpPr>
        <p:spPr>
          <a:xfrm>
            <a:off x="3331436" y="5514190"/>
            <a:ext cx="2555193" cy="521293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Easier and quicker to program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494F59E-D382-4F08-A92C-34E1E765595E}"/>
              </a:ext>
            </a:extLst>
          </p:cNvPr>
          <p:cNvSpPr/>
          <p:nvPr/>
        </p:nvSpPr>
        <p:spPr>
          <a:xfrm>
            <a:off x="1840195" y="3382531"/>
            <a:ext cx="2555193" cy="521293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Easier to understand, maintain, improve and debug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B90C9ADA-782E-4D24-8323-30DC48879DAA}"/>
              </a:ext>
            </a:extLst>
          </p:cNvPr>
          <p:cNvSpPr/>
          <p:nvPr/>
        </p:nvSpPr>
        <p:spPr>
          <a:xfrm>
            <a:off x="2539525" y="4796575"/>
            <a:ext cx="2555193" cy="521293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Machine architecture independent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CB8A6358-C377-4403-B084-7A55F43273C7}"/>
              </a:ext>
            </a:extLst>
          </p:cNvPr>
          <p:cNvSpPr/>
          <p:nvPr/>
        </p:nvSpPr>
        <p:spPr>
          <a:xfrm>
            <a:off x="2191996" y="4059729"/>
            <a:ext cx="2555193" cy="521293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Often have access to many built-in library functions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D6BA9BC2-3640-4B1B-841F-43C7E03B1E28}"/>
              </a:ext>
            </a:extLst>
          </p:cNvPr>
          <p:cNvSpPr/>
          <p:nvPr/>
        </p:nvSpPr>
        <p:spPr>
          <a:xfrm>
            <a:off x="6496228" y="2751745"/>
            <a:ext cx="2555193" cy="521293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Executes extremely fast and efficiently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D5DD97E-6EE5-439B-827E-4DA992167956}"/>
              </a:ext>
            </a:extLst>
          </p:cNvPr>
          <p:cNvSpPr/>
          <p:nvPr/>
        </p:nvSpPr>
        <p:spPr>
          <a:xfrm>
            <a:off x="7555908" y="3477156"/>
            <a:ext cx="2555193" cy="521293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Occupies the least amount of space possible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9B66336-1951-43D7-928A-94EC101A85CC}"/>
              </a:ext>
            </a:extLst>
          </p:cNvPr>
          <p:cNvSpPr/>
          <p:nvPr/>
        </p:nvSpPr>
        <p:spPr>
          <a:xfrm>
            <a:off x="8376304" y="4318744"/>
            <a:ext cx="2639225" cy="677645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Allows the programmer to manipulate individual bits and bytes directly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37332E97-202D-4FC8-B1C0-AF01B9B20933}"/>
              </a:ext>
            </a:extLst>
          </p:cNvPr>
          <p:cNvSpPr/>
          <p:nvPr/>
        </p:nvSpPr>
        <p:spPr>
          <a:xfrm>
            <a:off x="8973084" y="5316685"/>
            <a:ext cx="2555193" cy="651888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Ideal for embedded systems, real time systems, device drivers, etc.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957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54FEFFF27DD4D8029A23C3811DAEC" ma:contentTypeVersion="16" ma:contentTypeDescription="Create a new document." ma:contentTypeScope="" ma:versionID="ec54585cf92dd6982308d124fd5b9dee">
  <xsd:schema xmlns:xsd="http://www.w3.org/2001/XMLSchema" xmlns:xs="http://www.w3.org/2001/XMLSchema" xmlns:p="http://schemas.microsoft.com/office/2006/metadata/properties" xmlns:ns2="506ac514-9468-4ce6-abae-8e7a4c758df2" xmlns:ns3="70888afb-978a-47fe-a38c-33c273623691" targetNamespace="http://schemas.microsoft.com/office/2006/metadata/properties" ma:root="true" ma:fieldsID="714f961642457c784f84d90ad25ddd92" ns2:_="" ns3:_="">
    <xsd:import namespace="506ac514-9468-4ce6-abae-8e7a4c758df2"/>
    <xsd:import namespace="70888afb-978a-47fe-a38c-33c2736236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ac514-9468-4ce6-abae-8e7a4c758d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c9dc24d-f3fe-46e4-aaea-1685f95ea3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888afb-978a-47fe-a38c-33c27362369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2e55939-b32e-4bb4-938e-37e949c5a9cb}" ma:internalName="TaxCatchAll" ma:showField="CatchAllData" ma:web="70888afb-978a-47fe-a38c-33c2736236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06ac514-9468-4ce6-abae-8e7a4c758df2">
      <Terms xmlns="http://schemas.microsoft.com/office/infopath/2007/PartnerControls"/>
    </lcf76f155ced4ddcb4097134ff3c332f>
    <TaxCatchAll xmlns="70888afb-978a-47fe-a38c-33c273623691" xsi:nil="true"/>
  </documentManagement>
</p:properties>
</file>

<file path=customXml/itemProps1.xml><?xml version="1.0" encoding="utf-8"?>
<ds:datastoreItem xmlns:ds="http://schemas.openxmlformats.org/officeDocument/2006/customXml" ds:itemID="{A4C8E9EF-CA1C-44DA-AF2F-F4BE5F7B9CF2}"/>
</file>

<file path=customXml/itemProps2.xml><?xml version="1.0" encoding="utf-8"?>
<ds:datastoreItem xmlns:ds="http://schemas.openxmlformats.org/officeDocument/2006/customXml" ds:itemID="{20B70802-3043-4C0F-A0F9-37FB4E89DAD2}"/>
</file>

<file path=customXml/itemProps3.xml><?xml version="1.0" encoding="utf-8"?>
<ds:datastoreItem xmlns:ds="http://schemas.openxmlformats.org/officeDocument/2006/customXml" ds:itemID="{AF1B9955-62D9-4C29-B942-E4E1EC04AC0E}"/>
</file>

<file path=docProps/app.xml><?xml version="1.0" encoding="utf-8"?>
<Properties xmlns="http://schemas.openxmlformats.org/officeDocument/2006/extended-properties" xmlns:vt="http://schemas.openxmlformats.org/officeDocument/2006/docPropsVTypes">
  <TotalTime>561</TotalTime>
  <Words>274</Words>
  <Application>Microsoft Office PowerPoint</Application>
  <PresentationFormat>Widescreen</PresentationFormat>
  <Paragraphs>32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Andrew Fenn</cp:lastModifiedBy>
  <cp:revision>64</cp:revision>
  <dcterms:created xsi:type="dcterms:W3CDTF">2014-10-30T19:23:19Z</dcterms:created>
  <dcterms:modified xsi:type="dcterms:W3CDTF">2020-04-16T15:01:01Z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0x01010087354FEFFF27DD4D8029A23C3811DAEC</vt:lpwstr>
  </property>
</Properties>
</file>