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921" y="1992623"/>
            <a:ext cx="7272337" cy="479870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DF14DC2-5500-40FB-8249-137BE7B5A611}"/>
              </a:ext>
            </a:extLst>
          </p:cNvPr>
          <p:cNvSpPr/>
          <p:nvPr/>
        </p:nvSpPr>
        <p:spPr>
          <a:xfrm>
            <a:off x="0" y="40031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role of each of the following: • assembler • compiler • interpreter</a:t>
            </a:r>
          </a:p>
          <a:p>
            <a:r>
              <a:rPr lang="en-GB" dirty="0">
                <a:solidFill>
                  <a:srgbClr val="C00000"/>
                </a:solidFill>
              </a:rPr>
              <a:t>Explain the differences between compilation and interpretation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Describe situations in which each would be appropriate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F5C589-ED00-49AB-A948-88A2E51B49EC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3D2A95-9E47-418C-AF94-7D1054AB241D}"/>
              </a:ext>
            </a:extLst>
          </p:cNvPr>
          <p:cNvSpPr txBox="1"/>
          <p:nvPr/>
        </p:nvSpPr>
        <p:spPr>
          <a:xfrm>
            <a:off x="120844" y="147346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r>
              <a:rPr lang="en-GB" dirty="0"/>
              <a:t>Using all the words in this word wall, create a diagram to show how all the concepts link together.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54878" y="1414379"/>
            <a:ext cx="86151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dirty="0"/>
              <a:t>Low-level language</a:t>
            </a:r>
          </a:p>
        </p:txBody>
      </p:sp>
      <p:pic>
        <p:nvPicPr>
          <p:cNvPr id="8" name="Picture 2" descr="C:\Users\home\AppData\Local\Microsoft\Windows\Temporary Internet Files\Content.IE5\OX2YCGUG\MC900432599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418" y="1745759"/>
            <a:ext cx="1274326" cy="127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610081" y="2995534"/>
            <a:ext cx="1143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Assembly</a:t>
            </a:r>
          </a:p>
        </p:txBody>
      </p:sp>
      <p:pic>
        <p:nvPicPr>
          <p:cNvPr id="11" name="Picture 5" descr="C:\Users\home\AppData\Local\Microsoft\Windows\Temporary Internet Files\Content.IE5\1AGVE1GJ\MC9000236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258" y="1825359"/>
            <a:ext cx="1119985" cy="111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8981173" y="3303311"/>
            <a:ext cx="13681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Machine code</a:t>
            </a:r>
            <a:br>
              <a:rPr lang="en-GB" sz="1400" dirty="0">
                <a:latin typeface="Calibri" pitchFamily="34" charset="0"/>
                <a:cs typeface="Calibri" pitchFamily="34" charset="0"/>
              </a:rPr>
            </a:br>
            <a:r>
              <a:rPr lang="en-GB" sz="1400" dirty="0">
                <a:latin typeface="Calibri" pitchFamily="34" charset="0"/>
                <a:cs typeface="Calibri" pitchFamily="34" charset="0"/>
              </a:rPr>
              <a:t>(Binary)</a:t>
            </a:r>
          </a:p>
        </p:txBody>
      </p:sp>
      <p:pic>
        <p:nvPicPr>
          <p:cNvPr id="13" name="Picture 7" descr="http://www.fileinfo.com/images/icons/files/128/asm-53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850" y="1917071"/>
            <a:ext cx="936103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5360842" y="2878142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Translator</a:t>
            </a:r>
            <a:br>
              <a:rPr lang="en-GB" sz="1400" dirty="0">
                <a:latin typeface="Calibri" pitchFamily="34" charset="0"/>
                <a:cs typeface="Calibri" pitchFamily="34" charset="0"/>
              </a:rPr>
            </a:br>
            <a:r>
              <a:rPr lang="en-GB" sz="1400" dirty="0">
                <a:latin typeface="Calibri" pitchFamily="34" charset="0"/>
                <a:cs typeface="Calibri" pitchFamily="34" charset="0"/>
              </a:rPr>
              <a:t>(Assembler)</a:t>
            </a:r>
          </a:p>
        </p:txBody>
      </p:sp>
      <p:cxnSp>
        <p:nvCxnSpPr>
          <p:cNvPr id="15" name="Straight Arrow Connector 14"/>
          <p:cNvCxnSpPr>
            <a:stCxn id="8" idx="3"/>
            <a:endCxn id="13" idx="1"/>
          </p:cNvCxnSpPr>
          <p:nvPr/>
        </p:nvCxnSpPr>
        <p:spPr>
          <a:xfrm>
            <a:off x="2818744" y="2382922"/>
            <a:ext cx="2614106" cy="2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3"/>
            <a:endCxn id="11" idx="1"/>
          </p:cNvCxnSpPr>
          <p:nvPr/>
        </p:nvCxnSpPr>
        <p:spPr>
          <a:xfrm>
            <a:off x="6368953" y="2385123"/>
            <a:ext cx="2736305" cy="2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671656" y="3418721"/>
            <a:ext cx="86151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dirty="0"/>
              <a:t>High level-language</a:t>
            </a:r>
          </a:p>
        </p:txBody>
      </p:sp>
      <p:pic>
        <p:nvPicPr>
          <p:cNvPr id="18" name="Picture 2" descr="C:\Users\home\AppData\Local\Microsoft\Windows\Temporary Internet Files\Content.IE5\OX2YCGUG\MC900432599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418" y="4275331"/>
            <a:ext cx="1274326" cy="127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1610081" y="5549657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Source</a:t>
            </a:r>
            <a:br>
              <a:rPr lang="en-GB" sz="1400" dirty="0">
                <a:latin typeface="Calibri" pitchFamily="34" charset="0"/>
                <a:cs typeface="Calibri" pitchFamily="34" charset="0"/>
              </a:rPr>
            </a:br>
            <a:r>
              <a:rPr lang="en-GB" sz="1400" dirty="0">
                <a:latin typeface="Calibri" pitchFamily="34" charset="0"/>
                <a:cs typeface="Calibri" pitchFamily="34" charset="0"/>
              </a:rPr>
              <a:t>code</a:t>
            </a:r>
          </a:p>
        </p:txBody>
      </p:sp>
      <p:pic>
        <p:nvPicPr>
          <p:cNvPr id="20" name="Picture 5" descr="C:\Users\home\AppData\Local\Microsoft\Windows\Temporary Internet Files\Content.IE5\1AGVE1GJ\MC9000236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257" y="4096985"/>
            <a:ext cx="1119985" cy="111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9" descr="http://www.rw-designer.com/rsrc/cpvi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313" y="535406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1" descr="http://memberfiles.freewebs.com/06/37/64433706/photos/LOGO-DESIGNs/Logo%20copy-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313" y="3833991"/>
            <a:ext cx="900157" cy="90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128594" y="4770095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Translator (Interpreter)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056586" y="6334780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Translator</a:t>
            </a:r>
            <a:br>
              <a:rPr lang="en-GB" sz="1400" dirty="0">
                <a:latin typeface="Calibri" pitchFamily="34" charset="0"/>
                <a:cs typeface="Calibri" pitchFamily="34" charset="0"/>
              </a:rPr>
            </a:br>
            <a:r>
              <a:rPr lang="en-GB" sz="1400" dirty="0">
                <a:latin typeface="Calibri" pitchFamily="34" charset="0"/>
                <a:cs typeface="Calibri" pitchFamily="34" charset="0"/>
              </a:rPr>
              <a:t>(Compiler)</a:t>
            </a:r>
          </a:p>
        </p:txBody>
      </p:sp>
      <p:pic>
        <p:nvPicPr>
          <p:cNvPr id="25" name="Picture 2" descr="C:\Users\home\AppData\Local\Microsoft\Windows\Temporary Internet Files\Content.IE5\OX2YCGUG\MC900432599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301" y="5354068"/>
            <a:ext cx="917212" cy="91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4992701" y="6334780"/>
            <a:ext cx="7200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Object </a:t>
            </a:r>
          </a:p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code</a:t>
            </a:r>
          </a:p>
        </p:txBody>
      </p:sp>
      <p:pic>
        <p:nvPicPr>
          <p:cNvPr id="27" name="Picture 2" descr="C:\Users\Molcavian\AppData\Local\Microsoft\Windows\Temporary Internet Files\Content.IE5\NFL8MG3F\MCj0432599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980" y="5354068"/>
            <a:ext cx="914442" cy="91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6970585" y="6334780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Intermediate</a:t>
            </a:r>
          </a:p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code</a:t>
            </a:r>
          </a:p>
        </p:txBody>
      </p:sp>
      <p:pic>
        <p:nvPicPr>
          <p:cNvPr id="29" name="Picture 2" descr="http://masonsklut.com/wp/wp-content/uploads/2009/02/vmware-fusion-icon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338" y="5354067"/>
            <a:ext cx="1094871" cy="91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8178282" y="6334780"/>
            <a:ext cx="1143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400" dirty="0">
                <a:latin typeface="Calibri" pitchFamily="34" charset="0"/>
                <a:cs typeface="Calibri" pitchFamily="34" charset="0"/>
              </a:rPr>
              <a:t>Interpreter</a:t>
            </a:r>
          </a:p>
        </p:txBody>
      </p:sp>
      <p:cxnSp>
        <p:nvCxnSpPr>
          <p:cNvPr id="31" name="Elbow Connector 30"/>
          <p:cNvCxnSpPr>
            <a:stCxn id="18" idx="3"/>
            <a:endCxn id="22" idx="1"/>
          </p:cNvCxnSpPr>
          <p:nvPr/>
        </p:nvCxnSpPr>
        <p:spPr>
          <a:xfrm flipV="1">
            <a:off x="2818744" y="4284070"/>
            <a:ext cx="405569" cy="628424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8" idx="3"/>
            <a:endCxn id="21" idx="1"/>
          </p:cNvCxnSpPr>
          <p:nvPr/>
        </p:nvCxnSpPr>
        <p:spPr>
          <a:xfrm>
            <a:off x="2818744" y="4912494"/>
            <a:ext cx="405569" cy="898773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1" idx="3"/>
            <a:endCxn id="25" idx="1"/>
          </p:cNvCxnSpPr>
          <p:nvPr/>
        </p:nvCxnSpPr>
        <p:spPr>
          <a:xfrm>
            <a:off x="4138713" y="5811267"/>
            <a:ext cx="763588" cy="14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7" idx="1"/>
          </p:cNvCxnSpPr>
          <p:nvPr/>
        </p:nvCxnSpPr>
        <p:spPr>
          <a:xfrm>
            <a:off x="5796643" y="5804807"/>
            <a:ext cx="1266337" cy="64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29" idx="1"/>
          </p:cNvCxnSpPr>
          <p:nvPr/>
        </p:nvCxnSpPr>
        <p:spPr>
          <a:xfrm flipV="1">
            <a:off x="7977422" y="5811267"/>
            <a:ext cx="200916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29" idx="3"/>
            <a:endCxn id="20" idx="2"/>
          </p:cNvCxnSpPr>
          <p:nvPr/>
        </p:nvCxnSpPr>
        <p:spPr>
          <a:xfrm flipV="1">
            <a:off x="9273209" y="5216970"/>
            <a:ext cx="392041" cy="59429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endCxn id="20" idx="1"/>
          </p:cNvCxnSpPr>
          <p:nvPr/>
        </p:nvCxnSpPr>
        <p:spPr>
          <a:xfrm flipV="1">
            <a:off x="6634782" y="4656978"/>
            <a:ext cx="2470475" cy="1155697"/>
          </a:xfrm>
          <a:prstGeom prst="bentConnector3">
            <a:avLst>
              <a:gd name="adj1" fmla="val 7463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2" idx="3"/>
          </p:cNvCxnSpPr>
          <p:nvPr/>
        </p:nvCxnSpPr>
        <p:spPr>
          <a:xfrm>
            <a:off x="4124470" y="4284070"/>
            <a:ext cx="4980787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5AECE94D-A4F6-4C1E-A974-9928EBD07C61}"/>
              </a:ext>
            </a:extLst>
          </p:cNvPr>
          <p:cNvSpPr/>
          <p:nvPr/>
        </p:nvSpPr>
        <p:spPr>
          <a:xfrm>
            <a:off x="0" y="40031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role of each of the following: • assembler • compiler • interpreter</a:t>
            </a:r>
          </a:p>
          <a:p>
            <a:r>
              <a:rPr lang="en-GB" dirty="0">
                <a:solidFill>
                  <a:srgbClr val="C00000"/>
                </a:solidFill>
              </a:rPr>
              <a:t>Explain the differences between compilation and interpretation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Describe situations in which each would be appropriate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59047A9-CDEF-486E-B1D7-6AB820C1E50C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124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E9DD6A1E-F08A-4FEC-A696-B896F1A433AB}"/>
</file>

<file path=customXml/itemProps2.xml><?xml version="1.0" encoding="utf-8"?>
<ds:datastoreItem xmlns:ds="http://schemas.openxmlformats.org/officeDocument/2006/customXml" ds:itemID="{D1446715-C0D4-44FC-A3EE-80FB6F9FCF80}"/>
</file>

<file path=customXml/itemProps3.xml><?xml version="1.0" encoding="utf-8"?>
<ds:datastoreItem xmlns:ds="http://schemas.openxmlformats.org/officeDocument/2006/customXml" ds:itemID="{B0EFB236-3E29-41E2-AC18-42F5B93F7D70}"/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124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50</cp:revision>
  <dcterms:created xsi:type="dcterms:W3CDTF">2014-10-30T19:23:19Z</dcterms:created>
  <dcterms:modified xsi:type="dcterms:W3CDTF">2020-04-16T15:03:39Z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