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30.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31.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3"/>
  </p:notesMasterIdLst>
  <p:sldIdLst>
    <p:sldId id="261" r:id="rId2"/>
    <p:sldId id="262" r:id="rId3"/>
    <p:sldId id="292"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1" r:id="rId21"/>
    <p:sldId id="282" r:id="rId22"/>
    <p:sldId id="283" r:id="rId23"/>
    <p:sldId id="284" r:id="rId24"/>
    <p:sldId id="285" r:id="rId25"/>
    <p:sldId id="286" r:id="rId26"/>
    <p:sldId id="287" r:id="rId27"/>
    <p:sldId id="288" r:id="rId28"/>
    <p:sldId id="289" r:id="rId29"/>
    <p:sldId id="290" r:id="rId30"/>
    <p:sldId id="291" r:id="rId31"/>
    <p:sldId id="293" r:id="rId32"/>
  </p:sldIdLst>
  <p:sldSz cx="9144000" cy="6858000" type="screen4x3"/>
  <p:notesSz cx="6858000" cy="9144000"/>
  <p:embeddedFontLst>
    <p:embeddedFont>
      <p:font typeface="Museo 700" panose="02000000000000000000" pitchFamily="2" charset="0"/>
      <p:bold r:id="rId34"/>
    </p:embeddedFont>
    <p:embeddedFont>
      <p:font typeface="Museo 500" panose="02000000000000000000" pitchFamily="2" charset="0"/>
      <p:regular r:id="rId35"/>
    </p:embeddedFont>
    <p:embeddedFont>
      <p:font typeface="Calibri" panose="020F0502020204030204" pitchFamily="34" charset="0"/>
      <p:regular r:id="rId36"/>
      <p:bold r:id="rId37"/>
      <p:italic r:id="rId38"/>
      <p:boldItalic r:id="rId39"/>
    </p:embeddedFont>
    <p:embeddedFont>
      <p:font typeface="Museo 100" panose="02000000000000000000" pitchFamily="2" charset="0"/>
      <p:regular r:id="rId40"/>
    </p:embeddedFont>
    <p:embeddedFont>
      <p:font typeface="Museo 900" panose="02000000000000000000" pitchFamily="2" charset="0"/>
      <p:bold r:id="rId41"/>
    </p:embeddedFont>
    <p:embeddedFont>
      <p:font typeface="Museo900-Regular" panose="02000000000000000000" pitchFamily="2" charset="0"/>
      <p:bold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A639"/>
    <a:srgbClr val="B2CB63"/>
    <a:srgbClr val="6C6F59"/>
    <a:srgbClr val="C0BB9E"/>
    <a:srgbClr val="2F586A"/>
    <a:srgbClr val="364656"/>
    <a:srgbClr val="274754"/>
    <a:srgbClr val="979A78"/>
    <a:srgbClr val="8D8959"/>
    <a:srgbClr val="2B75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8" autoAdjust="0"/>
    <p:restoredTop sz="94660"/>
  </p:normalViewPr>
  <p:slideViewPr>
    <p:cSldViewPr snapToGrid="0" snapToObjects="1" showGuides="1">
      <p:cViewPr varScale="1">
        <p:scale>
          <a:sx n="111" d="100"/>
          <a:sy n="111" d="100"/>
        </p:scale>
        <p:origin x="1284" y="96"/>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30/01/2017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98A639"/>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4474264"/>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B2CB63"/>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9" name="Picture 28" descr="Unit 6.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8A639"/>
                </a:solidFill>
                <a:latin typeface="Arial"/>
                <a:cs typeface="Arial"/>
              </a:defRPr>
            </a:lvl2pPr>
            <a:lvl3pPr marL="723900" indent="-279400">
              <a:lnSpc>
                <a:spcPct val="100000"/>
              </a:lnSpc>
              <a:buFont typeface="Arial"/>
              <a:buChar char="•"/>
              <a:defRPr lang="en-US" sz="2000" kern="1200" baseline="0" dirty="0" smtClean="0">
                <a:solidFill>
                  <a:srgbClr val="B2CB6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a:solidFill>
                  <a:srgbClr val="FFFFFF"/>
                </a:solidFill>
                <a:latin typeface="Arial"/>
                <a:cs typeface="Arial"/>
              </a:rPr>
              <a:t>Communication</a:t>
            </a:r>
            <a:r>
              <a:rPr lang="en-US" sz="1200" b="1" baseline="0">
                <a:solidFill>
                  <a:srgbClr val="FFFFFF"/>
                </a:solidFill>
                <a:latin typeface="Arial"/>
                <a:cs typeface="Arial"/>
              </a:rPr>
              <a:t> methods</a:t>
            </a:r>
            <a:endParaRPr lang="en-US" sz="1200" b="1" dirty="0">
              <a:solidFill>
                <a:srgbClr val="FFFFFF"/>
              </a:solidFill>
              <a:latin typeface="Arial"/>
              <a:cs typeface="Arial"/>
            </a:endParaRPr>
          </a:p>
          <a:p>
            <a:pPr>
              <a:spcBef>
                <a:spcPts val="288"/>
              </a:spcBef>
            </a:pPr>
            <a:r>
              <a:rPr lang="en-US" sz="1200" b="0">
                <a:solidFill>
                  <a:srgbClr val="FFFFFF"/>
                </a:solidFill>
                <a:latin typeface="Arial"/>
                <a:cs typeface="Arial"/>
              </a:rPr>
              <a:t>Unit 6: Communication: Technology and consequences</a:t>
            </a:r>
            <a:endParaRPr lang="en-US" sz="1200" b="0" dirty="0">
              <a:solidFill>
                <a:srgbClr val="FFFFFF"/>
              </a:solidFill>
              <a:latin typeface="Arial"/>
              <a:cs typeface="Arial"/>
            </a:endParaRPr>
          </a:p>
        </p:txBody>
      </p:sp>
      <p:pic>
        <p:nvPicPr>
          <p:cNvPr id="28" name="Picture 27" descr="Logo Unit 6.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8" name="Picture 37" descr="Logo Unit 6.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pic>
        <p:nvPicPr>
          <p:cNvPr id="39" name="Picture 38" descr="Unit 6.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40"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4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8A639"/>
                </a:solidFill>
                <a:latin typeface="Arial"/>
                <a:cs typeface="Arial"/>
              </a:defRPr>
            </a:lvl2pPr>
            <a:lvl3pPr marL="723900" indent="-279400">
              <a:lnSpc>
                <a:spcPct val="100000"/>
              </a:lnSpc>
              <a:buFont typeface="Arial"/>
              <a:buChar char="•"/>
              <a:defRPr lang="en-US" sz="2000" kern="1200" baseline="0" dirty="0" smtClean="0">
                <a:solidFill>
                  <a:srgbClr val="B2CB6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42" name="TextBox 4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a:solidFill>
                  <a:srgbClr val="FFFFFF"/>
                </a:solidFill>
                <a:latin typeface="Arial"/>
                <a:cs typeface="Arial"/>
              </a:rPr>
              <a:t>Communication</a:t>
            </a:r>
            <a:r>
              <a:rPr lang="en-US" sz="1200" b="1" baseline="0">
                <a:solidFill>
                  <a:srgbClr val="FFFFFF"/>
                </a:solidFill>
                <a:latin typeface="Arial"/>
                <a:cs typeface="Arial"/>
              </a:rPr>
              <a:t> methods</a:t>
            </a:r>
            <a:endParaRPr lang="en-US" sz="1200" b="1">
              <a:solidFill>
                <a:srgbClr val="FFFFFF"/>
              </a:solidFill>
              <a:latin typeface="Arial"/>
              <a:cs typeface="Arial"/>
            </a:endParaRPr>
          </a:p>
          <a:p>
            <a:pPr>
              <a:spcBef>
                <a:spcPts val="288"/>
              </a:spcBef>
            </a:pPr>
            <a:r>
              <a:rPr lang="en-US" sz="1200" b="0">
                <a:solidFill>
                  <a:srgbClr val="FFFFFF"/>
                </a:solidFill>
                <a:latin typeface="Arial"/>
                <a:cs typeface="Arial"/>
              </a:rPr>
              <a:t>Unit 6: Communication: Technology and consequences</a:t>
            </a:r>
            <a:endParaRPr lang="en-US" sz="1200" b="0" dirty="0">
              <a:solidFill>
                <a:srgbClr val="FFFFFF"/>
              </a:solidFill>
              <a:latin typeface="Arial"/>
              <a:cs typeface="Arial"/>
            </a:endParaRPr>
          </a:p>
        </p:txBody>
      </p:sp>
    </p:spTree>
    <p:extLst>
      <p:ext uri="{BB962C8B-B14F-4D97-AF65-F5344CB8AC3E}">
        <p14:creationId xmlns:p14="http://schemas.microsoft.com/office/powerpoint/2010/main" val="418077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29" name="Picture 28" descr="Unit 6.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30"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3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8A639"/>
                </a:solidFill>
                <a:latin typeface="Arial"/>
                <a:cs typeface="Arial"/>
              </a:defRPr>
            </a:lvl2pPr>
            <a:lvl3pPr marL="723900" indent="-279400">
              <a:lnSpc>
                <a:spcPct val="100000"/>
              </a:lnSpc>
              <a:buFont typeface="Arial"/>
              <a:buChar char="•"/>
              <a:defRPr lang="en-US" sz="2000" kern="1200" baseline="0" dirty="0" smtClean="0">
                <a:solidFill>
                  <a:srgbClr val="B2CB6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2" name="TextBox 3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a:solidFill>
                  <a:srgbClr val="FFFFFF"/>
                </a:solidFill>
                <a:latin typeface="Arial"/>
                <a:cs typeface="Arial"/>
              </a:rPr>
              <a:t>Communication</a:t>
            </a:r>
            <a:r>
              <a:rPr lang="en-US" sz="1200" b="1" baseline="0">
                <a:solidFill>
                  <a:srgbClr val="FFFFFF"/>
                </a:solidFill>
                <a:latin typeface="Arial"/>
                <a:cs typeface="Arial"/>
              </a:rPr>
              <a:t> methods</a:t>
            </a:r>
            <a:endParaRPr lang="en-US" sz="1200" b="1">
              <a:solidFill>
                <a:srgbClr val="FFFFFF"/>
              </a:solidFill>
              <a:latin typeface="Arial"/>
              <a:cs typeface="Arial"/>
            </a:endParaRPr>
          </a:p>
          <a:p>
            <a:pPr>
              <a:spcBef>
                <a:spcPts val="288"/>
              </a:spcBef>
            </a:pPr>
            <a:r>
              <a:rPr lang="en-US" sz="1200" b="0">
                <a:solidFill>
                  <a:srgbClr val="FFFFFF"/>
                </a:solidFill>
                <a:latin typeface="Arial"/>
                <a:cs typeface="Arial"/>
              </a:rPr>
              <a:t>Unit 6: Communication: Technology and consequences</a:t>
            </a:r>
            <a:endParaRPr lang="en-US" sz="1200" b="0" dirty="0">
              <a:solidFill>
                <a:srgbClr val="FFFFFF"/>
              </a:solidFill>
              <a:latin typeface="Arial"/>
              <a:cs typeface="Arial"/>
            </a:endParaRPr>
          </a:p>
        </p:txBody>
      </p:sp>
    </p:spTree>
    <p:extLst>
      <p:ext uri="{BB962C8B-B14F-4D97-AF65-F5344CB8AC3E}">
        <p14:creationId xmlns:p14="http://schemas.microsoft.com/office/powerpoint/2010/main" val="2400860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27" name="Picture 26" descr="Unit 6.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2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8A639"/>
                </a:solidFill>
                <a:latin typeface="Arial"/>
                <a:cs typeface="Arial"/>
              </a:defRPr>
            </a:lvl2pPr>
            <a:lvl3pPr marL="723900" indent="-279400">
              <a:lnSpc>
                <a:spcPct val="100000"/>
              </a:lnSpc>
              <a:buFont typeface="Arial"/>
              <a:buChar char="•"/>
              <a:defRPr lang="en-US" sz="2000" kern="1200" baseline="0" dirty="0" smtClean="0">
                <a:solidFill>
                  <a:srgbClr val="B2CB6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0" name="TextBox 2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a:solidFill>
                  <a:srgbClr val="FFFFFF"/>
                </a:solidFill>
                <a:latin typeface="Arial"/>
                <a:cs typeface="Arial"/>
              </a:rPr>
              <a:t>Communication</a:t>
            </a:r>
            <a:r>
              <a:rPr lang="en-US" sz="1200" b="1" baseline="0">
                <a:solidFill>
                  <a:srgbClr val="FFFFFF"/>
                </a:solidFill>
                <a:latin typeface="Arial"/>
                <a:cs typeface="Arial"/>
              </a:rPr>
              <a:t> methods</a:t>
            </a:r>
            <a:endParaRPr lang="en-US" sz="1200" b="1">
              <a:solidFill>
                <a:srgbClr val="FFFFFF"/>
              </a:solidFill>
              <a:latin typeface="Arial"/>
              <a:cs typeface="Arial"/>
            </a:endParaRPr>
          </a:p>
          <a:p>
            <a:pPr>
              <a:spcBef>
                <a:spcPts val="288"/>
              </a:spcBef>
            </a:pPr>
            <a:r>
              <a:rPr lang="en-US" sz="1200" b="0">
                <a:solidFill>
                  <a:srgbClr val="FFFFFF"/>
                </a:solidFill>
                <a:latin typeface="Arial"/>
                <a:cs typeface="Arial"/>
              </a:rPr>
              <a:t>Unit 6: Communication: Technology and consequences</a:t>
            </a:r>
            <a:endParaRPr lang="en-US" sz="1200" b="0" dirty="0">
              <a:solidFill>
                <a:srgbClr val="FFFFFF"/>
              </a:solidFill>
              <a:latin typeface="Arial"/>
              <a:cs typeface="Arial"/>
            </a:endParaRPr>
          </a:p>
        </p:txBody>
      </p:sp>
    </p:spTree>
    <p:extLst>
      <p:ext uri="{BB962C8B-B14F-4D97-AF65-F5344CB8AC3E}">
        <p14:creationId xmlns:p14="http://schemas.microsoft.com/office/powerpoint/2010/main" val="3315833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1" name="Picture 10" descr="Unit 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B2CB63"/>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B2CB63"/>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B2CB63"/>
                </a:solidFill>
                <a:latin typeface="Arial"/>
                <a:cs typeface="Arial"/>
              </a:rPr>
              <a:t>1</a:t>
            </a:r>
          </a:p>
        </p:txBody>
      </p:sp>
    </p:spTree>
    <p:extLst>
      <p:ext uri="{BB962C8B-B14F-4D97-AF65-F5344CB8AC3E}">
        <p14:creationId xmlns:p14="http://schemas.microsoft.com/office/powerpoint/2010/main" val="3098956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38" name="Picture 37" descr="Logo Unit 6.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pic>
        <p:nvPicPr>
          <p:cNvPr id="39" name="Picture 38" descr="Unit 6.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42" name="TextBox 4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a:solidFill>
                  <a:srgbClr val="FFFFFF"/>
                </a:solidFill>
                <a:latin typeface="Arial"/>
                <a:cs typeface="Arial"/>
              </a:rPr>
              <a:t>Communication</a:t>
            </a:r>
            <a:r>
              <a:rPr lang="en-US" sz="1200" b="1" baseline="0">
                <a:solidFill>
                  <a:srgbClr val="FFFFFF"/>
                </a:solidFill>
                <a:latin typeface="Arial"/>
                <a:cs typeface="Arial"/>
              </a:rPr>
              <a:t> methods</a:t>
            </a:r>
            <a:endParaRPr lang="en-US" sz="1200" b="1">
              <a:solidFill>
                <a:srgbClr val="FFFFFF"/>
              </a:solidFill>
              <a:latin typeface="Arial"/>
              <a:cs typeface="Arial"/>
            </a:endParaRPr>
          </a:p>
          <a:p>
            <a:pPr>
              <a:spcBef>
                <a:spcPts val="288"/>
              </a:spcBef>
            </a:pPr>
            <a:r>
              <a:rPr lang="en-US" sz="1200" b="0">
                <a:solidFill>
                  <a:srgbClr val="FFFFFF"/>
                </a:solidFill>
                <a:latin typeface="Arial"/>
                <a:cs typeface="Arial"/>
              </a:rPr>
              <a:t>Unit 6: Communication: Technology and consequences</a:t>
            </a:r>
            <a:endParaRPr lang="en-US" sz="1200" b="0" dirty="0">
              <a:solidFill>
                <a:srgbClr val="FFFFFF"/>
              </a:solidFill>
              <a:latin typeface="Arial"/>
              <a:cs typeface="Arial"/>
            </a:endParaRP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3553161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54" r:id="rId1"/>
    <p:sldLayoutId id="2147483664" r:id="rId2"/>
    <p:sldLayoutId id="2147483652" r:id="rId3"/>
    <p:sldLayoutId id="2147483653" r:id="rId4"/>
    <p:sldLayoutId id="2147483655" r:id="rId5"/>
    <p:sldLayoutId id="2147483656" r:id="rId6"/>
    <p:sldLayoutId id="2147483665" r:id="rId7"/>
    <p:sldLayoutId id="2147483666"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AS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Communication methods</a:t>
            </a:r>
            <a:endParaRPr lang="en-US" dirty="0">
              <a:latin typeface="Museo 100" panose="02000000000000000000" pitchFamily="50" charset="0"/>
            </a:endParaRPr>
          </a:p>
          <a:p>
            <a:pPr lvl="1"/>
            <a:r>
              <a:rPr lang="en-US" sz="2000" dirty="0">
                <a:latin typeface="Museo 100" panose="02000000000000000000" pitchFamily="50" charset="0"/>
              </a:rPr>
              <a:t>Unit 6</a:t>
            </a:r>
          </a:p>
          <a:p>
            <a:pPr lvl="1"/>
            <a:r>
              <a:rPr lang="en-US" sz="2000" dirty="0">
                <a:latin typeface="Museo 100" panose="02000000000000000000" pitchFamily="50" charset="0"/>
              </a:rPr>
              <a:t>Communication: Technology and consequences</a:t>
            </a:r>
          </a:p>
        </p:txBody>
      </p:sp>
    </p:spTree>
    <p:extLst>
      <p:ext uri="{BB962C8B-B14F-4D97-AF65-F5344CB8AC3E}">
        <p14:creationId xmlns:p14="http://schemas.microsoft.com/office/powerpoint/2010/main" val="1719549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problem of crosstalk</a:t>
            </a:r>
          </a:p>
        </p:txBody>
      </p:sp>
      <p:sp>
        <p:nvSpPr>
          <p:cNvPr id="3" name="Text Placeholder 2"/>
          <p:cNvSpPr>
            <a:spLocks noGrp="1"/>
          </p:cNvSpPr>
          <p:nvPr>
            <p:ph type="body" sz="quarter" idx="14"/>
          </p:nvPr>
        </p:nvSpPr>
        <p:spPr>
          <a:xfrm>
            <a:off x="724280" y="1704180"/>
            <a:ext cx="7797230" cy="2427554"/>
          </a:xfrm>
        </p:spPr>
        <p:txBody>
          <a:bodyPr/>
          <a:lstStyle/>
          <a:p>
            <a:r>
              <a:rPr lang="en-GB" dirty="0"/>
              <a:t>This refers to electromagnetic interference between two adjacent channels or parallel wires</a:t>
            </a:r>
          </a:p>
          <a:p>
            <a:r>
              <a:rPr lang="en-GB" dirty="0"/>
              <a:t>It gets more pronounced as the frequency</a:t>
            </a:r>
            <a:r>
              <a:rPr lang="en-GB" dirty="0">
                <a:solidFill>
                  <a:srgbClr val="98A639"/>
                </a:solidFill>
              </a:rPr>
              <a:t> </a:t>
            </a:r>
            <a:r>
              <a:rPr lang="en-GB" dirty="0"/>
              <a:t>(speed of transmission) increases</a:t>
            </a:r>
          </a:p>
          <a:p>
            <a:pPr lvl="1"/>
            <a:r>
              <a:rPr lang="en-GB" dirty="0"/>
              <a:t>If the data is corrupted, it has to be retransmitted </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219781"/>
            <a:ext cx="9144000" cy="2130358"/>
          </a:xfrm>
          <a:prstGeom prst="rect">
            <a:avLst/>
          </a:prstGeom>
        </p:spPr>
      </p:pic>
    </p:spTree>
    <p:extLst>
      <p:ext uri="{BB962C8B-B14F-4D97-AF65-F5344CB8AC3E}">
        <p14:creationId xmlns:p14="http://schemas.microsoft.com/office/powerpoint/2010/main" val="3434284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894587"/>
            <a:ext cx="9144000" cy="3963414"/>
          </a:xfrm>
          <a:prstGeom prst="rect">
            <a:avLst/>
          </a:prstGeom>
        </p:spPr>
      </p:pic>
      <p:sp>
        <p:nvSpPr>
          <p:cNvPr id="2" name="Text Placeholder 1"/>
          <p:cNvSpPr>
            <a:spLocks noGrp="1"/>
          </p:cNvSpPr>
          <p:nvPr>
            <p:ph type="body" sz="quarter" idx="13"/>
          </p:nvPr>
        </p:nvSpPr>
        <p:spPr/>
        <p:txBody>
          <a:bodyPr/>
          <a:lstStyle/>
          <a:p>
            <a:r>
              <a:rPr lang="en-GB" dirty="0"/>
              <a:t>Serial vs parallel transmission</a:t>
            </a:r>
          </a:p>
        </p:txBody>
      </p:sp>
      <p:sp>
        <p:nvSpPr>
          <p:cNvPr id="3" name="Text Placeholder 2"/>
          <p:cNvSpPr>
            <a:spLocks noGrp="1"/>
          </p:cNvSpPr>
          <p:nvPr>
            <p:ph type="body" sz="quarter" idx="14"/>
          </p:nvPr>
        </p:nvSpPr>
        <p:spPr/>
        <p:txBody>
          <a:bodyPr/>
          <a:lstStyle/>
          <a:p>
            <a:r>
              <a:rPr lang="en-GB" dirty="0"/>
              <a:t>Parallel transmission can be used only over very short distances of up to about 2m</a:t>
            </a:r>
          </a:p>
          <a:p>
            <a:r>
              <a:rPr lang="en-GB" dirty="0"/>
              <a:t>Serial transmission is reliable over very long distances at very high frequencies</a:t>
            </a:r>
          </a:p>
          <a:p>
            <a:endParaRPr lang="en-GB" dirty="0"/>
          </a:p>
        </p:txBody>
      </p:sp>
    </p:spTree>
    <p:extLst>
      <p:ext uri="{BB962C8B-B14F-4D97-AF65-F5344CB8AC3E}">
        <p14:creationId xmlns:p14="http://schemas.microsoft.com/office/powerpoint/2010/main" val="969862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Serial vs parallel connectors</a:t>
            </a:r>
          </a:p>
        </p:txBody>
      </p:sp>
      <p:sp>
        <p:nvSpPr>
          <p:cNvPr id="3" name="Text Placeholder 2"/>
          <p:cNvSpPr>
            <a:spLocks noGrp="1"/>
          </p:cNvSpPr>
          <p:nvPr>
            <p:ph type="body" sz="quarter" idx="14"/>
          </p:nvPr>
        </p:nvSpPr>
        <p:spPr>
          <a:xfrm>
            <a:off x="666223" y="1856579"/>
            <a:ext cx="7797230" cy="3453607"/>
          </a:xfrm>
        </p:spPr>
        <p:txBody>
          <a:bodyPr/>
          <a:lstStyle/>
          <a:p>
            <a:r>
              <a:rPr lang="en-GB" dirty="0"/>
              <a:t>Serial connectors such as USB (Universal Serial Bus) connectors are much smaller and cheaper than parallel connectors</a:t>
            </a:r>
          </a:p>
          <a:p>
            <a:r>
              <a:rPr lang="en-GB" dirty="0"/>
              <a:t>A PC has several USB ports for connecting peripherals</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74605" y="3541741"/>
            <a:ext cx="6768337" cy="3198666"/>
          </a:xfrm>
          <a:prstGeom prst="rect">
            <a:avLst/>
          </a:prstGeom>
        </p:spPr>
      </p:pic>
    </p:spTree>
    <p:extLst>
      <p:ext uri="{BB962C8B-B14F-4D97-AF65-F5344CB8AC3E}">
        <p14:creationId xmlns:p14="http://schemas.microsoft.com/office/powerpoint/2010/main" val="2997617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1</a:t>
            </a:r>
          </a:p>
        </p:txBody>
      </p:sp>
      <p:sp>
        <p:nvSpPr>
          <p:cNvPr id="5" name="Text Placeholder 4"/>
          <p:cNvSpPr>
            <a:spLocks noGrp="1"/>
          </p:cNvSpPr>
          <p:nvPr>
            <p:ph type="body" sz="quarter" idx="14"/>
          </p:nvPr>
        </p:nvSpPr>
        <p:spPr/>
        <p:txBody>
          <a:bodyPr/>
          <a:lstStyle/>
          <a:p>
            <a:r>
              <a:rPr lang="en-GB" dirty="0"/>
              <a:t>Try </a:t>
            </a:r>
            <a:r>
              <a:rPr lang="en-GB" b="1" dirty="0"/>
              <a:t>Task 1</a:t>
            </a:r>
            <a:r>
              <a:rPr lang="en-GB" dirty="0"/>
              <a:t> on the worksheet</a:t>
            </a:r>
          </a:p>
        </p:txBody>
      </p:sp>
    </p:spTree>
    <p:extLst>
      <p:ext uri="{BB962C8B-B14F-4D97-AF65-F5344CB8AC3E}">
        <p14:creationId xmlns:p14="http://schemas.microsoft.com/office/powerpoint/2010/main" val="2137969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Arrow Connector 57"/>
          <p:cNvCxnSpPr/>
          <p:nvPr/>
        </p:nvCxnSpPr>
        <p:spPr>
          <a:xfrm>
            <a:off x="7374983" y="4316471"/>
            <a:ext cx="414780" cy="0"/>
          </a:xfrm>
          <a:prstGeom prst="straightConnector1">
            <a:avLst/>
          </a:prstGeom>
          <a:ln w="79375">
            <a:solidFill>
              <a:srgbClr val="B2CB63"/>
            </a:solidFill>
            <a:tailEnd type="triangle"/>
          </a:ln>
          <a:effectLst/>
        </p:spPr>
        <p:style>
          <a:lnRef idx="2">
            <a:schemeClr val="accent1"/>
          </a:lnRef>
          <a:fillRef idx="0">
            <a:schemeClr val="accent1"/>
          </a:fillRef>
          <a:effectRef idx="1">
            <a:schemeClr val="accent1"/>
          </a:effectRef>
          <a:fontRef idx="minor">
            <a:schemeClr val="tx1"/>
          </a:fontRef>
        </p:style>
      </p:cxnSp>
      <p:sp>
        <p:nvSpPr>
          <p:cNvPr id="2" name="Text Placeholder 1"/>
          <p:cNvSpPr>
            <a:spLocks noGrp="1"/>
          </p:cNvSpPr>
          <p:nvPr>
            <p:ph type="body" sz="quarter" idx="13"/>
          </p:nvPr>
        </p:nvSpPr>
        <p:spPr>
          <a:xfrm>
            <a:off x="724279" y="906233"/>
            <a:ext cx="8315217" cy="670772"/>
          </a:xfrm>
        </p:spPr>
        <p:txBody>
          <a:bodyPr/>
          <a:lstStyle/>
          <a:p>
            <a:r>
              <a:rPr lang="en-GB" dirty="0"/>
              <a:t>Synchronous transmission</a:t>
            </a:r>
          </a:p>
        </p:txBody>
      </p:sp>
      <p:sp>
        <p:nvSpPr>
          <p:cNvPr id="3" name="Text Placeholder 2"/>
          <p:cNvSpPr>
            <a:spLocks noGrp="1"/>
          </p:cNvSpPr>
          <p:nvPr>
            <p:ph type="body" sz="quarter" idx="14"/>
          </p:nvPr>
        </p:nvSpPr>
        <p:spPr>
          <a:xfrm>
            <a:off x="724279" y="1685109"/>
            <a:ext cx="8003341" cy="4686508"/>
          </a:xfrm>
        </p:spPr>
        <p:txBody>
          <a:bodyPr/>
          <a:lstStyle/>
          <a:p>
            <a:r>
              <a:rPr lang="en-GB" b="1" dirty="0">
                <a:solidFill>
                  <a:srgbClr val="98A639"/>
                </a:solidFill>
              </a:rPr>
              <a:t>Synchronous</a:t>
            </a:r>
            <a:r>
              <a:rPr lang="en-GB" b="1" dirty="0">
                <a:solidFill>
                  <a:srgbClr val="0070C0"/>
                </a:solidFill>
              </a:rPr>
              <a:t> </a:t>
            </a:r>
            <a:r>
              <a:rPr lang="en-GB" b="1" dirty="0"/>
              <a:t>data transmission: </a:t>
            </a:r>
            <a:r>
              <a:rPr lang="en-GB" dirty="0"/>
              <a:t>all data transfers are timed to coincide with an internal clock pulse</a:t>
            </a:r>
          </a:p>
          <a:p>
            <a:endParaRPr lang="en-GB" dirty="0"/>
          </a:p>
          <a:p>
            <a:endParaRPr lang="en-GB" dirty="0"/>
          </a:p>
          <a:p>
            <a:endParaRPr lang="en-GB" dirty="0"/>
          </a:p>
          <a:p>
            <a:endParaRPr lang="en-GB" dirty="0"/>
          </a:p>
          <a:p>
            <a:r>
              <a:rPr lang="en-GB" dirty="0"/>
              <a:t>The data is sent as one long stream or block of data, with no gaps in the transmission</a:t>
            </a:r>
          </a:p>
          <a:p>
            <a:r>
              <a:rPr lang="en-GB" dirty="0"/>
              <a:t>The receiver counts the bits and reconstructs bytes</a:t>
            </a:r>
          </a:p>
          <a:p>
            <a:endParaRPr lang="en-GB" dirty="0"/>
          </a:p>
          <a:p>
            <a:endParaRPr lang="en-GB" dirty="0"/>
          </a:p>
          <a:p>
            <a:endParaRPr lang="en-GB" dirty="0"/>
          </a:p>
          <a:p>
            <a:pPr marL="0" indent="0">
              <a:buNone/>
            </a:pPr>
            <a:endParaRPr lang="en-GB" dirty="0"/>
          </a:p>
          <a:p>
            <a:endParaRPr lang="en-GB" dirty="0"/>
          </a:p>
          <a:p>
            <a:endParaRPr lang="en-GB" sz="500" dirty="0"/>
          </a:p>
        </p:txBody>
      </p:sp>
      <p:pic>
        <p:nvPicPr>
          <p:cNvPr id="4098" name="Picture 2" descr="C:\Users\Rob\AppData\Roaming\PixelMetrics\CaptureWiz\Temp\17.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83975" y="2511046"/>
            <a:ext cx="6002158" cy="141490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68986" y="2950420"/>
            <a:ext cx="537890" cy="536153"/>
          </a:xfrm>
          <a:prstGeom prst="rect">
            <a:avLst/>
          </a:prstGeom>
        </p:spPr>
      </p:pic>
      <p:graphicFrame>
        <p:nvGraphicFramePr>
          <p:cNvPr id="57" name="Table 56"/>
          <p:cNvGraphicFramePr>
            <a:graphicFrameLocks noGrp="1"/>
          </p:cNvGraphicFramePr>
          <p:nvPr>
            <p:extLst>
              <p:ext uri="{D42A27DB-BD31-4B8C-83A1-F6EECF244321}">
                <p14:modId xmlns:p14="http://schemas.microsoft.com/office/powerpoint/2010/main" val="243598787"/>
              </p:ext>
            </p:extLst>
          </p:nvPr>
        </p:nvGraphicFramePr>
        <p:xfrm>
          <a:off x="1614983" y="3959989"/>
          <a:ext cx="5760000" cy="72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tblGrid>
              <a:tr h="720000">
                <a:tc>
                  <a:txBody>
                    <a:bodyPr/>
                    <a:lstStyle/>
                    <a:p>
                      <a:pPr algn="ctr"/>
                      <a:r>
                        <a:rPr lang="en-GB" sz="4000">
                          <a:solidFill>
                            <a:srgbClr val="B2CB63"/>
                          </a:solidFill>
                          <a:latin typeface="Arial" panose="020B0604020202020204" pitchFamily="34" charset="0"/>
                          <a:cs typeface="Arial" panose="020B0604020202020204" pitchFamily="34" charset="0"/>
                        </a:rPr>
                        <a:t>1</a:t>
                      </a:r>
                      <a:endParaRPr lang="en-GB" sz="4000" dirty="0">
                        <a:solidFill>
                          <a:srgbClr val="B2CB63"/>
                        </a:solidFill>
                        <a:latin typeface="Arial" panose="020B0604020202020204" pitchFamily="34" charset="0"/>
                        <a:cs typeface="Arial" panose="020B0604020202020204" pitchFamily="34" charset="0"/>
                      </a:endParaRPr>
                    </a:p>
                  </a:txBody>
                  <a:tcPr anchor="ctr">
                    <a:lnL w="38100" cap="flat" cmpd="sng" algn="ctr">
                      <a:solidFill>
                        <a:srgbClr val="98A639"/>
                      </a:solidFill>
                      <a:prstDash val="solid"/>
                      <a:round/>
                      <a:headEnd type="none" w="med" len="med"/>
                      <a:tailEnd type="none" w="med" len="med"/>
                    </a:lnL>
                    <a:lnR w="38100" cap="flat" cmpd="sng" algn="ctr">
                      <a:solidFill>
                        <a:srgbClr val="98A639"/>
                      </a:solidFill>
                      <a:prstDash val="solid"/>
                      <a:round/>
                      <a:headEnd type="none" w="med" len="med"/>
                      <a:tailEnd type="none" w="med" len="med"/>
                    </a:lnR>
                    <a:lnT w="38100" cap="flat" cmpd="sng" algn="ctr">
                      <a:solidFill>
                        <a:srgbClr val="98A639"/>
                      </a:solidFill>
                      <a:prstDash val="solid"/>
                      <a:round/>
                      <a:headEnd type="none" w="med" len="med"/>
                      <a:tailEnd type="none" w="med" len="med"/>
                    </a:lnT>
                    <a:lnB w="381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dirty="0">
                          <a:solidFill>
                            <a:srgbClr val="B2CB63"/>
                          </a:solidFill>
                          <a:latin typeface="Arial" panose="020B0604020202020204" pitchFamily="34" charset="0"/>
                          <a:cs typeface="Arial" panose="020B0604020202020204" pitchFamily="34" charset="0"/>
                        </a:rPr>
                        <a:t>1</a:t>
                      </a:r>
                    </a:p>
                  </a:txBody>
                  <a:tcPr anchor="ctr">
                    <a:lnL w="38100" cap="flat" cmpd="sng" algn="ctr">
                      <a:solidFill>
                        <a:srgbClr val="98A639"/>
                      </a:solidFill>
                      <a:prstDash val="solid"/>
                      <a:round/>
                      <a:headEnd type="none" w="med" len="med"/>
                      <a:tailEnd type="none" w="med" len="med"/>
                    </a:lnL>
                    <a:lnR w="38100" cap="flat" cmpd="sng" algn="ctr">
                      <a:solidFill>
                        <a:srgbClr val="98A639"/>
                      </a:solidFill>
                      <a:prstDash val="solid"/>
                      <a:round/>
                      <a:headEnd type="none" w="med" len="med"/>
                      <a:tailEnd type="none" w="med" len="med"/>
                    </a:lnR>
                    <a:lnT w="38100" cap="flat" cmpd="sng" algn="ctr">
                      <a:solidFill>
                        <a:srgbClr val="98A639"/>
                      </a:solidFill>
                      <a:prstDash val="solid"/>
                      <a:round/>
                      <a:headEnd type="none" w="med" len="med"/>
                      <a:tailEnd type="none" w="med" len="med"/>
                    </a:lnT>
                    <a:lnB w="381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dirty="0">
                          <a:solidFill>
                            <a:srgbClr val="B2CB63"/>
                          </a:solidFill>
                          <a:latin typeface="Arial" panose="020B0604020202020204" pitchFamily="34" charset="0"/>
                          <a:cs typeface="Arial" panose="020B0604020202020204" pitchFamily="34" charset="0"/>
                        </a:rPr>
                        <a:t>0</a:t>
                      </a:r>
                    </a:p>
                  </a:txBody>
                  <a:tcPr anchor="ctr">
                    <a:lnL w="38100" cap="flat" cmpd="sng" algn="ctr">
                      <a:solidFill>
                        <a:srgbClr val="98A639"/>
                      </a:solidFill>
                      <a:prstDash val="solid"/>
                      <a:round/>
                      <a:headEnd type="none" w="med" len="med"/>
                      <a:tailEnd type="none" w="med" len="med"/>
                    </a:lnL>
                    <a:lnR w="38100" cap="flat" cmpd="sng" algn="ctr">
                      <a:solidFill>
                        <a:srgbClr val="98A639"/>
                      </a:solidFill>
                      <a:prstDash val="solid"/>
                      <a:round/>
                      <a:headEnd type="none" w="med" len="med"/>
                      <a:tailEnd type="none" w="med" len="med"/>
                    </a:lnR>
                    <a:lnT w="38100" cap="flat" cmpd="sng" algn="ctr">
                      <a:solidFill>
                        <a:srgbClr val="98A639"/>
                      </a:solidFill>
                      <a:prstDash val="solid"/>
                      <a:round/>
                      <a:headEnd type="none" w="med" len="med"/>
                      <a:tailEnd type="none" w="med" len="med"/>
                    </a:lnT>
                    <a:lnB w="381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dirty="0">
                          <a:solidFill>
                            <a:srgbClr val="B2CB63"/>
                          </a:solidFill>
                          <a:latin typeface="Arial" panose="020B0604020202020204" pitchFamily="34" charset="0"/>
                          <a:cs typeface="Arial" panose="020B0604020202020204" pitchFamily="34" charset="0"/>
                        </a:rPr>
                        <a:t>1</a:t>
                      </a:r>
                    </a:p>
                  </a:txBody>
                  <a:tcPr anchor="ctr">
                    <a:lnL w="38100" cap="flat" cmpd="sng" algn="ctr">
                      <a:solidFill>
                        <a:srgbClr val="98A639"/>
                      </a:solidFill>
                      <a:prstDash val="solid"/>
                      <a:round/>
                      <a:headEnd type="none" w="med" len="med"/>
                      <a:tailEnd type="none" w="med" len="med"/>
                    </a:lnL>
                    <a:lnR w="38100" cap="flat" cmpd="sng" algn="ctr">
                      <a:solidFill>
                        <a:srgbClr val="98A639"/>
                      </a:solidFill>
                      <a:prstDash val="solid"/>
                      <a:round/>
                      <a:headEnd type="none" w="med" len="med"/>
                      <a:tailEnd type="none" w="med" len="med"/>
                    </a:lnR>
                    <a:lnT w="38100" cap="flat" cmpd="sng" algn="ctr">
                      <a:solidFill>
                        <a:srgbClr val="98A639"/>
                      </a:solidFill>
                      <a:prstDash val="solid"/>
                      <a:round/>
                      <a:headEnd type="none" w="med" len="med"/>
                      <a:tailEnd type="none" w="med" len="med"/>
                    </a:lnT>
                    <a:lnB w="381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dirty="0">
                          <a:solidFill>
                            <a:srgbClr val="B2CB63"/>
                          </a:solidFill>
                          <a:latin typeface="Arial" panose="020B0604020202020204" pitchFamily="34" charset="0"/>
                          <a:cs typeface="Arial" panose="020B0604020202020204" pitchFamily="34" charset="0"/>
                        </a:rPr>
                        <a:t>1</a:t>
                      </a:r>
                    </a:p>
                  </a:txBody>
                  <a:tcPr anchor="ctr">
                    <a:lnL w="38100" cap="flat" cmpd="sng" algn="ctr">
                      <a:solidFill>
                        <a:srgbClr val="98A639"/>
                      </a:solidFill>
                      <a:prstDash val="solid"/>
                      <a:round/>
                      <a:headEnd type="none" w="med" len="med"/>
                      <a:tailEnd type="none" w="med" len="med"/>
                    </a:lnL>
                    <a:lnR w="38100" cap="flat" cmpd="sng" algn="ctr">
                      <a:solidFill>
                        <a:srgbClr val="98A639"/>
                      </a:solidFill>
                      <a:prstDash val="solid"/>
                      <a:round/>
                      <a:headEnd type="none" w="med" len="med"/>
                      <a:tailEnd type="none" w="med" len="med"/>
                    </a:lnR>
                    <a:lnT w="38100" cap="flat" cmpd="sng" algn="ctr">
                      <a:solidFill>
                        <a:srgbClr val="98A639"/>
                      </a:solidFill>
                      <a:prstDash val="solid"/>
                      <a:round/>
                      <a:headEnd type="none" w="med" len="med"/>
                      <a:tailEnd type="none" w="med" len="med"/>
                    </a:lnT>
                    <a:lnB w="381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dirty="0">
                          <a:solidFill>
                            <a:srgbClr val="B2CB63"/>
                          </a:solidFill>
                          <a:latin typeface="Arial" panose="020B0604020202020204" pitchFamily="34" charset="0"/>
                          <a:cs typeface="Arial" panose="020B0604020202020204" pitchFamily="34" charset="0"/>
                        </a:rPr>
                        <a:t>0</a:t>
                      </a:r>
                    </a:p>
                  </a:txBody>
                  <a:tcPr anchor="ctr">
                    <a:lnL w="38100" cap="flat" cmpd="sng" algn="ctr">
                      <a:solidFill>
                        <a:srgbClr val="98A639"/>
                      </a:solidFill>
                      <a:prstDash val="solid"/>
                      <a:round/>
                      <a:headEnd type="none" w="med" len="med"/>
                      <a:tailEnd type="none" w="med" len="med"/>
                    </a:lnL>
                    <a:lnR w="38100" cap="flat" cmpd="sng" algn="ctr">
                      <a:solidFill>
                        <a:srgbClr val="98A639"/>
                      </a:solidFill>
                      <a:prstDash val="solid"/>
                      <a:round/>
                      <a:headEnd type="none" w="med" len="med"/>
                      <a:tailEnd type="none" w="med" len="med"/>
                    </a:lnR>
                    <a:lnT w="38100" cap="flat" cmpd="sng" algn="ctr">
                      <a:solidFill>
                        <a:srgbClr val="98A639"/>
                      </a:solidFill>
                      <a:prstDash val="solid"/>
                      <a:round/>
                      <a:headEnd type="none" w="med" len="med"/>
                      <a:tailEnd type="none" w="med" len="med"/>
                    </a:lnT>
                    <a:lnB w="381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dirty="0">
                          <a:solidFill>
                            <a:srgbClr val="B2CB63"/>
                          </a:solidFill>
                          <a:latin typeface="Arial" panose="020B0604020202020204" pitchFamily="34" charset="0"/>
                          <a:cs typeface="Arial" panose="020B0604020202020204" pitchFamily="34" charset="0"/>
                        </a:rPr>
                        <a:t>0</a:t>
                      </a:r>
                    </a:p>
                  </a:txBody>
                  <a:tcPr anchor="ctr">
                    <a:lnL w="38100" cap="flat" cmpd="sng" algn="ctr">
                      <a:solidFill>
                        <a:srgbClr val="98A639"/>
                      </a:solidFill>
                      <a:prstDash val="solid"/>
                      <a:round/>
                      <a:headEnd type="none" w="med" len="med"/>
                      <a:tailEnd type="none" w="med" len="med"/>
                    </a:lnL>
                    <a:lnR w="38100" cap="flat" cmpd="sng" algn="ctr">
                      <a:solidFill>
                        <a:srgbClr val="98A639"/>
                      </a:solidFill>
                      <a:prstDash val="solid"/>
                      <a:round/>
                      <a:headEnd type="none" w="med" len="med"/>
                      <a:tailEnd type="none" w="med" len="med"/>
                    </a:lnR>
                    <a:lnT w="38100" cap="flat" cmpd="sng" algn="ctr">
                      <a:solidFill>
                        <a:srgbClr val="98A639"/>
                      </a:solidFill>
                      <a:prstDash val="solid"/>
                      <a:round/>
                      <a:headEnd type="none" w="med" len="med"/>
                      <a:tailEnd type="none" w="med" len="med"/>
                    </a:lnT>
                    <a:lnB w="381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dirty="0">
                          <a:solidFill>
                            <a:srgbClr val="B2CB63"/>
                          </a:solidFill>
                          <a:latin typeface="Arial" panose="020B0604020202020204" pitchFamily="34" charset="0"/>
                          <a:cs typeface="Arial" panose="020B0604020202020204" pitchFamily="34" charset="0"/>
                        </a:rPr>
                        <a:t>1</a:t>
                      </a:r>
                    </a:p>
                  </a:txBody>
                  <a:tcPr anchor="ctr">
                    <a:lnL w="38100" cap="flat" cmpd="sng" algn="ctr">
                      <a:solidFill>
                        <a:srgbClr val="98A639"/>
                      </a:solidFill>
                      <a:prstDash val="solid"/>
                      <a:round/>
                      <a:headEnd type="none" w="med" len="med"/>
                      <a:tailEnd type="none" w="med" len="med"/>
                    </a:lnL>
                    <a:lnR w="38100" cap="flat" cmpd="sng" algn="ctr">
                      <a:solidFill>
                        <a:srgbClr val="98A639"/>
                      </a:solidFill>
                      <a:prstDash val="solid"/>
                      <a:round/>
                      <a:headEnd type="none" w="med" len="med"/>
                      <a:tailEnd type="none" w="med" len="med"/>
                    </a:lnR>
                    <a:lnT w="38100" cap="flat" cmpd="sng" algn="ctr">
                      <a:solidFill>
                        <a:srgbClr val="98A639"/>
                      </a:solidFill>
                      <a:prstDash val="solid"/>
                      <a:round/>
                      <a:headEnd type="none" w="med" len="med"/>
                      <a:tailEnd type="none" w="med" len="med"/>
                    </a:lnT>
                    <a:lnB w="381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33530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79" y="906233"/>
            <a:ext cx="8315217" cy="670772"/>
          </a:xfrm>
        </p:spPr>
        <p:txBody>
          <a:bodyPr/>
          <a:lstStyle/>
          <a:p>
            <a:r>
              <a:rPr lang="en-GB" dirty="0"/>
              <a:t>Asynchronous transmission</a:t>
            </a:r>
          </a:p>
        </p:txBody>
      </p:sp>
      <p:sp>
        <p:nvSpPr>
          <p:cNvPr id="3" name="Text Placeholder 2"/>
          <p:cNvSpPr>
            <a:spLocks noGrp="1"/>
          </p:cNvSpPr>
          <p:nvPr>
            <p:ph type="body" sz="quarter" idx="14"/>
          </p:nvPr>
        </p:nvSpPr>
        <p:spPr>
          <a:xfrm>
            <a:off x="724279" y="1577005"/>
            <a:ext cx="8003341" cy="4337412"/>
          </a:xfrm>
        </p:spPr>
        <p:txBody>
          <a:bodyPr/>
          <a:lstStyle/>
          <a:p>
            <a:r>
              <a:rPr lang="en-GB" dirty="0"/>
              <a:t>Using</a:t>
            </a:r>
            <a:r>
              <a:rPr lang="en-GB" b="1" dirty="0"/>
              <a:t> </a:t>
            </a:r>
            <a:r>
              <a:rPr lang="en-GB" b="1" dirty="0">
                <a:solidFill>
                  <a:srgbClr val="98A639"/>
                </a:solidFill>
              </a:rPr>
              <a:t>asynchronous </a:t>
            </a:r>
            <a:r>
              <a:rPr lang="en-GB" dirty="0"/>
              <a:t>data transmission, each byte is sent separately the moment it is available instead of waiting for a clock signal</a:t>
            </a:r>
          </a:p>
          <a:p>
            <a:endParaRPr lang="en-GB" dirty="0"/>
          </a:p>
          <a:p>
            <a:endParaRPr lang="en-GB" dirty="0"/>
          </a:p>
          <a:p>
            <a:endParaRPr lang="en-GB" dirty="0"/>
          </a:p>
          <a:p>
            <a:r>
              <a:rPr lang="en-GB" dirty="0"/>
              <a:t>Each byte is preceded by a start bit and ends with a stop bit or </a:t>
            </a:r>
            <a:r>
              <a:rPr lang="en-GB"/>
              <a:t>stop ‘period’ </a:t>
            </a:r>
            <a:r>
              <a:rPr lang="en-GB" dirty="0"/>
              <a:t>– a short time gap between </a:t>
            </a:r>
            <a:r>
              <a:rPr lang="en-GB"/>
              <a:t>each set of </a:t>
            </a:r>
            <a:r>
              <a:rPr lang="en-GB" dirty="0"/>
              <a:t>bits </a:t>
            </a:r>
          </a:p>
        </p:txBody>
      </p:sp>
      <p:graphicFrame>
        <p:nvGraphicFramePr>
          <p:cNvPr id="22" name="Table 21"/>
          <p:cNvGraphicFramePr>
            <a:graphicFrameLocks noGrp="1"/>
          </p:cNvGraphicFramePr>
          <p:nvPr>
            <p:extLst>
              <p:ext uri="{D42A27DB-BD31-4B8C-83A1-F6EECF244321}">
                <p14:modId xmlns:p14="http://schemas.microsoft.com/office/powerpoint/2010/main" val="3141986741"/>
              </p:ext>
            </p:extLst>
          </p:nvPr>
        </p:nvGraphicFramePr>
        <p:xfrm>
          <a:off x="986861" y="3235808"/>
          <a:ext cx="7200000" cy="72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gridCol w="720000">
                  <a:extLst>
                    <a:ext uri="{9D8B030D-6E8A-4147-A177-3AD203B41FA5}">
                      <a16:colId xmlns:a16="http://schemas.microsoft.com/office/drawing/2014/main" val="20009"/>
                    </a:ext>
                  </a:extLst>
                </a:gridCol>
              </a:tblGrid>
              <a:tr h="720000">
                <a:tc>
                  <a:txBody>
                    <a:bodyPr/>
                    <a:lstStyle/>
                    <a:p>
                      <a:pPr algn="ctr"/>
                      <a:endParaRPr lang="en-GB" sz="4000" dirty="0">
                        <a:solidFill>
                          <a:srgbClr val="98A639"/>
                        </a:solidFill>
                        <a:latin typeface="Arial" panose="020B0604020202020204" pitchFamily="34" charset="0"/>
                        <a:cs typeface="Arial" panose="020B0604020202020204" pitchFamily="34" charset="0"/>
                      </a:endParaRPr>
                    </a:p>
                  </a:txBody>
                  <a:tcPr anchor="ctr">
                    <a:lnL w="38100" cap="flat" cmpd="sng" algn="ctr">
                      <a:solidFill>
                        <a:srgbClr val="98A639"/>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98A639"/>
                      </a:solidFill>
                      <a:prstDash val="solid"/>
                      <a:round/>
                      <a:headEnd type="none" w="med" len="med"/>
                      <a:tailEnd type="none" w="med" len="med"/>
                    </a:lnT>
                    <a:lnB w="381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solidFill>
                      <a:srgbClr val="B2CB63"/>
                    </a:solidFill>
                  </a:tcPr>
                </a:tc>
                <a:tc>
                  <a:txBody>
                    <a:bodyPr/>
                    <a:lstStyle/>
                    <a:p>
                      <a:pPr algn="ctr"/>
                      <a:r>
                        <a:rPr lang="en-GB" sz="4000">
                          <a:solidFill>
                            <a:srgbClr val="FF0000"/>
                          </a:solidFill>
                          <a:latin typeface="Arial" panose="020B0604020202020204" pitchFamily="34" charset="0"/>
                          <a:cs typeface="Arial" panose="020B0604020202020204" pitchFamily="34" charset="0"/>
                        </a:rPr>
                        <a:t>0</a:t>
                      </a:r>
                      <a:endParaRPr lang="en-GB" sz="4000" dirty="0">
                        <a:solidFill>
                          <a:srgbClr val="FF0000"/>
                        </a:solidFill>
                        <a:latin typeface="Arial" panose="020B0604020202020204" pitchFamily="34" charset="0"/>
                        <a:cs typeface="Arial" panose="020B0604020202020204" pitchFamily="34" charset="0"/>
                      </a:endParaRPr>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a:solidFill>
                            <a:srgbClr val="B2CB63"/>
                          </a:solidFill>
                          <a:latin typeface="Arial" panose="020B0604020202020204" pitchFamily="34" charset="0"/>
                          <a:cs typeface="Arial" panose="020B0604020202020204" pitchFamily="34" charset="0"/>
                        </a:rPr>
                        <a:t>1</a:t>
                      </a:r>
                      <a:endParaRPr lang="en-GB" sz="4000" dirty="0">
                        <a:solidFill>
                          <a:srgbClr val="B2CB63"/>
                        </a:solidFill>
                        <a:latin typeface="Arial" panose="020B0604020202020204" pitchFamily="34" charset="0"/>
                        <a:cs typeface="Arial" panose="020B0604020202020204" pitchFamily="34" charset="0"/>
                      </a:endParaRPr>
                    </a:p>
                  </a:txBody>
                  <a:tcPr anchor="ctr">
                    <a:lnL w="38100" cap="flat" cmpd="sng" algn="ctr">
                      <a:solidFill>
                        <a:srgbClr val="FF0000"/>
                      </a:solidFill>
                      <a:prstDash val="solid"/>
                      <a:round/>
                      <a:headEnd type="none" w="med" len="med"/>
                      <a:tailEnd type="none" w="med" len="med"/>
                    </a:lnL>
                    <a:lnR w="38100" cap="flat" cmpd="sng" algn="ctr">
                      <a:solidFill>
                        <a:srgbClr val="98A639"/>
                      </a:solidFill>
                      <a:prstDash val="solid"/>
                      <a:round/>
                      <a:headEnd type="none" w="med" len="med"/>
                      <a:tailEnd type="none" w="med" len="med"/>
                    </a:lnR>
                    <a:lnT w="38100" cap="flat" cmpd="sng" algn="ctr">
                      <a:solidFill>
                        <a:srgbClr val="98A639"/>
                      </a:solidFill>
                      <a:prstDash val="solid"/>
                      <a:round/>
                      <a:headEnd type="none" w="med" len="med"/>
                      <a:tailEnd type="none" w="med" len="med"/>
                    </a:lnT>
                    <a:lnB w="381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a:solidFill>
                            <a:srgbClr val="B2CB63"/>
                          </a:solidFill>
                          <a:latin typeface="Arial" panose="020B0604020202020204" pitchFamily="34" charset="0"/>
                          <a:cs typeface="Arial" panose="020B0604020202020204" pitchFamily="34" charset="0"/>
                        </a:rPr>
                        <a:t>1</a:t>
                      </a:r>
                      <a:endParaRPr lang="en-GB" sz="4000" dirty="0">
                        <a:solidFill>
                          <a:srgbClr val="B2CB63"/>
                        </a:solidFill>
                        <a:latin typeface="Arial" panose="020B0604020202020204" pitchFamily="34" charset="0"/>
                        <a:cs typeface="Arial" panose="020B0604020202020204" pitchFamily="34" charset="0"/>
                      </a:endParaRPr>
                    </a:p>
                  </a:txBody>
                  <a:tcPr anchor="ctr">
                    <a:lnL w="38100" cap="flat" cmpd="sng" algn="ctr">
                      <a:solidFill>
                        <a:srgbClr val="98A639"/>
                      </a:solidFill>
                      <a:prstDash val="solid"/>
                      <a:round/>
                      <a:headEnd type="none" w="med" len="med"/>
                      <a:tailEnd type="none" w="med" len="med"/>
                    </a:lnL>
                    <a:lnR w="38100" cap="flat" cmpd="sng" algn="ctr">
                      <a:solidFill>
                        <a:srgbClr val="98A639"/>
                      </a:solidFill>
                      <a:prstDash val="solid"/>
                      <a:round/>
                      <a:headEnd type="none" w="med" len="med"/>
                      <a:tailEnd type="none" w="med" len="med"/>
                    </a:lnR>
                    <a:lnT w="38100" cap="flat" cmpd="sng" algn="ctr">
                      <a:solidFill>
                        <a:srgbClr val="98A639"/>
                      </a:solidFill>
                      <a:prstDash val="solid"/>
                      <a:round/>
                      <a:headEnd type="none" w="med" len="med"/>
                      <a:tailEnd type="none" w="med" len="med"/>
                    </a:lnT>
                    <a:lnB w="381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a:solidFill>
                            <a:srgbClr val="B2CB63"/>
                          </a:solidFill>
                          <a:latin typeface="Arial" panose="020B0604020202020204" pitchFamily="34" charset="0"/>
                          <a:cs typeface="Arial" panose="020B0604020202020204" pitchFamily="34" charset="0"/>
                        </a:rPr>
                        <a:t>0</a:t>
                      </a:r>
                      <a:endParaRPr lang="en-GB" sz="4000" dirty="0">
                        <a:solidFill>
                          <a:srgbClr val="B2CB63"/>
                        </a:solidFill>
                        <a:latin typeface="Arial" panose="020B0604020202020204" pitchFamily="34" charset="0"/>
                        <a:cs typeface="Arial" panose="020B0604020202020204" pitchFamily="34" charset="0"/>
                      </a:endParaRPr>
                    </a:p>
                  </a:txBody>
                  <a:tcPr anchor="ctr">
                    <a:lnL w="38100" cap="flat" cmpd="sng" algn="ctr">
                      <a:solidFill>
                        <a:srgbClr val="98A639"/>
                      </a:solidFill>
                      <a:prstDash val="solid"/>
                      <a:round/>
                      <a:headEnd type="none" w="med" len="med"/>
                      <a:tailEnd type="none" w="med" len="med"/>
                    </a:lnL>
                    <a:lnR w="38100" cap="flat" cmpd="sng" algn="ctr">
                      <a:solidFill>
                        <a:srgbClr val="98A639"/>
                      </a:solidFill>
                      <a:prstDash val="solid"/>
                      <a:round/>
                      <a:headEnd type="none" w="med" len="med"/>
                      <a:tailEnd type="none" w="med" len="med"/>
                    </a:lnR>
                    <a:lnT w="38100" cap="flat" cmpd="sng" algn="ctr">
                      <a:solidFill>
                        <a:srgbClr val="98A639"/>
                      </a:solidFill>
                      <a:prstDash val="solid"/>
                      <a:round/>
                      <a:headEnd type="none" w="med" len="med"/>
                      <a:tailEnd type="none" w="med" len="med"/>
                    </a:lnT>
                    <a:lnB w="381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a:solidFill>
                            <a:srgbClr val="B2CB63"/>
                          </a:solidFill>
                          <a:latin typeface="Arial" panose="020B0604020202020204" pitchFamily="34" charset="0"/>
                          <a:cs typeface="Arial" panose="020B0604020202020204" pitchFamily="34" charset="0"/>
                        </a:rPr>
                        <a:t>1</a:t>
                      </a:r>
                      <a:endParaRPr lang="en-GB" sz="4000" dirty="0">
                        <a:solidFill>
                          <a:srgbClr val="B2CB63"/>
                        </a:solidFill>
                        <a:latin typeface="Arial" panose="020B0604020202020204" pitchFamily="34" charset="0"/>
                        <a:cs typeface="Arial" panose="020B0604020202020204" pitchFamily="34" charset="0"/>
                      </a:endParaRPr>
                    </a:p>
                  </a:txBody>
                  <a:tcPr anchor="ctr">
                    <a:lnL w="38100" cap="flat" cmpd="sng" algn="ctr">
                      <a:solidFill>
                        <a:srgbClr val="98A639"/>
                      </a:solidFill>
                      <a:prstDash val="solid"/>
                      <a:round/>
                      <a:headEnd type="none" w="med" len="med"/>
                      <a:tailEnd type="none" w="med" len="med"/>
                    </a:lnL>
                    <a:lnR w="38100" cap="flat" cmpd="sng" algn="ctr">
                      <a:solidFill>
                        <a:srgbClr val="98A639"/>
                      </a:solidFill>
                      <a:prstDash val="solid"/>
                      <a:round/>
                      <a:headEnd type="none" w="med" len="med"/>
                      <a:tailEnd type="none" w="med" len="med"/>
                    </a:lnR>
                    <a:lnT w="38100" cap="flat" cmpd="sng" algn="ctr">
                      <a:solidFill>
                        <a:srgbClr val="98A639"/>
                      </a:solidFill>
                      <a:prstDash val="solid"/>
                      <a:round/>
                      <a:headEnd type="none" w="med" len="med"/>
                      <a:tailEnd type="none" w="med" len="med"/>
                    </a:lnT>
                    <a:lnB w="381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a:solidFill>
                            <a:srgbClr val="B2CB63"/>
                          </a:solidFill>
                          <a:latin typeface="Arial" panose="020B0604020202020204" pitchFamily="34" charset="0"/>
                          <a:cs typeface="Arial" panose="020B0604020202020204" pitchFamily="34" charset="0"/>
                        </a:rPr>
                        <a:t>1</a:t>
                      </a:r>
                      <a:endParaRPr lang="en-GB" sz="4000" dirty="0">
                        <a:solidFill>
                          <a:srgbClr val="B2CB63"/>
                        </a:solidFill>
                        <a:latin typeface="Arial" panose="020B0604020202020204" pitchFamily="34" charset="0"/>
                        <a:cs typeface="Arial" panose="020B0604020202020204" pitchFamily="34" charset="0"/>
                      </a:endParaRPr>
                    </a:p>
                  </a:txBody>
                  <a:tcPr anchor="ctr">
                    <a:lnL w="38100" cap="flat" cmpd="sng" algn="ctr">
                      <a:solidFill>
                        <a:srgbClr val="98A639"/>
                      </a:solidFill>
                      <a:prstDash val="solid"/>
                      <a:round/>
                      <a:headEnd type="none" w="med" len="med"/>
                      <a:tailEnd type="none" w="med" len="med"/>
                    </a:lnL>
                    <a:lnR w="38100" cap="flat" cmpd="sng" algn="ctr">
                      <a:solidFill>
                        <a:srgbClr val="98A639"/>
                      </a:solidFill>
                      <a:prstDash val="solid"/>
                      <a:round/>
                      <a:headEnd type="none" w="med" len="med"/>
                      <a:tailEnd type="none" w="med" len="med"/>
                    </a:lnR>
                    <a:lnT w="38100" cap="flat" cmpd="sng" algn="ctr">
                      <a:solidFill>
                        <a:srgbClr val="98A639"/>
                      </a:solidFill>
                      <a:prstDash val="solid"/>
                      <a:round/>
                      <a:headEnd type="none" w="med" len="med"/>
                      <a:tailEnd type="none" w="med" len="med"/>
                    </a:lnT>
                    <a:lnB w="381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a:solidFill>
                            <a:srgbClr val="B2CB63"/>
                          </a:solidFill>
                          <a:latin typeface="Arial" panose="020B0604020202020204" pitchFamily="34" charset="0"/>
                          <a:cs typeface="Arial" panose="020B0604020202020204" pitchFamily="34" charset="0"/>
                        </a:rPr>
                        <a:t>0</a:t>
                      </a:r>
                      <a:endParaRPr lang="en-GB" sz="4000" dirty="0">
                        <a:solidFill>
                          <a:srgbClr val="B2CB63"/>
                        </a:solidFill>
                        <a:latin typeface="Arial" panose="020B0604020202020204" pitchFamily="34" charset="0"/>
                        <a:cs typeface="Arial" panose="020B0604020202020204" pitchFamily="34" charset="0"/>
                      </a:endParaRPr>
                    </a:p>
                  </a:txBody>
                  <a:tcPr anchor="ctr">
                    <a:lnL w="38100" cap="flat" cmpd="sng" algn="ctr">
                      <a:solidFill>
                        <a:srgbClr val="98A639"/>
                      </a:solidFill>
                      <a:prstDash val="solid"/>
                      <a:round/>
                      <a:headEnd type="none" w="med" len="med"/>
                      <a:tailEnd type="none" w="med" len="med"/>
                    </a:lnL>
                    <a:lnR w="38100" cap="flat" cmpd="sng" algn="ctr">
                      <a:solidFill>
                        <a:srgbClr val="98A639"/>
                      </a:solidFill>
                      <a:prstDash val="solid"/>
                      <a:round/>
                      <a:headEnd type="none" w="med" len="med"/>
                      <a:tailEnd type="none" w="med" len="med"/>
                    </a:lnR>
                    <a:lnT w="38100" cap="flat" cmpd="sng" algn="ctr">
                      <a:solidFill>
                        <a:srgbClr val="98A639"/>
                      </a:solidFill>
                      <a:prstDash val="solid"/>
                      <a:round/>
                      <a:headEnd type="none" w="med" len="med"/>
                      <a:tailEnd type="none" w="med" len="med"/>
                    </a:lnT>
                    <a:lnB w="381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a:solidFill>
                            <a:srgbClr val="B2CB63"/>
                          </a:solidFill>
                          <a:latin typeface="Arial" panose="020B0604020202020204" pitchFamily="34" charset="0"/>
                          <a:cs typeface="Arial" panose="020B0604020202020204" pitchFamily="34" charset="0"/>
                        </a:rPr>
                        <a:t>0</a:t>
                      </a:r>
                      <a:endParaRPr lang="en-GB" sz="4000" dirty="0">
                        <a:solidFill>
                          <a:srgbClr val="B2CB63"/>
                        </a:solidFill>
                        <a:latin typeface="Arial" panose="020B0604020202020204" pitchFamily="34" charset="0"/>
                        <a:cs typeface="Arial" panose="020B0604020202020204" pitchFamily="34" charset="0"/>
                      </a:endParaRPr>
                    </a:p>
                  </a:txBody>
                  <a:tcPr anchor="ctr">
                    <a:lnL w="38100" cap="flat" cmpd="sng" algn="ctr">
                      <a:solidFill>
                        <a:srgbClr val="98A639"/>
                      </a:solidFill>
                      <a:prstDash val="solid"/>
                      <a:round/>
                      <a:headEnd type="none" w="med" len="med"/>
                      <a:tailEnd type="none" w="med" len="med"/>
                    </a:lnL>
                    <a:lnR w="38100" cap="flat" cmpd="sng" algn="ctr">
                      <a:solidFill>
                        <a:srgbClr val="98A639"/>
                      </a:solidFill>
                      <a:prstDash val="solid"/>
                      <a:round/>
                      <a:headEnd type="none" w="med" len="med"/>
                      <a:tailEnd type="none" w="med" len="med"/>
                    </a:lnR>
                    <a:lnT w="38100" cap="flat" cmpd="sng" algn="ctr">
                      <a:solidFill>
                        <a:srgbClr val="98A639"/>
                      </a:solidFill>
                      <a:prstDash val="solid"/>
                      <a:round/>
                      <a:headEnd type="none" w="med" len="med"/>
                      <a:tailEnd type="none" w="med" len="med"/>
                    </a:lnT>
                    <a:lnB w="381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a:solidFill>
                            <a:schemeClr val="tx1"/>
                          </a:solidFill>
                          <a:latin typeface="Arial" panose="020B0604020202020204" pitchFamily="34" charset="0"/>
                          <a:cs typeface="Arial" panose="020B0604020202020204" pitchFamily="34" charset="0"/>
                        </a:rPr>
                        <a:t>1</a:t>
                      </a:r>
                      <a:endParaRPr lang="en-GB" sz="4000" dirty="0">
                        <a:solidFill>
                          <a:schemeClr val="tx1"/>
                        </a:solidFill>
                        <a:latin typeface="Arial" panose="020B0604020202020204" pitchFamily="34" charset="0"/>
                        <a:cs typeface="Arial" panose="020B0604020202020204" pitchFamily="34" charset="0"/>
                      </a:endParaRPr>
                    </a:p>
                  </a:txBody>
                  <a:tcPr anchor="ctr">
                    <a:lnL w="38100" cap="flat" cmpd="sng" algn="ctr">
                      <a:solidFill>
                        <a:srgbClr val="98A639"/>
                      </a:solidFill>
                      <a:prstDash val="solid"/>
                      <a:round/>
                      <a:headEnd type="none" w="med" len="med"/>
                      <a:tailEnd type="none" w="med" len="med"/>
                    </a:lnL>
                    <a:lnR w="38100" cap="flat" cmpd="sng" algn="ctr">
                      <a:solidFill>
                        <a:srgbClr val="98A639"/>
                      </a:solidFill>
                      <a:prstDash val="solid"/>
                      <a:round/>
                      <a:headEnd type="none" w="med" len="med"/>
                      <a:tailEnd type="none" w="med" len="med"/>
                    </a:lnR>
                    <a:lnT w="38100" cap="flat" cmpd="sng" algn="ctr">
                      <a:solidFill>
                        <a:srgbClr val="98A639"/>
                      </a:solidFill>
                      <a:prstDash val="solid"/>
                      <a:round/>
                      <a:headEnd type="none" w="med" len="med"/>
                      <a:tailEnd type="none" w="med" len="med"/>
                    </a:lnT>
                    <a:lnB w="381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solidFill>
                      <a:srgbClr val="B2CB63"/>
                    </a:solidFill>
                  </a:tcPr>
                </a:tc>
                <a:extLst>
                  <a:ext uri="{0D108BD9-81ED-4DB2-BD59-A6C34878D82A}">
                    <a16:rowId xmlns:a16="http://schemas.microsoft.com/office/drawing/2014/main" val="10000"/>
                  </a:ext>
                </a:extLst>
              </a:tr>
            </a:tbl>
          </a:graphicData>
        </a:graphic>
      </p:graphicFrame>
      <p:sp>
        <p:nvSpPr>
          <p:cNvPr id="23" name="TextBox 22"/>
          <p:cNvSpPr txBox="1"/>
          <p:nvPr/>
        </p:nvSpPr>
        <p:spPr>
          <a:xfrm>
            <a:off x="1488521" y="3934225"/>
            <a:ext cx="1150070" cy="307777"/>
          </a:xfrm>
          <a:prstGeom prst="rect">
            <a:avLst/>
          </a:prstGeom>
          <a:noFill/>
        </p:spPr>
        <p:txBody>
          <a:bodyPr wrap="square" rtlCol="0">
            <a:spAutoFit/>
          </a:bodyPr>
          <a:lstStyle/>
          <a:p>
            <a:pPr algn="ctr"/>
            <a:r>
              <a:rPr lang="en-GB" sz="1400" dirty="0">
                <a:solidFill>
                  <a:srgbClr val="FF0000"/>
                </a:solidFill>
                <a:latin typeface="Arial" panose="020B0604020202020204" pitchFamily="34" charset="0"/>
                <a:cs typeface="Arial" panose="020B0604020202020204" pitchFamily="34" charset="0"/>
              </a:rPr>
              <a:t>Parity bit</a:t>
            </a:r>
          </a:p>
        </p:txBody>
      </p:sp>
      <p:sp>
        <p:nvSpPr>
          <p:cNvPr id="24" name="TextBox 23"/>
          <p:cNvSpPr txBox="1"/>
          <p:nvPr/>
        </p:nvSpPr>
        <p:spPr>
          <a:xfrm>
            <a:off x="749219" y="2913653"/>
            <a:ext cx="1150070" cy="307777"/>
          </a:xfrm>
          <a:prstGeom prst="rect">
            <a:avLst/>
          </a:prstGeom>
          <a:noFill/>
        </p:spPr>
        <p:txBody>
          <a:bodyPr wrap="square" rtlCol="0">
            <a:spAutoFit/>
          </a:bodyPr>
          <a:lstStyle/>
          <a:p>
            <a:pPr algn="ctr"/>
            <a:r>
              <a:rPr lang="en-GB" sz="1400">
                <a:latin typeface="Arial" panose="020B0604020202020204" pitchFamily="34" charset="0"/>
                <a:cs typeface="Arial" panose="020B0604020202020204" pitchFamily="34" charset="0"/>
              </a:rPr>
              <a:t>Stop bit</a:t>
            </a:r>
            <a:endParaRPr lang="en-GB" sz="1400" dirty="0">
              <a:latin typeface="Arial" panose="020B0604020202020204" pitchFamily="34" charset="0"/>
              <a:cs typeface="Arial" panose="020B0604020202020204" pitchFamily="34" charset="0"/>
            </a:endParaRPr>
          </a:p>
        </p:txBody>
      </p:sp>
      <p:sp>
        <p:nvSpPr>
          <p:cNvPr id="25" name="TextBox 24"/>
          <p:cNvSpPr txBox="1"/>
          <p:nvPr/>
        </p:nvSpPr>
        <p:spPr>
          <a:xfrm>
            <a:off x="7235519" y="2913653"/>
            <a:ext cx="1150070" cy="307777"/>
          </a:xfrm>
          <a:prstGeom prst="rect">
            <a:avLst/>
          </a:prstGeom>
          <a:noFill/>
        </p:spPr>
        <p:txBody>
          <a:bodyPr wrap="square" rtlCol="0">
            <a:spAutoFit/>
          </a:bodyPr>
          <a:lstStyle/>
          <a:p>
            <a:pPr algn="ctr"/>
            <a:r>
              <a:rPr lang="en-GB" sz="1400">
                <a:latin typeface="Arial" panose="020B0604020202020204" pitchFamily="34" charset="0"/>
                <a:cs typeface="Arial" panose="020B0604020202020204" pitchFamily="34" charset="0"/>
              </a:rPr>
              <a:t>Start bit</a:t>
            </a:r>
            <a:endParaRPr lang="en-GB" sz="1400" dirty="0">
              <a:latin typeface="Arial" panose="020B0604020202020204" pitchFamily="34" charset="0"/>
              <a:cs typeface="Arial" panose="020B0604020202020204" pitchFamily="34" charset="0"/>
            </a:endParaRPr>
          </a:p>
        </p:txBody>
      </p:sp>
      <p:cxnSp>
        <p:nvCxnSpPr>
          <p:cNvPr id="26" name="Straight Arrow Connector 25"/>
          <p:cNvCxnSpPr/>
          <p:nvPr/>
        </p:nvCxnSpPr>
        <p:spPr>
          <a:xfrm>
            <a:off x="8193689" y="3586897"/>
            <a:ext cx="414780" cy="0"/>
          </a:xfrm>
          <a:prstGeom prst="straightConnector1">
            <a:avLst/>
          </a:prstGeom>
          <a:ln w="79375">
            <a:solidFill>
              <a:srgbClr val="98A639"/>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1718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79" y="906233"/>
            <a:ext cx="8315217" cy="670772"/>
          </a:xfrm>
        </p:spPr>
        <p:txBody>
          <a:bodyPr/>
          <a:lstStyle/>
          <a:p>
            <a:r>
              <a:rPr lang="en-GB" dirty="0"/>
              <a:t>The parity bit</a:t>
            </a:r>
          </a:p>
        </p:txBody>
      </p:sp>
      <p:sp>
        <p:nvSpPr>
          <p:cNvPr id="3" name="Text Placeholder 2"/>
          <p:cNvSpPr>
            <a:spLocks noGrp="1"/>
          </p:cNvSpPr>
          <p:nvPr>
            <p:ph type="body" sz="quarter" idx="14"/>
          </p:nvPr>
        </p:nvSpPr>
        <p:spPr>
          <a:xfrm>
            <a:off x="724279" y="1577005"/>
            <a:ext cx="8003341" cy="4854792"/>
          </a:xfrm>
        </p:spPr>
        <p:txBody>
          <a:bodyPr/>
          <a:lstStyle/>
          <a:p>
            <a:r>
              <a:rPr lang="en-GB" dirty="0"/>
              <a:t>The parity bit or check bit is added as the 8th bit as a form of error detection</a:t>
            </a:r>
          </a:p>
          <a:p>
            <a:endParaRPr lang="en-GB" dirty="0"/>
          </a:p>
          <a:p>
            <a:pPr marL="0" indent="0">
              <a:buNone/>
            </a:pPr>
            <a:br>
              <a:rPr lang="en-GB" dirty="0"/>
            </a:br>
            <a:endParaRPr lang="en-GB" dirty="0"/>
          </a:p>
          <a:p>
            <a:pPr lvl="1"/>
            <a:r>
              <a:rPr lang="en-GB" dirty="0"/>
              <a:t>Odd or even parity may be used</a:t>
            </a:r>
          </a:p>
          <a:p>
            <a:pPr lvl="1"/>
            <a:r>
              <a:rPr lang="en-GB" dirty="0"/>
              <a:t>This bit is set to a 1 or 0 to make the total number of 1s or 0s in the byte (including the parity bit) odd or even depending on the machine</a:t>
            </a:r>
          </a:p>
          <a:p>
            <a:r>
              <a:rPr lang="en-GB" dirty="0"/>
              <a:t>Does the diagram show odd or even parity being used? </a:t>
            </a:r>
          </a:p>
        </p:txBody>
      </p:sp>
      <p:graphicFrame>
        <p:nvGraphicFramePr>
          <p:cNvPr id="21" name="Table 20"/>
          <p:cNvGraphicFramePr>
            <a:graphicFrameLocks noGrp="1"/>
          </p:cNvGraphicFramePr>
          <p:nvPr>
            <p:extLst>
              <p:ext uri="{D42A27DB-BD31-4B8C-83A1-F6EECF244321}">
                <p14:modId xmlns:p14="http://schemas.microsoft.com/office/powerpoint/2010/main" val="669302647"/>
              </p:ext>
            </p:extLst>
          </p:nvPr>
        </p:nvGraphicFramePr>
        <p:xfrm>
          <a:off x="996590" y="2861430"/>
          <a:ext cx="7200000" cy="72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gridCol w="720000">
                  <a:extLst>
                    <a:ext uri="{9D8B030D-6E8A-4147-A177-3AD203B41FA5}">
                      <a16:colId xmlns:a16="http://schemas.microsoft.com/office/drawing/2014/main" val="20009"/>
                    </a:ext>
                  </a:extLst>
                </a:gridCol>
              </a:tblGrid>
              <a:tr h="720000">
                <a:tc>
                  <a:txBody>
                    <a:bodyPr/>
                    <a:lstStyle/>
                    <a:p>
                      <a:pPr algn="ctr"/>
                      <a:endParaRPr lang="en-GB" sz="4000" dirty="0">
                        <a:solidFill>
                          <a:srgbClr val="98A639"/>
                        </a:solidFill>
                        <a:latin typeface="Arial" panose="020B0604020202020204" pitchFamily="34" charset="0"/>
                        <a:cs typeface="Arial" panose="020B0604020202020204" pitchFamily="34" charset="0"/>
                      </a:endParaRPr>
                    </a:p>
                  </a:txBody>
                  <a:tcPr anchor="ctr">
                    <a:lnL w="38100" cap="flat" cmpd="sng" algn="ctr">
                      <a:solidFill>
                        <a:srgbClr val="98A639"/>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98A639"/>
                      </a:solidFill>
                      <a:prstDash val="solid"/>
                      <a:round/>
                      <a:headEnd type="none" w="med" len="med"/>
                      <a:tailEnd type="none" w="med" len="med"/>
                    </a:lnT>
                    <a:lnB w="381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solidFill>
                      <a:srgbClr val="B2CB63"/>
                    </a:solidFill>
                  </a:tcPr>
                </a:tc>
                <a:tc>
                  <a:txBody>
                    <a:bodyPr/>
                    <a:lstStyle/>
                    <a:p>
                      <a:pPr algn="ctr"/>
                      <a:r>
                        <a:rPr lang="en-GB" sz="4000">
                          <a:solidFill>
                            <a:srgbClr val="FF0000"/>
                          </a:solidFill>
                          <a:latin typeface="Arial" panose="020B0604020202020204" pitchFamily="34" charset="0"/>
                          <a:cs typeface="Arial" panose="020B0604020202020204" pitchFamily="34" charset="0"/>
                        </a:rPr>
                        <a:t>0</a:t>
                      </a:r>
                      <a:endParaRPr lang="en-GB" sz="4000" dirty="0">
                        <a:solidFill>
                          <a:srgbClr val="FF0000"/>
                        </a:solidFill>
                        <a:latin typeface="Arial" panose="020B0604020202020204" pitchFamily="34" charset="0"/>
                        <a:cs typeface="Arial" panose="020B0604020202020204" pitchFamily="34" charset="0"/>
                      </a:endParaRPr>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a:solidFill>
                            <a:srgbClr val="B2CB63"/>
                          </a:solidFill>
                          <a:latin typeface="Arial" panose="020B0604020202020204" pitchFamily="34" charset="0"/>
                          <a:cs typeface="Arial" panose="020B0604020202020204" pitchFamily="34" charset="0"/>
                        </a:rPr>
                        <a:t>1</a:t>
                      </a:r>
                      <a:endParaRPr lang="en-GB" sz="4000" dirty="0">
                        <a:solidFill>
                          <a:srgbClr val="B2CB63"/>
                        </a:solidFill>
                        <a:latin typeface="Arial" panose="020B0604020202020204" pitchFamily="34" charset="0"/>
                        <a:cs typeface="Arial" panose="020B0604020202020204" pitchFamily="34" charset="0"/>
                      </a:endParaRPr>
                    </a:p>
                  </a:txBody>
                  <a:tcPr anchor="ctr">
                    <a:lnL w="38100" cap="flat" cmpd="sng" algn="ctr">
                      <a:solidFill>
                        <a:srgbClr val="FF0000"/>
                      </a:solidFill>
                      <a:prstDash val="solid"/>
                      <a:round/>
                      <a:headEnd type="none" w="med" len="med"/>
                      <a:tailEnd type="none" w="med" len="med"/>
                    </a:lnL>
                    <a:lnR w="38100" cap="flat" cmpd="sng" algn="ctr">
                      <a:solidFill>
                        <a:srgbClr val="98A639"/>
                      </a:solidFill>
                      <a:prstDash val="solid"/>
                      <a:round/>
                      <a:headEnd type="none" w="med" len="med"/>
                      <a:tailEnd type="none" w="med" len="med"/>
                    </a:lnR>
                    <a:lnT w="38100" cap="flat" cmpd="sng" algn="ctr">
                      <a:solidFill>
                        <a:srgbClr val="98A639"/>
                      </a:solidFill>
                      <a:prstDash val="solid"/>
                      <a:round/>
                      <a:headEnd type="none" w="med" len="med"/>
                      <a:tailEnd type="none" w="med" len="med"/>
                    </a:lnT>
                    <a:lnB w="381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a:solidFill>
                            <a:srgbClr val="B2CB63"/>
                          </a:solidFill>
                          <a:latin typeface="Arial" panose="020B0604020202020204" pitchFamily="34" charset="0"/>
                          <a:cs typeface="Arial" panose="020B0604020202020204" pitchFamily="34" charset="0"/>
                        </a:rPr>
                        <a:t>1</a:t>
                      </a:r>
                      <a:endParaRPr lang="en-GB" sz="4000" dirty="0">
                        <a:solidFill>
                          <a:srgbClr val="B2CB63"/>
                        </a:solidFill>
                        <a:latin typeface="Arial" panose="020B0604020202020204" pitchFamily="34" charset="0"/>
                        <a:cs typeface="Arial" panose="020B0604020202020204" pitchFamily="34" charset="0"/>
                      </a:endParaRPr>
                    </a:p>
                  </a:txBody>
                  <a:tcPr anchor="ctr">
                    <a:lnL w="38100" cap="flat" cmpd="sng" algn="ctr">
                      <a:solidFill>
                        <a:srgbClr val="98A639"/>
                      </a:solidFill>
                      <a:prstDash val="solid"/>
                      <a:round/>
                      <a:headEnd type="none" w="med" len="med"/>
                      <a:tailEnd type="none" w="med" len="med"/>
                    </a:lnL>
                    <a:lnR w="38100" cap="flat" cmpd="sng" algn="ctr">
                      <a:solidFill>
                        <a:srgbClr val="98A639"/>
                      </a:solidFill>
                      <a:prstDash val="solid"/>
                      <a:round/>
                      <a:headEnd type="none" w="med" len="med"/>
                      <a:tailEnd type="none" w="med" len="med"/>
                    </a:lnR>
                    <a:lnT w="38100" cap="flat" cmpd="sng" algn="ctr">
                      <a:solidFill>
                        <a:srgbClr val="98A639"/>
                      </a:solidFill>
                      <a:prstDash val="solid"/>
                      <a:round/>
                      <a:headEnd type="none" w="med" len="med"/>
                      <a:tailEnd type="none" w="med" len="med"/>
                    </a:lnT>
                    <a:lnB w="381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a:solidFill>
                            <a:srgbClr val="B2CB63"/>
                          </a:solidFill>
                          <a:latin typeface="Arial" panose="020B0604020202020204" pitchFamily="34" charset="0"/>
                          <a:cs typeface="Arial" panose="020B0604020202020204" pitchFamily="34" charset="0"/>
                        </a:rPr>
                        <a:t>0</a:t>
                      </a:r>
                      <a:endParaRPr lang="en-GB" sz="4000" dirty="0">
                        <a:solidFill>
                          <a:srgbClr val="B2CB63"/>
                        </a:solidFill>
                        <a:latin typeface="Arial" panose="020B0604020202020204" pitchFamily="34" charset="0"/>
                        <a:cs typeface="Arial" panose="020B0604020202020204" pitchFamily="34" charset="0"/>
                      </a:endParaRPr>
                    </a:p>
                  </a:txBody>
                  <a:tcPr anchor="ctr">
                    <a:lnL w="38100" cap="flat" cmpd="sng" algn="ctr">
                      <a:solidFill>
                        <a:srgbClr val="98A639"/>
                      </a:solidFill>
                      <a:prstDash val="solid"/>
                      <a:round/>
                      <a:headEnd type="none" w="med" len="med"/>
                      <a:tailEnd type="none" w="med" len="med"/>
                    </a:lnL>
                    <a:lnR w="38100" cap="flat" cmpd="sng" algn="ctr">
                      <a:solidFill>
                        <a:srgbClr val="98A639"/>
                      </a:solidFill>
                      <a:prstDash val="solid"/>
                      <a:round/>
                      <a:headEnd type="none" w="med" len="med"/>
                      <a:tailEnd type="none" w="med" len="med"/>
                    </a:lnR>
                    <a:lnT w="38100" cap="flat" cmpd="sng" algn="ctr">
                      <a:solidFill>
                        <a:srgbClr val="98A639"/>
                      </a:solidFill>
                      <a:prstDash val="solid"/>
                      <a:round/>
                      <a:headEnd type="none" w="med" len="med"/>
                      <a:tailEnd type="none" w="med" len="med"/>
                    </a:lnT>
                    <a:lnB w="381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a:solidFill>
                            <a:srgbClr val="B2CB63"/>
                          </a:solidFill>
                          <a:latin typeface="Arial" panose="020B0604020202020204" pitchFamily="34" charset="0"/>
                          <a:cs typeface="Arial" panose="020B0604020202020204" pitchFamily="34" charset="0"/>
                        </a:rPr>
                        <a:t>1</a:t>
                      </a:r>
                      <a:endParaRPr lang="en-GB" sz="4000" dirty="0">
                        <a:solidFill>
                          <a:srgbClr val="B2CB63"/>
                        </a:solidFill>
                        <a:latin typeface="Arial" panose="020B0604020202020204" pitchFamily="34" charset="0"/>
                        <a:cs typeface="Arial" panose="020B0604020202020204" pitchFamily="34" charset="0"/>
                      </a:endParaRPr>
                    </a:p>
                  </a:txBody>
                  <a:tcPr anchor="ctr">
                    <a:lnL w="38100" cap="flat" cmpd="sng" algn="ctr">
                      <a:solidFill>
                        <a:srgbClr val="98A639"/>
                      </a:solidFill>
                      <a:prstDash val="solid"/>
                      <a:round/>
                      <a:headEnd type="none" w="med" len="med"/>
                      <a:tailEnd type="none" w="med" len="med"/>
                    </a:lnL>
                    <a:lnR w="38100" cap="flat" cmpd="sng" algn="ctr">
                      <a:solidFill>
                        <a:srgbClr val="98A639"/>
                      </a:solidFill>
                      <a:prstDash val="solid"/>
                      <a:round/>
                      <a:headEnd type="none" w="med" len="med"/>
                      <a:tailEnd type="none" w="med" len="med"/>
                    </a:lnR>
                    <a:lnT w="38100" cap="flat" cmpd="sng" algn="ctr">
                      <a:solidFill>
                        <a:srgbClr val="98A639"/>
                      </a:solidFill>
                      <a:prstDash val="solid"/>
                      <a:round/>
                      <a:headEnd type="none" w="med" len="med"/>
                      <a:tailEnd type="none" w="med" len="med"/>
                    </a:lnT>
                    <a:lnB w="381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a:solidFill>
                            <a:srgbClr val="B2CB63"/>
                          </a:solidFill>
                          <a:latin typeface="Arial" panose="020B0604020202020204" pitchFamily="34" charset="0"/>
                          <a:cs typeface="Arial" panose="020B0604020202020204" pitchFamily="34" charset="0"/>
                        </a:rPr>
                        <a:t>1</a:t>
                      </a:r>
                      <a:endParaRPr lang="en-GB" sz="4000" dirty="0">
                        <a:solidFill>
                          <a:srgbClr val="B2CB63"/>
                        </a:solidFill>
                        <a:latin typeface="Arial" panose="020B0604020202020204" pitchFamily="34" charset="0"/>
                        <a:cs typeface="Arial" panose="020B0604020202020204" pitchFamily="34" charset="0"/>
                      </a:endParaRPr>
                    </a:p>
                  </a:txBody>
                  <a:tcPr anchor="ctr">
                    <a:lnL w="38100" cap="flat" cmpd="sng" algn="ctr">
                      <a:solidFill>
                        <a:srgbClr val="98A639"/>
                      </a:solidFill>
                      <a:prstDash val="solid"/>
                      <a:round/>
                      <a:headEnd type="none" w="med" len="med"/>
                      <a:tailEnd type="none" w="med" len="med"/>
                    </a:lnL>
                    <a:lnR w="38100" cap="flat" cmpd="sng" algn="ctr">
                      <a:solidFill>
                        <a:srgbClr val="98A639"/>
                      </a:solidFill>
                      <a:prstDash val="solid"/>
                      <a:round/>
                      <a:headEnd type="none" w="med" len="med"/>
                      <a:tailEnd type="none" w="med" len="med"/>
                    </a:lnR>
                    <a:lnT w="38100" cap="flat" cmpd="sng" algn="ctr">
                      <a:solidFill>
                        <a:srgbClr val="98A639"/>
                      </a:solidFill>
                      <a:prstDash val="solid"/>
                      <a:round/>
                      <a:headEnd type="none" w="med" len="med"/>
                      <a:tailEnd type="none" w="med" len="med"/>
                    </a:lnT>
                    <a:lnB w="381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a:solidFill>
                            <a:srgbClr val="B2CB63"/>
                          </a:solidFill>
                          <a:latin typeface="Arial" panose="020B0604020202020204" pitchFamily="34" charset="0"/>
                          <a:cs typeface="Arial" panose="020B0604020202020204" pitchFamily="34" charset="0"/>
                        </a:rPr>
                        <a:t>0</a:t>
                      </a:r>
                      <a:endParaRPr lang="en-GB" sz="4000" dirty="0">
                        <a:solidFill>
                          <a:srgbClr val="B2CB63"/>
                        </a:solidFill>
                        <a:latin typeface="Arial" panose="020B0604020202020204" pitchFamily="34" charset="0"/>
                        <a:cs typeface="Arial" panose="020B0604020202020204" pitchFamily="34" charset="0"/>
                      </a:endParaRPr>
                    </a:p>
                  </a:txBody>
                  <a:tcPr anchor="ctr">
                    <a:lnL w="38100" cap="flat" cmpd="sng" algn="ctr">
                      <a:solidFill>
                        <a:srgbClr val="98A639"/>
                      </a:solidFill>
                      <a:prstDash val="solid"/>
                      <a:round/>
                      <a:headEnd type="none" w="med" len="med"/>
                      <a:tailEnd type="none" w="med" len="med"/>
                    </a:lnL>
                    <a:lnR w="38100" cap="flat" cmpd="sng" algn="ctr">
                      <a:solidFill>
                        <a:srgbClr val="98A639"/>
                      </a:solidFill>
                      <a:prstDash val="solid"/>
                      <a:round/>
                      <a:headEnd type="none" w="med" len="med"/>
                      <a:tailEnd type="none" w="med" len="med"/>
                    </a:lnR>
                    <a:lnT w="38100" cap="flat" cmpd="sng" algn="ctr">
                      <a:solidFill>
                        <a:srgbClr val="98A639"/>
                      </a:solidFill>
                      <a:prstDash val="solid"/>
                      <a:round/>
                      <a:headEnd type="none" w="med" len="med"/>
                      <a:tailEnd type="none" w="med" len="med"/>
                    </a:lnT>
                    <a:lnB w="381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a:solidFill>
                            <a:srgbClr val="B2CB63"/>
                          </a:solidFill>
                          <a:latin typeface="Arial" panose="020B0604020202020204" pitchFamily="34" charset="0"/>
                          <a:cs typeface="Arial" panose="020B0604020202020204" pitchFamily="34" charset="0"/>
                        </a:rPr>
                        <a:t>0</a:t>
                      </a:r>
                      <a:endParaRPr lang="en-GB" sz="4000" dirty="0">
                        <a:solidFill>
                          <a:srgbClr val="B2CB63"/>
                        </a:solidFill>
                        <a:latin typeface="Arial" panose="020B0604020202020204" pitchFamily="34" charset="0"/>
                        <a:cs typeface="Arial" panose="020B0604020202020204" pitchFamily="34" charset="0"/>
                      </a:endParaRPr>
                    </a:p>
                  </a:txBody>
                  <a:tcPr anchor="ctr">
                    <a:lnL w="38100" cap="flat" cmpd="sng" algn="ctr">
                      <a:solidFill>
                        <a:srgbClr val="98A639"/>
                      </a:solidFill>
                      <a:prstDash val="solid"/>
                      <a:round/>
                      <a:headEnd type="none" w="med" len="med"/>
                      <a:tailEnd type="none" w="med" len="med"/>
                    </a:lnL>
                    <a:lnR w="38100" cap="flat" cmpd="sng" algn="ctr">
                      <a:solidFill>
                        <a:srgbClr val="98A639"/>
                      </a:solidFill>
                      <a:prstDash val="solid"/>
                      <a:round/>
                      <a:headEnd type="none" w="med" len="med"/>
                      <a:tailEnd type="none" w="med" len="med"/>
                    </a:lnR>
                    <a:lnT w="38100" cap="flat" cmpd="sng" algn="ctr">
                      <a:solidFill>
                        <a:srgbClr val="98A639"/>
                      </a:solidFill>
                      <a:prstDash val="solid"/>
                      <a:round/>
                      <a:headEnd type="none" w="med" len="med"/>
                      <a:tailEnd type="none" w="med" len="med"/>
                    </a:lnT>
                    <a:lnB w="381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a:solidFill>
                            <a:schemeClr val="tx1"/>
                          </a:solidFill>
                          <a:latin typeface="Arial" panose="020B0604020202020204" pitchFamily="34" charset="0"/>
                          <a:cs typeface="Arial" panose="020B0604020202020204" pitchFamily="34" charset="0"/>
                        </a:rPr>
                        <a:t>0</a:t>
                      </a:r>
                      <a:endParaRPr lang="en-GB" sz="4000" dirty="0">
                        <a:solidFill>
                          <a:schemeClr val="tx1"/>
                        </a:solidFill>
                        <a:latin typeface="Arial" panose="020B0604020202020204" pitchFamily="34" charset="0"/>
                        <a:cs typeface="Arial" panose="020B0604020202020204" pitchFamily="34" charset="0"/>
                      </a:endParaRPr>
                    </a:p>
                  </a:txBody>
                  <a:tcPr anchor="ctr">
                    <a:lnL w="38100" cap="flat" cmpd="sng" algn="ctr">
                      <a:solidFill>
                        <a:srgbClr val="98A639"/>
                      </a:solidFill>
                      <a:prstDash val="solid"/>
                      <a:round/>
                      <a:headEnd type="none" w="med" len="med"/>
                      <a:tailEnd type="none" w="med" len="med"/>
                    </a:lnL>
                    <a:lnR w="38100" cap="flat" cmpd="sng" algn="ctr">
                      <a:solidFill>
                        <a:srgbClr val="98A639"/>
                      </a:solidFill>
                      <a:prstDash val="solid"/>
                      <a:round/>
                      <a:headEnd type="none" w="med" len="med"/>
                      <a:tailEnd type="none" w="med" len="med"/>
                    </a:lnR>
                    <a:lnT w="38100" cap="flat" cmpd="sng" algn="ctr">
                      <a:solidFill>
                        <a:srgbClr val="98A639"/>
                      </a:solidFill>
                      <a:prstDash val="solid"/>
                      <a:round/>
                      <a:headEnd type="none" w="med" len="med"/>
                      <a:tailEnd type="none" w="med" len="med"/>
                    </a:lnT>
                    <a:lnB w="38100" cap="flat" cmpd="sng" algn="ctr">
                      <a:solidFill>
                        <a:srgbClr val="98A639"/>
                      </a:solidFill>
                      <a:prstDash val="solid"/>
                      <a:round/>
                      <a:headEnd type="none" w="med" len="med"/>
                      <a:tailEnd type="none" w="med" len="med"/>
                    </a:lnB>
                    <a:lnTlToBr w="12700" cmpd="sng">
                      <a:noFill/>
                      <a:prstDash val="solid"/>
                    </a:lnTlToBr>
                    <a:lnBlToTr w="12700" cmpd="sng">
                      <a:noFill/>
                      <a:prstDash val="solid"/>
                    </a:lnBlToTr>
                    <a:solidFill>
                      <a:srgbClr val="B2CB63"/>
                    </a:solidFill>
                  </a:tcPr>
                </a:tc>
                <a:extLst>
                  <a:ext uri="{0D108BD9-81ED-4DB2-BD59-A6C34878D82A}">
                    <a16:rowId xmlns:a16="http://schemas.microsoft.com/office/drawing/2014/main" val="10000"/>
                  </a:ext>
                </a:extLst>
              </a:tr>
            </a:tbl>
          </a:graphicData>
        </a:graphic>
      </p:graphicFrame>
      <p:sp>
        <p:nvSpPr>
          <p:cNvPr id="22" name="TextBox 21"/>
          <p:cNvSpPr txBox="1"/>
          <p:nvPr/>
        </p:nvSpPr>
        <p:spPr>
          <a:xfrm>
            <a:off x="1498250" y="3559847"/>
            <a:ext cx="1150070" cy="307777"/>
          </a:xfrm>
          <a:prstGeom prst="rect">
            <a:avLst/>
          </a:prstGeom>
          <a:noFill/>
        </p:spPr>
        <p:txBody>
          <a:bodyPr wrap="square" rtlCol="0">
            <a:spAutoFit/>
          </a:bodyPr>
          <a:lstStyle/>
          <a:p>
            <a:pPr algn="ctr"/>
            <a:r>
              <a:rPr lang="en-GB" sz="1400" dirty="0">
                <a:solidFill>
                  <a:srgbClr val="FF0000"/>
                </a:solidFill>
                <a:latin typeface="Arial" panose="020B0604020202020204" pitchFamily="34" charset="0"/>
                <a:cs typeface="Arial" panose="020B0604020202020204" pitchFamily="34" charset="0"/>
              </a:rPr>
              <a:t>Parity bit</a:t>
            </a:r>
          </a:p>
        </p:txBody>
      </p:sp>
      <p:sp>
        <p:nvSpPr>
          <p:cNvPr id="23" name="TextBox 22"/>
          <p:cNvSpPr txBox="1"/>
          <p:nvPr/>
        </p:nvSpPr>
        <p:spPr>
          <a:xfrm>
            <a:off x="758948" y="2539275"/>
            <a:ext cx="1150070" cy="307777"/>
          </a:xfrm>
          <a:prstGeom prst="rect">
            <a:avLst/>
          </a:prstGeom>
          <a:noFill/>
        </p:spPr>
        <p:txBody>
          <a:bodyPr wrap="square" rtlCol="0">
            <a:spAutoFit/>
          </a:bodyPr>
          <a:lstStyle/>
          <a:p>
            <a:pPr algn="ctr"/>
            <a:r>
              <a:rPr lang="en-GB" sz="1400">
                <a:latin typeface="Arial" panose="020B0604020202020204" pitchFamily="34" charset="0"/>
                <a:cs typeface="Arial" panose="020B0604020202020204" pitchFamily="34" charset="0"/>
              </a:rPr>
              <a:t>Stop bit</a:t>
            </a:r>
            <a:endParaRPr lang="en-GB" sz="1400" dirty="0">
              <a:latin typeface="Arial" panose="020B0604020202020204" pitchFamily="34" charset="0"/>
              <a:cs typeface="Arial" panose="020B0604020202020204" pitchFamily="34" charset="0"/>
            </a:endParaRPr>
          </a:p>
        </p:txBody>
      </p:sp>
      <p:sp>
        <p:nvSpPr>
          <p:cNvPr id="24" name="TextBox 23"/>
          <p:cNvSpPr txBox="1"/>
          <p:nvPr/>
        </p:nvSpPr>
        <p:spPr>
          <a:xfrm>
            <a:off x="7245248" y="2539275"/>
            <a:ext cx="1150070" cy="307777"/>
          </a:xfrm>
          <a:prstGeom prst="rect">
            <a:avLst/>
          </a:prstGeom>
          <a:noFill/>
        </p:spPr>
        <p:txBody>
          <a:bodyPr wrap="square" rtlCol="0">
            <a:spAutoFit/>
          </a:bodyPr>
          <a:lstStyle/>
          <a:p>
            <a:pPr algn="ctr"/>
            <a:r>
              <a:rPr lang="en-GB" sz="1400">
                <a:latin typeface="Arial" panose="020B0604020202020204" pitchFamily="34" charset="0"/>
                <a:cs typeface="Arial" panose="020B0604020202020204" pitchFamily="34" charset="0"/>
              </a:rPr>
              <a:t>Start bit</a:t>
            </a:r>
            <a:endParaRPr lang="en-GB" sz="1400" dirty="0">
              <a:latin typeface="Arial" panose="020B0604020202020204" pitchFamily="34" charset="0"/>
              <a:cs typeface="Arial" panose="020B0604020202020204" pitchFamily="34" charset="0"/>
            </a:endParaRPr>
          </a:p>
        </p:txBody>
      </p:sp>
      <p:cxnSp>
        <p:nvCxnSpPr>
          <p:cNvPr id="25" name="Straight Arrow Connector 24"/>
          <p:cNvCxnSpPr/>
          <p:nvPr/>
        </p:nvCxnSpPr>
        <p:spPr>
          <a:xfrm>
            <a:off x="8203418" y="3212519"/>
            <a:ext cx="414780" cy="0"/>
          </a:xfrm>
          <a:prstGeom prst="straightConnector1">
            <a:avLst/>
          </a:prstGeom>
          <a:ln w="79375">
            <a:solidFill>
              <a:srgbClr val="98A639"/>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8914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69903" y="906233"/>
            <a:ext cx="7816470" cy="670772"/>
          </a:xfrm>
        </p:spPr>
        <p:txBody>
          <a:bodyPr/>
          <a:lstStyle/>
          <a:p>
            <a:r>
              <a:rPr lang="en-GB" dirty="0"/>
              <a:t>Asynchronous transmission</a:t>
            </a:r>
          </a:p>
        </p:txBody>
      </p:sp>
      <p:sp>
        <p:nvSpPr>
          <p:cNvPr id="3" name="Text Placeholder 2"/>
          <p:cNvSpPr>
            <a:spLocks noGrp="1"/>
          </p:cNvSpPr>
          <p:nvPr>
            <p:ph type="body" sz="quarter" idx="14"/>
          </p:nvPr>
        </p:nvSpPr>
        <p:spPr>
          <a:xfrm>
            <a:off x="724280" y="1577005"/>
            <a:ext cx="7797230" cy="2530047"/>
          </a:xfrm>
        </p:spPr>
        <p:txBody>
          <a:bodyPr/>
          <a:lstStyle/>
          <a:p>
            <a:r>
              <a:rPr lang="en-GB" dirty="0"/>
              <a:t>Asynchronous transmission is relatively slow owing to the increased number of bits being sent</a:t>
            </a:r>
          </a:p>
          <a:p>
            <a:r>
              <a:rPr lang="en-GB" dirty="0"/>
              <a:t>It is a cheap and effective form of serial transmission well suited to low-speed connections such as keyboard and mouse</a:t>
            </a:r>
          </a:p>
        </p:txBody>
      </p: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318459"/>
            <a:ext cx="6682902" cy="2516753"/>
          </a:xfrm>
          <a:prstGeom prst="rect">
            <a:avLst/>
          </a:prstGeom>
        </p:spPr>
      </p:pic>
    </p:spTree>
    <p:extLst>
      <p:ext uri="{BB962C8B-B14F-4D97-AF65-F5344CB8AC3E}">
        <p14:creationId xmlns:p14="http://schemas.microsoft.com/office/powerpoint/2010/main" val="874077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03523" y="906233"/>
            <a:ext cx="8315217" cy="670772"/>
          </a:xfrm>
        </p:spPr>
        <p:txBody>
          <a:bodyPr/>
          <a:lstStyle/>
          <a:p>
            <a:r>
              <a:rPr lang="en-GB" dirty="0"/>
              <a:t>Latency</a:t>
            </a:r>
          </a:p>
        </p:txBody>
      </p:sp>
      <p:sp>
        <p:nvSpPr>
          <p:cNvPr id="37" name="Text Placeholder 6"/>
          <p:cNvSpPr>
            <a:spLocks noGrp="1"/>
          </p:cNvSpPr>
          <p:nvPr>
            <p:ph type="body" sz="quarter" idx="14"/>
          </p:nvPr>
        </p:nvSpPr>
        <p:spPr>
          <a:xfrm>
            <a:off x="703522" y="1644899"/>
            <a:ext cx="7817987" cy="2864471"/>
          </a:xfrm>
        </p:spPr>
        <p:txBody>
          <a:bodyPr/>
          <a:lstStyle/>
          <a:p>
            <a:r>
              <a:rPr lang="en-GB" sz="2400" dirty="0"/>
              <a:t>Have you ever listened to a broadcast where the newsreader in the studio asks a question, and the foreign </a:t>
            </a:r>
            <a:r>
              <a:rPr lang="en-GB" sz="2400"/>
              <a:t>correspondent looks blank for </a:t>
            </a:r>
            <a:r>
              <a:rPr lang="en-GB" sz="2400" dirty="0"/>
              <a:t>a few seconds before responding?</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57492" y="3142034"/>
            <a:ext cx="5589614" cy="3715966"/>
          </a:xfrm>
          <a:prstGeom prst="rect">
            <a:avLst/>
          </a:prstGeom>
        </p:spPr>
      </p:pic>
    </p:spTree>
    <p:extLst>
      <p:ext uri="{BB962C8B-B14F-4D97-AF65-F5344CB8AC3E}">
        <p14:creationId xmlns:p14="http://schemas.microsoft.com/office/powerpoint/2010/main" val="3327734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Rob\AppData\Roaming\PixelMetrics\CaptureWiz\Temp\45.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04014" y="1355973"/>
            <a:ext cx="5629892" cy="2892707"/>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Latency</a:t>
            </a:r>
          </a:p>
        </p:txBody>
      </p:sp>
      <p:sp>
        <p:nvSpPr>
          <p:cNvPr id="3" name="Text Placeholder 2"/>
          <p:cNvSpPr>
            <a:spLocks noGrp="1"/>
          </p:cNvSpPr>
          <p:nvPr>
            <p:ph type="body" sz="quarter" idx="14"/>
          </p:nvPr>
        </p:nvSpPr>
        <p:spPr>
          <a:xfrm>
            <a:off x="724280" y="4426085"/>
            <a:ext cx="7797230" cy="2161454"/>
          </a:xfrm>
        </p:spPr>
        <p:txBody>
          <a:bodyPr/>
          <a:lstStyle/>
          <a:p>
            <a:pPr marL="0" indent="0" algn="ctr">
              <a:buNone/>
            </a:pPr>
            <a:r>
              <a:rPr lang="en-GB" sz="2000" dirty="0">
                <a:solidFill>
                  <a:srgbClr val="98A639"/>
                </a:solidFill>
              </a:rPr>
              <a:t>Geostationary satellites orbit 22,300 miles above the Earth</a:t>
            </a:r>
          </a:p>
          <a:p>
            <a:r>
              <a:rPr lang="en-GB" dirty="0"/>
              <a:t>Latency</a:t>
            </a:r>
            <a:r>
              <a:rPr lang="en-GB" dirty="0">
                <a:solidFill>
                  <a:srgbClr val="70BC22"/>
                </a:solidFill>
              </a:rPr>
              <a:t> </a:t>
            </a:r>
            <a:r>
              <a:rPr lang="en-GB" dirty="0"/>
              <a:t>is the time delay between the moment the first byte or packet of a communication starts and when it is received at its destination</a:t>
            </a:r>
          </a:p>
          <a:p>
            <a:endParaRPr lang="en-GB" sz="2000" dirty="0">
              <a:solidFill>
                <a:srgbClr val="98A639"/>
              </a:solidFill>
            </a:endParaRPr>
          </a:p>
        </p:txBody>
      </p:sp>
    </p:spTree>
    <p:extLst>
      <p:ext uri="{BB962C8B-B14F-4D97-AF65-F5344CB8AC3E}">
        <p14:creationId xmlns:p14="http://schemas.microsoft.com/office/powerpoint/2010/main" val="2979165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8A639"/>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Define serial and parallel transmission methods</a:t>
            </a:r>
          </a:p>
          <a:p>
            <a:r>
              <a:rPr lang="en-GB" dirty="0"/>
              <a:t>Discuss the advantages of serial over parallel transmission</a:t>
            </a:r>
          </a:p>
          <a:p>
            <a:r>
              <a:rPr lang="en-GB" dirty="0"/>
              <a:t>Define and compare synchronous and asynchronous data transmission</a:t>
            </a:r>
          </a:p>
          <a:p>
            <a:r>
              <a:rPr lang="en-GB" dirty="0"/>
              <a:t>Define baud rate, bit rate, bandwidth, latency, protocol</a:t>
            </a:r>
          </a:p>
          <a:p>
            <a:r>
              <a:rPr lang="en-GB" dirty="0"/>
              <a:t>Differentiate between baud rate and bit rate</a:t>
            </a:r>
          </a:p>
          <a:p>
            <a:r>
              <a:rPr lang="en-GB" dirty="0"/>
              <a:t>Understand the relationship between bit rate and bandwidth </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1313193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Protocol</a:t>
            </a:r>
          </a:p>
        </p:txBody>
      </p:sp>
      <p:sp>
        <p:nvSpPr>
          <p:cNvPr id="3" name="Text Placeholder 2"/>
          <p:cNvSpPr>
            <a:spLocks noGrp="1"/>
          </p:cNvSpPr>
          <p:nvPr>
            <p:ph type="body" sz="quarter" idx="14"/>
          </p:nvPr>
        </p:nvSpPr>
        <p:spPr>
          <a:xfrm>
            <a:off x="724280" y="1704179"/>
            <a:ext cx="8419720" cy="4370944"/>
          </a:xfrm>
        </p:spPr>
        <p:txBody>
          <a:bodyPr/>
          <a:lstStyle/>
          <a:p>
            <a:r>
              <a:rPr lang="en-GB" dirty="0"/>
              <a:t>All communications between devices require that the devices agree on the format of the data</a:t>
            </a:r>
          </a:p>
          <a:p>
            <a:r>
              <a:rPr lang="en-GB" dirty="0"/>
              <a:t>The set of rules relating to communication between devices is called a </a:t>
            </a:r>
            <a:r>
              <a:rPr lang="en-GB" dirty="0">
                <a:solidFill>
                  <a:srgbClr val="98A639"/>
                </a:solidFill>
              </a:rPr>
              <a:t>protocol</a:t>
            </a:r>
          </a:p>
          <a:p>
            <a:r>
              <a:rPr lang="en-GB"/>
              <a:t>What rules </a:t>
            </a:r>
            <a:r>
              <a:rPr lang="en-GB" dirty="0"/>
              <a:t>or standards need to be devised to allow equipment from different suppliers to communicate successfully?</a:t>
            </a:r>
          </a:p>
          <a:p>
            <a:endParaRPr lang="en-GB" dirty="0"/>
          </a:p>
        </p:txBody>
      </p:sp>
    </p:spTree>
    <p:extLst>
      <p:ext uri="{BB962C8B-B14F-4D97-AF65-F5344CB8AC3E}">
        <p14:creationId xmlns:p14="http://schemas.microsoft.com/office/powerpoint/2010/main" val="2116522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Protocol</a:t>
            </a:r>
          </a:p>
        </p:txBody>
      </p:sp>
      <p:sp>
        <p:nvSpPr>
          <p:cNvPr id="3" name="Text Placeholder 2"/>
          <p:cNvSpPr>
            <a:spLocks noGrp="1"/>
          </p:cNvSpPr>
          <p:nvPr>
            <p:ph type="body" sz="quarter" idx="14"/>
          </p:nvPr>
        </p:nvSpPr>
        <p:spPr>
          <a:xfrm>
            <a:off x="724280" y="1704179"/>
            <a:ext cx="8419720" cy="4370944"/>
          </a:xfrm>
        </p:spPr>
        <p:txBody>
          <a:bodyPr/>
          <a:lstStyle/>
          <a:p>
            <a:r>
              <a:rPr lang="en-GB" dirty="0"/>
              <a:t>The protocol needs to define, for example:</a:t>
            </a:r>
          </a:p>
          <a:p>
            <a:pPr lvl="1"/>
            <a:r>
              <a:rPr lang="en-GB"/>
              <a:t>Standards </a:t>
            </a:r>
            <a:r>
              <a:rPr lang="en-GB" dirty="0"/>
              <a:t>for physical connections and cabling</a:t>
            </a:r>
          </a:p>
          <a:p>
            <a:pPr lvl="1"/>
            <a:r>
              <a:rPr lang="en-GB" dirty="0"/>
              <a:t>The rate of transmission (bit rate or baud rate)</a:t>
            </a:r>
          </a:p>
          <a:p>
            <a:pPr lvl="1"/>
            <a:r>
              <a:rPr lang="en-GB" dirty="0"/>
              <a:t>Data format</a:t>
            </a:r>
          </a:p>
          <a:p>
            <a:pPr lvl="1"/>
            <a:r>
              <a:rPr lang="en-GB" dirty="0"/>
              <a:t>Whether transmission is synchronous or asynchronous</a:t>
            </a:r>
          </a:p>
          <a:p>
            <a:pPr lvl="1"/>
            <a:r>
              <a:rPr lang="en-GB" dirty="0"/>
              <a:t>Error checking procedures, e.g. odd or even parity </a:t>
            </a:r>
          </a:p>
          <a:p>
            <a:r>
              <a:rPr lang="en-GB" dirty="0"/>
              <a:t>Any pieces of equipment which use the same communication protocol can be linked together</a:t>
            </a:r>
          </a:p>
        </p:txBody>
      </p:sp>
    </p:spTree>
    <p:extLst>
      <p:ext uri="{BB962C8B-B14F-4D97-AF65-F5344CB8AC3E}">
        <p14:creationId xmlns:p14="http://schemas.microsoft.com/office/powerpoint/2010/main" val="47815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Speed of transmission</a:t>
            </a:r>
          </a:p>
        </p:txBody>
      </p:sp>
      <p:sp>
        <p:nvSpPr>
          <p:cNvPr id="4" name="Text Placeholder 3"/>
          <p:cNvSpPr>
            <a:spLocks noGrp="1"/>
          </p:cNvSpPr>
          <p:nvPr>
            <p:ph type="body" sz="quarter" idx="14"/>
          </p:nvPr>
        </p:nvSpPr>
        <p:spPr/>
        <p:txBody>
          <a:bodyPr/>
          <a:lstStyle/>
          <a:p>
            <a:r>
              <a:rPr lang="en-GB" b="1" dirty="0">
                <a:solidFill>
                  <a:srgbClr val="98A639"/>
                </a:solidFill>
              </a:rPr>
              <a:t>Bit</a:t>
            </a:r>
            <a:r>
              <a:rPr lang="en-GB" dirty="0">
                <a:solidFill>
                  <a:srgbClr val="98A639"/>
                </a:solidFill>
              </a:rPr>
              <a:t> </a:t>
            </a:r>
            <a:r>
              <a:rPr lang="en-GB" b="1" dirty="0">
                <a:solidFill>
                  <a:srgbClr val="98A639"/>
                </a:solidFill>
              </a:rPr>
              <a:t>rate</a:t>
            </a:r>
            <a:r>
              <a:rPr lang="en-GB" dirty="0">
                <a:solidFill>
                  <a:srgbClr val="98A639"/>
                </a:solidFill>
              </a:rPr>
              <a:t> </a:t>
            </a:r>
            <a:r>
              <a:rPr lang="en-GB" dirty="0"/>
              <a:t>is the number of bits (0's and 1's) transmitted in one second over a wired or wireless data link</a:t>
            </a:r>
          </a:p>
          <a:p>
            <a:r>
              <a:rPr lang="en-US" dirty="0"/>
              <a:t>Using </a:t>
            </a:r>
            <a:r>
              <a:rPr lang="en-US" b="1" dirty="0">
                <a:solidFill>
                  <a:srgbClr val="98A639"/>
                </a:solidFill>
              </a:rPr>
              <a:t>baseband</a:t>
            </a:r>
            <a:r>
              <a:rPr lang="en-US" dirty="0"/>
              <a:t>, at each signal change one bit is transmitted</a:t>
            </a:r>
          </a:p>
          <a:p>
            <a:pPr marL="0" indent="0">
              <a:spcAft>
                <a:spcPts val="0"/>
              </a:spcAft>
              <a:buNone/>
            </a:pPr>
            <a:endParaRPr lang="en-US" dirty="0"/>
          </a:p>
          <a:p>
            <a:pPr marL="0" indent="0">
              <a:spcAft>
                <a:spcPts val="0"/>
              </a:spcAft>
              <a:buNone/>
            </a:pPr>
            <a:endParaRPr lang="en-US" dirty="0"/>
          </a:p>
          <a:p>
            <a:pPr marL="0" indent="0">
              <a:buNone/>
            </a:pPr>
            <a:endParaRPr lang="en-US" dirty="0"/>
          </a:p>
          <a:p>
            <a:pPr>
              <a:spcAft>
                <a:spcPts val="0"/>
              </a:spcAft>
            </a:pPr>
            <a:endParaRPr lang="en-US" dirty="0"/>
          </a:p>
          <a:p>
            <a:pPr>
              <a:spcAft>
                <a:spcPts val="0"/>
              </a:spcAft>
            </a:pPr>
            <a:r>
              <a:rPr lang="en-US" dirty="0"/>
              <a:t>The faster the signal change, the greater the number of bits per second (</a:t>
            </a:r>
            <a:r>
              <a:rPr lang="en-US"/>
              <a:t>bps)</a:t>
            </a:r>
            <a:endParaRPr lang="en-US" dirty="0"/>
          </a:p>
          <a:p>
            <a:endParaRPr lang="en-GB" dirty="0"/>
          </a:p>
        </p:txBody>
      </p:sp>
      <p:pic>
        <p:nvPicPr>
          <p:cNvPr id="33" name="Picture 3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92066" y="3811165"/>
            <a:ext cx="6273490" cy="1830879"/>
          </a:xfrm>
          <a:prstGeom prst="rect">
            <a:avLst/>
          </a:prstGeom>
        </p:spPr>
      </p:pic>
    </p:spTree>
    <p:extLst>
      <p:ext uri="{BB962C8B-B14F-4D97-AF65-F5344CB8AC3E}">
        <p14:creationId xmlns:p14="http://schemas.microsoft.com/office/powerpoint/2010/main" val="880956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79" y="906233"/>
            <a:ext cx="8315217" cy="670772"/>
          </a:xfrm>
        </p:spPr>
        <p:txBody>
          <a:bodyPr/>
          <a:lstStyle/>
          <a:p>
            <a:r>
              <a:rPr lang="en-GB" dirty="0"/>
              <a:t>Bit rate and baud rate</a:t>
            </a:r>
          </a:p>
        </p:txBody>
      </p:sp>
      <p:sp>
        <p:nvSpPr>
          <p:cNvPr id="3" name="Text Placeholder 2"/>
          <p:cNvSpPr>
            <a:spLocks noGrp="1"/>
          </p:cNvSpPr>
          <p:nvPr>
            <p:ph type="body" sz="quarter" idx="14"/>
          </p:nvPr>
        </p:nvSpPr>
        <p:spPr>
          <a:xfrm>
            <a:off x="724280" y="1704179"/>
            <a:ext cx="7797230" cy="4383470"/>
          </a:xfrm>
        </p:spPr>
        <p:txBody>
          <a:bodyPr/>
          <a:lstStyle/>
          <a:p>
            <a:r>
              <a:rPr lang="en-GB" b="1" dirty="0">
                <a:solidFill>
                  <a:srgbClr val="98A639"/>
                </a:solidFill>
              </a:rPr>
              <a:t>Bit</a:t>
            </a:r>
            <a:r>
              <a:rPr lang="en-GB" dirty="0">
                <a:solidFill>
                  <a:srgbClr val="98A639"/>
                </a:solidFill>
              </a:rPr>
              <a:t> </a:t>
            </a:r>
            <a:r>
              <a:rPr lang="en-GB" b="1" dirty="0">
                <a:solidFill>
                  <a:srgbClr val="98A639"/>
                </a:solidFill>
              </a:rPr>
              <a:t>rate</a:t>
            </a:r>
            <a:r>
              <a:rPr lang="en-GB" dirty="0">
                <a:solidFill>
                  <a:srgbClr val="98A639"/>
                </a:solidFill>
              </a:rPr>
              <a:t> </a:t>
            </a:r>
            <a:r>
              <a:rPr lang="en-GB" dirty="0"/>
              <a:t>is the number of bits (0's and 1's) transmitted in one second over a wired or wireless data link</a:t>
            </a:r>
          </a:p>
          <a:p>
            <a:r>
              <a:rPr lang="en-GB" b="1" dirty="0">
                <a:solidFill>
                  <a:srgbClr val="98A639"/>
                </a:solidFill>
              </a:rPr>
              <a:t>Baud</a:t>
            </a:r>
            <a:r>
              <a:rPr lang="en-GB" dirty="0">
                <a:solidFill>
                  <a:srgbClr val="98A639"/>
                </a:solidFill>
              </a:rPr>
              <a:t> </a:t>
            </a:r>
            <a:r>
              <a:rPr lang="en-GB" b="1" dirty="0">
                <a:solidFill>
                  <a:srgbClr val="98A639"/>
                </a:solidFill>
              </a:rPr>
              <a:t>rate</a:t>
            </a:r>
            <a:r>
              <a:rPr lang="en-GB" dirty="0">
                <a:solidFill>
                  <a:srgbClr val="98A639"/>
                </a:solidFill>
              </a:rPr>
              <a:t> </a:t>
            </a:r>
            <a:r>
              <a:rPr lang="en-GB" dirty="0"/>
              <a:t>is the rate at which the signal in a communications channel changes state</a:t>
            </a:r>
          </a:p>
          <a:p>
            <a:r>
              <a:rPr lang="en-GB" dirty="0"/>
              <a:t>It is usually measured in megabits per second (Mbit/s)</a:t>
            </a:r>
          </a:p>
          <a:p>
            <a:pPr lvl="1"/>
            <a:r>
              <a:rPr lang="en-GB" dirty="0"/>
              <a:t>So in baseband transmission, if the baud rate is 1Mbit/s, what is the bit rate?</a:t>
            </a:r>
          </a:p>
          <a:p>
            <a:pPr lvl="1"/>
            <a:endParaRPr lang="en-GB" dirty="0"/>
          </a:p>
          <a:p>
            <a:pPr marL="0" indent="0">
              <a:buNone/>
            </a:pPr>
            <a:endParaRPr lang="en-GB" dirty="0"/>
          </a:p>
        </p:txBody>
      </p:sp>
    </p:spTree>
    <p:extLst>
      <p:ext uri="{BB962C8B-B14F-4D97-AF65-F5344CB8AC3E}">
        <p14:creationId xmlns:p14="http://schemas.microsoft.com/office/powerpoint/2010/main" val="2092239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Bit rate and baud rate</a:t>
            </a:r>
          </a:p>
        </p:txBody>
      </p:sp>
      <p:sp>
        <p:nvSpPr>
          <p:cNvPr id="4" name="Text Placeholder 3"/>
          <p:cNvSpPr>
            <a:spLocks noGrp="1"/>
          </p:cNvSpPr>
          <p:nvPr>
            <p:ph type="body" sz="quarter" idx="14"/>
          </p:nvPr>
        </p:nvSpPr>
        <p:spPr/>
        <p:txBody>
          <a:bodyPr/>
          <a:lstStyle/>
          <a:p>
            <a:r>
              <a:rPr lang="en-US" b="1" dirty="0">
                <a:solidFill>
                  <a:srgbClr val="98A639"/>
                </a:solidFill>
              </a:rPr>
              <a:t>Baseband</a:t>
            </a:r>
            <a:r>
              <a:rPr lang="en-US" dirty="0">
                <a:solidFill>
                  <a:srgbClr val="98A639"/>
                </a:solidFill>
              </a:rPr>
              <a:t> </a:t>
            </a:r>
            <a:r>
              <a:rPr lang="en-US" dirty="0"/>
              <a:t>carries one signal at a time.  A bit is represented by a high or low voltage in the cable </a:t>
            </a:r>
          </a:p>
          <a:p>
            <a:pPr lvl="1"/>
            <a:r>
              <a:rPr lang="en-US" dirty="0"/>
              <a:t>In baseband, bit rate is the same as baud rate</a:t>
            </a:r>
          </a:p>
          <a:p>
            <a:pPr lvl="1"/>
            <a:r>
              <a:rPr lang="en-US" dirty="0"/>
              <a:t>At each signal change, one </a:t>
            </a:r>
            <a:r>
              <a:rPr lang="en-US" b="1" dirty="0"/>
              <a:t>symbol</a:t>
            </a:r>
            <a:r>
              <a:rPr lang="en-US" dirty="0"/>
              <a:t> is transmitted</a:t>
            </a:r>
          </a:p>
          <a:p>
            <a:pPr lvl="1"/>
            <a:r>
              <a:rPr lang="en-US" dirty="0"/>
              <a:t>A </a:t>
            </a:r>
            <a:r>
              <a:rPr lang="en-US" b="1" dirty="0"/>
              <a:t>symbol</a:t>
            </a:r>
            <a:r>
              <a:rPr lang="en-US" dirty="0"/>
              <a:t> in this case is 1 bit</a:t>
            </a:r>
          </a:p>
          <a:p>
            <a:pPr>
              <a:spcAft>
                <a:spcPts val="0"/>
              </a:spcAft>
            </a:pPr>
            <a:endParaRPr lang="en-US" dirty="0"/>
          </a:p>
          <a:p>
            <a:pPr marL="0" indent="0">
              <a:buNone/>
            </a:pPr>
            <a:endParaRPr lang="en-US" dirty="0"/>
          </a:p>
          <a:p>
            <a:pPr marL="0" indent="0">
              <a:buNone/>
            </a:pPr>
            <a:endParaRPr lang="en-US" dirty="0"/>
          </a:p>
          <a:p>
            <a:pPr>
              <a:spcAft>
                <a:spcPts val="0"/>
              </a:spcAft>
            </a:pPr>
            <a:endParaRPr lang="en-US" dirty="0"/>
          </a:p>
          <a:p>
            <a:pPr>
              <a:spcAft>
                <a:spcPts val="0"/>
              </a:spcAft>
            </a:pPr>
            <a:r>
              <a:rPr lang="en-US" dirty="0"/>
              <a:t>How can bit rate and baud rate be different?</a:t>
            </a:r>
          </a:p>
          <a:p>
            <a:endParaRPr lang="en-US" dirty="0"/>
          </a:p>
          <a:p>
            <a:endParaRPr lang="en-GB" dirty="0"/>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92066" y="3986263"/>
            <a:ext cx="6273490" cy="1830879"/>
          </a:xfrm>
          <a:prstGeom prst="rect">
            <a:avLst/>
          </a:prstGeom>
        </p:spPr>
      </p:pic>
    </p:spTree>
    <p:extLst>
      <p:ext uri="{BB962C8B-B14F-4D97-AF65-F5344CB8AC3E}">
        <p14:creationId xmlns:p14="http://schemas.microsoft.com/office/powerpoint/2010/main" val="1808596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83661" y="2570978"/>
            <a:ext cx="5548668" cy="2701805"/>
          </a:xfrm>
          <a:prstGeom prst="rect">
            <a:avLst/>
          </a:prstGeom>
        </p:spPr>
      </p:pic>
      <p:sp>
        <p:nvSpPr>
          <p:cNvPr id="2" name="Text Placeholder 1"/>
          <p:cNvSpPr>
            <a:spLocks noGrp="1"/>
          </p:cNvSpPr>
          <p:nvPr>
            <p:ph type="body" sz="quarter" idx="13"/>
          </p:nvPr>
        </p:nvSpPr>
        <p:spPr/>
        <p:txBody>
          <a:bodyPr/>
          <a:lstStyle/>
          <a:p>
            <a:r>
              <a:rPr lang="en-GB" dirty="0"/>
              <a:t>Bit rate and baud rate</a:t>
            </a:r>
          </a:p>
        </p:txBody>
      </p:sp>
      <p:sp>
        <p:nvSpPr>
          <p:cNvPr id="4" name="Text Placeholder 3"/>
          <p:cNvSpPr>
            <a:spLocks noGrp="1"/>
          </p:cNvSpPr>
          <p:nvPr>
            <p:ph type="body" sz="quarter" idx="14"/>
          </p:nvPr>
        </p:nvSpPr>
        <p:spPr>
          <a:xfrm>
            <a:off x="724280" y="1704179"/>
            <a:ext cx="7816470" cy="3453607"/>
          </a:xfrm>
        </p:spPr>
        <p:txBody>
          <a:bodyPr/>
          <a:lstStyle/>
          <a:p>
            <a:r>
              <a:rPr lang="en-US" b="1" dirty="0">
                <a:solidFill>
                  <a:srgbClr val="98A639"/>
                </a:solidFill>
              </a:rPr>
              <a:t>Broadband</a:t>
            </a:r>
            <a:r>
              <a:rPr lang="en-US" dirty="0">
                <a:solidFill>
                  <a:srgbClr val="98A639"/>
                </a:solidFill>
              </a:rPr>
              <a:t> </a:t>
            </a:r>
            <a:r>
              <a:rPr lang="en-US" dirty="0"/>
              <a:t>carries multiple signals on a fixed carrier wave. Bits are sent as variations on the wave</a:t>
            </a:r>
          </a:p>
          <a:p>
            <a:endParaRPr lang="en-US" dirty="0"/>
          </a:p>
          <a:p>
            <a:endParaRPr lang="en-US" dirty="0"/>
          </a:p>
          <a:p>
            <a:pPr>
              <a:spcAft>
                <a:spcPts val="0"/>
              </a:spcAft>
            </a:pPr>
            <a:endParaRPr lang="en-US" dirty="0"/>
          </a:p>
          <a:p>
            <a:endParaRPr lang="en-US" dirty="0"/>
          </a:p>
          <a:p>
            <a:endParaRPr lang="en-US" dirty="0"/>
          </a:p>
          <a:p>
            <a:pPr lvl="1"/>
            <a:r>
              <a:rPr lang="en-US" dirty="0"/>
              <a:t>Here, a symbol is 2 bits, so the bit rate is twice the baud rate</a:t>
            </a:r>
          </a:p>
          <a:p>
            <a:pPr lvl="1"/>
            <a:r>
              <a:rPr lang="en-US" dirty="0"/>
              <a:t>At each signal change, 2 bits are transmitted</a:t>
            </a:r>
          </a:p>
          <a:p>
            <a:pPr marL="0" indent="0">
              <a:buNone/>
            </a:pPr>
            <a:endParaRPr lang="en-US" dirty="0"/>
          </a:p>
          <a:p>
            <a:endParaRPr lang="en-US" dirty="0"/>
          </a:p>
          <a:p>
            <a:endParaRPr lang="en-GB" dirty="0"/>
          </a:p>
        </p:txBody>
      </p:sp>
    </p:spTree>
    <p:extLst>
      <p:ext uri="{BB962C8B-B14F-4D97-AF65-F5344CB8AC3E}">
        <p14:creationId xmlns:p14="http://schemas.microsoft.com/office/powerpoint/2010/main" val="523537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Relationship between bit rate and baud rate</a:t>
            </a:r>
          </a:p>
        </p:txBody>
      </p:sp>
      <p:sp>
        <p:nvSpPr>
          <p:cNvPr id="3" name="Text Placeholder 2"/>
          <p:cNvSpPr>
            <a:spLocks noGrp="1"/>
          </p:cNvSpPr>
          <p:nvPr>
            <p:ph type="body" sz="quarter" idx="14"/>
          </p:nvPr>
        </p:nvSpPr>
        <p:spPr>
          <a:xfrm>
            <a:off x="724280" y="2162629"/>
            <a:ext cx="7797230" cy="3657600"/>
          </a:xfrm>
        </p:spPr>
        <p:txBody>
          <a:bodyPr/>
          <a:lstStyle/>
          <a:p>
            <a:r>
              <a:rPr lang="en-GB" b="1" dirty="0">
                <a:solidFill>
                  <a:srgbClr val="98A639"/>
                </a:solidFill>
              </a:rPr>
              <a:t>Baud rate </a:t>
            </a:r>
            <a:r>
              <a:rPr lang="en-GB" dirty="0"/>
              <a:t>is </a:t>
            </a:r>
            <a:r>
              <a:rPr lang="en-GB" i="1" dirty="0"/>
              <a:t>the rate at which the signal changes</a:t>
            </a:r>
          </a:p>
          <a:p>
            <a:r>
              <a:rPr lang="en-GB" b="1" dirty="0">
                <a:solidFill>
                  <a:srgbClr val="98A639"/>
                </a:solidFill>
              </a:rPr>
              <a:t>Bit rate </a:t>
            </a:r>
            <a:r>
              <a:rPr lang="en-GB" dirty="0"/>
              <a:t>is</a:t>
            </a:r>
            <a:r>
              <a:rPr lang="en-GB" b="1" dirty="0"/>
              <a:t> </a:t>
            </a:r>
            <a:r>
              <a:rPr lang="en-GB" i="1" dirty="0"/>
              <a:t>bits per second</a:t>
            </a:r>
          </a:p>
          <a:p>
            <a:r>
              <a:rPr lang="en-GB" i="1" dirty="0"/>
              <a:t>One symbol may encode 1,2, 4, 8, 16, 32… bits</a:t>
            </a:r>
          </a:p>
          <a:p>
            <a:pPr marL="0" indent="0" algn="ctr">
              <a:buNone/>
            </a:pPr>
            <a:r>
              <a:rPr lang="en-GB" dirty="0">
                <a:solidFill>
                  <a:srgbClr val="98A639"/>
                </a:solidFill>
              </a:rPr>
              <a:t>Bit rate = baud rate x number of bits per signal</a:t>
            </a:r>
          </a:p>
          <a:p>
            <a:r>
              <a:rPr lang="en-GB" dirty="0"/>
              <a:t>If the signal changes one million times a second, and 8 bits are encoded on each signal, what is the bit rate, and what is the baud rate?</a:t>
            </a:r>
          </a:p>
          <a:p>
            <a:pPr marL="0" indent="0" algn="ctr">
              <a:buNone/>
            </a:pPr>
            <a:endParaRPr lang="en-GB" dirty="0">
              <a:solidFill>
                <a:srgbClr val="70BC22"/>
              </a:solidFill>
            </a:endParaRPr>
          </a:p>
        </p:txBody>
      </p:sp>
    </p:spTree>
    <p:extLst>
      <p:ext uri="{BB962C8B-B14F-4D97-AF65-F5344CB8AC3E}">
        <p14:creationId xmlns:p14="http://schemas.microsoft.com/office/powerpoint/2010/main" val="159221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Bit rate and bandwidth</a:t>
            </a:r>
          </a:p>
        </p:txBody>
      </p:sp>
      <p:sp>
        <p:nvSpPr>
          <p:cNvPr id="3" name="Text Placeholder 2"/>
          <p:cNvSpPr>
            <a:spLocks noGrp="1"/>
          </p:cNvSpPr>
          <p:nvPr>
            <p:ph type="body" sz="quarter" idx="14"/>
          </p:nvPr>
        </p:nvSpPr>
        <p:spPr>
          <a:xfrm>
            <a:off x="590168" y="1774786"/>
            <a:ext cx="7797230" cy="4149359"/>
          </a:xfrm>
        </p:spPr>
        <p:txBody>
          <a:bodyPr/>
          <a:lstStyle/>
          <a:p>
            <a:r>
              <a:rPr lang="en-GB" b="1" dirty="0">
                <a:solidFill>
                  <a:srgbClr val="98A639"/>
                </a:solidFill>
              </a:rPr>
              <a:t>Bandwidth </a:t>
            </a:r>
            <a:r>
              <a:rPr lang="en-GB" dirty="0"/>
              <a:t>is a measure of the maximum capacity of a communications channel</a:t>
            </a:r>
          </a:p>
          <a:p>
            <a:r>
              <a:rPr lang="en-GB" dirty="0"/>
              <a:t>In computer networks, the term </a:t>
            </a:r>
            <a:r>
              <a:rPr lang="en-GB" b="1" dirty="0">
                <a:solidFill>
                  <a:srgbClr val="98A639"/>
                </a:solidFill>
              </a:rPr>
              <a:t>bandwidth</a:t>
            </a:r>
            <a:r>
              <a:rPr lang="en-GB" dirty="0">
                <a:solidFill>
                  <a:srgbClr val="98A639"/>
                </a:solidFill>
              </a:rPr>
              <a:t> </a:t>
            </a:r>
            <a:r>
              <a:rPr lang="en-GB" dirty="0"/>
              <a:t>is used as a synonym for </a:t>
            </a:r>
            <a:r>
              <a:rPr lang="en-GB" b="1" dirty="0">
                <a:solidFill>
                  <a:srgbClr val="98A639"/>
                </a:solidFill>
              </a:rPr>
              <a:t>data transfer rate</a:t>
            </a:r>
          </a:p>
          <a:p>
            <a:pPr lvl="1"/>
            <a:r>
              <a:rPr lang="en-GB" dirty="0"/>
              <a:t>It is usually expressed in </a:t>
            </a:r>
            <a:r>
              <a:rPr lang="en-GB" b="1" dirty="0">
                <a:solidFill>
                  <a:srgbClr val="98A639"/>
                </a:solidFill>
              </a:rPr>
              <a:t>bps</a:t>
            </a:r>
            <a:r>
              <a:rPr lang="en-GB" dirty="0"/>
              <a:t>, </a:t>
            </a:r>
            <a:r>
              <a:rPr lang="en-GB" b="1" dirty="0">
                <a:solidFill>
                  <a:srgbClr val="98A639"/>
                </a:solidFill>
              </a:rPr>
              <a:t>Mbps</a:t>
            </a:r>
            <a:r>
              <a:rPr lang="en-GB" dirty="0">
                <a:solidFill>
                  <a:srgbClr val="98A639"/>
                </a:solidFill>
              </a:rPr>
              <a:t> </a:t>
            </a:r>
            <a:r>
              <a:rPr lang="en-GB" dirty="0"/>
              <a:t>or </a:t>
            </a:r>
            <a:r>
              <a:rPr lang="en-GB" b="1" dirty="0" err="1">
                <a:solidFill>
                  <a:srgbClr val="98A639"/>
                </a:solidFill>
              </a:rPr>
              <a:t>Gbps</a:t>
            </a:r>
            <a:endParaRPr lang="en-GB" b="1" dirty="0">
              <a:solidFill>
                <a:srgbClr val="98A639"/>
              </a:solidFill>
            </a:endParaRPr>
          </a:p>
          <a:p>
            <a:pPr lvl="1"/>
            <a:r>
              <a:rPr lang="en-GB" dirty="0"/>
              <a:t>There is a direct relationship between bandwidth and bit rate</a:t>
            </a:r>
          </a:p>
          <a:p>
            <a:pPr lvl="1"/>
            <a:r>
              <a:rPr lang="en-GB" dirty="0"/>
              <a:t>Think of a pipe carrying water – the greater the width of the pipe, the more water can flow through it, but it doesn’t necessarily flow any faster</a:t>
            </a:r>
          </a:p>
        </p:txBody>
      </p:sp>
    </p:spTree>
    <p:extLst>
      <p:ext uri="{BB962C8B-B14F-4D97-AF65-F5344CB8AC3E}">
        <p14:creationId xmlns:p14="http://schemas.microsoft.com/office/powerpoint/2010/main" val="690912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701" y="658510"/>
            <a:ext cx="9161433" cy="6199490"/>
          </a:xfrm>
          <a:prstGeom prst="rect">
            <a:avLst/>
          </a:prstGeom>
        </p:spPr>
      </p:pic>
      <p:sp>
        <p:nvSpPr>
          <p:cNvPr id="2" name="Text Placeholder 1"/>
          <p:cNvSpPr>
            <a:spLocks noGrp="1"/>
          </p:cNvSpPr>
          <p:nvPr>
            <p:ph type="body" sz="quarter" idx="13"/>
          </p:nvPr>
        </p:nvSpPr>
        <p:spPr/>
        <p:txBody>
          <a:bodyPr/>
          <a:lstStyle/>
          <a:p>
            <a:r>
              <a:rPr lang="en-GB" dirty="0"/>
              <a:t>How much bandwidth?</a:t>
            </a:r>
          </a:p>
        </p:txBody>
      </p:sp>
      <p:sp>
        <p:nvSpPr>
          <p:cNvPr id="3" name="Text Placeholder 2"/>
          <p:cNvSpPr>
            <a:spLocks noGrp="1"/>
          </p:cNvSpPr>
          <p:nvPr>
            <p:ph type="body" sz="quarter" idx="14"/>
          </p:nvPr>
        </p:nvSpPr>
        <p:spPr/>
        <p:txBody>
          <a:bodyPr/>
          <a:lstStyle/>
          <a:p>
            <a:r>
              <a:rPr lang="en-GB" dirty="0"/>
              <a:t>Instant messaging may require only 1,000bps</a:t>
            </a:r>
          </a:p>
          <a:p>
            <a:r>
              <a:rPr lang="en-GB" dirty="0"/>
              <a:t>An HD video transmission </a:t>
            </a:r>
            <a:r>
              <a:rPr lang="en-GB"/>
              <a:t>requires about 4Mbs</a:t>
            </a:r>
            <a:endParaRPr lang="en-GB" dirty="0"/>
          </a:p>
          <a:p>
            <a:r>
              <a:rPr lang="en-GB"/>
              <a:t>Digital </a:t>
            </a:r>
            <a:r>
              <a:rPr lang="en-GB" dirty="0"/>
              <a:t>TV can use a bandwidth of about 19Mbps to broadcast several channels simultaneously</a:t>
            </a:r>
          </a:p>
        </p:txBody>
      </p:sp>
    </p:spTree>
    <p:extLst>
      <p:ext uri="{BB962C8B-B14F-4D97-AF65-F5344CB8AC3E}">
        <p14:creationId xmlns:p14="http://schemas.microsoft.com/office/powerpoint/2010/main" val="1086388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GB" dirty="0"/>
              <a:t>Worksheet 1</a:t>
            </a:r>
          </a:p>
        </p:txBody>
      </p:sp>
      <p:sp>
        <p:nvSpPr>
          <p:cNvPr id="7" name="Text Placeholder 6"/>
          <p:cNvSpPr>
            <a:spLocks noGrp="1"/>
          </p:cNvSpPr>
          <p:nvPr>
            <p:ph type="body" sz="quarter" idx="14"/>
          </p:nvPr>
        </p:nvSpPr>
        <p:spPr/>
        <p:txBody>
          <a:bodyPr/>
          <a:lstStyle/>
          <a:p>
            <a:r>
              <a:rPr lang="en-GB" sz="2800"/>
              <a:t>Complete </a:t>
            </a:r>
            <a:r>
              <a:rPr lang="en-GB" sz="2800" b="1"/>
              <a:t>Task </a:t>
            </a:r>
            <a:r>
              <a:rPr lang="en-GB" sz="2800" b="1" dirty="0"/>
              <a:t>2</a:t>
            </a:r>
          </a:p>
        </p:txBody>
      </p:sp>
    </p:spTree>
    <p:extLst>
      <p:ext uri="{BB962C8B-B14F-4D97-AF65-F5344CB8AC3E}">
        <p14:creationId xmlns:p14="http://schemas.microsoft.com/office/powerpoint/2010/main" val="2940650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1" y="2059410"/>
            <a:ext cx="4430005" cy="2454223"/>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5464" y="656257"/>
            <a:ext cx="4338536" cy="4338536"/>
          </a:xfrm>
          <a:prstGeom prst="rect">
            <a:avLst/>
          </a:prstGeom>
        </p:spPr>
      </p:pic>
      <p:sp>
        <p:nvSpPr>
          <p:cNvPr id="4" name="Text Placeholder 3"/>
          <p:cNvSpPr>
            <a:spLocks noGrp="1"/>
          </p:cNvSpPr>
          <p:nvPr>
            <p:ph type="body" sz="quarter" idx="13"/>
          </p:nvPr>
        </p:nvSpPr>
        <p:spPr/>
        <p:txBody>
          <a:bodyPr/>
          <a:lstStyle/>
          <a:p>
            <a:r>
              <a:rPr lang="en-GB"/>
              <a:t>Serial versus Parallel data transmission</a:t>
            </a:r>
          </a:p>
          <a:p>
            <a:endParaRPr lang="en-GB"/>
          </a:p>
        </p:txBody>
      </p:sp>
      <p:sp>
        <p:nvSpPr>
          <p:cNvPr id="5" name="Text Placeholder 4"/>
          <p:cNvSpPr>
            <a:spLocks noGrp="1"/>
          </p:cNvSpPr>
          <p:nvPr>
            <p:ph type="body" sz="quarter" idx="14"/>
          </p:nvPr>
        </p:nvSpPr>
        <p:spPr>
          <a:xfrm>
            <a:off x="719119" y="4545824"/>
            <a:ext cx="7797230" cy="1438575"/>
          </a:xfrm>
        </p:spPr>
        <p:txBody>
          <a:bodyPr/>
          <a:lstStyle/>
          <a:p>
            <a:r>
              <a:rPr lang="en-GB" dirty="0"/>
              <a:t>Serial data cables include the USB (Universal Serial Bus)</a:t>
            </a:r>
          </a:p>
          <a:p>
            <a:r>
              <a:rPr lang="en-GB" dirty="0"/>
              <a:t>Parallel cables are a ribbon of several smaller cables used primarily for connecting internal components</a:t>
            </a:r>
          </a:p>
        </p:txBody>
      </p:sp>
    </p:spTree>
    <p:extLst>
      <p:ext uri="{BB962C8B-B14F-4D97-AF65-F5344CB8AC3E}">
        <p14:creationId xmlns:p14="http://schemas.microsoft.com/office/powerpoint/2010/main" val="2736815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Recap of terms</a:t>
            </a:r>
            <a:endParaRPr lang="en-GB" dirty="0"/>
          </a:p>
        </p:txBody>
      </p:sp>
      <p:sp>
        <p:nvSpPr>
          <p:cNvPr id="3" name="Text Placeholder 2"/>
          <p:cNvSpPr>
            <a:spLocks noGrp="1"/>
          </p:cNvSpPr>
          <p:nvPr>
            <p:ph type="body" sz="quarter" idx="14"/>
          </p:nvPr>
        </p:nvSpPr>
        <p:spPr/>
        <p:txBody>
          <a:bodyPr/>
          <a:lstStyle/>
          <a:p>
            <a:pPr>
              <a:tabLst>
                <a:tab pos="2062163" algn="l"/>
              </a:tabLst>
            </a:pPr>
            <a:r>
              <a:rPr lang="en-GB" b="1"/>
              <a:t>Latency</a:t>
            </a:r>
            <a:r>
              <a:rPr lang="en-GB" sz="2000"/>
              <a:t>	</a:t>
            </a:r>
            <a:r>
              <a:rPr lang="en-GB" sz="2000">
                <a:solidFill>
                  <a:srgbClr val="98A639"/>
                </a:solidFill>
              </a:rPr>
              <a:t>The time delay between initiating a 		transmission and it being received</a:t>
            </a:r>
          </a:p>
          <a:p>
            <a:pPr>
              <a:tabLst>
                <a:tab pos="2062163" algn="l"/>
              </a:tabLst>
            </a:pPr>
            <a:r>
              <a:rPr lang="en-GB" b="1"/>
              <a:t>Protocol</a:t>
            </a:r>
            <a:r>
              <a:rPr lang="en-GB" sz="2000"/>
              <a:t>	</a:t>
            </a:r>
            <a:r>
              <a:rPr lang="en-GB" sz="2000">
                <a:solidFill>
                  <a:srgbClr val="98A639"/>
                </a:solidFill>
              </a:rPr>
              <a:t>A set of rules relating to 						communication between devices</a:t>
            </a:r>
          </a:p>
          <a:p>
            <a:pPr>
              <a:tabLst>
                <a:tab pos="2062163" algn="l"/>
              </a:tabLst>
            </a:pPr>
            <a:r>
              <a:rPr lang="en-GB" b="1"/>
              <a:t>Baud rate</a:t>
            </a:r>
            <a:r>
              <a:rPr lang="en-GB" sz="2000"/>
              <a:t>	</a:t>
            </a:r>
            <a:r>
              <a:rPr lang="en-GB" sz="2000">
                <a:solidFill>
                  <a:srgbClr val="98A639"/>
                </a:solidFill>
              </a:rPr>
              <a:t>The rate at which a signal in a 	communications channel changes state</a:t>
            </a:r>
          </a:p>
          <a:p>
            <a:pPr>
              <a:tabLst>
                <a:tab pos="2062163" algn="l"/>
              </a:tabLst>
            </a:pPr>
            <a:r>
              <a:rPr lang="en-GB" b="1"/>
              <a:t>Bit rate</a:t>
            </a:r>
            <a:r>
              <a:rPr lang="en-GB" sz="2000"/>
              <a:t>	</a:t>
            </a:r>
            <a:r>
              <a:rPr lang="en-GB" sz="2000">
                <a:solidFill>
                  <a:srgbClr val="98A639"/>
                </a:solidFill>
              </a:rPr>
              <a:t>The number of bits per second (bps) that are 	transferred between devices</a:t>
            </a:r>
          </a:p>
          <a:p>
            <a:pPr>
              <a:tabLst>
                <a:tab pos="2062163" algn="l"/>
              </a:tabLst>
            </a:pPr>
            <a:r>
              <a:rPr lang="en-GB" b="1"/>
              <a:t>Bandwidth</a:t>
            </a:r>
            <a:r>
              <a:rPr lang="en-GB" sz="2000"/>
              <a:t>	</a:t>
            </a:r>
            <a:r>
              <a:rPr lang="en-GB" sz="2000">
                <a:solidFill>
                  <a:srgbClr val="98A639"/>
                </a:solidFill>
              </a:rPr>
              <a:t>A measure of the maximum capacity of a given 	communication channel, usually measured in bps</a:t>
            </a:r>
          </a:p>
          <a:p>
            <a:endParaRPr lang="en-GB" sz="2000"/>
          </a:p>
        </p:txBody>
      </p:sp>
    </p:spTree>
    <p:extLst>
      <p:ext uri="{BB962C8B-B14F-4D97-AF65-F5344CB8AC3E}">
        <p14:creationId xmlns:p14="http://schemas.microsoft.com/office/powerpoint/2010/main" val="3877711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411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79" y="906233"/>
            <a:ext cx="8315217" cy="670772"/>
          </a:xfrm>
        </p:spPr>
        <p:txBody>
          <a:bodyPr/>
          <a:lstStyle/>
          <a:p>
            <a:r>
              <a:rPr lang="en-GB"/>
              <a:t>Serial versus </a:t>
            </a:r>
            <a:r>
              <a:rPr lang="en-GB" dirty="0"/>
              <a:t>Parallel data transmission</a:t>
            </a:r>
          </a:p>
        </p:txBody>
      </p:sp>
      <p:sp>
        <p:nvSpPr>
          <p:cNvPr id="3" name="Text Placeholder 2"/>
          <p:cNvSpPr>
            <a:spLocks noGrp="1"/>
          </p:cNvSpPr>
          <p:nvPr>
            <p:ph type="body" sz="quarter" idx="14"/>
          </p:nvPr>
        </p:nvSpPr>
        <p:spPr>
          <a:xfrm>
            <a:off x="724280" y="2097023"/>
            <a:ext cx="7797230" cy="3924953"/>
          </a:xfrm>
        </p:spPr>
        <p:txBody>
          <a:bodyPr/>
          <a:lstStyle/>
          <a:p>
            <a:pPr>
              <a:spcAft>
                <a:spcPts val="600"/>
              </a:spcAft>
            </a:pPr>
            <a:r>
              <a:rPr lang="en-GB" b="1" dirty="0"/>
              <a:t>Serial data transmission: </a:t>
            </a:r>
            <a:r>
              <a:rPr lang="en-GB" dirty="0"/>
              <a:t>bits are sent one after another along the same data line</a:t>
            </a:r>
          </a:p>
          <a:p>
            <a:pPr lvl="1"/>
            <a:r>
              <a:rPr lang="en-GB" dirty="0"/>
              <a:t>This means that only one line is needed to transmit data in one direction. (Two lines are required for two-way communication, plus a common signal ground wire)</a:t>
            </a:r>
          </a:p>
          <a:p>
            <a:pPr>
              <a:spcAft>
                <a:spcPts val="600"/>
              </a:spcAft>
            </a:pPr>
            <a:r>
              <a:rPr lang="en-GB" b="1" dirty="0"/>
              <a:t>Parallel data transmission: </a:t>
            </a:r>
            <a:r>
              <a:rPr lang="en-GB" dirty="0"/>
              <a:t>several bits (e.g. one byte of data) are sent simultaneously along separate lines or channels </a:t>
            </a:r>
          </a:p>
          <a:p>
            <a:pPr lvl="1"/>
            <a:r>
              <a:rPr lang="en-GB" dirty="0"/>
              <a:t>This means that an 8-bit block of data will require 8 data channels, plus some extra for control information</a:t>
            </a:r>
          </a:p>
          <a:p>
            <a:pPr lvl="1"/>
            <a:endParaRPr lang="en-GB" dirty="0"/>
          </a:p>
          <a:p>
            <a:endParaRPr lang="en-GB" dirty="0"/>
          </a:p>
        </p:txBody>
      </p:sp>
    </p:spTree>
    <p:extLst>
      <p:ext uri="{BB962C8B-B14F-4D97-AF65-F5344CB8AC3E}">
        <p14:creationId xmlns:p14="http://schemas.microsoft.com/office/powerpoint/2010/main" val="2070460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 short history of data communications</a:t>
            </a:r>
          </a:p>
        </p:txBody>
      </p:sp>
      <p:sp>
        <p:nvSpPr>
          <p:cNvPr id="3" name="Text Placeholder 2"/>
          <p:cNvSpPr>
            <a:spLocks noGrp="1"/>
          </p:cNvSpPr>
          <p:nvPr>
            <p:ph type="body" sz="quarter" idx="14"/>
          </p:nvPr>
        </p:nvSpPr>
        <p:spPr>
          <a:xfrm>
            <a:off x="724280" y="2148114"/>
            <a:ext cx="7797230" cy="3657600"/>
          </a:xfrm>
        </p:spPr>
        <p:txBody>
          <a:bodyPr/>
          <a:lstStyle/>
          <a:p>
            <a:r>
              <a:rPr lang="en-GB" dirty="0"/>
              <a:t>In the early days of computing, vast amounts of data were sent via </a:t>
            </a:r>
            <a:r>
              <a:rPr lang="en-GB" dirty="0">
                <a:solidFill>
                  <a:srgbClr val="98A639"/>
                </a:solidFill>
              </a:rPr>
              <a:t>serial </a:t>
            </a:r>
            <a:r>
              <a:rPr lang="en-GB" dirty="0"/>
              <a:t>connections</a:t>
            </a:r>
          </a:p>
          <a:p>
            <a:pPr lvl="1"/>
            <a:r>
              <a:rPr lang="en-GB" sz="1900" dirty="0"/>
              <a:t>Using serial communication, bits are sent one after the other </a:t>
            </a:r>
          </a:p>
          <a:p>
            <a:pPr lvl="1"/>
            <a:r>
              <a:rPr lang="en-GB" sz="1900" dirty="0"/>
              <a:t>For two-way communication, an extra line is required</a:t>
            </a:r>
          </a:p>
          <a:p>
            <a:pPr lvl="1"/>
            <a:r>
              <a:rPr lang="en-GB" sz="1900" dirty="0"/>
              <a:t>Serial connections were reliable but slow</a:t>
            </a:r>
          </a:p>
          <a:p>
            <a:endParaRPr lang="en-GB" dirty="0"/>
          </a:p>
        </p:txBody>
      </p:sp>
      <p:pic>
        <p:nvPicPr>
          <p:cNvPr id="1026" name="Picture 2" descr="C:\Users\Rob\AppData\Roaming\PixelMetrics\CaptureWiz\Temp\92.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4280" y="4587217"/>
            <a:ext cx="7654636" cy="1463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549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Parallel data transmission</a:t>
            </a:r>
          </a:p>
        </p:txBody>
      </p:sp>
      <p:sp>
        <p:nvSpPr>
          <p:cNvPr id="21" name="Text Placeholder 6"/>
          <p:cNvSpPr>
            <a:spLocks noGrp="1"/>
          </p:cNvSpPr>
          <p:nvPr>
            <p:ph type="body" sz="quarter" idx="14"/>
          </p:nvPr>
        </p:nvSpPr>
        <p:spPr/>
        <p:txBody>
          <a:bodyPr/>
          <a:lstStyle/>
          <a:p>
            <a:r>
              <a:rPr lang="en-GB" dirty="0"/>
              <a:t>Makers began using </a:t>
            </a:r>
            <a:r>
              <a:rPr lang="en-GB" dirty="0">
                <a:solidFill>
                  <a:srgbClr val="98A639"/>
                </a:solidFill>
              </a:rPr>
              <a:t>parallel </a:t>
            </a:r>
            <a:r>
              <a:rPr lang="en-GB" dirty="0"/>
              <a:t>connections</a:t>
            </a:r>
          </a:p>
          <a:p>
            <a:pPr lvl="1"/>
            <a:r>
              <a:rPr lang="en-GB" sz="2300" dirty="0"/>
              <a:t>Multiple bits are sent simultaneously</a:t>
            </a:r>
            <a:br>
              <a:rPr lang="en-GB" sz="2300" dirty="0"/>
            </a:br>
            <a:br>
              <a:rPr lang="en-GB" sz="2300" dirty="0"/>
            </a:br>
            <a:br>
              <a:rPr lang="en-GB" sz="2300" dirty="0"/>
            </a:br>
            <a:br>
              <a:rPr lang="en-GB" sz="2300" dirty="0"/>
            </a:br>
            <a:endParaRPr lang="en-GB" sz="2300" dirty="0"/>
          </a:p>
          <a:p>
            <a:pPr marL="444500" lvl="1" indent="0">
              <a:buNone/>
            </a:pPr>
            <a:br>
              <a:rPr lang="en-GB" sz="2300" dirty="0"/>
            </a:br>
            <a:endParaRPr lang="en-GB" sz="2300" dirty="0"/>
          </a:p>
          <a:p>
            <a:pPr lvl="1"/>
            <a:endParaRPr lang="en-GB" sz="2300" dirty="0"/>
          </a:p>
          <a:p>
            <a:pPr lvl="1"/>
            <a:r>
              <a:rPr lang="en-GB" sz="2300" dirty="0"/>
              <a:t>For two-way communication, twice the number of lines are required</a:t>
            </a:r>
          </a:p>
        </p:txBody>
      </p:sp>
      <p:pic>
        <p:nvPicPr>
          <p:cNvPr id="2052" name="Picture 4" descr="C:\Users\Rob\AppData\Roaming\PixelMetrics\CaptureWiz\Temp\8.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7149" y="2804153"/>
            <a:ext cx="7586487" cy="2651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319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Which do you think is </a:t>
            </a:r>
            <a:r>
              <a:rPr lang="en-GB" dirty="0"/>
              <a:t>faster?</a:t>
            </a:r>
          </a:p>
        </p:txBody>
      </p:sp>
      <p:sp>
        <p:nvSpPr>
          <p:cNvPr id="3" name="Text Placeholder 2"/>
          <p:cNvSpPr>
            <a:spLocks noGrp="1"/>
          </p:cNvSpPr>
          <p:nvPr>
            <p:ph type="body" sz="quarter" idx="14"/>
          </p:nvPr>
        </p:nvSpPr>
        <p:spPr/>
        <p:txBody>
          <a:bodyPr/>
          <a:lstStyle/>
          <a:p>
            <a:r>
              <a:rPr lang="en-GB" dirty="0"/>
              <a:t>Serial, or</a:t>
            </a:r>
          </a:p>
          <a:p>
            <a:r>
              <a:rPr lang="en-GB" dirty="0"/>
              <a:t>Parallel?</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04680" y="1682885"/>
            <a:ext cx="5739319" cy="3852153"/>
          </a:xfrm>
          <a:prstGeom prst="rect">
            <a:avLst/>
          </a:prstGeom>
        </p:spPr>
      </p:pic>
    </p:spTree>
    <p:extLst>
      <p:ext uri="{BB962C8B-B14F-4D97-AF65-F5344CB8AC3E}">
        <p14:creationId xmlns:p14="http://schemas.microsoft.com/office/powerpoint/2010/main" val="1804226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57554"/>
            <a:ext cx="9144000" cy="6200446"/>
          </a:xfrm>
          <a:prstGeom prst="rect">
            <a:avLst/>
          </a:prstGeom>
        </p:spPr>
      </p:pic>
      <p:sp>
        <p:nvSpPr>
          <p:cNvPr id="6" name="Text Placeholder 5"/>
          <p:cNvSpPr>
            <a:spLocks noGrp="1"/>
          </p:cNvSpPr>
          <p:nvPr>
            <p:ph type="body" sz="quarter" idx="13"/>
          </p:nvPr>
        </p:nvSpPr>
        <p:spPr/>
        <p:txBody>
          <a:bodyPr/>
          <a:lstStyle/>
          <a:p>
            <a:r>
              <a:rPr lang="en-GB" dirty="0"/>
              <a:t>Problems with parallel data transmission</a:t>
            </a:r>
          </a:p>
        </p:txBody>
      </p:sp>
      <p:sp>
        <p:nvSpPr>
          <p:cNvPr id="7" name="Text Placeholder 6"/>
          <p:cNvSpPr>
            <a:spLocks noGrp="1"/>
          </p:cNvSpPr>
          <p:nvPr>
            <p:ph type="body" sz="quarter" idx="14"/>
          </p:nvPr>
        </p:nvSpPr>
        <p:spPr>
          <a:xfrm>
            <a:off x="724279" y="2119086"/>
            <a:ext cx="8419721" cy="3038700"/>
          </a:xfrm>
        </p:spPr>
        <p:txBody>
          <a:bodyPr/>
          <a:lstStyle/>
          <a:p>
            <a:r>
              <a:rPr lang="en-GB" sz="2800" dirty="0"/>
              <a:t>As speeds of transmission got higher and higher, parallel connections developed problems</a:t>
            </a:r>
          </a:p>
          <a:p>
            <a:endParaRPr lang="en-GB" sz="2800" dirty="0"/>
          </a:p>
        </p:txBody>
      </p:sp>
    </p:spTree>
    <p:extLst>
      <p:ext uri="{BB962C8B-B14F-4D97-AF65-F5344CB8AC3E}">
        <p14:creationId xmlns:p14="http://schemas.microsoft.com/office/powerpoint/2010/main" val="3195487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80" y="906233"/>
            <a:ext cx="8248270" cy="670772"/>
          </a:xfrm>
        </p:spPr>
        <p:txBody>
          <a:bodyPr/>
          <a:lstStyle/>
          <a:p>
            <a:r>
              <a:rPr lang="en-GB" dirty="0"/>
              <a:t>The problem </a:t>
            </a:r>
            <a:r>
              <a:rPr lang="en-GB"/>
              <a:t>of skew</a:t>
            </a:r>
            <a:endParaRPr lang="en-GB" dirty="0"/>
          </a:p>
          <a:p>
            <a:endParaRPr lang="en-GB" dirty="0"/>
          </a:p>
        </p:txBody>
      </p:sp>
      <p:sp>
        <p:nvSpPr>
          <p:cNvPr id="3" name="Text Placeholder 2"/>
          <p:cNvSpPr>
            <a:spLocks noGrp="1"/>
          </p:cNvSpPr>
          <p:nvPr>
            <p:ph type="body" sz="quarter" idx="14"/>
          </p:nvPr>
        </p:nvSpPr>
        <p:spPr>
          <a:xfrm>
            <a:off x="638936" y="4289898"/>
            <a:ext cx="7797230" cy="2009348"/>
          </a:xfrm>
        </p:spPr>
        <p:txBody>
          <a:bodyPr/>
          <a:lstStyle/>
          <a:p>
            <a:r>
              <a:rPr lang="en-GB" sz="2400" dirty="0"/>
              <a:t>As each individual wire has slightly different properties, bits travel at slightly different speeds along each of the wires. This produces a problem known as </a:t>
            </a:r>
            <a:r>
              <a:rPr lang="en-GB" sz="2400" b="1" dirty="0">
                <a:solidFill>
                  <a:srgbClr val="98A639"/>
                </a:solidFill>
              </a:rPr>
              <a:t>skew</a:t>
            </a:r>
            <a:endParaRPr lang="en-GB" sz="2400" dirty="0">
              <a:solidFill>
                <a:srgbClr val="98A639"/>
              </a:solidFill>
            </a:endParaRPr>
          </a:p>
          <a:p>
            <a:pPr lvl="1">
              <a:spcBef>
                <a:spcPct val="20000"/>
              </a:spcBef>
            </a:pPr>
            <a:r>
              <a:rPr lang="en-GB" sz="1900" dirty="0"/>
              <a:t>What does this tell us about how and when </a:t>
            </a:r>
            <a:r>
              <a:rPr lang="en-GB" sz="1900" b="1" dirty="0"/>
              <a:t>parallel</a:t>
            </a:r>
            <a:r>
              <a:rPr lang="en-GB" sz="1900" dirty="0"/>
              <a:t> transmission can be used? </a:t>
            </a:r>
          </a:p>
        </p:txBody>
      </p:sp>
      <p:pic>
        <p:nvPicPr>
          <p:cNvPr id="3074" name="Picture 2" descr="C:\Users\Rob\AppData\Roaming\PixelMetrics\CaptureWiz\Temp\15.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31430" y="1670446"/>
            <a:ext cx="5675948" cy="245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772656"/>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3d882f4032af16e1296aca89b46bff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b206059bc1997f16bd7174fab84143fb"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2758A1-10D9-4678-B5BD-8B12E4B794F1}"/>
</file>

<file path=customXml/itemProps2.xml><?xml version="1.0" encoding="utf-8"?>
<ds:datastoreItem xmlns:ds="http://schemas.openxmlformats.org/officeDocument/2006/customXml" ds:itemID="{46CB2C02-98C7-4DB6-B0A5-334CAE33FCA2}"/>
</file>

<file path=customXml/itemProps3.xml><?xml version="1.0" encoding="utf-8"?>
<ds:datastoreItem xmlns:ds="http://schemas.openxmlformats.org/officeDocument/2006/customXml" ds:itemID="{D220CFA0-61F0-474E-BF8D-5B40E149C730}"/>
</file>

<file path=docProps/app.xml><?xml version="1.0" encoding="utf-8"?>
<Properties xmlns="http://schemas.openxmlformats.org/officeDocument/2006/extended-properties" xmlns:vt="http://schemas.openxmlformats.org/officeDocument/2006/docPropsVTypes">
  <Template>Unit 6</Template>
  <TotalTime>379</TotalTime>
  <Words>1253</Words>
  <Application>Microsoft Office PowerPoint</Application>
  <PresentationFormat>On-screen Show (4:3)</PresentationFormat>
  <Paragraphs>187</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Museo 700</vt:lpstr>
      <vt:lpstr>Museo 500</vt:lpstr>
      <vt:lpstr>Calibri</vt:lpstr>
      <vt:lpstr>Museo 100</vt:lpstr>
      <vt:lpstr>Arial</vt:lpstr>
      <vt:lpstr>Museo 900</vt:lpstr>
      <vt:lpstr>Museo900-Regular</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Robert Heathcote</cp:lastModifiedBy>
  <cp:revision>32</cp:revision>
  <dcterms:created xsi:type="dcterms:W3CDTF">2015-07-23T10:55:14Z</dcterms:created>
  <dcterms:modified xsi:type="dcterms:W3CDTF">2017-01-30T14:34:12Z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