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9" r:id="rId15"/>
    <p:sldId id="274" r:id="rId16"/>
    <p:sldId id="275" r:id="rId17"/>
    <p:sldId id="276" r:id="rId18"/>
    <p:sldId id="277" r:id="rId19"/>
    <p:sldId id="278" r:id="rId20"/>
    <p:sldId id="281" r:id="rId21"/>
  </p:sldIdLst>
  <p:sldSz cx="9144000" cy="6858000" type="screen4x3"/>
  <p:notesSz cx="6858000" cy="9144000"/>
  <p:embeddedFontLst>
    <p:embeddedFont>
      <p:font typeface="Museo 700" panose="02000000000000000000" pitchFamily="2" charset="0"/>
      <p:bold r:id="rId23"/>
    </p:embeddedFont>
    <p:embeddedFont>
      <p:font typeface="Museo 500" panose="02000000000000000000" pitchFamily="2" charset="0"/>
      <p:regular r:id="rId24"/>
    </p:embeddedFont>
    <p:embeddedFont>
      <p:font typeface="Calibri" panose="020F0502020204030204" pitchFamily="34" charset="0"/>
      <p:regular r:id="rId25"/>
      <p:bold r:id="rId26"/>
      <p:italic r:id="rId27"/>
      <p:boldItalic r:id="rId28"/>
    </p:embeddedFont>
    <p:embeddedFont>
      <p:font typeface="Museo 100" panose="02000000000000000000" pitchFamily="2" charset="0"/>
      <p:regular r:id="rId29"/>
    </p:embeddedFont>
    <p:embeddedFont>
      <p:font typeface="Museo 900" panose="02000000000000000000" pitchFamily="2" charset="0"/>
      <p:bold r:id="rId30"/>
    </p:embeddedFont>
    <p:embeddedFont>
      <p:font typeface="Museo900-Regular" panose="02000000000000000000" pitchFamily="2" charset="0"/>
      <p:bold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CB63"/>
    <a:srgbClr val="98A639"/>
    <a:srgbClr val="6C6F59"/>
    <a:srgbClr val="C0BB9E"/>
    <a:srgbClr val="2F586A"/>
    <a:srgbClr val="364656"/>
    <a:srgbClr val="274754"/>
    <a:srgbClr val="979A78"/>
    <a:srgbClr val="8D8959"/>
    <a:srgbClr val="2B75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4660"/>
  </p:normalViewPr>
  <p:slideViewPr>
    <p:cSldViewPr snapToGrid="0" snapToObjects="1" showGuides="1">
      <p:cViewPr varScale="1">
        <p:scale>
          <a:sx n="111" d="100"/>
          <a:sy n="111" d="100"/>
        </p:scale>
        <p:origin x="1506" y="9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30/01/2017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descr="Unit 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B2CB63"/>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B2CB63"/>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B2CB63"/>
                </a:solidFill>
                <a:latin typeface="Arial"/>
                <a:cs typeface="Arial"/>
              </a:rPr>
              <a:t>2</a:t>
            </a:r>
          </a:p>
        </p:txBody>
      </p:sp>
    </p:spTree>
    <p:extLst>
      <p:ext uri="{BB962C8B-B14F-4D97-AF65-F5344CB8AC3E}">
        <p14:creationId xmlns:p14="http://schemas.microsoft.com/office/powerpoint/2010/main" val="309895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8A63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71586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2CB6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9" name="Picture 28" descr="Unit 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8A639"/>
                </a:solidFill>
                <a:latin typeface="Arial"/>
                <a:cs typeface="Arial"/>
              </a:defRPr>
            </a:lvl2pPr>
            <a:lvl3pPr marL="723900" indent="-279400">
              <a:lnSpc>
                <a:spcPct val="100000"/>
              </a:lnSpc>
              <a:buFont typeface="Arial"/>
              <a:buChar char="•"/>
              <a:defRPr lang="en-US" sz="2000" kern="1200" baseline="0" dirty="0" smtClean="0">
                <a:solidFill>
                  <a:srgbClr val="B2CB6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Network topology</a:t>
            </a:r>
          </a:p>
          <a:p>
            <a:pPr>
              <a:spcBef>
                <a:spcPts val="288"/>
              </a:spcBef>
            </a:pPr>
            <a:r>
              <a:rPr lang="en-US" sz="1200" b="0" dirty="0">
                <a:solidFill>
                  <a:srgbClr val="FFFFFF"/>
                </a:solidFill>
                <a:latin typeface="Arial"/>
                <a:cs typeface="Arial"/>
              </a:rPr>
              <a:t>Unit 6: Communication: Technology and consequences</a:t>
            </a:r>
          </a:p>
        </p:txBody>
      </p:sp>
      <p:pic>
        <p:nvPicPr>
          <p:cNvPr id="28" name="Picture 27" descr="Logo Unit 6.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8" name="Picture 37" descr="Logo Unit 6.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9" name="Picture 38" descr="Unit 6.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8A639"/>
                </a:solidFill>
                <a:latin typeface="Arial"/>
                <a:cs typeface="Arial"/>
              </a:defRPr>
            </a:lvl2pPr>
            <a:lvl3pPr marL="723900" indent="-279400">
              <a:lnSpc>
                <a:spcPct val="100000"/>
              </a:lnSpc>
              <a:buFont typeface="Arial"/>
              <a:buChar char="•"/>
              <a:defRPr lang="en-US" sz="2000" kern="1200" baseline="0" dirty="0" smtClean="0">
                <a:solidFill>
                  <a:srgbClr val="B2CB6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42" name="TextBox 4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Network topology</a:t>
            </a:r>
          </a:p>
          <a:p>
            <a:pPr>
              <a:spcBef>
                <a:spcPts val="288"/>
              </a:spcBef>
            </a:pPr>
            <a:r>
              <a:rPr lang="en-US" sz="1200" b="0" dirty="0">
                <a:solidFill>
                  <a:srgbClr val="FFFFFF"/>
                </a:solidFill>
                <a:latin typeface="Arial"/>
                <a:cs typeface="Arial"/>
              </a:rPr>
              <a:t>Unit 6: Communication: Technology and consequences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29" name="Picture 28" descr="Unit 6.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8A639"/>
                </a:solidFill>
                <a:latin typeface="Arial"/>
                <a:cs typeface="Arial"/>
              </a:defRPr>
            </a:lvl2pPr>
            <a:lvl3pPr marL="723900" indent="-279400">
              <a:lnSpc>
                <a:spcPct val="100000"/>
              </a:lnSpc>
              <a:buFont typeface="Arial"/>
              <a:buChar char="•"/>
              <a:defRPr lang="en-US" sz="2000" kern="1200" baseline="0" dirty="0" smtClean="0">
                <a:solidFill>
                  <a:srgbClr val="B2CB6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2" name="TextBox 3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Network topology</a:t>
            </a:r>
          </a:p>
          <a:p>
            <a:pPr>
              <a:spcBef>
                <a:spcPts val="288"/>
              </a:spcBef>
            </a:pPr>
            <a:r>
              <a:rPr lang="en-US" sz="1200" b="0" dirty="0">
                <a:solidFill>
                  <a:srgbClr val="FFFFFF"/>
                </a:solidFill>
                <a:latin typeface="Arial"/>
                <a:cs typeface="Arial"/>
              </a:rPr>
              <a:t>Unit 6: Communication: Technology and consequences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7" name="Picture 26" descr="Unit 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8A639"/>
                </a:solidFill>
                <a:latin typeface="Arial"/>
                <a:cs typeface="Arial"/>
              </a:defRPr>
            </a:lvl2pPr>
            <a:lvl3pPr marL="723900" indent="-279400">
              <a:lnSpc>
                <a:spcPct val="100000"/>
              </a:lnSpc>
              <a:buFont typeface="Arial"/>
              <a:buChar char="•"/>
              <a:defRPr lang="en-US" sz="2000" kern="1200" baseline="0" dirty="0" smtClean="0">
                <a:solidFill>
                  <a:srgbClr val="B2CB6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0" name="TextBox 2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Network topology</a:t>
            </a:r>
          </a:p>
          <a:p>
            <a:pPr>
              <a:spcBef>
                <a:spcPts val="288"/>
              </a:spcBef>
            </a:pPr>
            <a:r>
              <a:rPr lang="en-US" sz="1200" b="0" dirty="0">
                <a:solidFill>
                  <a:srgbClr val="FFFFFF"/>
                </a:solidFill>
                <a:latin typeface="Arial"/>
                <a:cs typeface="Arial"/>
              </a:rPr>
              <a:t>Unit 6: Communication: Technology and consequences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38" name="Picture 37" descr="Logo Unit 6.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9" name="Picture 38" descr="Unit 6.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2" name="TextBox 4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Network topology</a:t>
            </a:r>
          </a:p>
          <a:p>
            <a:pPr>
              <a:spcBef>
                <a:spcPts val="288"/>
              </a:spcBef>
            </a:pPr>
            <a:r>
              <a:rPr lang="en-US" sz="1200" b="0" dirty="0">
                <a:solidFill>
                  <a:srgbClr val="FFFFFF"/>
                </a:solidFill>
                <a:latin typeface="Arial"/>
                <a:cs typeface="Arial"/>
              </a:rPr>
              <a:t>Unit 6: Communication: Technology and consequences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46270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65" r:id="rId1"/>
    <p:sldLayoutId id="2147483654" r:id="rId2"/>
    <p:sldLayoutId id="2147483664" r:id="rId3"/>
    <p:sldLayoutId id="2147483652" r:id="rId4"/>
    <p:sldLayoutId id="2147483653" r:id="rId5"/>
    <p:sldLayoutId id="2147483655" r:id="rId6"/>
    <p:sldLayoutId id="2147483656" r:id="rId7"/>
    <p:sldLayoutId id="2147483666"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AS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Network topology</a:t>
            </a:r>
            <a:endParaRPr lang="en-US" dirty="0">
              <a:latin typeface="Museo 100" panose="02000000000000000000" pitchFamily="50" charset="0"/>
            </a:endParaRPr>
          </a:p>
          <a:p>
            <a:pPr lvl="1"/>
            <a:br>
              <a:rPr lang="en-US" sz="2000" dirty="0">
                <a:latin typeface="Museo 100" panose="02000000000000000000" pitchFamily="50" charset="0"/>
              </a:rPr>
            </a:br>
            <a:r>
              <a:rPr lang="en-US" sz="2000" dirty="0">
                <a:latin typeface="Museo 100" panose="02000000000000000000" pitchFamily="50" charset="0"/>
              </a:rPr>
              <a:t>Unit 6</a:t>
            </a:r>
          </a:p>
          <a:p>
            <a:pPr lvl="1"/>
            <a:r>
              <a:rPr lang="en-US" sz="2000" dirty="0">
                <a:latin typeface="Museo 100" panose="02000000000000000000" pitchFamily="50" charset="0"/>
              </a:rPr>
              <a:t>Communication: Technology and consequences</a:t>
            </a:r>
          </a:p>
        </p:txBody>
      </p:sp>
    </p:spTree>
    <p:extLst>
      <p:ext uri="{BB962C8B-B14F-4D97-AF65-F5344CB8AC3E}">
        <p14:creationId xmlns:p14="http://schemas.microsoft.com/office/powerpoint/2010/main" val="1719549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Bus network</a:t>
            </a:r>
          </a:p>
        </p:txBody>
      </p:sp>
      <p:sp>
        <p:nvSpPr>
          <p:cNvPr id="8" name="Text Placeholder 2"/>
          <p:cNvSpPr>
            <a:spLocks noGrp="1"/>
          </p:cNvSpPr>
          <p:nvPr>
            <p:ph type="body" sz="quarter" idx="14"/>
          </p:nvPr>
        </p:nvSpPr>
        <p:spPr>
          <a:xfrm>
            <a:off x="735356" y="1704180"/>
            <a:ext cx="7797230" cy="1102931"/>
          </a:xfrm>
        </p:spPr>
        <p:txBody>
          <a:bodyPr/>
          <a:lstStyle/>
          <a:p>
            <a:r>
              <a:rPr lang="en-GB" dirty="0"/>
              <a:t>What are the advantages and disadvantages of a bus network?</a:t>
            </a:r>
          </a:p>
        </p:txBody>
      </p:sp>
      <p:graphicFrame>
        <p:nvGraphicFramePr>
          <p:cNvPr id="7" name="Table 6"/>
          <p:cNvGraphicFramePr>
            <a:graphicFrameLocks noGrp="1"/>
          </p:cNvGraphicFramePr>
          <p:nvPr>
            <p:extLst>
              <p:ext uri="{D42A27DB-BD31-4B8C-83A1-F6EECF244321}">
                <p14:modId xmlns:p14="http://schemas.microsoft.com/office/powerpoint/2010/main" val="3807382746"/>
              </p:ext>
            </p:extLst>
          </p:nvPr>
        </p:nvGraphicFramePr>
        <p:xfrm>
          <a:off x="978277" y="2649763"/>
          <a:ext cx="7200522" cy="3420000"/>
        </p:xfrm>
        <a:graphic>
          <a:graphicData uri="http://schemas.openxmlformats.org/drawingml/2006/table">
            <a:tbl>
              <a:tblPr firstRow="1" bandRow="1">
                <a:tableStyleId>{5C22544A-7EE6-4342-B048-85BDC9FD1C3A}</a:tableStyleId>
              </a:tblPr>
              <a:tblGrid>
                <a:gridCol w="3619123">
                  <a:extLst>
                    <a:ext uri="{9D8B030D-6E8A-4147-A177-3AD203B41FA5}">
                      <a16:colId xmlns:a16="http://schemas.microsoft.com/office/drawing/2014/main" val="20000"/>
                    </a:ext>
                  </a:extLst>
                </a:gridCol>
                <a:gridCol w="3581399">
                  <a:extLst>
                    <a:ext uri="{9D8B030D-6E8A-4147-A177-3AD203B41FA5}">
                      <a16:colId xmlns:a16="http://schemas.microsoft.com/office/drawing/2014/main" val="20001"/>
                    </a:ext>
                  </a:extLst>
                </a:gridCol>
              </a:tblGrid>
              <a:tr h="684000">
                <a:tc>
                  <a:txBody>
                    <a:bodyPr/>
                    <a:lstStyle/>
                    <a:p>
                      <a:pPr algn="ctr"/>
                      <a:r>
                        <a:rPr lang="en-GB" sz="2500" dirty="0">
                          <a:latin typeface="Arial" panose="020B0604020202020204" pitchFamily="34" charset="0"/>
                          <a:cs typeface="Arial" panose="020B0604020202020204" pitchFamily="34" charset="0"/>
                        </a:rPr>
                        <a:t>Advantages</a:t>
                      </a:r>
                    </a:p>
                  </a:txBody>
                  <a:tcPr anchor="ctr">
                    <a:lnL w="12700" cmpd="sng">
                      <a:noFill/>
                    </a:lnL>
                    <a:lnR w="12700" cap="flat" cmpd="sng" algn="ctr">
                      <a:solidFill>
                        <a:srgbClr val="98A639"/>
                      </a:solidFill>
                      <a:prstDash val="solid"/>
                      <a:round/>
                      <a:headEnd type="none" w="med" len="med"/>
                      <a:tailEnd type="none" w="med" len="med"/>
                    </a:lnR>
                    <a:lnT w="12700" cmpd="sng">
                      <a:noFill/>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solidFill>
                      <a:srgbClr val="98A639"/>
                    </a:solidFill>
                  </a:tcPr>
                </a:tc>
                <a:tc>
                  <a:txBody>
                    <a:bodyPr/>
                    <a:lstStyle/>
                    <a:p>
                      <a:pPr algn="ctr"/>
                      <a:r>
                        <a:rPr lang="en-GB" sz="2500" dirty="0">
                          <a:latin typeface="Arial" panose="020B0604020202020204" pitchFamily="34" charset="0"/>
                          <a:cs typeface="Arial" panose="020B0604020202020204" pitchFamily="34" charset="0"/>
                        </a:rPr>
                        <a:t>Disadvantages</a:t>
                      </a:r>
                    </a:p>
                  </a:txBody>
                  <a:tcPr anchor="ctr">
                    <a:lnL w="12700" cap="flat" cmpd="sng" algn="ctr">
                      <a:solidFill>
                        <a:srgbClr val="98A639"/>
                      </a:solidFill>
                      <a:prstDash val="solid"/>
                      <a:round/>
                      <a:headEnd type="none" w="med" len="med"/>
                      <a:tailEnd type="none" w="med" len="med"/>
                    </a:lnL>
                    <a:lnR w="12700" cmpd="sng">
                      <a:noFill/>
                    </a:lnR>
                    <a:lnT w="12700" cmpd="sng">
                      <a:noFill/>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solidFill>
                      <a:srgbClr val="98A639"/>
                    </a:solidFill>
                  </a:tcPr>
                </a:tc>
                <a:extLst>
                  <a:ext uri="{0D108BD9-81ED-4DB2-BD59-A6C34878D82A}">
                    <a16:rowId xmlns:a16="http://schemas.microsoft.com/office/drawing/2014/main" val="10000"/>
                  </a:ext>
                </a:extLst>
              </a:tr>
              <a:tr h="684000">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98A639"/>
                      </a:solidFill>
                      <a:prstDash val="solid"/>
                      <a:round/>
                      <a:headEnd type="none" w="med" len="med"/>
                      <a:tailEnd type="none" w="med" len="med"/>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8A639"/>
                      </a:solidFill>
                      <a:prstDash val="solid"/>
                      <a:round/>
                      <a:headEnd type="none" w="med" len="med"/>
                      <a:tailEnd type="none" w="med" len="med"/>
                    </a:lnL>
                    <a:lnR w="12700" cmpd="sng">
                      <a:noFill/>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4000">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98A639"/>
                      </a:solidFill>
                      <a:prstDash val="solid"/>
                      <a:round/>
                      <a:headEnd type="none" w="med" len="med"/>
                      <a:tailEnd type="none" w="med" len="med"/>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8A639"/>
                      </a:solidFill>
                      <a:prstDash val="solid"/>
                      <a:round/>
                      <a:headEnd type="none" w="med" len="med"/>
                      <a:tailEnd type="none" w="med" len="med"/>
                    </a:lnL>
                    <a:lnR w="12700" cmpd="sng">
                      <a:noFill/>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4000">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98A639"/>
                      </a:solidFill>
                      <a:prstDash val="solid"/>
                      <a:round/>
                      <a:headEnd type="none" w="med" len="med"/>
                      <a:tailEnd type="none" w="med" len="med"/>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8A639"/>
                      </a:solidFill>
                      <a:prstDash val="solid"/>
                      <a:round/>
                      <a:headEnd type="none" w="med" len="med"/>
                      <a:tailEnd type="none" w="med" len="med"/>
                    </a:lnL>
                    <a:lnR w="12700" cmpd="sng">
                      <a:noFill/>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84000">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98A639"/>
                      </a:solidFill>
                      <a:prstDash val="solid"/>
                      <a:round/>
                      <a:headEnd type="none" w="med" len="med"/>
                      <a:tailEnd type="none" w="med" len="med"/>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8A639"/>
                      </a:solidFill>
                      <a:prstDash val="solid"/>
                      <a:round/>
                      <a:headEnd type="none" w="med" len="med"/>
                      <a:tailEnd type="none" w="med" len="med"/>
                    </a:lnL>
                    <a:lnR w="12700" cmpd="sng">
                      <a:noFill/>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86933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Bus network</a:t>
            </a:r>
          </a:p>
        </p:txBody>
      </p:sp>
      <p:graphicFrame>
        <p:nvGraphicFramePr>
          <p:cNvPr id="6" name="Table 5"/>
          <p:cNvGraphicFramePr>
            <a:graphicFrameLocks noGrp="1"/>
          </p:cNvGraphicFramePr>
          <p:nvPr>
            <p:extLst>
              <p:ext uri="{D42A27DB-BD31-4B8C-83A1-F6EECF244321}">
                <p14:modId xmlns:p14="http://schemas.microsoft.com/office/powerpoint/2010/main" val="4128359315"/>
              </p:ext>
            </p:extLst>
          </p:nvPr>
        </p:nvGraphicFramePr>
        <p:xfrm>
          <a:off x="978277" y="1786163"/>
          <a:ext cx="7200522" cy="4184712"/>
        </p:xfrm>
        <a:graphic>
          <a:graphicData uri="http://schemas.openxmlformats.org/drawingml/2006/table">
            <a:tbl>
              <a:tblPr firstRow="1" bandRow="1">
                <a:tableStyleId>{5C22544A-7EE6-4342-B048-85BDC9FD1C3A}</a:tableStyleId>
              </a:tblPr>
              <a:tblGrid>
                <a:gridCol w="3619123">
                  <a:extLst>
                    <a:ext uri="{9D8B030D-6E8A-4147-A177-3AD203B41FA5}">
                      <a16:colId xmlns:a16="http://schemas.microsoft.com/office/drawing/2014/main" val="20000"/>
                    </a:ext>
                  </a:extLst>
                </a:gridCol>
                <a:gridCol w="3581399">
                  <a:extLst>
                    <a:ext uri="{9D8B030D-6E8A-4147-A177-3AD203B41FA5}">
                      <a16:colId xmlns:a16="http://schemas.microsoft.com/office/drawing/2014/main" val="20001"/>
                    </a:ext>
                  </a:extLst>
                </a:gridCol>
              </a:tblGrid>
              <a:tr h="794718">
                <a:tc>
                  <a:txBody>
                    <a:bodyPr/>
                    <a:lstStyle/>
                    <a:p>
                      <a:pPr algn="ctr"/>
                      <a:r>
                        <a:rPr lang="en-GB" sz="2500" dirty="0">
                          <a:latin typeface="Arial" panose="020B0604020202020204" pitchFamily="34" charset="0"/>
                          <a:cs typeface="Arial" panose="020B0604020202020204" pitchFamily="34" charset="0"/>
                        </a:rPr>
                        <a:t>Advantages</a:t>
                      </a:r>
                    </a:p>
                  </a:txBody>
                  <a:tcPr anchor="ctr">
                    <a:lnL w="12700" cmpd="sng">
                      <a:noFill/>
                    </a:lnL>
                    <a:lnR w="12700" cap="flat" cmpd="sng" algn="ctr">
                      <a:solidFill>
                        <a:srgbClr val="98A639"/>
                      </a:solidFill>
                      <a:prstDash val="solid"/>
                      <a:round/>
                      <a:headEnd type="none" w="med" len="med"/>
                      <a:tailEnd type="none" w="med" len="med"/>
                    </a:lnR>
                    <a:lnT w="12700" cmpd="sng">
                      <a:noFill/>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solidFill>
                      <a:srgbClr val="98A639"/>
                    </a:solidFill>
                  </a:tcPr>
                </a:tc>
                <a:tc>
                  <a:txBody>
                    <a:bodyPr/>
                    <a:lstStyle/>
                    <a:p>
                      <a:pPr algn="ctr"/>
                      <a:r>
                        <a:rPr lang="en-GB" sz="2500" dirty="0">
                          <a:latin typeface="Arial" panose="020B0604020202020204" pitchFamily="34" charset="0"/>
                          <a:cs typeface="Arial" panose="020B0604020202020204" pitchFamily="34" charset="0"/>
                        </a:rPr>
                        <a:t>Disadvantages</a:t>
                      </a:r>
                    </a:p>
                  </a:txBody>
                  <a:tcPr anchor="ctr">
                    <a:lnL w="12700" cap="flat" cmpd="sng" algn="ctr">
                      <a:solidFill>
                        <a:srgbClr val="98A639"/>
                      </a:solidFill>
                      <a:prstDash val="solid"/>
                      <a:round/>
                      <a:headEnd type="none" w="med" len="med"/>
                      <a:tailEnd type="none" w="med" len="med"/>
                    </a:lnL>
                    <a:lnR w="12700" cmpd="sng">
                      <a:noFill/>
                    </a:lnR>
                    <a:lnT w="12700" cmpd="sng">
                      <a:noFill/>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solidFill>
                      <a:srgbClr val="98A639"/>
                    </a:solidFill>
                  </a:tcPr>
                </a:tc>
                <a:extLst>
                  <a:ext uri="{0D108BD9-81ED-4DB2-BD59-A6C34878D82A}">
                    <a16:rowId xmlns:a16="http://schemas.microsoft.com/office/drawing/2014/main" val="10000"/>
                  </a:ext>
                </a:extLst>
              </a:tr>
              <a:tr h="794718">
                <a:tc>
                  <a:txBody>
                    <a:bodyPr/>
                    <a:lstStyle/>
                    <a:p>
                      <a:r>
                        <a:rPr lang="en-GB" sz="2000" dirty="0">
                          <a:solidFill>
                            <a:schemeClr val="tx1"/>
                          </a:solidFill>
                          <a:latin typeface="Arial" panose="020B0604020202020204" pitchFamily="34" charset="0"/>
                          <a:cs typeface="Arial" panose="020B0604020202020204" pitchFamily="34" charset="0"/>
                        </a:rPr>
                        <a:t>Inexpensive to set up</a:t>
                      </a:r>
                    </a:p>
                  </a:txBody>
                  <a:tcPr anchor="ctr">
                    <a:lnL w="12700" cmpd="sng">
                      <a:noFill/>
                    </a:lnL>
                    <a:lnR w="12700" cap="flat" cmpd="sng" algn="ctr">
                      <a:solidFill>
                        <a:srgbClr val="98A639"/>
                      </a:solidFill>
                      <a:prstDash val="solid"/>
                      <a:round/>
                      <a:headEnd type="none" w="med" len="med"/>
                      <a:tailEnd type="none" w="med" len="med"/>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solidFill>
                            <a:schemeClr val="tx1"/>
                          </a:solidFill>
                          <a:latin typeface="Arial" panose="020B0604020202020204" pitchFamily="34" charset="0"/>
                          <a:cs typeface="Arial" panose="020B0604020202020204" pitchFamily="34" charset="0"/>
                        </a:rPr>
                        <a:t>Main cable is a point of failure</a:t>
                      </a:r>
                    </a:p>
                  </a:txBody>
                  <a:tcPr anchor="ctr">
                    <a:lnL w="12700" cap="flat" cmpd="sng" algn="ctr">
                      <a:solidFill>
                        <a:srgbClr val="98A639"/>
                      </a:solidFill>
                      <a:prstDash val="solid"/>
                      <a:round/>
                      <a:headEnd type="none" w="med" len="med"/>
                      <a:tailEnd type="none" w="med" len="med"/>
                    </a:lnL>
                    <a:lnR w="12700" cmpd="sng">
                      <a:noFill/>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94718">
                <a:tc>
                  <a:txBody>
                    <a:bodyPr/>
                    <a:lstStyle/>
                    <a:p>
                      <a:r>
                        <a:rPr lang="en-GB" sz="2000" dirty="0">
                          <a:solidFill>
                            <a:schemeClr val="tx1"/>
                          </a:solidFill>
                          <a:latin typeface="Arial" panose="020B0604020202020204" pitchFamily="34" charset="0"/>
                          <a:cs typeface="Arial" panose="020B0604020202020204" pitchFamily="34" charset="0"/>
                        </a:rPr>
                        <a:t>Devices</a:t>
                      </a:r>
                      <a:r>
                        <a:rPr lang="en-GB" sz="2000" baseline="0" dirty="0">
                          <a:solidFill>
                            <a:schemeClr val="tx1"/>
                          </a:solidFill>
                          <a:latin typeface="Arial" panose="020B0604020202020204" pitchFamily="34" charset="0"/>
                          <a:cs typeface="Arial" panose="020B0604020202020204" pitchFamily="34" charset="0"/>
                        </a:rPr>
                        <a:t> can easily be added</a:t>
                      </a:r>
                      <a:endParaRPr lang="en-GB" sz="200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98A639"/>
                      </a:solidFill>
                      <a:prstDash val="solid"/>
                      <a:round/>
                      <a:headEnd type="none" w="med" len="med"/>
                      <a:tailEnd type="none" w="med" len="med"/>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solidFill>
                            <a:schemeClr val="tx1"/>
                          </a:solidFill>
                          <a:latin typeface="Arial" panose="020B0604020202020204" pitchFamily="34" charset="0"/>
                          <a:cs typeface="Arial" panose="020B0604020202020204" pitchFamily="34" charset="0"/>
                        </a:rPr>
                        <a:t>Limited cable length</a:t>
                      </a:r>
                    </a:p>
                  </a:txBody>
                  <a:tcPr anchor="ctr">
                    <a:lnL w="12700" cap="flat" cmpd="sng" algn="ctr">
                      <a:solidFill>
                        <a:srgbClr val="98A639"/>
                      </a:solidFill>
                      <a:prstDash val="solid"/>
                      <a:round/>
                      <a:headEnd type="none" w="med" len="med"/>
                      <a:tailEnd type="none" w="med" len="med"/>
                    </a:lnL>
                    <a:lnR w="12700" cmpd="sng">
                      <a:noFill/>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97127">
                <a:tc>
                  <a:txBody>
                    <a:bodyPr/>
                    <a:lstStyle/>
                    <a:p>
                      <a:r>
                        <a:rPr lang="en-GB" sz="2000" dirty="0">
                          <a:solidFill>
                            <a:schemeClr val="tx1"/>
                          </a:solidFill>
                          <a:latin typeface="Arial" panose="020B0604020202020204" pitchFamily="34" charset="0"/>
                          <a:cs typeface="Arial" panose="020B0604020202020204" pitchFamily="34" charset="0"/>
                        </a:rPr>
                        <a:t>Good for small networks</a:t>
                      </a:r>
                    </a:p>
                  </a:txBody>
                  <a:tcPr anchor="ctr">
                    <a:lnL w="12700" cmpd="sng">
                      <a:noFill/>
                    </a:lnL>
                    <a:lnR w="12700" cap="flat" cmpd="sng" algn="ctr">
                      <a:solidFill>
                        <a:srgbClr val="98A639"/>
                      </a:solidFill>
                      <a:prstDash val="solid"/>
                      <a:round/>
                      <a:headEnd type="none" w="med" len="med"/>
                      <a:tailEnd type="none" w="med" len="med"/>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solidFill>
                            <a:schemeClr val="tx1"/>
                          </a:solidFill>
                          <a:latin typeface="Arial" panose="020B0604020202020204" pitchFamily="34" charset="0"/>
                          <a:cs typeface="Arial" panose="020B0604020202020204" pitchFamily="34" charset="0"/>
                        </a:rPr>
                        <a:t>Performance degrades with heavy use, owing to data “collisions”</a:t>
                      </a:r>
                    </a:p>
                  </a:txBody>
                  <a:tcPr anchor="ctr">
                    <a:lnL w="12700" cap="flat" cmpd="sng" algn="ctr">
                      <a:solidFill>
                        <a:srgbClr val="98A639"/>
                      </a:solidFill>
                      <a:prstDash val="solid"/>
                      <a:round/>
                      <a:headEnd type="none" w="med" len="med"/>
                      <a:tailEnd type="none" w="med" len="med"/>
                    </a:lnL>
                    <a:lnR w="12700" cmpd="sng">
                      <a:noFill/>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94718">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98A639"/>
                      </a:solidFill>
                      <a:prstDash val="solid"/>
                      <a:round/>
                      <a:headEnd type="none" w="med" len="med"/>
                      <a:tailEnd type="none" w="med" len="med"/>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solidFill>
                            <a:schemeClr val="tx1"/>
                          </a:solidFill>
                          <a:latin typeface="Arial" panose="020B0604020202020204" pitchFamily="34" charset="0"/>
                          <a:cs typeface="Arial" panose="020B0604020202020204" pitchFamily="34" charset="0"/>
                        </a:rPr>
                        <a:t>Poor security</a:t>
                      </a:r>
                    </a:p>
                  </a:txBody>
                  <a:tcPr anchor="ctr">
                    <a:lnL w="12700" cap="flat" cmpd="sng" algn="ctr">
                      <a:solidFill>
                        <a:srgbClr val="98A639"/>
                      </a:solidFill>
                      <a:prstDash val="solid"/>
                      <a:round/>
                      <a:headEnd type="none" w="med" len="med"/>
                      <a:tailEnd type="none" w="med" len="med"/>
                    </a:lnL>
                    <a:lnR w="12700" cmpd="sng">
                      <a:noFill/>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1477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Star network topology</a:t>
            </a:r>
          </a:p>
        </p:txBody>
      </p:sp>
      <p:sp>
        <p:nvSpPr>
          <p:cNvPr id="21" name="TextBox 20"/>
          <p:cNvSpPr txBox="1"/>
          <p:nvPr/>
        </p:nvSpPr>
        <p:spPr>
          <a:xfrm>
            <a:off x="4900715" y="3827686"/>
            <a:ext cx="1144253" cy="307777"/>
          </a:xfrm>
          <a:prstGeom prst="rect">
            <a:avLst/>
          </a:prstGeom>
          <a:noFill/>
        </p:spPr>
        <p:txBody>
          <a:bodyPr wrap="none" rtlCol="0">
            <a:spAutoFit/>
          </a:bodyPr>
          <a:lstStyle/>
          <a:p>
            <a:pPr algn="ctr"/>
            <a:r>
              <a:rPr lang="en-GB" sz="1400" b="1" dirty="0">
                <a:latin typeface="Arial" panose="020B0604020202020204" pitchFamily="34" charset="0"/>
                <a:cs typeface="Arial" panose="020B0604020202020204" pitchFamily="34" charset="0"/>
              </a:rPr>
              <a:t>Switch / Hub</a:t>
            </a:r>
          </a:p>
        </p:txBody>
      </p:sp>
      <p:cxnSp>
        <p:nvCxnSpPr>
          <p:cNvPr id="47" name="Straight Connector 46"/>
          <p:cNvCxnSpPr/>
          <p:nvPr/>
        </p:nvCxnSpPr>
        <p:spPr>
          <a:xfrm flipH="1" flipV="1">
            <a:off x="4793991" y="4227885"/>
            <a:ext cx="2085413" cy="761775"/>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grpSp>
        <p:nvGrpSpPr>
          <p:cNvPr id="24" name="Group 23"/>
          <p:cNvGrpSpPr/>
          <p:nvPr/>
        </p:nvGrpSpPr>
        <p:grpSpPr>
          <a:xfrm>
            <a:off x="1591403" y="1627607"/>
            <a:ext cx="5885139" cy="4671334"/>
            <a:chOff x="1591403" y="1627607"/>
            <a:chExt cx="5885139" cy="4671334"/>
          </a:xfrm>
        </p:grpSpPr>
        <p:grpSp>
          <p:nvGrpSpPr>
            <p:cNvPr id="22" name="Group 21"/>
            <p:cNvGrpSpPr/>
            <p:nvPr/>
          </p:nvGrpSpPr>
          <p:grpSpPr>
            <a:xfrm>
              <a:off x="2251378" y="2402682"/>
              <a:ext cx="4565188" cy="3066256"/>
              <a:chOff x="2251378" y="2402682"/>
              <a:chExt cx="4565188" cy="3066256"/>
            </a:xfrm>
          </p:grpSpPr>
          <p:cxnSp>
            <p:nvCxnSpPr>
              <p:cNvPr id="17" name="Straight Connector 16"/>
              <p:cNvCxnSpPr/>
              <p:nvPr/>
            </p:nvCxnSpPr>
            <p:spPr>
              <a:xfrm>
                <a:off x="4533972" y="2402682"/>
                <a:ext cx="0" cy="3066256"/>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a:off x="2373107" y="2829190"/>
                <a:ext cx="2259408" cy="1032749"/>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40" name="Straight Connector 39"/>
              <p:cNvCxnSpPr/>
              <p:nvPr/>
            </p:nvCxnSpPr>
            <p:spPr>
              <a:xfrm flipH="1">
                <a:off x="4762572" y="2782888"/>
                <a:ext cx="2053994" cy="928104"/>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46" name="Straight Connector 45"/>
              <p:cNvCxnSpPr/>
              <p:nvPr/>
            </p:nvCxnSpPr>
            <p:spPr>
              <a:xfrm flipH="1">
                <a:off x="2251378" y="4227885"/>
                <a:ext cx="2053994" cy="761775"/>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24787" y="3659188"/>
                <a:ext cx="618370" cy="618370"/>
              </a:xfrm>
              <a:prstGeom prst="rect">
                <a:avLst/>
              </a:prstGeom>
            </p:spPr>
          </p:pic>
        </p:grpSp>
        <p:grpSp>
          <p:nvGrpSpPr>
            <p:cNvPr id="23" name="Group 22"/>
            <p:cNvGrpSpPr/>
            <p:nvPr/>
          </p:nvGrpSpPr>
          <p:grpSpPr>
            <a:xfrm>
              <a:off x="1591403" y="1627607"/>
              <a:ext cx="5885139" cy="4671334"/>
              <a:chOff x="1591403" y="1627607"/>
              <a:chExt cx="5885139" cy="4671334"/>
            </a:xfrm>
          </p:grpSpPr>
          <p:pic>
            <p:nvPicPr>
              <p:cNvPr id="18" name="Picture 17"/>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40050" y="4874189"/>
                <a:ext cx="904975" cy="904975"/>
              </a:xfrm>
              <a:prstGeom prst="rect">
                <a:avLst/>
              </a:prstGeom>
            </p:spPr>
          </p:pic>
          <p:pic>
            <p:nvPicPr>
              <p:cNvPr id="19" name="Picture 18"/>
              <p:cNvPicPr>
                <a:picLocks noChangeAspect="1"/>
              </p:cNvPicPr>
              <p:nvPr/>
            </p:nvPicPr>
            <p:blipFill>
              <a:blip r:embed="rId4">
                <a:clrChange>
                  <a:clrFrom>
                    <a:srgbClr val="FFFFFF"/>
                  </a:clrFrom>
                  <a:clrTo>
                    <a:srgbClr val="FFFFFF">
                      <a:alpha val="0"/>
                    </a:srgbClr>
                  </a:clrTo>
                </a:clrChange>
              </a:blip>
              <a:stretch>
                <a:fillRect/>
              </a:stretch>
            </p:blipFill>
            <p:spPr>
              <a:xfrm>
                <a:off x="6489635" y="2030594"/>
                <a:ext cx="986907" cy="986907"/>
              </a:xfrm>
              <a:prstGeom prst="rect">
                <a:avLst/>
              </a:prstGeom>
            </p:spPr>
          </p:pic>
          <p:pic>
            <p:nvPicPr>
              <p:cNvPr id="41" name="Picture 40"/>
              <p:cNvPicPr>
                <a:picLocks noChangeAspect="1"/>
              </p:cNvPicPr>
              <p:nvPr/>
            </p:nvPicPr>
            <p:blipFill>
              <a:blip r:embed="rId4">
                <a:clrChange>
                  <a:clrFrom>
                    <a:srgbClr val="FFFFFF"/>
                  </a:clrFrom>
                  <a:clrTo>
                    <a:srgbClr val="FFFFFF">
                      <a:alpha val="0"/>
                    </a:srgbClr>
                  </a:clrTo>
                </a:clrChange>
              </a:blip>
              <a:stretch>
                <a:fillRect/>
              </a:stretch>
            </p:blipFill>
            <p:spPr>
              <a:xfrm>
                <a:off x="1591403" y="2030594"/>
                <a:ext cx="986907" cy="986907"/>
              </a:xfrm>
              <a:prstGeom prst="rect">
                <a:avLst/>
              </a:prstGeom>
            </p:spPr>
          </p:pic>
          <p:pic>
            <p:nvPicPr>
              <p:cNvPr id="43" name="Picture 42"/>
              <p:cNvPicPr>
                <a:picLocks noChangeAspect="1"/>
              </p:cNvPicPr>
              <p:nvPr/>
            </p:nvPicPr>
            <p:blipFill>
              <a:blip r:embed="rId4">
                <a:clrChange>
                  <a:clrFrom>
                    <a:srgbClr val="FFFFFF"/>
                  </a:clrFrom>
                  <a:clrTo>
                    <a:srgbClr val="FFFFFF">
                      <a:alpha val="0"/>
                    </a:srgbClr>
                  </a:clrTo>
                </a:clrChange>
              </a:blip>
              <a:stretch>
                <a:fillRect/>
              </a:stretch>
            </p:blipFill>
            <p:spPr>
              <a:xfrm>
                <a:off x="1591403" y="4764528"/>
                <a:ext cx="986907" cy="986907"/>
              </a:xfrm>
              <a:prstGeom prst="rect">
                <a:avLst/>
              </a:prstGeom>
            </p:spPr>
          </p:pic>
          <p:pic>
            <p:nvPicPr>
              <p:cNvPr id="44" name="Picture 43"/>
              <p:cNvPicPr>
                <a:picLocks noChangeAspect="1"/>
              </p:cNvPicPr>
              <p:nvPr/>
            </p:nvPicPr>
            <p:blipFill>
              <a:blip r:embed="rId4">
                <a:clrChange>
                  <a:clrFrom>
                    <a:srgbClr val="FFFFFF"/>
                  </a:clrFrom>
                  <a:clrTo>
                    <a:srgbClr val="FFFFFF">
                      <a:alpha val="0"/>
                    </a:srgbClr>
                  </a:clrTo>
                </a:clrChange>
              </a:blip>
              <a:stretch>
                <a:fillRect/>
              </a:stretch>
            </p:blipFill>
            <p:spPr>
              <a:xfrm>
                <a:off x="4040519" y="5312034"/>
                <a:ext cx="986907" cy="986907"/>
              </a:xfrm>
              <a:prstGeom prst="rect">
                <a:avLst/>
              </a:prstGeom>
            </p:spPr>
          </p:pic>
          <p:pic>
            <p:nvPicPr>
              <p:cNvPr id="45" name="Picture 44"/>
              <p:cNvPicPr>
                <a:picLocks noChangeAspect="1"/>
              </p:cNvPicPr>
              <p:nvPr/>
            </p:nvPicPr>
            <p:blipFill>
              <a:blip r:embed="rId4">
                <a:clrChange>
                  <a:clrFrom>
                    <a:srgbClr val="FFFFFF"/>
                  </a:clrFrom>
                  <a:clrTo>
                    <a:srgbClr val="FFFFFF">
                      <a:alpha val="0"/>
                    </a:srgbClr>
                  </a:clrTo>
                </a:clrChange>
              </a:blip>
              <a:stretch>
                <a:fillRect/>
              </a:stretch>
            </p:blipFill>
            <p:spPr>
              <a:xfrm>
                <a:off x="4040519" y="1627607"/>
                <a:ext cx="986907" cy="986907"/>
              </a:xfrm>
              <a:prstGeom prst="rect">
                <a:avLst/>
              </a:prstGeom>
            </p:spPr>
          </p:pic>
        </p:grpSp>
      </p:grpSp>
    </p:spTree>
    <p:extLst>
      <p:ext uri="{BB962C8B-B14F-4D97-AF65-F5344CB8AC3E}">
        <p14:creationId xmlns:p14="http://schemas.microsoft.com/office/powerpoint/2010/main" val="149678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3284" y="3244075"/>
            <a:ext cx="7913633" cy="1589051"/>
          </a:xfrm>
          <a:prstGeom prst="rect">
            <a:avLst/>
          </a:prstGeom>
        </p:spPr>
      </p:pic>
      <p:sp>
        <p:nvSpPr>
          <p:cNvPr id="3" name="Text Placeholder 2"/>
          <p:cNvSpPr>
            <a:spLocks noGrp="1"/>
          </p:cNvSpPr>
          <p:nvPr>
            <p:ph type="body" sz="quarter" idx="14"/>
          </p:nvPr>
        </p:nvSpPr>
        <p:spPr>
          <a:xfrm>
            <a:off x="735356" y="1704180"/>
            <a:ext cx="7797230" cy="3639345"/>
          </a:xfrm>
        </p:spPr>
        <p:txBody>
          <a:bodyPr/>
          <a:lstStyle/>
          <a:p>
            <a:r>
              <a:rPr lang="en-GB" dirty="0"/>
              <a:t>Computers are connected to a central node. This is often either a </a:t>
            </a:r>
            <a:r>
              <a:rPr lang="en-GB" b="1" dirty="0">
                <a:solidFill>
                  <a:srgbClr val="98A639"/>
                </a:solidFill>
              </a:rPr>
              <a:t>hub</a:t>
            </a:r>
            <a:r>
              <a:rPr lang="en-GB" dirty="0">
                <a:solidFill>
                  <a:srgbClr val="98A639"/>
                </a:solidFill>
              </a:rPr>
              <a:t> </a:t>
            </a:r>
            <a:r>
              <a:rPr lang="en-GB" dirty="0"/>
              <a:t>or a </a:t>
            </a:r>
            <a:r>
              <a:rPr lang="en-GB" b="1" dirty="0">
                <a:solidFill>
                  <a:srgbClr val="98A639"/>
                </a:solidFill>
              </a:rPr>
              <a:t>switch</a:t>
            </a:r>
          </a:p>
          <a:p>
            <a:pPr lvl="1"/>
            <a:r>
              <a:rPr lang="en-GB" dirty="0"/>
              <a:t>A</a:t>
            </a:r>
            <a:r>
              <a:rPr lang="en-GB" b="1" dirty="0">
                <a:solidFill>
                  <a:srgbClr val="0070C0"/>
                </a:solidFill>
              </a:rPr>
              <a:t> </a:t>
            </a:r>
            <a:r>
              <a:rPr lang="en-GB" b="1" dirty="0">
                <a:solidFill>
                  <a:srgbClr val="98A639"/>
                </a:solidFill>
              </a:rPr>
              <a:t>switch </a:t>
            </a:r>
            <a:r>
              <a:rPr lang="en-GB" dirty="0"/>
              <a:t>sends each communication to the specific computer it is intended for</a:t>
            </a:r>
          </a:p>
          <a:p>
            <a:pPr marL="0" indent="0">
              <a:buNone/>
            </a:pPr>
            <a:br>
              <a:rPr lang="en-GB" dirty="0"/>
            </a:br>
            <a:br>
              <a:rPr lang="en-GB" dirty="0"/>
            </a:br>
            <a:endParaRPr lang="en-GB" dirty="0"/>
          </a:p>
          <a:p>
            <a:pPr lvl="1"/>
            <a:r>
              <a:rPr lang="en-GB" dirty="0"/>
              <a:t>A </a:t>
            </a:r>
            <a:r>
              <a:rPr lang="en-GB" b="1" dirty="0">
                <a:solidFill>
                  <a:srgbClr val="98A639"/>
                </a:solidFill>
              </a:rPr>
              <a:t>hub</a:t>
            </a:r>
            <a:r>
              <a:rPr lang="en-GB" dirty="0">
                <a:solidFill>
                  <a:srgbClr val="98A639"/>
                </a:solidFill>
              </a:rPr>
              <a:t> </a:t>
            </a:r>
            <a:r>
              <a:rPr lang="en-GB" dirty="0"/>
              <a:t>broadcasts the message to every computer on the LAN</a:t>
            </a:r>
          </a:p>
        </p:txBody>
      </p:sp>
      <p:sp>
        <p:nvSpPr>
          <p:cNvPr id="2" name="Text Placeholder 1"/>
          <p:cNvSpPr>
            <a:spLocks noGrp="1"/>
          </p:cNvSpPr>
          <p:nvPr>
            <p:ph type="body" sz="quarter" idx="13"/>
          </p:nvPr>
        </p:nvSpPr>
        <p:spPr/>
        <p:txBody>
          <a:bodyPr/>
          <a:lstStyle/>
          <a:p>
            <a:r>
              <a:rPr lang="en-GB" dirty="0"/>
              <a:t>Operation of a star network</a:t>
            </a:r>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l="-1" r="-390"/>
          <a:stretch/>
        </p:blipFill>
        <p:spPr>
          <a:xfrm>
            <a:off x="2392516" y="5065030"/>
            <a:ext cx="4479996" cy="1757140"/>
          </a:xfrm>
          <a:prstGeom prst="rect">
            <a:avLst/>
          </a:prstGeom>
        </p:spPr>
      </p:pic>
    </p:spTree>
    <p:extLst>
      <p:ext uri="{BB962C8B-B14F-4D97-AF65-F5344CB8AC3E}">
        <p14:creationId xmlns:p14="http://schemas.microsoft.com/office/powerpoint/2010/main" val="2118692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MAC addressing</a:t>
            </a:r>
          </a:p>
        </p:txBody>
      </p:sp>
      <p:sp>
        <p:nvSpPr>
          <p:cNvPr id="3" name="Text Placeholder 2"/>
          <p:cNvSpPr>
            <a:spLocks noGrp="1"/>
          </p:cNvSpPr>
          <p:nvPr>
            <p:ph type="body" sz="quarter" idx="14"/>
          </p:nvPr>
        </p:nvSpPr>
        <p:spPr/>
        <p:txBody>
          <a:bodyPr/>
          <a:lstStyle/>
          <a:p>
            <a:r>
              <a:rPr lang="en-GB" dirty="0"/>
              <a:t>Every networked device contains a Network Interface Card (NIC)</a:t>
            </a:r>
          </a:p>
          <a:p>
            <a:r>
              <a:rPr lang="en-GB" dirty="0"/>
              <a:t>Each NIC is attributed a unique Media Access Control (MAC) address hardcoded in manufacture</a:t>
            </a:r>
          </a:p>
          <a:p>
            <a:pPr marL="0" indent="0" algn="ctr">
              <a:buNone/>
            </a:pPr>
            <a:r>
              <a:rPr lang="en-GB" sz="6600" b="1" dirty="0">
                <a:solidFill>
                  <a:srgbClr val="B2CB63"/>
                </a:solidFill>
              </a:rPr>
              <a:t>3B-84-D8-A3-5C-7F</a:t>
            </a:r>
          </a:p>
          <a:p>
            <a:pPr lvl="1"/>
            <a:r>
              <a:rPr lang="en-GB" dirty="0"/>
              <a:t>A switch holds all of the MAC addresses for each device connected to it and uses these to direct packets of data to the correct device</a:t>
            </a:r>
          </a:p>
        </p:txBody>
      </p:sp>
    </p:spTree>
    <p:extLst>
      <p:ext uri="{BB962C8B-B14F-4D97-AF65-F5344CB8AC3E}">
        <p14:creationId xmlns:p14="http://schemas.microsoft.com/office/powerpoint/2010/main" val="4008443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Star network</a:t>
            </a:r>
          </a:p>
        </p:txBody>
      </p:sp>
      <p:sp>
        <p:nvSpPr>
          <p:cNvPr id="6" name="Text Placeholder 2"/>
          <p:cNvSpPr>
            <a:spLocks noGrp="1"/>
          </p:cNvSpPr>
          <p:nvPr>
            <p:ph type="body" sz="quarter" idx="14"/>
          </p:nvPr>
        </p:nvSpPr>
        <p:spPr>
          <a:xfrm>
            <a:off x="735356" y="1704180"/>
            <a:ext cx="7797230" cy="1102931"/>
          </a:xfrm>
        </p:spPr>
        <p:txBody>
          <a:bodyPr/>
          <a:lstStyle/>
          <a:p>
            <a:r>
              <a:rPr lang="en-GB" dirty="0"/>
              <a:t>What are the advantages and disadvantages of a star network?</a:t>
            </a:r>
          </a:p>
        </p:txBody>
      </p:sp>
      <p:graphicFrame>
        <p:nvGraphicFramePr>
          <p:cNvPr id="7" name="Table 6"/>
          <p:cNvGraphicFramePr>
            <a:graphicFrameLocks noGrp="1"/>
          </p:cNvGraphicFramePr>
          <p:nvPr>
            <p:extLst>
              <p:ext uri="{D42A27DB-BD31-4B8C-83A1-F6EECF244321}">
                <p14:modId xmlns:p14="http://schemas.microsoft.com/office/powerpoint/2010/main" val="2262748734"/>
              </p:ext>
            </p:extLst>
          </p:nvPr>
        </p:nvGraphicFramePr>
        <p:xfrm>
          <a:off x="978277" y="2652938"/>
          <a:ext cx="7200522" cy="3168000"/>
        </p:xfrm>
        <a:graphic>
          <a:graphicData uri="http://schemas.openxmlformats.org/drawingml/2006/table">
            <a:tbl>
              <a:tblPr firstRow="1" bandRow="1">
                <a:tableStyleId>{5C22544A-7EE6-4342-B048-85BDC9FD1C3A}</a:tableStyleId>
              </a:tblPr>
              <a:tblGrid>
                <a:gridCol w="3619123">
                  <a:extLst>
                    <a:ext uri="{9D8B030D-6E8A-4147-A177-3AD203B41FA5}">
                      <a16:colId xmlns:a16="http://schemas.microsoft.com/office/drawing/2014/main" val="20000"/>
                    </a:ext>
                  </a:extLst>
                </a:gridCol>
                <a:gridCol w="3581399">
                  <a:extLst>
                    <a:ext uri="{9D8B030D-6E8A-4147-A177-3AD203B41FA5}">
                      <a16:colId xmlns:a16="http://schemas.microsoft.com/office/drawing/2014/main" val="20001"/>
                    </a:ext>
                  </a:extLst>
                </a:gridCol>
              </a:tblGrid>
              <a:tr h="792000">
                <a:tc>
                  <a:txBody>
                    <a:bodyPr/>
                    <a:lstStyle/>
                    <a:p>
                      <a:pPr algn="ctr"/>
                      <a:r>
                        <a:rPr lang="en-GB" sz="2500" dirty="0">
                          <a:latin typeface="Arial" panose="020B0604020202020204" pitchFamily="34" charset="0"/>
                          <a:cs typeface="Arial" panose="020B0604020202020204" pitchFamily="34" charset="0"/>
                        </a:rPr>
                        <a:t>Advantages</a:t>
                      </a:r>
                    </a:p>
                  </a:txBody>
                  <a:tcPr anchor="ctr">
                    <a:lnL w="12700" cmpd="sng">
                      <a:noFill/>
                    </a:lnL>
                    <a:lnR w="12700" cap="flat" cmpd="sng" algn="ctr">
                      <a:solidFill>
                        <a:srgbClr val="98A639"/>
                      </a:solidFill>
                      <a:prstDash val="solid"/>
                      <a:round/>
                      <a:headEnd type="none" w="med" len="med"/>
                      <a:tailEnd type="none" w="med" len="med"/>
                    </a:lnR>
                    <a:lnT w="12700" cmpd="sng">
                      <a:noFill/>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solidFill>
                      <a:srgbClr val="98A639"/>
                    </a:solidFill>
                  </a:tcPr>
                </a:tc>
                <a:tc>
                  <a:txBody>
                    <a:bodyPr/>
                    <a:lstStyle/>
                    <a:p>
                      <a:pPr algn="ctr"/>
                      <a:r>
                        <a:rPr lang="en-GB" sz="2500" dirty="0">
                          <a:latin typeface="Arial" panose="020B0604020202020204" pitchFamily="34" charset="0"/>
                          <a:cs typeface="Arial" panose="020B0604020202020204" pitchFamily="34" charset="0"/>
                        </a:rPr>
                        <a:t>Disadvantages</a:t>
                      </a:r>
                    </a:p>
                  </a:txBody>
                  <a:tcPr anchor="ctr">
                    <a:lnL w="12700" cap="flat" cmpd="sng" algn="ctr">
                      <a:solidFill>
                        <a:srgbClr val="98A639"/>
                      </a:solidFill>
                      <a:prstDash val="solid"/>
                      <a:round/>
                      <a:headEnd type="none" w="med" len="med"/>
                      <a:tailEnd type="none" w="med" len="med"/>
                    </a:lnL>
                    <a:lnR w="12700" cmpd="sng">
                      <a:noFill/>
                    </a:lnR>
                    <a:lnT w="12700" cmpd="sng">
                      <a:noFill/>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solidFill>
                      <a:srgbClr val="98A639"/>
                    </a:solidFill>
                  </a:tcPr>
                </a:tc>
                <a:extLst>
                  <a:ext uri="{0D108BD9-81ED-4DB2-BD59-A6C34878D82A}">
                    <a16:rowId xmlns:a16="http://schemas.microsoft.com/office/drawing/2014/main" val="10000"/>
                  </a:ext>
                </a:extLst>
              </a:tr>
              <a:tr h="792000">
                <a:tc>
                  <a:txBody>
                    <a:bodyPr/>
                    <a:lstStyle/>
                    <a:p>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w="12700" cmpd="sng">
                      <a:noFill/>
                    </a:lnL>
                    <a:lnR w="12700" cap="flat" cmpd="sng" algn="ctr">
                      <a:solidFill>
                        <a:srgbClr val="98A639"/>
                      </a:solidFill>
                      <a:prstDash val="solid"/>
                      <a:round/>
                      <a:headEnd type="none" w="med" len="med"/>
                      <a:tailEnd type="none" w="med" len="med"/>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98A639"/>
                      </a:solidFill>
                      <a:prstDash val="solid"/>
                      <a:round/>
                      <a:headEnd type="none" w="med" len="med"/>
                      <a:tailEnd type="none" w="med" len="med"/>
                    </a:lnL>
                    <a:lnR w="12700" cmpd="sng">
                      <a:noFill/>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92000">
                <a:tc>
                  <a:txBody>
                    <a:bodyPr/>
                    <a:lstStyle/>
                    <a:p>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w="12700" cmpd="sng">
                      <a:noFill/>
                    </a:lnL>
                    <a:lnR w="12700" cap="flat" cmpd="sng" algn="ctr">
                      <a:solidFill>
                        <a:srgbClr val="98A639"/>
                      </a:solidFill>
                      <a:prstDash val="solid"/>
                      <a:round/>
                      <a:headEnd type="none" w="med" len="med"/>
                      <a:tailEnd type="none" w="med" len="med"/>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98A639"/>
                      </a:solidFill>
                      <a:prstDash val="solid"/>
                      <a:round/>
                      <a:headEnd type="none" w="med" len="med"/>
                      <a:tailEnd type="none" w="med" len="med"/>
                    </a:lnL>
                    <a:lnR w="12700" cmpd="sng">
                      <a:noFill/>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92000">
                <a:tc>
                  <a:txBody>
                    <a:bodyPr/>
                    <a:lstStyle/>
                    <a:p>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w="12700" cmpd="sng">
                      <a:noFill/>
                    </a:lnL>
                    <a:lnR w="12700" cap="flat" cmpd="sng" algn="ctr">
                      <a:solidFill>
                        <a:srgbClr val="98A639"/>
                      </a:solidFill>
                      <a:prstDash val="solid"/>
                      <a:round/>
                      <a:headEnd type="none" w="med" len="med"/>
                      <a:tailEnd type="none" w="med" len="med"/>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98A639"/>
                      </a:solidFill>
                      <a:prstDash val="solid"/>
                      <a:round/>
                      <a:headEnd type="none" w="med" len="med"/>
                      <a:tailEnd type="none" w="med" len="med"/>
                    </a:lnL>
                    <a:lnR w="12700" cmpd="sng">
                      <a:noFill/>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5286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Star network</a:t>
            </a:r>
          </a:p>
        </p:txBody>
      </p:sp>
      <p:graphicFrame>
        <p:nvGraphicFramePr>
          <p:cNvPr id="6" name="Table 5"/>
          <p:cNvGraphicFramePr>
            <a:graphicFrameLocks noGrp="1"/>
          </p:cNvGraphicFramePr>
          <p:nvPr>
            <p:extLst>
              <p:ext uri="{D42A27DB-BD31-4B8C-83A1-F6EECF244321}">
                <p14:modId xmlns:p14="http://schemas.microsoft.com/office/powerpoint/2010/main" val="716373146"/>
              </p:ext>
            </p:extLst>
          </p:nvPr>
        </p:nvGraphicFramePr>
        <p:xfrm>
          <a:off x="978277" y="1786163"/>
          <a:ext cx="7200522" cy="4176000"/>
        </p:xfrm>
        <a:graphic>
          <a:graphicData uri="http://schemas.openxmlformats.org/drawingml/2006/table">
            <a:tbl>
              <a:tblPr firstRow="1" bandRow="1">
                <a:tableStyleId>{5C22544A-7EE6-4342-B048-85BDC9FD1C3A}</a:tableStyleId>
              </a:tblPr>
              <a:tblGrid>
                <a:gridCol w="3619123">
                  <a:extLst>
                    <a:ext uri="{9D8B030D-6E8A-4147-A177-3AD203B41FA5}">
                      <a16:colId xmlns:a16="http://schemas.microsoft.com/office/drawing/2014/main" val="20000"/>
                    </a:ext>
                  </a:extLst>
                </a:gridCol>
                <a:gridCol w="3581399">
                  <a:extLst>
                    <a:ext uri="{9D8B030D-6E8A-4147-A177-3AD203B41FA5}">
                      <a16:colId xmlns:a16="http://schemas.microsoft.com/office/drawing/2014/main" val="20001"/>
                    </a:ext>
                  </a:extLst>
                </a:gridCol>
              </a:tblGrid>
              <a:tr h="1044000">
                <a:tc>
                  <a:txBody>
                    <a:bodyPr/>
                    <a:lstStyle/>
                    <a:p>
                      <a:pPr algn="ctr"/>
                      <a:r>
                        <a:rPr lang="en-GB" sz="2500" dirty="0">
                          <a:latin typeface="Arial" panose="020B0604020202020204" pitchFamily="34" charset="0"/>
                          <a:cs typeface="Arial" panose="020B0604020202020204" pitchFamily="34" charset="0"/>
                        </a:rPr>
                        <a:t>Advantages</a:t>
                      </a:r>
                    </a:p>
                  </a:txBody>
                  <a:tcPr anchor="ctr">
                    <a:lnL w="12700" cmpd="sng">
                      <a:noFill/>
                    </a:lnL>
                    <a:lnR w="12700" cap="flat" cmpd="sng" algn="ctr">
                      <a:solidFill>
                        <a:srgbClr val="98A639"/>
                      </a:solidFill>
                      <a:prstDash val="solid"/>
                      <a:round/>
                      <a:headEnd type="none" w="med" len="med"/>
                      <a:tailEnd type="none" w="med" len="med"/>
                    </a:lnR>
                    <a:lnT w="12700" cmpd="sng">
                      <a:noFill/>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solidFill>
                      <a:srgbClr val="98A639"/>
                    </a:solidFill>
                  </a:tcPr>
                </a:tc>
                <a:tc>
                  <a:txBody>
                    <a:bodyPr/>
                    <a:lstStyle/>
                    <a:p>
                      <a:pPr algn="ctr"/>
                      <a:r>
                        <a:rPr lang="en-GB" sz="2500" dirty="0">
                          <a:latin typeface="Arial" panose="020B0604020202020204" pitchFamily="34" charset="0"/>
                          <a:cs typeface="Arial" panose="020B0604020202020204" pitchFamily="34" charset="0"/>
                        </a:rPr>
                        <a:t>Disadvantages</a:t>
                      </a:r>
                    </a:p>
                  </a:txBody>
                  <a:tcPr anchor="ctr">
                    <a:lnL w="12700" cap="flat" cmpd="sng" algn="ctr">
                      <a:solidFill>
                        <a:srgbClr val="98A639"/>
                      </a:solidFill>
                      <a:prstDash val="solid"/>
                      <a:round/>
                      <a:headEnd type="none" w="med" len="med"/>
                      <a:tailEnd type="none" w="med" len="med"/>
                    </a:lnL>
                    <a:lnR w="12700" cmpd="sng">
                      <a:noFill/>
                    </a:lnR>
                    <a:lnT w="12700" cmpd="sng">
                      <a:noFill/>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solidFill>
                      <a:srgbClr val="98A639"/>
                    </a:solidFill>
                  </a:tcPr>
                </a:tc>
                <a:extLst>
                  <a:ext uri="{0D108BD9-81ED-4DB2-BD59-A6C34878D82A}">
                    <a16:rowId xmlns:a16="http://schemas.microsoft.com/office/drawing/2014/main" val="10000"/>
                  </a:ext>
                </a:extLst>
              </a:tr>
              <a:tr h="1044000">
                <a:tc>
                  <a:txBody>
                    <a:bodyPr/>
                    <a:lstStyle/>
                    <a:p>
                      <a:r>
                        <a:rPr lang="en-GB" sz="2000" kern="1200" dirty="0">
                          <a:solidFill>
                            <a:schemeClr val="tx1"/>
                          </a:solidFill>
                          <a:latin typeface="Arial" panose="020B0604020202020204" pitchFamily="34" charset="0"/>
                          <a:ea typeface="+mn-ea"/>
                          <a:cs typeface="Arial" panose="020B0604020202020204" pitchFamily="34" charset="0"/>
                        </a:rPr>
                        <a:t>Easy to isolate problems</a:t>
                      </a:r>
                    </a:p>
                  </a:txBody>
                  <a:tcPr anchor="ctr">
                    <a:lnL w="12700" cmpd="sng">
                      <a:noFill/>
                    </a:lnL>
                    <a:lnR w="12700" cap="flat" cmpd="sng" algn="ctr">
                      <a:solidFill>
                        <a:srgbClr val="98A639"/>
                      </a:solidFill>
                      <a:prstDash val="solid"/>
                      <a:round/>
                      <a:headEnd type="none" w="med" len="med"/>
                      <a:tailEnd type="none" w="med" len="med"/>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kern="1200" dirty="0">
                          <a:solidFill>
                            <a:schemeClr val="tx1"/>
                          </a:solidFill>
                          <a:latin typeface="Arial" panose="020B0604020202020204" pitchFamily="34" charset="0"/>
                          <a:ea typeface="+mn-ea"/>
                          <a:cs typeface="Arial" panose="020B0604020202020204" pitchFamily="34" charset="0"/>
                        </a:rPr>
                        <a:t>Can be expensive to set up because of the length of cable required</a:t>
                      </a:r>
                    </a:p>
                  </a:txBody>
                  <a:tcPr anchor="ctr">
                    <a:lnL w="12700" cap="flat" cmpd="sng" algn="ctr">
                      <a:solidFill>
                        <a:srgbClr val="98A639"/>
                      </a:solidFill>
                      <a:prstDash val="solid"/>
                      <a:round/>
                      <a:headEnd type="none" w="med" len="med"/>
                      <a:tailEnd type="none" w="med" len="med"/>
                    </a:lnL>
                    <a:lnR w="12700" cmpd="sng">
                      <a:noFill/>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44000">
                <a:tc>
                  <a:txBody>
                    <a:bodyPr/>
                    <a:lstStyle/>
                    <a:p>
                      <a:r>
                        <a:rPr lang="en-GB" sz="2000" kern="1200" dirty="0">
                          <a:solidFill>
                            <a:schemeClr val="tx1"/>
                          </a:solidFill>
                          <a:latin typeface="Arial" panose="020B0604020202020204" pitchFamily="34" charset="0"/>
                          <a:ea typeface="+mn-ea"/>
                          <a:cs typeface="Arial" panose="020B0604020202020204" pitchFamily="34" charset="0"/>
                        </a:rPr>
                        <a:t>Good performance</a:t>
                      </a:r>
                    </a:p>
                  </a:txBody>
                  <a:tcPr anchor="ctr">
                    <a:lnL w="12700" cmpd="sng">
                      <a:noFill/>
                    </a:lnL>
                    <a:lnR w="12700" cap="flat" cmpd="sng" algn="ctr">
                      <a:solidFill>
                        <a:srgbClr val="98A639"/>
                      </a:solidFill>
                      <a:prstDash val="solid"/>
                      <a:round/>
                      <a:headEnd type="none" w="med" len="med"/>
                      <a:tailEnd type="none" w="med" len="med"/>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kern="1200" dirty="0">
                          <a:solidFill>
                            <a:schemeClr val="tx1"/>
                          </a:solidFill>
                          <a:latin typeface="Arial" panose="020B0604020202020204" pitchFamily="34" charset="0"/>
                          <a:ea typeface="+mn-ea"/>
                          <a:cs typeface="Arial" panose="020B0604020202020204" pitchFamily="34" charset="0"/>
                        </a:rPr>
                        <a:t>Central device is point of failure</a:t>
                      </a:r>
                    </a:p>
                  </a:txBody>
                  <a:tcPr anchor="ctr">
                    <a:lnL w="12700" cap="flat" cmpd="sng" algn="ctr">
                      <a:solidFill>
                        <a:srgbClr val="98A639"/>
                      </a:solidFill>
                      <a:prstDash val="solid"/>
                      <a:round/>
                      <a:headEnd type="none" w="med" len="med"/>
                      <a:tailEnd type="none" w="med" len="med"/>
                    </a:lnL>
                    <a:lnR w="12700" cmpd="sng">
                      <a:noFill/>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44000">
                <a:tc>
                  <a:txBody>
                    <a:bodyPr/>
                    <a:lstStyle/>
                    <a:p>
                      <a:r>
                        <a:rPr lang="en-GB" sz="2000" kern="1200" dirty="0">
                          <a:solidFill>
                            <a:schemeClr val="tx1"/>
                          </a:solidFill>
                          <a:latin typeface="Arial" panose="020B0604020202020204" pitchFamily="34" charset="0"/>
                          <a:ea typeface="+mn-ea"/>
                          <a:cs typeface="Arial" panose="020B0604020202020204" pitchFamily="34" charset="0"/>
                        </a:rPr>
                        <a:t>More secure if a switch is used as data is sent only to the recipient</a:t>
                      </a:r>
                    </a:p>
                  </a:txBody>
                  <a:tcPr anchor="ctr">
                    <a:lnL w="12700" cmpd="sng">
                      <a:noFill/>
                    </a:lnL>
                    <a:lnR w="12700" cap="flat" cmpd="sng" algn="ctr">
                      <a:solidFill>
                        <a:srgbClr val="98A639"/>
                      </a:solidFill>
                      <a:prstDash val="solid"/>
                      <a:round/>
                      <a:headEnd type="none" w="med" len="med"/>
                      <a:tailEnd type="none" w="med" len="med"/>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98A639"/>
                      </a:solidFill>
                      <a:prstDash val="solid"/>
                      <a:round/>
                      <a:headEnd type="none" w="med" len="med"/>
                      <a:tailEnd type="none" w="med" len="med"/>
                    </a:lnL>
                    <a:lnR w="12700" cmpd="sng">
                      <a:noFill/>
                    </a:lnR>
                    <a:lnT w="12700" cap="flat" cmpd="sng" algn="ctr">
                      <a:solidFill>
                        <a:srgbClr val="98A639"/>
                      </a:solidFill>
                      <a:prstDash val="solid"/>
                      <a:round/>
                      <a:headEnd type="none" w="med" len="med"/>
                      <a:tailEnd type="none" w="med" len="med"/>
                    </a:lnT>
                    <a:lnB w="127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9698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Physical vs logical topology</a:t>
            </a:r>
          </a:p>
        </p:txBody>
      </p:sp>
      <p:sp>
        <p:nvSpPr>
          <p:cNvPr id="81" name="Text Placeholder 80"/>
          <p:cNvSpPr>
            <a:spLocks noGrp="1"/>
          </p:cNvSpPr>
          <p:nvPr>
            <p:ph type="body" sz="quarter" idx="14"/>
          </p:nvPr>
        </p:nvSpPr>
        <p:spPr>
          <a:xfrm>
            <a:off x="577239" y="1723798"/>
            <a:ext cx="7797230" cy="3453607"/>
          </a:xfrm>
        </p:spPr>
        <p:txBody>
          <a:bodyPr/>
          <a:lstStyle/>
          <a:p>
            <a:r>
              <a:rPr lang="en-GB" dirty="0"/>
              <a:t>Bus or Star?</a:t>
            </a:r>
          </a:p>
        </p:txBody>
      </p:sp>
      <p:grpSp>
        <p:nvGrpSpPr>
          <p:cNvPr id="112" name="Group 111"/>
          <p:cNvGrpSpPr/>
          <p:nvPr/>
        </p:nvGrpSpPr>
        <p:grpSpPr>
          <a:xfrm>
            <a:off x="753998" y="1926242"/>
            <a:ext cx="7786752" cy="4359493"/>
            <a:chOff x="753998" y="1926242"/>
            <a:chExt cx="7786752" cy="4359493"/>
          </a:xfrm>
        </p:grpSpPr>
        <p:cxnSp>
          <p:nvCxnSpPr>
            <p:cNvPr id="86" name="Straight Connector 85"/>
            <p:cNvCxnSpPr/>
            <p:nvPr/>
          </p:nvCxnSpPr>
          <p:spPr>
            <a:xfrm>
              <a:off x="4632515" y="4016186"/>
              <a:ext cx="3264009" cy="0"/>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87" name="Straight Connector 86"/>
            <p:cNvCxnSpPr/>
            <p:nvPr/>
          </p:nvCxnSpPr>
          <p:spPr>
            <a:xfrm>
              <a:off x="3437998" y="2631959"/>
              <a:ext cx="840209" cy="1255223"/>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92" name="Straight Connector 91"/>
            <p:cNvCxnSpPr>
              <a:endCxn id="99" idx="1"/>
            </p:cNvCxnSpPr>
            <p:nvPr/>
          </p:nvCxnSpPr>
          <p:spPr>
            <a:xfrm>
              <a:off x="4720564" y="4283227"/>
              <a:ext cx="1316223" cy="608332"/>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94" name="Straight Connector 93"/>
            <p:cNvCxnSpPr/>
            <p:nvPr/>
          </p:nvCxnSpPr>
          <p:spPr>
            <a:xfrm flipV="1">
              <a:off x="3222101" y="4220395"/>
              <a:ext cx="1034520" cy="1451879"/>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95" name="Straight Connector 94"/>
            <p:cNvCxnSpPr/>
            <p:nvPr/>
          </p:nvCxnSpPr>
          <p:spPr>
            <a:xfrm>
              <a:off x="4475853" y="2553670"/>
              <a:ext cx="0" cy="3099425"/>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96" name="Straight Connector 95"/>
            <p:cNvCxnSpPr/>
            <p:nvPr/>
          </p:nvCxnSpPr>
          <p:spPr>
            <a:xfrm>
              <a:off x="1861830" y="3053787"/>
              <a:ext cx="0" cy="2618487"/>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47" name="Straight Connector 46"/>
            <p:cNvCxnSpPr/>
            <p:nvPr/>
          </p:nvCxnSpPr>
          <p:spPr>
            <a:xfrm flipH="1">
              <a:off x="4689749" y="2544642"/>
              <a:ext cx="2437445" cy="1248862"/>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pic>
          <p:nvPicPr>
            <p:cNvPr id="102" name="Picture 101"/>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95399" y="5529952"/>
              <a:ext cx="755783" cy="755783"/>
            </a:xfrm>
            <a:prstGeom prst="rect">
              <a:avLst/>
            </a:prstGeom>
          </p:spPr>
        </p:pic>
        <p:cxnSp>
          <p:nvCxnSpPr>
            <p:cNvPr id="104" name="Straight Connector 103"/>
            <p:cNvCxnSpPr>
              <a:stCxn id="99" idx="3"/>
            </p:cNvCxnSpPr>
            <p:nvPr/>
          </p:nvCxnSpPr>
          <p:spPr>
            <a:xfrm>
              <a:off x="6670285" y="4891559"/>
              <a:ext cx="1341035" cy="434342"/>
            </a:xfrm>
            <a:prstGeom prst="bentConnector3">
              <a:avLst>
                <a:gd name="adj1" fmla="val 98704"/>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05" name="Straight Connector 104"/>
            <p:cNvCxnSpPr/>
            <p:nvPr/>
          </p:nvCxnSpPr>
          <p:spPr>
            <a:xfrm>
              <a:off x="1359451" y="4021328"/>
              <a:ext cx="490811" cy="0"/>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106" name="Straight Connector 105"/>
            <p:cNvCxnSpPr/>
            <p:nvPr/>
          </p:nvCxnSpPr>
          <p:spPr>
            <a:xfrm>
              <a:off x="1359451" y="5009863"/>
              <a:ext cx="490811" cy="0"/>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107" name="Straight Connector 103"/>
            <p:cNvCxnSpPr/>
            <p:nvPr/>
          </p:nvCxnSpPr>
          <p:spPr>
            <a:xfrm>
              <a:off x="1373689" y="3050541"/>
              <a:ext cx="3019430" cy="981284"/>
            </a:xfrm>
            <a:prstGeom prst="bentConnector3">
              <a:avLst>
                <a:gd name="adj1" fmla="val 35099"/>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sp>
          <p:nvSpPr>
            <p:cNvPr id="108" name="Oval 107"/>
            <p:cNvSpPr/>
            <p:nvPr/>
          </p:nvSpPr>
          <p:spPr>
            <a:xfrm>
              <a:off x="1750470" y="5575290"/>
              <a:ext cx="189431" cy="189431"/>
            </a:xfrm>
            <a:prstGeom prst="ellipse">
              <a:avLst/>
            </a:prstGeom>
            <a:solidFill>
              <a:srgbClr val="C00000"/>
            </a:solidFill>
            <a:ln w="28575">
              <a:solidFill>
                <a:srgbClr val="C0000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grpSp>
          <p:nvGrpSpPr>
            <p:cNvPr id="111" name="Group 110"/>
            <p:cNvGrpSpPr/>
            <p:nvPr/>
          </p:nvGrpSpPr>
          <p:grpSpPr>
            <a:xfrm>
              <a:off x="753998" y="1926242"/>
              <a:ext cx="7786752" cy="4335998"/>
              <a:chOff x="753998" y="1926242"/>
              <a:chExt cx="7786752" cy="4335998"/>
            </a:xfrm>
          </p:grpSpPr>
          <p:pic>
            <p:nvPicPr>
              <p:cNvPr id="64" name="Picture 63"/>
              <p:cNvPicPr>
                <a:picLocks noChangeAspect="1"/>
              </p:cNvPicPr>
              <p:nvPr/>
            </p:nvPicPr>
            <p:blipFill>
              <a:blip r:embed="rId3">
                <a:clrChange>
                  <a:clrFrom>
                    <a:srgbClr val="FFFFFF"/>
                  </a:clrFrom>
                  <a:clrTo>
                    <a:srgbClr val="FFFFFF">
                      <a:alpha val="0"/>
                    </a:srgbClr>
                  </a:clrTo>
                </a:clrChange>
              </a:blip>
              <a:stretch>
                <a:fillRect/>
              </a:stretch>
            </p:blipFill>
            <p:spPr>
              <a:xfrm>
                <a:off x="6515098" y="1926242"/>
                <a:ext cx="1266332" cy="1266332"/>
              </a:xfrm>
              <a:prstGeom prst="rect">
                <a:avLst/>
              </a:prstGeom>
            </p:spPr>
          </p:pic>
          <p:pic>
            <p:nvPicPr>
              <p:cNvPr id="78" name="Picture 77"/>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3998" y="3653934"/>
                <a:ext cx="755783" cy="755783"/>
              </a:xfrm>
              <a:prstGeom prst="rect">
                <a:avLst/>
              </a:prstGeom>
            </p:spPr>
          </p:pic>
          <p:pic>
            <p:nvPicPr>
              <p:cNvPr id="79" name="Picture 78"/>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3998" y="4631972"/>
                <a:ext cx="755783" cy="755783"/>
              </a:xfrm>
              <a:prstGeom prst="rect">
                <a:avLst/>
              </a:prstGeom>
            </p:spPr>
          </p:pic>
          <p:pic>
            <p:nvPicPr>
              <p:cNvPr id="83" name="Picture 82"/>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3998" y="2675896"/>
                <a:ext cx="755783" cy="755783"/>
              </a:xfrm>
              <a:prstGeom prst="rect">
                <a:avLst/>
              </a:prstGeom>
            </p:spPr>
          </p:pic>
          <p:pic>
            <p:nvPicPr>
              <p:cNvPr id="84" name="Picture 83"/>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97962" y="1993218"/>
                <a:ext cx="755783" cy="755783"/>
              </a:xfrm>
              <a:prstGeom prst="rect">
                <a:avLst/>
              </a:prstGeom>
            </p:spPr>
          </p:pic>
          <p:pic>
            <p:nvPicPr>
              <p:cNvPr id="85" name="Picture 84"/>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68003" y="2029543"/>
                <a:ext cx="754122" cy="754122"/>
              </a:xfrm>
              <a:prstGeom prst="rect">
                <a:avLst/>
              </a:prstGeom>
            </p:spPr>
          </p:pic>
          <p:pic>
            <p:nvPicPr>
              <p:cNvPr id="97" name="Picture 96"/>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47084" y="5506457"/>
                <a:ext cx="755783" cy="755783"/>
              </a:xfrm>
              <a:prstGeom prst="rect">
                <a:avLst/>
              </a:prstGeom>
            </p:spPr>
          </p:pic>
          <p:pic>
            <p:nvPicPr>
              <p:cNvPr id="98" name="Picture 9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64106" y="3722640"/>
                <a:ext cx="618370" cy="618370"/>
              </a:xfrm>
              <a:prstGeom prst="rect">
                <a:avLst/>
              </a:prstGeom>
            </p:spPr>
          </p:pic>
          <p:pic>
            <p:nvPicPr>
              <p:cNvPr id="99" name="Picture 98"/>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36787" y="4574810"/>
                <a:ext cx="633498" cy="633498"/>
              </a:xfrm>
              <a:prstGeom prst="rect">
                <a:avLst/>
              </a:prstGeom>
            </p:spPr>
          </p:pic>
          <p:pic>
            <p:nvPicPr>
              <p:cNvPr id="100" name="Picture 99"/>
              <p:cNvPicPr>
                <a:picLocks noChangeAspect="1"/>
              </p:cNvPicPr>
              <p:nvPr/>
            </p:nvPicPr>
            <p:blipFill>
              <a:blip r:embed="rId7">
                <a:clrChange>
                  <a:clrFrom>
                    <a:srgbClr val="FFFFFF"/>
                  </a:clrFrom>
                  <a:clrTo>
                    <a:srgbClr val="FFFFFF">
                      <a:alpha val="0"/>
                    </a:srgbClr>
                  </a:clrTo>
                </a:clrChange>
              </a:blip>
              <a:stretch>
                <a:fillRect/>
              </a:stretch>
            </p:blipFill>
            <p:spPr>
              <a:xfrm>
                <a:off x="7481892" y="5144392"/>
                <a:ext cx="1058858" cy="1058858"/>
              </a:xfrm>
              <a:prstGeom prst="rect">
                <a:avLst/>
              </a:prstGeom>
            </p:spPr>
          </p:pic>
          <p:pic>
            <p:nvPicPr>
              <p:cNvPr id="101" name="Picture 100"/>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33429" y="3624857"/>
                <a:ext cx="755783" cy="755783"/>
              </a:xfrm>
              <a:prstGeom prst="rect">
                <a:avLst/>
              </a:prstGeom>
            </p:spPr>
          </p:pic>
          <p:pic>
            <p:nvPicPr>
              <p:cNvPr id="103" name="Picture 102"/>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89881" y="5486413"/>
                <a:ext cx="755783" cy="755783"/>
              </a:xfrm>
              <a:prstGeom prst="rect">
                <a:avLst/>
              </a:prstGeom>
            </p:spPr>
          </p:pic>
        </p:grpSp>
      </p:grpSp>
      <p:sp>
        <p:nvSpPr>
          <p:cNvPr id="113" name="TextBox 112"/>
          <p:cNvSpPr txBox="1"/>
          <p:nvPr/>
        </p:nvSpPr>
        <p:spPr>
          <a:xfrm>
            <a:off x="4776146" y="4030700"/>
            <a:ext cx="761747" cy="307777"/>
          </a:xfrm>
          <a:prstGeom prst="rect">
            <a:avLst/>
          </a:prstGeom>
          <a:noFill/>
        </p:spPr>
        <p:txBody>
          <a:bodyPr wrap="none" rtlCol="0">
            <a:spAutoFit/>
          </a:bodyPr>
          <a:lstStyle/>
          <a:p>
            <a:pPr algn="ctr"/>
            <a:r>
              <a:rPr lang="en-GB" sz="1400" b="1" dirty="0">
                <a:latin typeface="Arial" panose="020B0604020202020204" pitchFamily="34" charset="0"/>
                <a:cs typeface="Arial" panose="020B0604020202020204" pitchFamily="34" charset="0"/>
              </a:rPr>
              <a:t>Switch</a:t>
            </a:r>
          </a:p>
        </p:txBody>
      </p:sp>
      <p:sp>
        <p:nvSpPr>
          <p:cNvPr id="114" name="TextBox 113"/>
          <p:cNvSpPr txBox="1"/>
          <p:nvPr/>
        </p:nvSpPr>
        <p:spPr>
          <a:xfrm>
            <a:off x="6633946" y="4566033"/>
            <a:ext cx="761747" cy="307777"/>
          </a:xfrm>
          <a:prstGeom prst="rect">
            <a:avLst/>
          </a:prstGeom>
          <a:noFill/>
        </p:spPr>
        <p:txBody>
          <a:bodyPr wrap="none" rtlCol="0">
            <a:spAutoFit/>
          </a:bodyPr>
          <a:lstStyle/>
          <a:p>
            <a:pPr algn="ctr"/>
            <a:r>
              <a:rPr lang="en-GB" sz="1400" b="1" dirty="0">
                <a:latin typeface="Arial" panose="020B0604020202020204" pitchFamily="34" charset="0"/>
                <a:cs typeface="Arial" panose="020B0604020202020204" pitchFamily="34" charset="0"/>
              </a:rPr>
              <a:t>Router</a:t>
            </a:r>
          </a:p>
        </p:txBody>
      </p:sp>
      <p:sp>
        <p:nvSpPr>
          <p:cNvPr id="115" name="TextBox 114"/>
          <p:cNvSpPr txBox="1"/>
          <p:nvPr/>
        </p:nvSpPr>
        <p:spPr>
          <a:xfrm>
            <a:off x="6775135" y="3112934"/>
            <a:ext cx="744114" cy="307777"/>
          </a:xfrm>
          <a:prstGeom prst="rect">
            <a:avLst/>
          </a:prstGeom>
          <a:noFill/>
        </p:spPr>
        <p:txBody>
          <a:bodyPr wrap="none" rtlCol="0">
            <a:spAutoFit/>
          </a:bodyPr>
          <a:lstStyle/>
          <a:p>
            <a:pPr algn="ctr"/>
            <a:r>
              <a:rPr lang="en-GB" sz="1400" b="1" dirty="0">
                <a:latin typeface="Arial" panose="020B0604020202020204" pitchFamily="34" charset="0"/>
                <a:cs typeface="Arial" panose="020B0604020202020204" pitchFamily="34" charset="0"/>
              </a:rPr>
              <a:t>Server</a:t>
            </a:r>
          </a:p>
        </p:txBody>
      </p:sp>
    </p:spTree>
    <p:extLst>
      <p:ext uri="{BB962C8B-B14F-4D97-AF65-F5344CB8AC3E}">
        <p14:creationId xmlns:p14="http://schemas.microsoft.com/office/powerpoint/2010/main" val="1419573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Physical vs logical topology</a:t>
            </a:r>
          </a:p>
        </p:txBody>
      </p:sp>
      <p:sp>
        <p:nvSpPr>
          <p:cNvPr id="3" name="Text Placeholder 2"/>
          <p:cNvSpPr>
            <a:spLocks noGrp="1"/>
          </p:cNvSpPr>
          <p:nvPr>
            <p:ph type="body" sz="quarter" idx="14"/>
          </p:nvPr>
        </p:nvSpPr>
        <p:spPr>
          <a:xfrm>
            <a:off x="735356" y="1704180"/>
            <a:ext cx="7797230" cy="3453607"/>
          </a:xfrm>
        </p:spPr>
        <p:txBody>
          <a:bodyPr/>
          <a:lstStyle/>
          <a:p>
            <a:r>
              <a:rPr lang="en-GB" dirty="0"/>
              <a:t>The </a:t>
            </a:r>
            <a:r>
              <a:rPr lang="en-GB" b="1" dirty="0">
                <a:solidFill>
                  <a:srgbClr val="98A639"/>
                </a:solidFill>
              </a:rPr>
              <a:t>physical</a:t>
            </a:r>
            <a:r>
              <a:rPr lang="en-GB" dirty="0">
                <a:solidFill>
                  <a:srgbClr val="98A639"/>
                </a:solidFill>
              </a:rPr>
              <a:t> </a:t>
            </a:r>
            <a:r>
              <a:rPr lang="en-GB" dirty="0"/>
              <a:t>topology of a network defines how the devices are physically connected</a:t>
            </a:r>
          </a:p>
          <a:p>
            <a:r>
              <a:rPr lang="en-GB" dirty="0"/>
              <a:t>The </a:t>
            </a:r>
            <a:r>
              <a:rPr lang="en-GB" b="1" dirty="0">
                <a:solidFill>
                  <a:srgbClr val="98A639"/>
                </a:solidFill>
              </a:rPr>
              <a:t>logical</a:t>
            </a:r>
            <a:r>
              <a:rPr lang="en-GB" dirty="0">
                <a:solidFill>
                  <a:srgbClr val="98A639"/>
                </a:solidFill>
              </a:rPr>
              <a:t> </a:t>
            </a:r>
            <a:r>
              <a:rPr lang="en-GB" dirty="0"/>
              <a:t>topology defines how the devices communicate across the physical topologies</a:t>
            </a:r>
          </a:p>
          <a:p>
            <a:pPr lvl="1"/>
            <a:r>
              <a:rPr lang="en-GB" dirty="0"/>
              <a:t>A network wired in star topology can behave logically as a bus network by using a bus protocol and appropriate physical switching</a:t>
            </a:r>
          </a:p>
          <a:p>
            <a:endParaRPr lang="en-GB" dirty="0"/>
          </a:p>
        </p:txBody>
      </p:sp>
    </p:spTree>
    <p:extLst>
      <p:ext uri="{BB962C8B-B14F-4D97-AF65-F5344CB8AC3E}">
        <p14:creationId xmlns:p14="http://schemas.microsoft.com/office/powerpoint/2010/main" val="1459172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a:t>
            </a:r>
          </a:p>
        </p:txBody>
      </p:sp>
      <p:sp>
        <p:nvSpPr>
          <p:cNvPr id="5" name="Text Placeholder 4"/>
          <p:cNvSpPr>
            <a:spLocks noGrp="1"/>
          </p:cNvSpPr>
          <p:nvPr>
            <p:ph type="body" sz="quarter" idx="14"/>
          </p:nvPr>
        </p:nvSpPr>
        <p:spPr/>
        <p:txBody>
          <a:bodyPr/>
          <a:lstStyle/>
          <a:p>
            <a:r>
              <a:rPr lang="en-GB" dirty="0"/>
              <a:t>Now do the questions in </a:t>
            </a:r>
            <a:r>
              <a:rPr lang="en-GB" b="1" dirty="0"/>
              <a:t>Tasks 1 </a:t>
            </a:r>
            <a:r>
              <a:rPr lang="en-GB" dirty="0"/>
              <a:t>and </a:t>
            </a:r>
            <a:r>
              <a:rPr lang="en-GB" b="1" dirty="0"/>
              <a:t>2</a:t>
            </a:r>
            <a:r>
              <a:rPr lang="en-GB" dirty="0"/>
              <a:t> of the worksheet</a:t>
            </a:r>
          </a:p>
        </p:txBody>
      </p:sp>
    </p:spTree>
    <p:extLst>
      <p:ext uri="{BB962C8B-B14F-4D97-AF65-F5344CB8AC3E}">
        <p14:creationId xmlns:p14="http://schemas.microsoft.com/office/powerpoint/2010/main" val="396466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t>Describe star and bus topologies for a local area network</a:t>
            </a:r>
          </a:p>
          <a:p>
            <a:pPr lvl="0"/>
            <a:r>
              <a:rPr lang="en-GB" dirty="0"/>
              <a:t>Differentiate between physical and logical network topologies </a:t>
            </a:r>
          </a:p>
          <a:p>
            <a:pPr lvl="0"/>
            <a:r>
              <a:rPr lang="en-GB" dirty="0"/>
              <a:t>Explain the operation of physical star and logical bus network topologies</a:t>
            </a:r>
          </a:p>
          <a:p>
            <a:pPr lvl="0"/>
            <a:r>
              <a:rPr lang="en-GB" dirty="0"/>
              <a:t>Describe the advantages and disadvantages of each topology</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924060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12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Connector 78"/>
          <p:cNvCxnSpPr/>
          <p:nvPr/>
        </p:nvCxnSpPr>
        <p:spPr>
          <a:xfrm>
            <a:off x="2813811" y="4404518"/>
            <a:ext cx="0" cy="310357"/>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4" name="Elbow Connector 73"/>
          <p:cNvCxnSpPr/>
          <p:nvPr/>
        </p:nvCxnSpPr>
        <p:spPr>
          <a:xfrm flipV="1">
            <a:off x="2785236" y="3915805"/>
            <a:ext cx="1451031" cy="498238"/>
          </a:xfrm>
          <a:prstGeom prst="bentConnector3">
            <a:avLst>
              <a:gd name="adj1" fmla="val 36871"/>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5" name="Elbow Connector 84"/>
          <p:cNvCxnSpPr/>
          <p:nvPr/>
        </p:nvCxnSpPr>
        <p:spPr>
          <a:xfrm rot="5400000" flipH="1" flipV="1">
            <a:off x="4611340" y="2567215"/>
            <a:ext cx="948282" cy="874630"/>
          </a:xfrm>
          <a:prstGeom prst="bentConnector3">
            <a:avLst>
              <a:gd name="adj1" fmla="val 50000"/>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0" name="Elbow Connector 89"/>
          <p:cNvCxnSpPr/>
          <p:nvPr/>
        </p:nvCxnSpPr>
        <p:spPr>
          <a:xfrm rot="16200000" flipH="1">
            <a:off x="4533270" y="4413416"/>
            <a:ext cx="1617630" cy="1419140"/>
          </a:xfrm>
          <a:prstGeom prst="bentConnector3">
            <a:avLst>
              <a:gd name="adj1" fmla="val 21148"/>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 name="Text Placeholder 1"/>
          <p:cNvSpPr>
            <a:spLocks noGrp="1"/>
          </p:cNvSpPr>
          <p:nvPr>
            <p:ph type="body" sz="quarter" idx="13"/>
          </p:nvPr>
        </p:nvSpPr>
        <p:spPr/>
        <p:txBody>
          <a:bodyPr/>
          <a:lstStyle/>
          <a:p>
            <a:r>
              <a:rPr lang="en-GB" dirty="0"/>
              <a:t>Home network</a:t>
            </a:r>
          </a:p>
        </p:txBody>
      </p:sp>
      <p:cxnSp>
        <p:nvCxnSpPr>
          <p:cNvPr id="77" name="Straight Connector 76"/>
          <p:cNvCxnSpPr/>
          <p:nvPr/>
        </p:nvCxnSpPr>
        <p:spPr>
          <a:xfrm>
            <a:off x="5530073" y="2557923"/>
            <a:ext cx="1373989" cy="0"/>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103" name="Group 102"/>
          <p:cNvGrpSpPr/>
          <p:nvPr/>
        </p:nvGrpSpPr>
        <p:grpSpPr>
          <a:xfrm>
            <a:off x="984651" y="906233"/>
            <a:ext cx="7239000" cy="5328666"/>
            <a:chOff x="969850" y="883161"/>
            <a:chExt cx="7239000" cy="5328666"/>
          </a:xfrm>
        </p:grpSpPr>
        <p:grpSp>
          <p:nvGrpSpPr>
            <p:cNvPr id="66" name="Group 65"/>
            <p:cNvGrpSpPr/>
            <p:nvPr/>
          </p:nvGrpSpPr>
          <p:grpSpPr>
            <a:xfrm>
              <a:off x="969850" y="883161"/>
              <a:ext cx="7239000" cy="5328666"/>
              <a:chOff x="969850" y="883161"/>
              <a:chExt cx="7239000" cy="5328666"/>
            </a:xfrm>
          </p:grpSpPr>
          <p:pic>
            <p:nvPicPr>
              <p:cNvPr id="61" name="Picture 60"/>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9850" y="883161"/>
                <a:ext cx="7239000" cy="5328666"/>
              </a:xfrm>
              <a:prstGeom prst="rect">
                <a:avLst/>
              </a:prstGeom>
            </p:spPr>
          </p:pic>
          <p:pic>
            <p:nvPicPr>
              <p:cNvPr id="39" name="Picture 38"/>
              <p:cNvPicPr>
                <a:picLocks noChangeAspect="1"/>
              </p:cNvPicPr>
              <p:nvPr/>
            </p:nvPicPr>
            <p:blipFill>
              <a:blip r:embed="rId3">
                <a:clrChange>
                  <a:clrFrom>
                    <a:srgbClr val="FFFFFF"/>
                  </a:clrFrom>
                  <a:clrTo>
                    <a:srgbClr val="FFFFFF">
                      <a:alpha val="0"/>
                    </a:srgbClr>
                  </a:clrTo>
                </a:clrChange>
              </a:blip>
              <a:stretch>
                <a:fillRect/>
              </a:stretch>
            </p:blipFill>
            <p:spPr>
              <a:xfrm>
                <a:off x="6913587" y="5162144"/>
                <a:ext cx="958002" cy="958002"/>
              </a:xfrm>
              <a:prstGeom prst="rect">
                <a:avLst/>
              </a:prstGeom>
            </p:spPr>
          </p:pic>
          <p:pic>
            <p:nvPicPr>
              <p:cNvPr id="45" name="Picture 44"/>
              <p:cNvPicPr>
                <a:picLocks noChangeAspect="1"/>
              </p:cNvPicPr>
              <p:nvPr/>
            </p:nvPicPr>
            <p:blipFill>
              <a:blip r:embed="rId4">
                <a:clrChange>
                  <a:clrFrom>
                    <a:srgbClr val="FFFFFF"/>
                  </a:clrFrom>
                  <a:clrTo>
                    <a:srgbClr val="FFFFFF">
                      <a:alpha val="0"/>
                    </a:srgbClr>
                  </a:clrTo>
                </a:clrChange>
              </a:blip>
              <a:stretch>
                <a:fillRect/>
              </a:stretch>
            </p:blipFill>
            <p:spPr>
              <a:xfrm>
                <a:off x="5539598" y="5133239"/>
                <a:ext cx="986907" cy="986907"/>
              </a:xfrm>
              <a:prstGeom prst="rect">
                <a:avLst/>
              </a:prstGeom>
            </p:spPr>
          </p:pic>
          <p:pic>
            <p:nvPicPr>
              <p:cNvPr id="37" name="Picture 36"/>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00028" y="5188656"/>
                <a:ext cx="904975" cy="904975"/>
              </a:xfrm>
              <a:prstGeom prst="rect">
                <a:avLst/>
              </a:prstGeom>
            </p:spPr>
          </p:pic>
          <p:pic>
            <p:nvPicPr>
              <p:cNvPr id="44" name="Picture 43"/>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54862" y="1850084"/>
                <a:ext cx="842703" cy="842703"/>
              </a:xfrm>
              <a:prstGeom prst="rect">
                <a:avLst/>
              </a:prstGeom>
            </p:spPr>
          </p:pic>
          <p:pic>
            <p:nvPicPr>
              <p:cNvPr id="46" name="Picture 45"/>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32899" y="1829046"/>
                <a:ext cx="813908" cy="813908"/>
              </a:xfrm>
              <a:prstGeom prst="rect">
                <a:avLst/>
              </a:prstGeom>
            </p:spPr>
          </p:pic>
          <p:pic>
            <p:nvPicPr>
              <p:cNvPr id="47" name="Picture 46"/>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65987" y="3625030"/>
                <a:ext cx="846809" cy="846809"/>
              </a:xfrm>
              <a:prstGeom prst="rect">
                <a:avLst/>
              </a:prstGeom>
            </p:spPr>
          </p:pic>
          <p:pic>
            <p:nvPicPr>
              <p:cNvPr id="41" name="Picture 40"/>
              <p:cNvPicPr>
                <a:picLocks noChangeAspect="1"/>
              </p:cNvPicPr>
              <p:nvPr/>
            </p:nvPicPr>
            <p:blipFill>
              <a:blip r:embed="rId9">
                <a:clrChange>
                  <a:clrFrom>
                    <a:srgbClr val="FFFFFF"/>
                  </a:clrFrom>
                  <a:clrTo>
                    <a:srgbClr val="FFFFFF">
                      <a:alpha val="0"/>
                    </a:srgbClr>
                  </a:clrTo>
                </a:clrChange>
              </a:blip>
              <a:stretch>
                <a:fillRect/>
              </a:stretch>
            </p:blipFill>
            <p:spPr>
              <a:xfrm>
                <a:off x="6753222" y="1778378"/>
                <a:ext cx="1193199" cy="1193199"/>
              </a:xfrm>
              <a:prstGeom prst="rect">
                <a:avLst/>
              </a:prstGeom>
            </p:spPr>
          </p:pic>
          <p:pic>
            <p:nvPicPr>
              <p:cNvPr id="40" name="Picture 39"/>
              <p:cNvPicPr>
                <a:picLocks noChangeAspect="1"/>
              </p:cNvPicPr>
              <p:nvPr/>
            </p:nvPicPr>
            <p:blipFill>
              <a:blip r:embed="rId10">
                <a:clrChange>
                  <a:clrFrom>
                    <a:srgbClr val="FFFFFF"/>
                  </a:clrFrom>
                  <a:clrTo>
                    <a:srgbClr val="FFFFFF">
                      <a:alpha val="0"/>
                    </a:srgbClr>
                  </a:clrTo>
                </a:clrChange>
              </a:blip>
              <a:stretch>
                <a:fillRect/>
              </a:stretch>
            </p:blipFill>
            <p:spPr>
              <a:xfrm>
                <a:off x="2274857" y="4531131"/>
                <a:ext cx="1058858" cy="1058858"/>
              </a:xfrm>
              <a:prstGeom prst="rect">
                <a:avLst/>
              </a:prstGeom>
            </p:spPr>
          </p:pic>
        </p:grpSp>
        <p:pic>
          <p:nvPicPr>
            <p:cNvPr id="94" name="Picture 93"/>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7954270">
              <a:off x="2049632" y="2608229"/>
              <a:ext cx="377003" cy="377003"/>
            </a:xfrm>
            <a:prstGeom prst="rect">
              <a:avLst/>
            </a:prstGeom>
          </p:spPr>
        </p:pic>
        <p:pic>
          <p:nvPicPr>
            <p:cNvPr id="95" name="Picture 94"/>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400000">
              <a:off x="4825493" y="2025893"/>
              <a:ext cx="377003" cy="377003"/>
            </a:xfrm>
            <a:prstGeom prst="rect">
              <a:avLst/>
            </a:prstGeom>
          </p:spPr>
        </p:pic>
        <p:pic>
          <p:nvPicPr>
            <p:cNvPr id="96" name="Picture 95"/>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8822505">
              <a:off x="5599250" y="3384557"/>
              <a:ext cx="377003" cy="377003"/>
            </a:xfrm>
            <a:prstGeom prst="rect">
              <a:avLst/>
            </a:prstGeom>
          </p:spPr>
        </p:pic>
        <p:pic>
          <p:nvPicPr>
            <p:cNvPr id="97" name="Picture 96"/>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8822505">
              <a:off x="4581868" y="4971824"/>
              <a:ext cx="377003" cy="377003"/>
            </a:xfrm>
            <a:prstGeom prst="rect">
              <a:avLst/>
            </a:prstGeom>
          </p:spPr>
        </p:pic>
        <p:pic>
          <p:nvPicPr>
            <p:cNvPr id="98" name="Picture 97"/>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8822505">
              <a:off x="7382611" y="4934483"/>
              <a:ext cx="377003" cy="377003"/>
            </a:xfrm>
            <a:prstGeom prst="rect">
              <a:avLst/>
            </a:prstGeom>
          </p:spPr>
        </p:pic>
        <p:pic>
          <p:nvPicPr>
            <p:cNvPr id="99" name="Picture 9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187100" y="3452178"/>
              <a:ext cx="888485" cy="888485"/>
            </a:xfrm>
            <a:prstGeom prst="rect">
              <a:avLst/>
            </a:prstGeom>
          </p:spPr>
        </p:pic>
      </p:grpSp>
      <p:sp>
        <p:nvSpPr>
          <p:cNvPr id="12" name="TextBox 11"/>
          <p:cNvSpPr txBox="1"/>
          <p:nvPr/>
        </p:nvSpPr>
        <p:spPr>
          <a:xfrm>
            <a:off x="3402297" y="3334876"/>
            <a:ext cx="970137" cy="523220"/>
          </a:xfrm>
          <a:prstGeom prst="rect">
            <a:avLst/>
          </a:prstGeom>
          <a:noFill/>
        </p:spPr>
        <p:txBody>
          <a:bodyPr wrap="none" rtlCol="0">
            <a:spAutoFit/>
          </a:bodyPr>
          <a:lstStyle/>
          <a:p>
            <a:pPr algn="ctr"/>
            <a:r>
              <a:rPr lang="en-GB" sz="1400" b="1" dirty="0">
                <a:latin typeface="Arial" panose="020B0604020202020204" pitchFamily="34" charset="0"/>
                <a:cs typeface="Arial" panose="020B0604020202020204" pitchFamily="34" charset="0"/>
              </a:rPr>
              <a:t>Wireless</a:t>
            </a:r>
            <a:r>
              <a:rPr lang="en-GB" sz="1400" dirty="0">
                <a:latin typeface="Arial" panose="020B0604020202020204" pitchFamily="34" charset="0"/>
                <a:cs typeface="Arial" panose="020B0604020202020204" pitchFamily="34" charset="0"/>
              </a:rPr>
              <a:t> </a:t>
            </a:r>
          </a:p>
          <a:p>
            <a:pPr algn="ctr"/>
            <a:r>
              <a:rPr lang="en-GB" sz="1400" b="1" dirty="0">
                <a:latin typeface="Arial" panose="020B0604020202020204" pitchFamily="34" charset="0"/>
                <a:cs typeface="Arial" panose="020B0604020202020204" pitchFamily="34" charset="0"/>
              </a:rPr>
              <a:t>router</a:t>
            </a:r>
          </a:p>
        </p:txBody>
      </p:sp>
    </p:spTree>
    <p:extLst>
      <p:ext uri="{BB962C8B-B14F-4D97-AF65-F5344CB8AC3E}">
        <p14:creationId xmlns:p14="http://schemas.microsoft.com/office/powerpoint/2010/main" val="2516859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School Local Area Network</a:t>
            </a:r>
          </a:p>
        </p:txBody>
      </p:sp>
      <p:grpSp>
        <p:nvGrpSpPr>
          <p:cNvPr id="30" name="Group 29"/>
          <p:cNvGrpSpPr/>
          <p:nvPr/>
        </p:nvGrpSpPr>
        <p:grpSpPr>
          <a:xfrm>
            <a:off x="859063" y="1492307"/>
            <a:ext cx="7838315" cy="4943588"/>
            <a:chOff x="905739" y="1449645"/>
            <a:chExt cx="7838315" cy="4943588"/>
          </a:xfrm>
        </p:grpSpPr>
        <p:grpSp>
          <p:nvGrpSpPr>
            <p:cNvPr id="29" name="Group 28"/>
            <p:cNvGrpSpPr/>
            <p:nvPr/>
          </p:nvGrpSpPr>
          <p:grpSpPr>
            <a:xfrm>
              <a:off x="1399003" y="2176262"/>
              <a:ext cx="6601388" cy="3655491"/>
              <a:chOff x="1399003" y="2176262"/>
              <a:chExt cx="6601388" cy="3655491"/>
            </a:xfrm>
          </p:grpSpPr>
          <p:cxnSp>
            <p:nvCxnSpPr>
              <p:cNvPr id="118" name="Straight Connector 117"/>
              <p:cNvCxnSpPr/>
              <p:nvPr/>
            </p:nvCxnSpPr>
            <p:spPr>
              <a:xfrm>
                <a:off x="7132436" y="3443248"/>
                <a:ext cx="718580" cy="0"/>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114" name="Straight Connector 113"/>
              <p:cNvCxnSpPr/>
              <p:nvPr/>
            </p:nvCxnSpPr>
            <p:spPr>
              <a:xfrm>
                <a:off x="7043245" y="3653305"/>
                <a:ext cx="957146" cy="816737"/>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115" name="Straight Connector 114"/>
              <p:cNvCxnSpPr/>
              <p:nvPr/>
            </p:nvCxnSpPr>
            <p:spPr>
              <a:xfrm flipV="1">
                <a:off x="7100203" y="2176262"/>
                <a:ext cx="843795" cy="980797"/>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119" name="Straight Connector 118"/>
              <p:cNvCxnSpPr/>
              <p:nvPr/>
            </p:nvCxnSpPr>
            <p:spPr>
              <a:xfrm>
                <a:off x="3696969" y="4853405"/>
                <a:ext cx="2640331" cy="0"/>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120" name="Straight Connector 119"/>
              <p:cNvCxnSpPr/>
              <p:nvPr/>
            </p:nvCxnSpPr>
            <p:spPr>
              <a:xfrm>
                <a:off x="1399003" y="3457953"/>
                <a:ext cx="1052097" cy="0"/>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121" name="Straight Connector 120"/>
              <p:cNvCxnSpPr/>
              <p:nvPr/>
            </p:nvCxnSpPr>
            <p:spPr>
              <a:xfrm flipV="1">
                <a:off x="1438621" y="3653305"/>
                <a:ext cx="1029979" cy="751315"/>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122" name="Straight Connector 121"/>
              <p:cNvCxnSpPr/>
              <p:nvPr/>
            </p:nvCxnSpPr>
            <p:spPr>
              <a:xfrm>
                <a:off x="1431209" y="2574321"/>
                <a:ext cx="1050362" cy="636678"/>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123" name="Straight Connector 122"/>
              <p:cNvCxnSpPr/>
              <p:nvPr/>
            </p:nvCxnSpPr>
            <p:spPr>
              <a:xfrm>
                <a:off x="5276737" y="5106303"/>
                <a:ext cx="1162979" cy="667366"/>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124" name="Straight Connector 123"/>
              <p:cNvCxnSpPr/>
              <p:nvPr/>
            </p:nvCxnSpPr>
            <p:spPr>
              <a:xfrm flipV="1">
                <a:off x="3696969" y="5089606"/>
                <a:ext cx="1061308" cy="742147"/>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125" name="Straight Connector 124"/>
              <p:cNvCxnSpPr/>
              <p:nvPr/>
            </p:nvCxnSpPr>
            <p:spPr>
              <a:xfrm>
                <a:off x="5014914" y="5096185"/>
                <a:ext cx="0" cy="682247"/>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126" name="Straight Connector 125"/>
              <p:cNvCxnSpPr/>
              <p:nvPr/>
            </p:nvCxnSpPr>
            <p:spPr>
              <a:xfrm>
                <a:off x="2664995" y="2723300"/>
                <a:ext cx="0" cy="1498531"/>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grpSp>
        <p:cxnSp>
          <p:nvCxnSpPr>
            <p:cNvPr id="8" name="Straight Connector 7"/>
            <p:cNvCxnSpPr/>
            <p:nvPr/>
          </p:nvCxnSpPr>
          <p:spPr>
            <a:xfrm>
              <a:off x="2948781" y="3443248"/>
              <a:ext cx="3682132" cy="0"/>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13" name="Straight Connector 112"/>
            <p:cNvCxnSpPr/>
            <p:nvPr/>
          </p:nvCxnSpPr>
          <p:spPr>
            <a:xfrm>
              <a:off x="4990787" y="2319530"/>
              <a:ext cx="0" cy="2277582"/>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17" name="Straight Connector 116"/>
            <p:cNvCxnSpPr/>
            <p:nvPr/>
          </p:nvCxnSpPr>
          <p:spPr>
            <a:xfrm>
              <a:off x="8106724" y="4826457"/>
              <a:ext cx="0" cy="655973"/>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grpSp>
          <p:nvGrpSpPr>
            <p:cNvPr id="6" name="Group 5"/>
            <p:cNvGrpSpPr/>
            <p:nvPr/>
          </p:nvGrpSpPr>
          <p:grpSpPr>
            <a:xfrm>
              <a:off x="905739" y="1449645"/>
              <a:ext cx="7838315" cy="4943588"/>
              <a:chOff x="905739" y="1449645"/>
              <a:chExt cx="7838315" cy="4943588"/>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6766" y="3129477"/>
                <a:ext cx="618370" cy="618370"/>
              </a:xfrm>
              <a:prstGeom prst="rect">
                <a:avLst/>
              </a:prstGeom>
            </p:spPr>
          </p:pic>
          <p:pic>
            <p:nvPicPr>
              <p:cNvPr id="90" name="Picture 89"/>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84538" y="4470042"/>
                <a:ext cx="755783" cy="755783"/>
              </a:xfrm>
              <a:prstGeom prst="rect">
                <a:avLst/>
              </a:prstGeom>
            </p:spPr>
          </p:pic>
          <p:pic>
            <p:nvPicPr>
              <p:cNvPr id="92" name="Picture 91"/>
              <p:cNvPicPr>
                <a:picLocks noChangeAspect="1"/>
              </p:cNvPicPr>
              <p:nvPr/>
            </p:nvPicPr>
            <p:blipFill>
              <a:blip r:embed="rId4">
                <a:clrChange>
                  <a:clrFrom>
                    <a:srgbClr val="FFFFFF"/>
                  </a:clrFrom>
                  <a:clrTo>
                    <a:srgbClr val="FFFFFF">
                      <a:alpha val="0"/>
                    </a:srgbClr>
                  </a:clrTo>
                </a:clrChange>
              </a:blip>
              <a:stretch>
                <a:fillRect/>
              </a:stretch>
            </p:blipFill>
            <p:spPr>
              <a:xfrm>
                <a:off x="7602695" y="5296571"/>
                <a:ext cx="1058858" cy="1058858"/>
              </a:xfrm>
              <a:prstGeom prst="rect">
                <a:avLst/>
              </a:prstGeom>
            </p:spPr>
          </p:pic>
          <p:pic>
            <p:nvPicPr>
              <p:cNvPr id="4" name="Picture 3"/>
              <p:cNvPicPr>
                <a:picLocks noChangeAspect="1"/>
              </p:cNvPicPr>
              <p:nvPr/>
            </p:nvPicPr>
            <p:blipFill>
              <a:blip r:embed="rId5">
                <a:clrChange>
                  <a:clrFrom>
                    <a:srgbClr val="FFFFFF"/>
                  </a:clrFrom>
                  <a:clrTo>
                    <a:srgbClr val="FFFFFF">
                      <a:alpha val="0"/>
                    </a:srgbClr>
                  </a:clrTo>
                </a:clrChange>
              </a:blip>
              <a:stretch>
                <a:fillRect/>
              </a:stretch>
            </p:blipFill>
            <p:spPr>
              <a:xfrm>
                <a:off x="7477722" y="1449645"/>
                <a:ext cx="1266332" cy="1266332"/>
              </a:xfrm>
              <a:prstGeom prst="rect">
                <a:avLst/>
              </a:prstGeom>
            </p:spPr>
          </p:pic>
          <p:pic>
            <p:nvPicPr>
              <p:cNvPr id="94" name="Picture 93"/>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34454" y="5626055"/>
                <a:ext cx="754122" cy="754122"/>
              </a:xfrm>
              <a:prstGeom prst="rect">
                <a:avLst/>
              </a:prstGeom>
            </p:spPr>
          </p:pic>
          <p:pic>
            <p:nvPicPr>
              <p:cNvPr id="95" name="Picture 94"/>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92087" y="1659406"/>
                <a:ext cx="846809" cy="846809"/>
              </a:xfrm>
              <a:prstGeom prst="rect">
                <a:avLst/>
              </a:prstGeom>
            </p:spPr>
          </p:pic>
          <p:pic>
            <p:nvPicPr>
              <p:cNvPr id="96" name="Picture 95"/>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6200000">
                <a:off x="5483694" y="1897816"/>
                <a:ext cx="377003" cy="377003"/>
              </a:xfrm>
              <a:prstGeom prst="rect">
                <a:avLst/>
              </a:prstGeom>
            </p:spPr>
          </p:pic>
          <p:pic>
            <p:nvPicPr>
              <p:cNvPr id="97" name="Picture 96"/>
              <p:cNvPicPr>
                <a:picLocks noChangeAspect="1"/>
              </p:cNvPicPr>
              <p:nvPr/>
            </p:nvPicPr>
            <p:blipFill>
              <a:blip r:embed="rId5">
                <a:clrChange>
                  <a:clrFrom>
                    <a:srgbClr val="FFFFFF"/>
                  </a:clrFrom>
                  <a:clrTo>
                    <a:srgbClr val="FFFFFF">
                      <a:alpha val="0"/>
                    </a:srgbClr>
                  </a:clrTo>
                </a:clrChange>
              </a:blip>
              <a:stretch>
                <a:fillRect/>
              </a:stretch>
            </p:blipFill>
            <p:spPr>
              <a:xfrm>
                <a:off x="7477722" y="2799508"/>
                <a:ext cx="1266332" cy="1266332"/>
              </a:xfrm>
              <a:prstGeom prst="rect">
                <a:avLst/>
              </a:prstGeom>
            </p:spPr>
          </p:pic>
          <p:pic>
            <p:nvPicPr>
              <p:cNvPr id="98" name="Picture 97"/>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94139" y="4255721"/>
                <a:ext cx="633498" cy="633498"/>
              </a:xfrm>
              <a:prstGeom prst="rect">
                <a:avLst/>
              </a:prstGeom>
            </p:spPr>
          </p:pic>
          <p:pic>
            <p:nvPicPr>
              <p:cNvPr id="99" name="Picture 9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2233" y="3129477"/>
                <a:ext cx="618370" cy="618370"/>
              </a:xfrm>
              <a:prstGeom prst="rect">
                <a:avLst/>
              </a:prstGeom>
            </p:spPr>
          </p:pic>
          <p:pic>
            <p:nvPicPr>
              <p:cNvPr id="101" name="Picture 100"/>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53821" y="1748602"/>
                <a:ext cx="622270" cy="622270"/>
              </a:xfrm>
              <a:prstGeom prst="rect">
                <a:avLst/>
              </a:prstGeom>
            </p:spPr>
          </p:pic>
          <p:pic>
            <p:nvPicPr>
              <p:cNvPr id="103" name="Picture 10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2233" y="4530270"/>
                <a:ext cx="618370" cy="618370"/>
              </a:xfrm>
              <a:prstGeom prst="rect">
                <a:avLst/>
              </a:prstGeom>
            </p:spPr>
          </p:pic>
          <p:pic>
            <p:nvPicPr>
              <p:cNvPr id="104" name="Picture 103"/>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32793" y="4470042"/>
                <a:ext cx="755783" cy="755783"/>
              </a:xfrm>
              <a:prstGeom prst="rect">
                <a:avLst/>
              </a:prstGeom>
            </p:spPr>
          </p:pic>
          <p:pic>
            <p:nvPicPr>
              <p:cNvPr id="105" name="Picture 104"/>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84538" y="5637450"/>
                <a:ext cx="755783" cy="755783"/>
              </a:xfrm>
              <a:prstGeom prst="rect">
                <a:avLst/>
              </a:prstGeom>
            </p:spPr>
          </p:pic>
          <p:pic>
            <p:nvPicPr>
              <p:cNvPr id="106" name="Picture 105"/>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17183" y="5637450"/>
                <a:ext cx="755783" cy="755783"/>
              </a:xfrm>
              <a:prstGeom prst="rect">
                <a:avLst/>
              </a:prstGeom>
            </p:spPr>
          </p:pic>
          <p:pic>
            <p:nvPicPr>
              <p:cNvPr id="107" name="Picture 10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55811" y="3129477"/>
                <a:ext cx="618370" cy="618370"/>
              </a:xfrm>
              <a:prstGeom prst="rect">
                <a:avLst/>
              </a:prstGeom>
            </p:spPr>
          </p:pic>
          <p:pic>
            <p:nvPicPr>
              <p:cNvPr id="108" name="Picture 107"/>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5739" y="3092636"/>
                <a:ext cx="755783" cy="755783"/>
              </a:xfrm>
              <a:prstGeom prst="rect">
                <a:avLst/>
              </a:prstGeom>
            </p:spPr>
          </p:pic>
          <p:pic>
            <p:nvPicPr>
              <p:cNvPr id="109" name="Picture 108"/>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5739" y="4070674"/>
                <a:ext cx="755783" cy="755783"/>
              </a:xfrm>
              <a:prstGeom prst="rect">
                <a:avLst/>
              </a:prstGeom>
            </p:spPr>
          </p:pic>
          <p:pic>
            <p:nvPicPr>
              <p:cNvPr id="110" name="Picture 109"/>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5739" y="2114598"/>
                <a:ext cx="755783" cy="755783"/>
              </a:xfrm>
              <a:prstGeom prst="rect">
                <a:avLst/>
              </a:prstGeom>
            </p:spPr>
          </p:pic>
          <p:pic>
            <p:nvPicPr>
              <p:cNvPr id="111" name="Picture 110"/>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87104" y="4070674"/>
                <a:ext cx="755783" cy="755783"/>
              </a:xfrm>
              <a:prstGeom prst="rect">
                <a:avLst/>
              </a:prstGeom>
            </p:spPr>
          </p:pic>
          <p:pic>
            <p:nvPicPr>
              <p:cNvPr id="112" name="Picture 111"/>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88765" y="2104900"/>
                <a:ext cx="754122" cy="754122"/>
              </a:xfrm>
              <a:prstGeom prst="rect">
                <a:avLst/>
              </a:prstGeom>
            </p:spPr>
          </p:pic>
        </p:grpSp>
        <p:pic>
          <p:nvPicPr>
            <p:cNvPr id="128" name="Picture 127"/>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400000">
              <a:off x="4127547" y="1932014"/>
              <a:ext cx="377003" cy="377003"/>
            </a:xfrm>
            <a:prstGeom prst="rect">
              <a:avLst/>
            </a:prstGeom>
          </p:spPr>
        </p:pic>
        <p:sp>
          <p:nvSpPr>
            <p:cNvPr id="129" name="TextBox 128"/>
            <p:cNvSpPr txBox="1"/>
            <p:nvPr/>
          </p:nvSpPr>
          <p:spPr>
            <a:xfrm>
              <a:off x="3922079" y="3106798"/>
              <a:ext cx="761748" cy="307777"/>
            </a:xfrm>
            <a:prstGeom prst="rect">
              <a:avLst/>
            </a:prstGeom>
            <a:noFill/>
          </p:spPr>
          <p:txBody>
            <a:bodyPr wrap="none" rtlCol="0">
              <a:spAutoFit/>
            </a:bodyPr>
            <a:lstStyle/>
            <a:p>
              <a:pPr algn="ctr"/>
              <a:r>
                <a:rPr lang="en-GB" sz="1400" b="1" dirty="0">
                  <a:latin typeface="Arial" panose="020B0604020202020204" pitchFamily="34" charset="0"/>
                  <a:cs typeface="Arial" panose="020B0604020202020204" pitchFamily="34" charset="0"/>
                </a:rPr>
                <a:t>Switch</a:t>
              </a:r>
            </a:p>
          </p:txBody>
        </p:sp>
        <p:sp>
          <p:nvSpPr>
            <p:cNvPr id="130" name="TextBox 129"/>
            <p:cNvSpPr txBox="1"/>
            <p:nvPr/>
          </p:nvSpPr>
          <p:spPr>
            <a:xfrm>
              <a:off x="7053703" y="4439356"/>
              <a:ext cx="761747" cy="307777"/>
            </a:xfrm>
            <a:prstGeom prst="rect">
              <a:avLst/>
            </a:prstGeom>
            <a:noFill/>
          </p:spPr>
          <p:txBody>
            <a:bodyPr wrap="none" rtlCol="0">
              <a:spAutoFit/>
            </a:bodyPr>
            <a:lstStyle/>
            <a:p>
              <a:pPr algn="ctr"/>
              <a:r>
                <a:rPr lang="en-GB" sz="1400" b="1" dirty="0">
                  <a:latin typeface="Arial" panose="020B0604020202020204" pitchFamily="34" charset="0"/>
                  <a:cs typeface="Arial" panose="020B0604020202020204" pitchFamily="34" charset="0"/>
                </a:rPr>
                <a:t>Router</a:t>
              </a:r>
            </a:p>
          </p:txBody>
        </p:sp>
        <p:sp>
          <p:nvSpPr>
            <p:cNvPr id="131" name="TextBox 130"/>
            <p:cNvSpPr txBox="1"/>
            <p:nvPr/>
          </p:nvSpPr>
          <p:spPr>
            <a:xfrm>
              <a:off x="7734668" y="2624354"/>
              <a:ext cx="744114" cy="307777"/>
            </a:xfrm>
            <a:prstGeom prst="rect">
              <a:avLst/>
            </a:prstGeom>
            <a:noFill/>
          </p:spPr>
          <p:txBody>
            <a:bodyPr wrap="none" rtlCol="0">
              <a:spAutoFit/>
            </a:bodyPr>
            <a:lstStyle/>
            <a:p>
              <a:pPr algn="ctr"/>
              <a:r>
                <a:rPr lang="en-GB" sz="1400" b="1" dirty="0">
                  <a:latin typeface="Arial" panose="020B0604020202020204" pitchFamily="34" charset="0"/>
                  <a:cs typeface="Arial" panose="020B0604020202020204" pitchFamily="34" charset="0"/>
                </a:rPr>
                <a:t>Server</a:t>
              </a:r>
            </a:p>
          </p:txBody>
        </p:sp>
      </p:grpSp>
      <p:pic>
        <p:nvPicPr>
          <p:cNvPr id="46" name="Picture 45"/>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500649" y="1559990"/>
            <a:ext cx="891252" cy="971467"/>
          </a:xfrm>
          <a:prstGeom prst="rect">
            <a:avLst/>
          </a:prstGeom>
        </p:spPr>
      </p:pic>
    </p:spTree>
    <p:extLst>
      <p:ext uri="{BB962C8B-B14F-4D97-AF65-F5344CB8AC3E}">
        <p14:creationId xmlns:p14="http://schemas.microsoft.com/office/powerpoint/2010/main" val="189137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Local Area Networks (LANs)</a:t>
            </a:r>
          </a:p>
        </p:txBody>
      </p:sp>
      <p:sp>
        <p:nvSpPr>
          <p:cNvPr id="3" name="Text Placeholder 2"/>
          <p:cNvSpPr>
            <a:spLocks noGrp="1"/>
          </p:cNvSpPr>
          <p:nvPr>
            <p:ph type="body" sz="quarter" idx="14"/>
          </p:nvPr>
        </p:nvSpPr>
        <p:spPr/>
        <p:txBody>
          <a:bodyPr/>
          <a:lstStyle/>
          <a:p>
            <a:pPr>
              <a:spcBef>
                <a:spcPct val="20000"/>
              </a:spcBef>
            </a:pPr>
            <a:r>
              <a:rPr lang="en-GB" sz="2400" dirty="0"/>
              <a:t>One computer, not connected to any other computing device is called a ‘standalone’</a:t>
            </a:r>
          </a:p>
          <a:p>
            <a:pPr>
              <a:spcBef>
                <a:spcPct val="20000"/>
              </a:spcBef>
            </a:pPr>
            <a:r>
              <a:rPr lang="en-GB" sz="2400" dirty="0"/>
              <a:t>As soon as you connect two or more computers together they form a </a:t>
            </a:r>
            <a:r>
              <a:rPr lang="en-GB" sz="2400" b="1" dirty="0">
                <a:solidFill>
                  <a:srgbClr val="98A639"/>
                </a:solidFill>
              </a:rPr>
              <a:t>network</a:t>
            </a:r>
            <a:endParaRPr lang="en-GB" sz="2400" dirty="0">
              <a:solidFill>
                <a:srgbClr val="98A639"/>
              </a:solidFill>
            </a:endParaRPr>
          </a:p>
          <a:p>
            <a:pPr>
              <a:spcBef>
                <a:spcPct val="20000"/>
              </a:spcBef>
            </a:pPr>
            <a:endParaRPr lang="en-GB" sz="2400" dirty="0"/>
          </a:p>
          <a:p>
            <a:pPr marL="0" indent="0">
              <a:spcBef>
                <a:spcPct val="20000"/>
              </a:spcBef>
              <a:buNone/>
            </a:pPr>
            <a:endParaRPr lang="en-GB" sz="2400" dirty="0"/>
          </a:p>
          <a:p>
            <a:pPr>
              <a:spcAft>
                <a:spcPts val="600"/>
              </a:spcAft>
            </a:pPr>
            <a:r>
              <a:rPr lang="en-GB" sz="2400" dirty="0"/>
              <a:t>All networks fall into one of two categories:</a:t>
            </a:r>
          </a:p>
          <a:p>
            <a:pPr lvl="1">
              <a:spcAft>
                <a:spcPts val="600"/>
              </a:spcAft>
            </a:pPr>
            <a:r>
              <a:rPr lang="en-GB" sz="2300" dirty="0"/>
              <a:t>	Local Area Network (LAN)</a:t>
            </a:r>
          </a:p>
          <a:p>
            <a:pPr lvl="1">
              <a:spcAft>
                <a:spcPts val="600"/>
              </a:spcAft>
            </a:pPr>
            <a:r>
              <a:rPr lang="en-GB" sz="2300" dirty="0"/>
              <a:t>	Wide Area Network (WAN)</a:t>
            </a:r>
          </a:p>
          <a:p>
            <a:pPr marL="0" indent="0">
              <a:buNone/>
            </a:pPr>
            <a:endParaRPr lang="en-GB" dirty="0"/>
          </a:p>
          <a:p>
            <a:endParaRPr lang="en-GB" dirty="0"/>
          </a:p>
        </p:txBody>
      </p:sp>
      <p:grpSp>
        <p:nvGrpSpPr>
          <p:cNvPr id="13" name="Group 12"/>
          <p:cNvGrpSpPr/>
          <p:nvPr/>
        </p:nvGrpSpPr>
        <p:grpSpPr>
          <a:xfrm>
            <a:off x="2658799" y="3518817"/>
            <a:ext cx="3845470" cy="1290901"/>
            <a:chOff x="2633399" y="3493417"/>
            <a:chExt cx="3845470" cy="1290901"/>
          </a:xfrm>
        </p:grpSpPr>
        <p:cxnSp>
          <p:nvCxnSpPr>
            <p:cNvPr id="12" name="Straight Connector 11"/>
            <p:cNvCxnSpPr/>
            <p:nvPr/>
          </p:nvCxnSpPr>
          <p:spPr>
            <a:xfrm>
              <a:off x="3608210" y="4108210"/>
              <a:ext cx="1889516" cy="0"/>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pic>
          <p:nvPicPr>
            <p:cNvPr id="10" name="Picture 9"/>
            <p:cNvPicPr>
              <a:picLocks noChangeAspect="1"/>
            </p:cNvPicPr>
            <p:nvPr/>
          </p:nvPicPr>
          <p:blipFill>
            <a:blip r:embed="rId2">
              <a:clrChange>
                <a:clrFrom>
                  <a:srgbClr val="FFFFFF"/>
                </a:clrFrom>
                <a:clrTo>
                  <a:srgbClr val="FFFFFF">
                    <a:alpha val="0"/>
                  </a:srgbClr>
                </a:clrTo>
              </a:clrChange>
            </a:blip>
            <a:stretch>
              <a:fillRect/>
            </a:stretch>
          </p:blipFill>
          <p:spPr>
            <a:xfrm>
              <a:off x="2633399" y="3493417"/>
              <a:ext cx="1290901" cy="1290901"/>
            </a:xfrm>
            <a:prstGeom prst="rect">
              <a:avLst/>
            </a:prstGeom>
          </p:spPr>
        </p:pic>
        <p:pic>
          <p:nvPicPr>
            <p:cNvPr id="11" name="Picture 10"/>
            <p:cNvPicPr>
              <a:picLocks noChangeAspect="1"/>
            </p:cNvPicPr>
            <p:nvPr/>
          </p:nvPicPr>
          <p:blipFill>
            <a:blip r:embed="rId2">
              <a:clrChange>
                <a:clrFrom>
                  <a:srgbClr val="FFFFFF"/>
                </a:clrFrom>
                <a:clrTo>
                  <a:srgbClr val="FFFFFF">
                    <a:alpha val="0"/>
                  </a:srgbClr>
                </a:clrTo>
              </a:clrChange>
            </a:blip>
            <a:stretch>
              <a:fillRect/>
            </a:stretch>
          </p:blipFill>
          <p:spPr>
            <a:xfrm>
              <a:off x="5187968" y="3493417"/>
              <a:ext cx="1290901" cy="1290901"/>
            </a:xfrm>
            <a:prstGeom prst="rect">
              <a:avLst/>
            </a:prstGeom>
          </p:spPr>
        </p:pic>
      </p:grpSp>
    </p:spTree>
    <p:extLst>
      <p:ext uri="{BB962C8B-B14F-4D97-AF65-F5344CB8AC3E}">
        <p14:creationId xmlns:p14="http://schemas.microsoft.com/office/powerpoint/2010/main" val="1931654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Local Area Networks (LANs)</a:t>
            </a:r>
          </a:p>
        </p:txBody>
      </p:sp>
      <p:sp>
        <p:nvSpPr>
          <p:cNvPr id="3" name="Text Placeholder 2"/>
          <p:cNvSpPr>
            <a:spLocks noGrp="1"/>
          </p:cNvSpPr>
          <p:nvPr>
            <p:ph type="body" sz="quarter" idx="14"/>
          </p:nvPr>
        </p:nvSpPr>
        <p:spPr/>
        <p:txBody>
          <a:bodyPr/>
          <a:lstStyle/>
          <a:p>
            <a:r>
              <a:rPr lang="en-GB" b="1" dirty="0">
                <a:solidFill>
                  <a:srgbClr val="98A639"/>
                </a:solidFill>
              </a:rPr>
              <a:t>Local Area Network</a:t>
            </a:r>
            <a:r>
              <a:rPr lang="en-GB" dirty="0"/>
              <a:t>: two or more computers connected together within a small geographical area, for example confined to one building or site</a:t>
            </a:r>
          </a:p>
          <a:p>
            <a:r>
              <a:rPr lang="en-GB" dirty="0"/>
              <a:t>Can you think of some obvious advantages of having computing devices connected in a </a:t>
            </a:r>
            <a:r>
              <a:rPr lang="en-GB" b="1" dirty="0">
                <a:solidFill>
                  <a:srgbClr val="98A639"/>
                </a:solidFill>
              </a:rPr>
              <a:t>LAN</a:t>
            </a:r>
            <a:r>
              <a:rPr lang="en-GB" dirty="0"/>
              <a:t>?</a:t>
            </a:r>
          </a:p>
          <a:p>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01900" y="3949700"/>
            <a:ext cx="6642100" cy="2374900"/>
          </a:xfrm>
          <a:prstGeom prst="rect">
            <a:avLst/>
          </a:prstGeom>
        </p:spPr>
      </p:pic>
    </p:spTree>
    <p:extLst>
      <p:ext uri="{BB962C8B-B14F-4D97-AF65-F5344CB8AC3E}">
        <p14:creationId xmlns:p14="http://schemas.microsoft.com/office/powerpoint/2010/main" val="120730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Network topologies</a:t>
            </a:r>
          </a:p>
        </p:txBody>
      </p:sp>
      <p:sp>
        <p:nvSpPr>
          <p:cNvPr id="3" name="Text Placeholder 2"/>
          <p:cNvSpPr>
            <a:spLocks noGrp="1"/>
          </p:cNvSpPr>
          <p:nvPr>
            <p:ph type="body" sz="quarter" idx="14"/>
          </p:nvPr>
        </p:nvSpPr>
        <p:spPr/>
        <p:txBody>
          <a:bodyPr/>
          <a:lstStyle/>
          <a:p>
            <a:r>
              <a:rPr lang="en-GB" dirty="0"/>
              <a:t>A network topology is the arrangement of the various computing devices which make up a computer network</a:t>
            </a:r>
          </a:p>
          <a:p>
            <a:pPr lvl="1"/>
            <a:r>
              <a:rPr lang="en-GB" b="1" dirty="0">
                <a:solidFill>
                  <a:srgbClr val="98A639"/>
                </a:solidFill>
              </a:rPr>
              <a:t>Bus topology</a:t>
            </a:r>
            <a:r>
              <a:rPr lang="en-GB" dirty="0"/>
              <a:t>: an arrangement where nodes are connected in a daisy chain by a single central communications channel</a:t>
            </a:r>
          </a:p>
          <a:p>
            <a:pPr lvl="1"/>
            <a:r>
              <a:rPr lang="en-GB" b="1" dirty="0">
                <a:solidFill>
                  <a:srgbClr val="98A639"/>
                </a:solidFill>
              </a:rPr>
              <a:t>Star topology</a:t>
            </a:r>
            <a:r>
              <a:rPr lang="en-GB" dirty="0"/>
              <a:t>: an arrangement where a central node or hub provides a common connection point for all other nodes</a:t>
            </a:r>
          </a:p>
          <a:p>
            <a:endParaRPr lang="en-GB" dirty="0"/>
          </a:p>
          <a:p>
            <a:endParaRPr lang="en-GB" dirty="0"/>
          </a:p>
        </p:txBody>
      </p:sp>
    </p:spTree>
    <p:extLst>
      <p:ext uri="{BB962C8B-B14F-4D97-AF65-F5344CB8AC3E}">
        <p14:creationId xmlns:p14="http://schemas.microsoft.com/office/powerpoint/2010/main" val="333324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Bus network topology</a:t>
            </a:r>
          </a:p>
        </p:txBody>
      </p:sp>
      <p:grpSp>
        <p:nvGrpSpPr>
          <p:cNvPr id="53" name="Group 52"/>
          <p:cNvGrpSpPr/>
          <p:nvPr/>
        </p:nvGrpSpPr>
        <p:grpSpPr>
          <a:xfrm>
            <a:off x="481187" y="2426834"/>
            <a:ext cx="7710283" cy="3082738"/>
            <a:chOff x="481187" y="2731635"/>
            <a:chExt cx="7710283" cy="3082738"/>
          </a:xfrm>
        </p:grpSpPr>
        <p:grpSp>
          <p:nvGrpSpPr>
            <p:cNvPr id="47" name="Group 46"/>
            <p:cNvGrpSpPr/>
            <p:nvPr/>
          </p:nvGrpSpPr>
          <p:grpSpPr>
            <a:xfrm>
              <a:off x="934556" y="2731635"/>
              <a:ext cx="7256914" cy="2764919"/>
              <a:chOff x="934556" y="2731635"/>
              <a:chExt cx="7256914" cy="2764919"/>
            </a:xfrm>
          </p:grpSpPr>
          <p:grpSp>
            <p:nvGrpSpPr>
              <p:cNvPr id="45" name="Group 44"/>
              <p:cNvGrpSpPr/>
              <p:nvPr/>
            </p:nvGrpSpPr>
            <p:grpSpPr>
              <a:xfrm>
                <a:off x="934556" y="3225088"/>
                <a:ext cx="7256914" cy="1207863"/>
                <a:chOff x="934556" y="3225088"/>
                <a:chExt cx="7256914" cy="1207863"/>
              </a:xfrm>
            </p:grpSpPr>
            <p:cxnSp>
              <p:nvCxnSpPr>
                <p:cNvPr id="35" name="Straight Connector 34"/>
                <p:cNvCxnSpPr/>
                <p:nvPr/>
              </p:nvCxnSpPr>
              <p:spPr>
                <a:xfrm>
                  <a:off x="1112356" y="3976222"/>
                  <a:ext cx="6901314" cy="0"/>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sp>
              <p:nvSpPr>
                <p:cNvPr id="37" name="Oval 36"/>
                <p:cNvSpPr/>
                <p:nvPr/>
              </p:nvSpPr>
              <p:spPr>
                <a:xfrm>
                  <a:off x="934556" y="3855572"/>
                  <a:ext cx="241300" cy="241300"/>
                </a:xfrm>
                <a:prstGeom prst="ellipse">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8" name="Oval 37"/>
                <p:cNvSpPr/>
                <p:nvPr/>
              </p:nvSpPr>
              <p:spPr>
                <a:xfrm>
                  <a:off x="7950170" y="3855572"/>
                  <a:ext cx="241300" cy="241300"/>
                </a:xfrm>
                <a:prstGeom prst="ellipse">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cxnSp>
              <p:nvCxnSpPr>
                <p:cNvPr id="39" name="Straight Connector 38"/>
                <p:cNvCxnSpPr/>
                <p:nvPr/>
              </p:nvCxnSpPr>
              <p:spPr>
                <a:xfrm flipV="1">
                  <a:off x="1948968" y="3520423"/>
                  <a:ext cx="0" cy="456232"/>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41" name="Straight Connector 40"/>
                <p:cNvCxnSpPr/>
                <p:nvPr/>
              </p:nvCxnSpPr>
              <p:spPr>
                <a:xfrm flipV="1">
                  <a:off x="5271605" y="3520423"/>
                  <a:ext cx="0" cy="456232"/>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42" name="Straight Connector 41"/>
                <p:cNvCxnSpPr/>
                <p:nvPr/>
              </p:nvCxnSpPr>
              <p:spPr>
                <a:xfrm flipV="1">
                  <a:off x="3696805" y="3976719"/>
                  <a:ext cx="0" cy="456232"/>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43" name="Straight Connector 42"/>
                <p:cNvCxnSpPr/>
                <p:nvPr/>
              </p:nvCxnSpPr>
              <p:spPr>
                <a:xfrm flipV="1">
                  <a:off x="7215404" y="3976719"/>
                  <a:ext cx="0" cy="456232"/>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44" name="Straight Connector 43"/>
                <p:cNvCxnSpPr/>
                <p:nvPr/>
              </p:nvCxnSpPr>
              <p:spPr>
                <a:xfrm>
                  <a:off x="5545629" y="3225088"/>
                  <a:ext cx="932578" cy="0"/>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grpSp>
          <p:pic>
            <p:nvPicPr>
              <p:cNvPr id="29" name="Picture 28"/>
              <p:cNvPicPr>
                <a:picLocks noChangeAspect="1"/>
              </p:cNvPicPr>
              <p:nvPr/>
            </p:nvPicPr>
            <p:blipFill>
              <a:blip r:embed="rId2">
                <a:clrChange>
                  <a:clrFrom>
                    <a:srgbClr val="FFFFFF"/>
                  </a:clrFrom>
                  <a:clrTo>
                    <a:srgbClr val="FFFFFF">
                      <a:alpha val="0"/>
                    </a:srgbClr>
                  </a:clrTo>
                </a:clrChange>
              </a:blip>
              <a:stretch>
                <a:fillRect/>
              </a:stretch>
            </p:blipFill>
            <p:spPr>
              <a:xfrm>
                <a:off x="1450752" y="2731635"/>
                <a:ext cx="986907" cy="986907"/>
              </a:xfrm>
              <a:prstGeom prst="rect">
                <a:avLst/>
              </a:prstGeom>
            </p:spPr>
          </p:pic>
          <p:pic>
            <p:nvPicPr>
              <p:cNvPr id="30" name="Picture 29"/>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65510" y="2755624"/>
                <a:ext cx="904975" cy="904975"/>
              </a:xfrm>
              <a:prstGeom prst="rect">
                <a:avLst/>
              </a:prstGeom>
            </p:spPr>
          </p:pic>
          <p:pic>
            <p:nvPicPr>
              <p:cNvPr id="31" name="Picture 30"/>
              <p:cNvPicPr>
                <a:picLocks noChangeAspect="1"/>
              </p:cNvPicPr>
              <p:nvPr/>
            </p:nvPicPr>
            <p:blipFill>
              <a:blip r:embed="rId2">
                <a:clrChange>
                  <a:clrFrom>
                    <a:srgbClr val="FFFFFF"/>
                  </a:clrFrom>
                  <a:clrTo>
                    <a:srgbClr val="FFFFFF">
                      <a:alpha val="0"/>
                    </a:srgbClr>
                  </a:clrTo>
                </a:clrChange>
              </a:blip>
              <a:stretch>
                <a:fillRect/>
              </a:stretch>
            </p:blipFill>
            <p:spPr>
              <a:xfrm>
                <a:off x="4778152" y="2731635"/>
                <a:ext cx="986907" cy="986907"/>
              </a:xfrm>
              <a:prstGeom prst="rect">
                <a:avLst/>
              </a:prstGeom>
            </p:spPr>
          </p:pic>
          <p:pic>
            <p:nvPicPr>
              <p:cNvPr id="32" name="Picture 31"/>
              <p:cNvPicPr>
                <a:picLocks noChangeAspect="1"/>
              </p:cNvPicPr>
              <p:nvPr/>
            </p:nvPicPr>
            <p:blipFill>
              <a:blip r:embed="rId2">
                <a:clrChange>
                  <a:clrFrom>
                    <a:srgbClr val="FFFFFF"/>
                  </a:clrFrom>
                  <a:clrTo>
                    <a:srgbClr val="FFFFFF">
                      <a:alpha val="0"/>
                    </a:srgbClr>
                  </a:clrTo>
                </a:clrChange>
              </a:blip>
              <a:stretch>
                <a:fillRect/>
              </a:stretch>
            </p:blipFill>
            <p:spPr>
              <a:xfrm>
                <a:off x="3190652" y="4204835"/>
                <a:ext cx="986907" cy="986907"/>
              </a:xfrm>
              <a:prstGeom prst="rect">
                <a:avLst/>
              </a:prstGeom>
            </p:spPr>
          </p:pic>
          <p:pic>
            <p:nvPicPr>
              <p:cNvPr id="34" name="Picture 33"/>
              <p:cNvPicPr>
                <a:picLocks noChangeAspect="1"/>
              </p:cNvPicPr>
              <p:nvPr/>
            </p:nvPicPr>
            <p:blipFill>
              <a:blip r:embed="rId4">
                <a:clrChange>
                  <a:clrFrom>
                    <a:srgbClr val="FFFFFF"/>
                  </a:clrFrom>
                  <a:clrTo>
                    <a:srgbClr val="FFFFFF">
                      <a:alpha val="0"/>
                    </a:srgbClr>
                  </a:clrTo>
                </a:clrChange>
              </a:blip>
              <a:stretch>
                <a:fillRect/>
              </a:stretch>
            </p:blipFill>
            <p:spPr>
              <a:xfrm>
                <a:off x="6582238" y="4230222"/>
                <a:ext cx="1266332" cy="1266332"/>
              </a:xfrm>
              <a:prstGeom prst="rect">
                <a:avLst/>
              </a:prstGeom>
            </p:spPr>
          </p:pic>
        </p:grpSp>
        <p:sp>
          <p:nvSpPr>
            <p:cNvPr id="48" name="TextBox 47"/>
            <p:cNvSpPr txBox="1"/>
            <p:nvPr/>
          </p:nvSpPr>
          <p:spPr>
            <a:xfrm>
              <a:off x="481187" y="4165234"/>
              <a:ext cx="1107483" cy="307777"/>
            </a:xfrm>
            <a:prstGeom prst="rect">
              <a:avLst/>
            </a:prstGeom>
            <a:noFill/>
          </p:spPr>
          <p:txBody>
            <a:bodyPr wrap="none" rtlCol="0">
              <a:spAutoFit/>
            </a:bodyPr>
            <a:lstStyle/>
            <a:p>
              <a:pPr algn="ctr"/>
              <a:r>
                <a:rPr lang="en-GB" sz="1400" b="1" dirty="0">
                  <a:latin typeface="Arial" panose="020B0604020202020204" pitchFamily="34" charset="0"/>
                  <a:cs typeface="Arial" panose="020B0604020202020204" pitchFamily="34" charset="0"/>
                </a:rPr>
                <a:t>Terminator</a:t>
              </a:r>
            </a:p>
          </p:txBody>
        </p:sp>
        <p:sp>
          <p:nvSpPr>
            <p:cNvPr id="49" name="TextBox 48"/>
            <p:cNvSpPr txBox="1"/>
            <p:nvPr/>
          </p:nvSpPr>
          <p:spPr>
            <a:xfrm>
              <a:off x="3199542" y="5163265"/>
              <a:ext cx="918328" cy="307777"/>
            </a:xfrm>
            <a:prstGeom prst="rect">
              <a:avLst/>
            </a:prstGeom>
            <a:noFill/>
          </p:spPr>
          <p:txBody>
            <a:bodyPr wrap="none" rtlCol="0">
              <a:spAutoFit/>
            </a:bodyPr>
            <a:lstStyle/>
            <a:p>
              <a:pPr algn="ctr"/>
              <a:r>
                <a:rPr lang="en-GB" sz="1400" b="1" dirty="0">
                  <a:latin typeface="Arial" panose="020B0604020202020204" pitchFamily="34" charset="0"/>
                  <a:cs typeface="Arial" panose="020B0604020202020204" pitchFamily="34" charset="0"/>
                </a:rPr>
                <a:t>Terminal</a:t>
              </a:r>
            </a:p>
          </p:txBody>
        </p:sp>
        <p:sp>
          <p:nvSpPr>
            <p:cNvPr id="50" name="TextBox 49"/>
            <p:cNvSpPr txBox="1"/>
            <p:nvPr/>
          </p:nvSpPr>
          <p:spPr>
            <a:xfrm>
              <a:off x="6843348" y="5506596"/>
              <a:ext cx="744114" cy="307777"/>
            </a:xfrm>
            <a:prstGeom prst="rect">
              <a:avLst/>
            </a:prstGeom>
            <a:noFill/>
          </p:spPr>
          <p:txBody>
            <a:bodyPr wrap="none" rtlCol="0">
              <a:spAutoFit/>
            </a:bodyPr>
            <a:lstStyle/>
            <a:p>
              <a:pPr algn="ctr"/>
              <a:r>
                <a:rPr lang="en-GB" sz="1400" b="1" dirty="0">
                  <a:latin typeface="Arial" panose="020B0604020202020204" pitchFamily="34" charset="0"/>
                  <a:cs typeface="Arial" panose="020B0604020202020204" pitchFamily="34" charset="0"/>
                </a:rPr>
                <a:t>Server</a:t>
              </a:r>
            </a:p>
          </p:txBody>
        </p:sp>
        <p:sp>
          <p:nvSpPr>
            <p:cNvPr id="51" name="TextBox 50"/>
            <p:cNvSpPr txBox="1"/>
            <p:nvPr/>
          </p:nvSpPr>
          <p:spPr>
            <a:xfrm>
              <a:off x="2914647" y="3593721"/>
              <a:ext cx="1545616" cy="307777"/>
            </a:xfrm>
            <a:prstGeom prst="rect">
              <a:avLst/>
            </a:prstGeom>
            <a:noFill/>
          </p:spPr>
          <p:txBody>
            <a:bodyPr wrap="none" rtlCol="0">
              <a:spAutoFit/>
            </a:bodyPr>
            <a:lstStyle/>
            <a:p>
              <a:pPr algn="ctr"/>
              <a:r>
                <a:rPr lang="en-GB" sz="1400" b="1" dirty="0">
                  <a:latin typeface="Arial" panose="020B0604020202020204" pitchFamily="34" charset="0"/>
                  <a:cs typeface="Arial" panose="020B0604020202020204" pitchFamily="34" charset="0"/>
                </a:rPr>
                <a:t>Backbone cable</a:t>
              </a:r>
            </a:p>
          </p:txBody>
        </p:sp>
      </p:grpSp>
    </p:spTree>
    <p:extLst>
      <p:ext uri="{BB962C8B-B14F-4D97-AF65-F5344CB8AC3E}">
        <p14:creationId xmlns:p14="http://schemas.microsoft.com/office/powerpoint/2010/main" val="1654518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Operation of a bus network</a:t>
            </a:r>
          </a:p>
        </p:txBody>
      </p:sp>
      <p:sp>
        <p:nvSpPr>
          <p:cNvPr id="3" name="Text Placeholder 2"/>
          <p:cNvSpPr>
            <a:spLocks noGrp="1"/>
          </p:cNvSpPr>
          <p:nvPr>
            <p:ph type="body" sz="quarter" idx="14"/>
          </p:nvPr>
        </p:nvSpPr>
        <p:spPr/>
        <p:txBody>
          <a:bodyPr/>
          <a:lstStyle/>
          <a:p>
            <a:pPr>
              <a:spcAft>
                <a:spcPts val="1000"/>
              </a:spcAft>
            </a:pPr>
            <a:r>
              <a:rPr lang="en-GB" dirty="0"/>
              <a:t>All nodes are connected to a single backbone cable </a:t>
            </a:r>
          </a:p>
          <a:p>
            <a:pPr>
              <a:spcAft>
                <a:spcPts val="1000"/>
              </a:spcAft>
            </a:pPr>
            <a:r>
              <a:rPr lang="en-GB" dirty="0"/>
              <a:t>Each end of the backbone is connected to either a terminator or a computer which stops signals ‘bouncing back’</a:t>
            </a:r>
          </a:p>
          <a:p>
            <a:pPr>
              <a:spcAft>
                <a:spcPts val="1000"/>
              </a:spcAft>
            </a:pPr>
            <a:r>
              <a:rPr lang="en-GB" dirty="0"/>
              <a:t>Each node is passive  </a:t>
            </a:r>
          </a:p>
          <a:p>
            <a:pPr>
              <a:spcAft>
                <a:spcPts val="1000"/>
              </a:spcAft>
            </a:pPr>
            <a:r>
              <a:rPr lang="en-GB" dirty="0"/>
              <a:t>Data is sent in one direction at a time only </a:t>
            </a:r>
          </a:p>
          <a:p>
            <a:pPr>
              <a:spcAft>
                <a:spcPts val="1000"/>
              </a:spcAft>
            </a:pPr>
            <a:r>
              <a:rPr lang="en-GB" dirty="0"/>
              <a:t>Only one computer can transmit successfully at any one time</a:t>
            </a:r>
          </a:p>
          <a:p>
            <a:pPr lvl="1"/>
            <a:r>
              <a:rPr lang="en-GB" dirty="0"/>
              <a:t>Carrier Sense Multiple Access (CSMA/CD) technology is used to enable nodes to transmit on the same cable</a:t>
            </a:r>
          </a:p>
          <a:p>
            <a:endParaRPr lang="en-GB" dirty="0"/>
          </a:p>
        </p:txBody>
      </p:sp>
    </p:spTree>
    <p:extLst>
      <p:ext uri="{BB962C8B-B14F-4D97-AF65-F5344CB8AC3E}">
        <p14:creationId xmlns:p14="http://schemas.microsoft.com/office/powerpoint/2010/main" val="3981985292"/>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B7AFC6-8B4F-4F38-8A15-CFE3E1CD77FA}"/>
</file>

<file path=customXml/itemProps2.xml><?xml version="1.0" encoding="utf-8"?>
<ds:datastoreItem xmlns:ds="http://schemas.openxmlformats.org/officeDocument/2006/customXml" ds:itemID="{2D42535B-0182-4017-B6EB-154E6790C158}"/>
</file>

<file path=customXml/itemProps3.xml><?xml version="1.0" encoding="utf-8"?>
<ds:datastoreItem xmlns:ds="http://schemas.openxmlformats.org/officeDocument/2006/customXml" ds:itemID="{409F84D0-8C8B-4781-8680-08CB099138D6}"/>
</file>

<file path=docProps/app.xml><?xml version="1.0" encoding="utf-8"?>
<Properties xmlns="http://schemas.openxmlformats.org/officeDocument/2006/extended-properties" xmlns:vt="http://schemas.openxmlformats.org/officeDocument/2006/docPropsVTypes">
  <Template>Unit 6</Template>
  <TotalTime>1466</TotalTime>
  <Words>582</Words>
  <Application>Microsoft Office PowerPoint</Application>
  <PresentationFormat>On-screen Show (4:3)</PresentationFormat>
  <Paragraphs>95</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Museo 700</vt:lpstr>
      <vt:lpstr>Museo 500</vt:lpstr>
      <vt:lpstr>Calibri</vt:lpstr>
      <vt:lpstr>Museo 100</vt:lpstr>
      <vt:lpstr>Arial</vt:lpstr>
      <vt:lpstr>Museo 900</vt:lpstr>
      <vt:lpstr>Museo900-Regular</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54</cp:revision>
  <dcterms:created xsi:type="dcterms:W3CDTF">2015-07-23T10:55:14Z</dcterms:created>
  <dcterms:modified xsi:type="dcterms:W3CDTF">2017-01-30T14:36:28Z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