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1"/>
  </p:notesMasterIdLst>
  <p:sldIdLst>
    <p:sldId id="256" r:id="rId5"/>
    <p:sldId id="257" r:id="rId6"/>
    <p:sldId id="259" r:id="rId7"/>
    <p:sldId id="261" r:id="rId8"/>
    <p:sldId id="262" r:id="rId9"/>
    <p:sldId id="260" r:id="rId10"/>
    <p:sldId id="258" r:id="rId11"/>
    <p:sldId id="263" r:id="rId12"/>
    <p:sldId id="268" r:id="rId13"/>
    <p:sldId id="269" r:id="rId14"/>
    <p:sldId id="270" r:id="rId15"/>
    <p:sldId id="265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2DACC-459F-4A50-8CCE-D8261F711AF2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F20778-F785-494B-9D98-587D70A95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724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0FEF25-1FB7-4C05-9B63-C7C5A04964D6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6006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3CCD05-8D5A-4380-BB15-A9696FBE7D8D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1953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F35057-7290-4BA4-8F09-7C501C98F441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3885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770A13-79B1-4188-8504-48218A2DDE98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3751523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D16F-0842-44CD-89B0-B40C60B273AC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00DE-B36B-4E01-BD61-3C4CCCA57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47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D16F-0842-44CD-89B0-B40C60B273AC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00DE-B36B-4E01-BD61-3C4CCCA57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379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D16F-0842-44CD-89B0-B40C60B273AC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00DE-B36B-4E01-BD61-3C4CCCA57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196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D16F-0842-44CD-89B0-B40C60B273AC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00DE-B36B-4E01-BD61-3C4CCCA57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570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D16F-0842-44CD-89B0-B40C60B273AC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00DE-B36B-4E01-BD61-3C4CCCA57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333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D16F-0842-44CD-89B0-B40C60B273AC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00DE-B36B-4E01-BD61-3C4CCCA57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093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D16F-0842-44CD-89B0-B40C60B273AC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00DE-B36B-4E01-BD61-3C4CCCA57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44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D16F-0842-44CD-89B0-B40C60B273AC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00DE-B36B-4E01-BD61-3C4CCCA57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74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D16F-0842-44CD-89B0-B40C60B273AC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00DE-B36B-4E01-BD61-3C4CCCA57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369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D16F-0842-44CD-89B0-B40C60B273AC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00DE-B36B-4E01-BD61-3C4CCCA57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62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D16F-0842-44CD-89B0-B40C60B273AC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00DE-B36B-4E01-BD61-3C4CCCA57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879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FD16F-0842-44CD-89B0-B40C60B273AC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E00DE-B36B-4E01-BD61-3C4CCCA57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481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rgbClr val="000099"/>
                </a:solidFill>
              </a:rPr>
              <a:t>Wireless Networks</a:t>
            </a:r>
            <a:br>
              <a:rPr lang="en-US" altLang="en-US" dirty="0" smtClean="0">
                <a:solidFill>
                  <a:srgbClr val="000099"/>
                </a:solidFill>
              </a:rPr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6" descr="http://idn-wi.com/wp-content/uploads/2013/10/wireless-network-racine-milwauke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5842" y="2575590"/>
            <a:ext cx="6057900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s://upload.wikimedia.org/wikipedia/commons/thumb/3/32/Wi-Fi_Logo.svg/2000px-Wi-Fi_Logo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285" y="238535"/>
            <a:ext cx="1469715" cy="942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804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Medium Access Control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Protocol required to coordinate access</a:t>
            </a:r>
          </a:p>
          <a:p>
            <a:pPr lvl="1"/>
            <a:r>
              <a:rPr lang="en-US" altLang="en-US"/>
              <a:t>I.E. transmitters must take turns</a:t>
            </a:r>
          </a:p>
          <a:p>
            <a:endParaRPr lang="en-US" altLang="en-US"/>
          </a:p>
          <a:p>
            <a:r>
              <a:rPr lang="en-US" altLang="en-US"/>
              <a:t>Similar to talking in a crowded room</a:t>
            </a:r>
          </a:p>
          <a:p>
            <a:endParaRPr lang="en-US" altLang="en-US"/>
          </a:p>
          <a:p>
            <a:r>
              <a:rPr lang="en-US" altLang="en-US"/>
              <a:t>Also similar to hub based Ethernet</a:t>
            </a:r>
          </a:p>
        </p:txBody>
      </p:sp>
    </p:spTree>
    <p:extLst>
      <p:ext uri="{BB962C8B-B14F-4D97-AF65-F5344CB8AC3E}">
        <p14:creationId xmlns:p14="http://schemas.microsoft.com/office/powerpoint/2010/main" val="3142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Carrier Sense Multiple Access (CSMA)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Procedure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Listen to medium and wait until it is free     (no one else is talking)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Wait a random back off time then start talking</a:t>
            </a:r>
          </a:p>
          <a:p>
            <a:pPr>
              <a:lnSpc>
                <a:spcPct val="90000"/>
              </a:lnSpc>
            </a:pPr>
            <a:r>
              <a:rPr lang="en-US" altLang="en-US"/>
              <a:t>Advantages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Fairly simple to implement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Functional scheme that works</a:t>
            </a:r>
          </a:p>
          <a:p>
            <a:pPr>
              <a:lnSpc>
                <a:spcPct val="90000"/>
              </a:lnSpc>
            </a:pPr>
            <a:r>
              <a:rPr lang="en-US" altLang="en-US"/>
              <a:t>Disadvantages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Can not recover from a collision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	(inefficient waste of medium time)</a:t>
            </a:r>
          </a:p>
        </p:txBody>
      </p:sp>
    </p:spTree>
    <p:extLst>
      <p:ext uri="{BB962C8B-B14F-4D97-AF65-F5344CB8AC3E}">
        <p14:creationId xmlns:p14="http://schemas.microsoft.com/office/powerpoint/2010/main" val="142200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9" name="Text Box 5"/>
          <p:cNvSpPr txBox="1">
            <a:spLocks noChangeArrowheads="1"/>
          </p:cNvSpPr>
          <p:nvPr/>
        </p:nvSpPr>
        <p:spPr bwMode="auto">
          <a:xfrm>
            <a:off x="6248400" y="3505200"/>
            <a:ext cx="2133600" cy="1006475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altLang="en-US"/>
              <a:t>CSMA/CA rule: Backoff before collision</a:t>
            </a:r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en-US" dirty="0" smtClean="0"/>
              <a:t>CSMA/CA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2203" y="1558131"/>
            <a:ext cx="8356368" cy="4351338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fi-FI" altLang="en-US" dirty="0">
                <a:solidFill>
                  <a:srgbClr val="0000FF"/>
                </a:solidFill>
              </a:rPr>
              <a:t>CSMA/CA</a:t>
            </a:r>
            <a:r>
              <a:rPr lang="fi-FI" altLang="en-US" dirty="0"/>
              <a:t> (Collision Avoidance) is the MAC method used in a wireless LAN. Wireless stations </a:t>
            </a:r>
            <a:r>
              <a:rPr lang="fi-FI" altLang="en-US" dirty="0">
                <a:solidFill>
                  <a:srgbClr val="0000FF"/>
                </a:solidFill>
              </a:rPr>
              <a:t>cannot </a:t>
            </a:r>
            <a:r>
              <a:rPr lang="fi-FI" altLang="en-US" dirty="0"/>
              <a:t>detect collisions (i.e. the whole packets will be transmitted anyway).</a:t>
            </a:r>
          </a:p>
          <a:p>
            <a:pPr>
              <a:spcBef>
                <a:spcPct val="50000"/>
              </a:spcBef>
            </a:pPr>
            <a:r>
              <a:rPr lang="fi-FI" altLang="en-US" dirty="0"/>
              <a:t>Basic CSMA/CA operation: </a:t>
            </a:r>
            <a:endParaRPr lang="en-US" altLang="en-US" dirty="0"/>
          </a:p>
          <a:p>
            <a:pPr>
              <a:spcBef>
                <a:spcPct val="20000"/>
              </a:spcBef>
              <a:buFontTx/>
              <a:buAutoNum type="arabicParenR"/>
            </a:pPr>
            <a:r>
              <a:rPr lang="fi-FI" altLang="en-US" sz="2400" dirty="0">
                <a:latin typeface="Verdana" panose="020B0604030504040204" pitchFamily="34" charset="0"/>
              </a:rPr>
              <a:t>Wait for free medium </a:t>
            </a:r>
          </a:p>
          <a:p>
            <a:pPr>
              <a:spcBef>
                <a:spcPct val="20000"/>
              </a:spcBef>
              <a:buFontTx/>
              <a:buAutoNum type="arabicParenR"/>
            </a:pPr>
            <a:r>
              <a:rPr lang="fi-FI" altLang="en-US" sz="2400" dirty="0">
                <a:latin typeface="Verdana" panose="020B0604030504040204" pitchFamily="34" charset="0"/>
              </a:rPr>
              <a:t>Wait a random time (backoff)</a:t>
            </a:r>
          </a:p>
          <a:p>
            <a:pPr>
              <a:spcBef>
                <a:spcPct val="20000"/>
              </a:spcBef>
              <a:buFontTx/>
              <a:buAutoNum type="arabicParenR"/>
            </a:pPr>
            <a:r>
              <a:rPr lang="fi-FI" altLang="en-US" sz="2400" dirty="0">
                <a:latin typeface="Verdana" panose="020B0604030504040204" pitchFamily="34" charset="0"/>
              </a:rPr>
              <a:t>Transmit frame </a:t>
            </a:r>
          </a:p>
          <a:p>
            <a:pPr>
              <a:spcBef>
                <a:spcPct val="20000"/>
              </a:spcBef>
              <a:buFontTx/>
              <a:buAutoNum type="arabicParenR"/>
            </a:pPr>
            <a:r>
              <a:rPr lang="fi-FI" altLang="en-US" sz="2400" dirty="0">
                <a:latin typeface="Verdana" panose="020B0604030504040204" pitchFamily="34" charset="0"/>
              </a:rPr>
              <a:t>If collision, the stations do not notice it</a:t>
            </a:r>
          </a:p>
          <a:p>
            <a:pPr>
              <a:spcBef>
                <a:spcPct val="20000"/>
              </a:spcBef>
              <a:buFontTx/>
              <a:buAutoNum type="arabicParenR"/>
            </a:pPr>
            <a:r>
              <a:rPr lang="fi-FI" altLang="en-US" sz="2400" dirty="0">
                <a:latin typeface="Verdana" panose="020B0604030504040204" pitchFamily="34" charset="0"/>
              </a:rPr>
              <a:t>Collision =&gt; erroneous frame =&gt; no ACK returned</a:t>
            </a:r>
            <a:endParaRPr lang="en-US" altLang="en-US" sz="24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73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thumb/1/1d/Csma_ca.svg/340px-Csma_ca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385169"/>
            <a:ext cx="3350532" cy="625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56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IEEE 802.11 MAC Protocol: CSMA/CA</a:t>
            </a:r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1013" y="1354138"/>
            <a:ext cx="4562475" cy="49530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en-US" sz="2400" u="sng" dirty="0">
                <a:solidFill>
                  <a:srgbClr val="FF0000"/>
                </a:solidFill>
              </a:rPr>
              <a:t>802.11 CSMA: sender</a:t>
            </a:r>
            <a:endParaRPr lang="en-US" altLang="en-US" sz="2400" dirty="0">
              <a:solidFill>
                <a:srgbClr val="FF0000"/>
              </a:solidFill>
            </a:endParaRPr>
          </a:p>
          <a:p>
            <a:pPr>
              <a:buFont typeface="ZapfDingbats" pitchFamily="82" charset="2"/>
              <a:buNone/>
            </a:pPr>
            <a:r>
              <a:rPr lang="en-US" altLang="en-US" sz="2400" dirty="0"/>
              <a:t>- if sense channel idle for </a:t>
            </a:r>
            <a:r>
              <a:rPr lang="en-US" altLang="en-US" sz="2400" b="1" dirty="0"/>
              <a:t>DISF</a:t>
            </a:r>
            <a:r>
              <a:rPr lang="en-US" altLang="en-US" sz="2400" dirty="0"/>
              <a:t> sec.</a:t>
            </a:r>
          </a:p>
          <a:p>
            <a:pPr>
              <a:buFont typeface="ZapfDingbats" pitchFamily="82" charset="2"/>
              <a:buNone/>
            </a:pPr>
            <a:r>
              <a:rPr lang="en-US" altLang="en-US" sz="2400" dirty="0"/>
              <a:t>  then transmit entire frame (no collision detection)</a:t>
            </a:r>
          </a:p>
          <a:p>
            <a:pPr>
              <a:buFont typeface="ZapfDingbats" pitchFamily="82" charset="2"/>
              <a:buNone/>
            </a:pPr>
            <a:r>
              <a:rPr lang="en-US" altLang="en-US" sz="2400" dirty="0"/>
              <a:t>-if sense channel busy  </a:t>
            </a:r>
            <a:br>
              <a:rPr lang="en-US" altLang="en-US" sz="2400" dirty="0"/>
            </a:br>
            <a:r>
              <a:rPr lang="en-US" altLang="en-US" sz="2400" dirty="0"/>
              <a:t>then binary </a:t>
            </a:r>
            <a:r>
              <a:rPr lang="en-US" altLang="en-US" sz="2400" dirty="0" err="1"/>
              <a:t>backoff</a:t>
            </a:r>
            <a:endParaRPr lang="en-US" altLang="en-US" sz="2400" dirty="0"/>
          </a:p>
          <a:p>
            <a:pPr>
              <a:buFont typeface="ZapfDingbats" pitchFamily="82" charset="2"/>
              <a:buNone/>
            </a:pPr>
            <a:r>
              <a:rPr lang="en-US" altLang="en-US" sz="2400" u="sng" dirty="0">
                <a:solidFill>
                  <a:srgbClr val="FF0000"/>
                </a:solidFill>
              </a:rPr>
              <a:t>802.11 CSMA receiver</a:t>
            </a:r>
            <a:endParaRPr lang="en-US" altLang="en-US" sz="2400" dirty="0"/>
          </a:p>
          <a:p>
            <a:pPr>
              <a:buFont typeface="ZapfDingbats" pitchFamily="82" charset="2"/>
              <a:buNone/>
            </a:pPr>
            <a:r>
              <a:rPr lang="en-US" altLang="en-US" sz="2400" dirty="0"/>
              <a:t>- if received OK</a:t>
            </a:r>
          </a:p>
          <a:p>
            <a:pPr>
              <a:buFont typeface="ZapfDingbats" pitchFamily="82" charset="2"/>
              <a:buNone/>
            </a:pPr>
            <a:r>
              <a:rPr lang="en-US" altLang="en-US" sz="2400" dirty="0"/>
              <a:t>   return ACK after </a:t>
            </a:r>
            <a:r>
              <a:rPr lang="en-US" altLang="en-US" sz="2400" b="1" dirty="0"/>
              <a:t>SIFS</a:t>
            </a:r>
          </a:p>
          <a:p>
            <a:pPr>
              <a:buFont typeface="ZapfDingbats" pitchFamily="82" charset="2"/>
              <a:buNone/>
            </a:pPr>
            <a:r>
              <a:rPr lang="en-US" altLang="en-US" sz="2400" b="1" dirty="0"/>
              <a:t>  </a:t>
            </a:r>
            <a:r>
              <a:rPr lang="en-US" altLang="en-US" sz="2400" dirty="0"/>
              <a:t>(ACK is needed due to hidden terminal problem) </a:t>
            </a:r>
          </a:p>
          <a:p>
            <a:pPr>
              <a:buFont typeface="ZapfDingbats" pitchFamily="82" charset="2"/>
              <a:buNone/>
            </a:pPr>
            <a:endParaRPr lang="en-US" altLang="en-US" sz="2400" dirty="0"/>
          </a:p>
          <a:p>
            <a:pPr>
              <a:buFont typeface="ZapfDingbats" pitchFamily="82" charset="2"/>
              <a:buNone/>
            </a:pPr>
            <a:endParaRPr lang="en-US" altLang="en-US" sz="2400" b="1" dirty="0"/>
          </a:p>
        </p:txBody>
      </p:sp>
      <p:pic>
        <p:nvPicPr>
          <p:cNvPr id="412676" name="Picture 4" descr="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200" y="2065338"/>
            <a:ext cx="4162425" cy="273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06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370888" cy="1143000"/>
          </a:xfrm>
        </p:spPr>
        <p:txBody>
          <a:bodyPr/>
          <a:lstStyle/>
          <a:p>
            <a:r>
              <a:rPr lang="en-US" altLang="en-US"/>
              <a:t>Collision avoidance mechanisms</a:t>
            </a:r>
          </a:p>
        </p:txBody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6100" y="1282700"/>
            <a:ext cx="7772400" cy="4648200"/>
          </a:xfrm>
        </p:spPr>
        <p:txBody>
          <a:bodyPr/>
          <a:lstStyle/>
          <a:p>
            <a:r>
              <a:rPr lang="en-US" altLang="en-US" sz="2400" dirty="0"/>
              <a:t>Problem:</a:t>
            </a:r>
            <a:r>
              <a:rPr lang="en-US" altLang="en-US" sz="2000" dirty="0"/>
              <a:t> </a:t>
            </a:r>
          </a:p>
          <a:p>
            <a:pPr lvl="1"/>
            <a:r>
              <a:rPr lang="en-US" altLang="en-US" sz="2000" dirty="0"/>
              <a:t>two nodes, hidden from each other, transmit complete frames to base station</a:t>
            </a:r>
          </a:p>
          <a:p>
            <a:pPr lvl="1"/>
            <a:r>
              <a:rPr lang="en-US" altLang="en-US" sz="2000" dirty="0"/>
              <a:t>wasted bandwidth for long duration !</a:t>
            </a:r>
          </a:p>
          <a:p>
            <a:r>
              <a:rPr lang="en-US" altLang="en-US" sz="2400" dirty="0"/>
              <a:t>Solution: </a:t>
            </a:r>
          </a:p>
          <a:p>
            <a:pPr lvl="1"/>
            <a:r>
              <a:rPr lang="en-US" altLang="en-US" dirty="0"/>
              <a:t>small reservation </a:t>
            </a:r>
            <a:r>
              <a:rPr lang="en-US" altLang="en-US" dirty="0" smtClean="0"/>
              <a:t>packets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7706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756650" cy="1154113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Collision Avoidance: RTS-CTS exchange</a:t>
            </a:r>
          </a:p>
        </p:txBody>
      </p:sp>
      <p:pic>
        <p:nvPicPr>
          <p:cNvPr id="415747" name="Picture 3" descr="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313" y="2378075"/>
            <a:ext cx="41910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5748" name="Text Box 4"/>
          <p:cNvSpPr txBox="1">
            <a:spLocks noChangeArrowheads="1"/>
          </p:cNvSpPr>
          <p:nvPr/>
        </p:nvSpPr>
        <p:spPr bwMode="auto">
          <a:xfrm>
            <a:off x="3260725" y="123825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415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27038" y="1492250"/>
            <a:ext cx="4540250" cy="4908550"/>
          </a:xfrm>
        </p:spPr>
        <p:txBody>
          <a:bodyPr/>
          <a:lstStyle/>
          <a:p>
            <a:r>
              <a:rPr lang="en-US" altLang="en-US" sz="2400"/>
              <a:t>RTS and CTS short:</a:t>
            </a:r>
          </a:p>
          <a:p>
            <a:pPr lvl="1"/>
            <a:r>
              <a:rPr lang="en-US" altLang="en-US"/>
              <a:t>collisions less likely, of shorter duration</a:t>
            </a:r>
          </a:p>
          <a:p>
            <a:pPr lvl="1"/>
            <a:r>
              <a:rPr lang="en-US" altLang="en-US"/>
              <a:t>end result similar to collision detection</a:t>
            </a:r>
          </a:p>
          <a:p>
            <a:r>
              <a:rPr lang="en-US" altLang="en-US" sz="2400"/>
              <a:t>IEEE 802.11 allows:</a:t>
            </a:r>
          </a:p>
          <a:p>
            <a:pPr lvl="1"/>
            <a:r>
              <a:rPr lang="en-US" altLang="en-US"/>
              <a:t>CSMA</a:t>
            </a:r>
          </a:p>
          <a:p>
            <a:pPr lvl="1"/>
            <a:r>
              <a:rPr lang="en-US" altLang="en-US"/>
              <a:t>CSMA/CA: reservations</a:t>
            </a:r>
          </a:p>
          <a:p>
            <a:pPr lvl="1"/>
            <a:r>
              <a:rPr lang="en-US" altLang="en-US"/>
              <a:t> polling from AP</a:t>
            </a:r>
            <a:endParaRPr lang="en-US" altLang="en-US" sz="2800"/>
          </a:p>
          <a:p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91199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we need to cover…….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9158" y="1825625"/>
            <a:ext cx="762568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79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What’s the difference ?</a:t>
            </a:r>
            <a:br>
              <a:rPr lang="en-GB" dirty="0" smtClean="0"/>
            </a:br>
            <a:r>
              <a:rPr lang="en-GB" sz="2400" dirty="0" smtClean="0"/>
              <a:t>Give examples of wired and wireless communication….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Wired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Wireless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70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Big Differences! 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Wired: </a:t>
            </a:r>
          </a:p>
          <a:p>
            <a:pPr lvl="1"/>
            <a:r>
              <a:rPr lang="en-GB" dirty="0" smtClean="0"/>
              <a:t>Uses cable to physically connect devices… </a:t>
            </a:r>
          </a:p>
          <a:p>
            <a:pPr lvl="1"/>
            <a:r>
              <a:rPr lang="en-GB" dirty="0" smtClean="0"/>
              <a:t>Signals are limited to traveling along those cables.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Wireless:</a:t>
            </a:r>
          </a:p>
          <a:p>
            <a:pPr lvl="1"/>
            <a:r>
              <a:rPr lang="en-GB" dirty="0" smtClean="0"/>
              <a:t>Uses electromagnetic radiation (usually radio waves)</a:t>
            </a:r>
          </a:p>
          <a:p>
            <a:pPr lvl="1"/>
            <a:r>
              <a:rPr lang="en-GB" dirty="0" smtClean="0"/>
              <a:t>Signal is broadcast from </a:t>
            </a:r>
            <a:r>
              <a:rPr lang="en-GB" b="1" u="sng" dirty="0" smtClean="0"/>
              <a:t>Access Points </a:t>
            </a:r>
            <a:r>
              <a:rPr lang="en-GB" dirty="0" smtClean="0"/>
              <a:t>and then travels by many unknown paths (reflected/diffracted etc..)</a:t>
            </a:r>
          </a:p>
          <a:p>
            <a:pPr lvl="1"/>
            <a:r>
              <a:rPr lang="en-GB" dirty="0" smtClean="0"/>
              <a:t>Any device with a </a:t>
            </a:r>
            <a:r>
              <a:rPr lang="en-GB" b="1" u="sng" dirty="0" smtClean="0"/>
              <a:t>Wireless Network Adaptor</a:t>
            </a:r>
            <a:r>
              <a:rPr lang="en-GB" dirty="0" smtClean="0"/>
              <a:t>  in range can receive the signal.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283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Wi-Fi     or    IEEE 802.11x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Quick Research Project:</a:t>
            </a:r>
          </a:p>
          <a:p>
            <a:endParaRPr lang="en-GB" dirty="0"/>
          </a:p>
          <a:p>
            <a:r>
              <a:rPr lang="en-GB" dirty="0" smtClean="0"/>
              <a:t>Who are the </a:t>
            </a:r>
            <a:r>
              <a:rPr lang="en-GB" dirty="0" err="1" smtClean="0"/>
              <a:t>WiFi</a:t>
            </a:r>
            <a:r>
              <a:rPr lang="en-GB" dirty="0" smtClean="0"/>
              <a:t> Alliance? What do they do?</a:t>
            </a:r>
          </a:p>
          <a:p>
            <a:endParaRPr lang="en-GB" dirty="0"/>
          </a:p>
          <a:p>
            <a:r>
              <a:rPr lang="en-GB" dirty="0" smtClean="0"/>
              <a:t>Who are the IEEE? What are IEEE standards?</a:t>
            </a:r>
          </a:p>
          <a:p>
            <a:r>
              <a:rPr lang="en-GB" dirty="0" smtClean="0"/>
              <a:t>Specifically what are the 802. standards?</a:t>
            </a:r>
          </a:p>
          <a:p>
            <a:endParaRPr lang="en-GB" dirty="0"/>
          </a:p>
          <a:p>
            <a:r>
              <a:rPr lang="en-GB" dirty="0" smtClean="0"/>
              <a:t>Who are the ITU (an agency of the UN)?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633663" y="88900"/>
            <a:ext cx="5753100" cy="546100"/>
          </a:xfrm>
        </p:spPr>
        <p:txBody>
          <a:bodyPr/>
          <a:lstStyle/>
          <a:p>
            <a:pPr eaLnBrk="1" hangingPunct="1"/>
            <a:r>
              <a:rPr lang="en-US" altLang="en-US" sz="2400"/>
              <a:t>The Wireless Spectrum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53988" y="711200"/>
            <a:ext cx="8883650" cy="176053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1600" dirty="0"/>
              <a:t>Continuum of electromagnetic waves</a:t>
            </a:r>
          </a:p>
          <a:p>
            <a:pPr lvl="1" eaLnBrk="1" hangingPunct="1"/>
            <a:r>
              <a:rPr lang="en-US" altLang="en-US" sz="1400" dirty="0"/>
              <a:t>Data, voice communication</a:t>
            </a:r>
          </a:p>
          <a:p>
            <a:pPr lvl="1" eaLnBrk="1" hangingPunct="1"/>
            <a:r>
              <a:rPr lang="en-US" altLang="en-US" sz="1400" dirty="0"/>
              <a:t>Arranged by frequencies: </a:t>
            </a:r>
            <a:r>
              <a:rPr lang="en-US" altLang="en-US" sz="1200" dirty="0"/>
              <a:t>Lowest to highest - </a:t>
            </a:r>
            <a:r>
              <a:rPr lang="en-US" altLang="en-US" sz="1400" dirty="0"/>
              <a:t>Spans 9 KHz and 300 GHz</a:t>
            </a:r>
          </a:p>
          <a:p>
            <a:pPr eaLnBrk="1" hangingPunct="1"/>
            <a:r>
              <a:rPr lang="en-US" altLang="en-US" sz="1600" dirty="0"/>
              <a:t>Wireless services associated with one area</a:t>
            </a:r>
          </a:p>
          <a:p>
            <a:pPr eaLnBrk="1" hangingPunct="1"/>
            <a:r>
              <a:rPr lang="en-US" altLang="en-US" sz="1600" dirty="0" smtClean="0"/>
              <a:t>ITU </a:t>
            </a:r>
            <a:r>
              <a:rPr lang="en-US" altLang="en-US" sz="1600" dirty="0"/>
              <a:t>oversees international frequencies</a:t>
            </a:r>
          </a:p>
          <a:p>
            <a:pPr lvl="1" eaLnBrk="1" hangingPunct="1"/>
            <a:r>
              <a:rPr lang="en-US" altLang="en-US" sz="1400" dirty="0"/>
              <a:t>Air signals propagate across borders</a:t>
            </a:r>
          </a:p>
        </p:txBody>
      </p:sp>
      <p:pic>
        <p:nvPicPr>
          <p:cNvPr id="25604" name="Picture 4" descr="EMSpec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2" y="2473327"/>
            <a:ext cx="8640763" cy="431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10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Terms: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SSID (service set identifier)</a:t>
            </a:r>
          </a:p>
          <a:p>
            <a:pPr lvl="1"/>
            <a:r>
              <a:rPr lang="en-US" altLang="en-US" sz="2800" dirty="0"/>
              <a:t>As shown, names like </a:t>
            </a:r>
            <a:r>
              <a:rPr lang="en-US" altLang="en-US" sz="2800" dirty="0" err="1" smtClean="0"/>
              <a:t>eduroam</a:t>
            </a:r>
            <a:r>
              <a:rPr lang="en-US" altLang="en-US" sz="2800" dirty="0" smtClean="0"/>
              <a:t> or </a:t>
            </a:r>
            <a:r>
              <a:rPr lang="en-US" altLang="en-US" sz="2800" dirty="0"/>
              <a:t>2WIRE619 </a:t>
            </a:r>
          </a:p>
          <a:p>
            <a:pPr lvl="1"/>
            <a:r>
              <a:rPr lang="en-US" altLang="en-US" sz="2800" dirty="0" smtClean="0"/>
              <a:t>A sequence of up to 32 bytes. Often organized to be readable characters.</a:t>
            </a:r>
          </a:p>
          <a:p>
            <a:pPr lvl="1"/>
            <a:r>
              <a:rPr lang="en-US" altLang="en-US" sz="2800" dirty="0" smtClean="0"/>
              <a:t>Can be hidden to provide basic security</a:t>
            </a:r>
            <a:endParaRPr lang="en-US" altLang="en-US" sz="2800" dirty="0"/>
          </a:p>
          <a:p>
            <a:r>
              <a:rPr lang="en-GB" dirty="0" smtClean="0"/>
              <a:t>MAC</a:t>
            </a:r>
          </a:p>
          <a:p>
            <a:pPr lvl="1"/>
            <a:r>
              <a:rPr lang="en-GB" dirty="0" smtClean="0"/>
              <a:t>Media Access control</a:t>
            </a:r>
          </a:p>
          <a:p>
            <a:pPr lvl="1"/>
            <a:r>
              <a:rPr lang="en-GB" dirty="0" smtClean="0"/>
              <a:t>Uniquely identifies a network interface</a:t>
            </a:r>
            <a:br>
              <a:rPr lang="en-GB" dirty="0" smtClean="0"/>
            </a:br>
            <a:r>
              <a:rPr lang="en-GB" dirty="0" smtClean="0"/>
              <a:t> (wireless or wired)</a:t>
            </a:r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958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Wireless Security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2229908"/>
              </p:ext>
            </p:extLst>
          </p:nvPr>
        </p:nvGraphicFramePr>
        <p:xfrm>
          <a:off x="628650" y="1825625"/>
          <a:ext cx="7925041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818"/>
                <a:gridCol w="1029208"/>
                <a:gridCol w="2041704"/>
                <a:gridCol w="415531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Year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Protocol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Name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Encryption Modes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1999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WEP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Wireless Encrypted Protocol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64 to 128bit shared</a:t>
                      </a:r>
                      <a:r>
                        <a:rPr lang="en-GB" baseline="0" dirty="0" smtClean="0"/>
                        <a:t> key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2003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WPA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Wireless</a:t>
                      </a:r>
                      <a:r>
                        <a:rPr lang="en-GB" baseline="0" dirty="0" smtClean="0"/>
                        <a:t> protected Access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256bit Pre-Shared Key (PSK)</a:t>
                      </a:r>
                    </a:p>
                    <a:p>
                      <a:r>
                        <a:rPr lang="en-GB" dirty="0" smtClean="0"/>
                        <a:t>Temporal</a:t>
                      </a:r>
                      <a:r>
                        <a:rPr lang="en-GB" baseline="0" dirty="0" smtClean="0"/>
                        <a:t> Key Integrity Protocol (TKIP)</a:t>
                      </a:r>
                    </a:p>
                    <a:p>
                      <a:r>
                        <a:rPr lang="en-GB" baseline="0" dirty="0" smtClean="0"/>
                        <a:t>Advanced Encryption Services (AES)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2006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WPA2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Wireless</a:t>
                      </a:r>
                      <a:r>
                        <a:rPr lang="en-GB" baseline="0" dirty="0" smtClean="0"/>
                        <a:t> protected Access 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AES</a:t>
                      </a:r>
                    </a:p>
                    <a:p>
                      <a:r>
                        <a:rPr lang="en-GB" dirty="0" smtClean="0"/>
                        <a:t>Counter</a:t>
                      </a:r>
                      <a:r>
                        <a:rPr lang="en-GB" baseline="0" dirty="0" smtClean="0"/>
                        <a:t> Cypher Mode Protocol (CCMP)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MAC White LIST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Only allows</a:t>
                      </a:r>
                      <a:r>
                        <a:rPr lang="en-GB" baseline="0" dirty="0" smtClean="0"/>
                        <a:t> devices with MAC addresses on the list to connect.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23686" y="5231757"/>
            <a:ext cx="7419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Whilst you don’t need to know the details of each protocol researching them will help you understand the main considerations in securing wireless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819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Multi-transmitter Interference Problem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Similar to multi-path or noise</a:t>
            </a:r>
          </a:p>
          <a:p>
            <a:r>
              <a:rPr lang="en-US" altLang="en-US"/>
              <a:t>Two transmitting stations will constructively/destructively interfere with each other at the receiver</a:t>
            </a:r>
          </a:p>
          <a:p>
            <a:r>
              <a:rPr lang="en-US" altLang="en-US"/>
              <a:t>Receiver will “hear” the sum of the two signals (which usually means garbage)</a:t>
            </a:r>
          </a:p>
        </p:txBody>
      </p:sp>
      <p:sp>
        <p:nvSpPr>
          <p:cNvPr id="86021" name="Oval 5"/>
          <p:cNvSpPr>
            <a:spLocks noChangeArrowheads="1"/>
          </p:cNvSpPr>
          <p:nvPr/>
        </p:nvSpPr>
        <p:spPr bwMode="auto">
          <a:xfrm>
            <a:off x="2819400" y="4800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6022" name="Oval 6"/>
          <p:cNvSpPr>
            <a:spLocks noChangeArrowheads="1"/>
          </p:cNvSpPr>
          <p:nvPr/>
        </p:nvSpPr>
        <p:spPr bwMode="auto">
          <a:xfrm>
            <a:off x="5334000" y="4800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6023" name="Oval 7"/>
          <p:cNvSpPr>
            <a:spLocks noChangeArrowheads="1"/>
          </p:cNvSpPr>
          <p:nvPr/>
        </p:nvSpPr>
        <p:spPr bwMode="auto">
          <a:xfrm>
            <a:off x="3962400" y="6019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6024" name="Line 8"/>
          <p:cNvSpPr>
            <a:spLocks noChangeShapeType="1"/>
          </p:cNvSpPr>
          <p:nvPr/>
        </p:nvSpPr>
        <p:spPr bwMode="auto">
          <a:xfrm>
            <a:off x="2971800" y="4953000"/>
            <a:ext cx="914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6025" name="Line 9"/>
          <p:cNvSpPr>
            <a:spLocks noChangeShapeType="1"/>
          </p:cNvSpPr>
          <p:nvPr/>
        </p:nvSpPr>
        <p:spPr bwMode="auto">
          <a:xfrm flipH="1">
            <a:off x="4191000" y="4953000"/>
            <a:ext cx="1143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23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76372CE003AEE346B5084217D5687701" ma:contentTypeVersion="1" ma:contentTypeDescription="Create a new PowerPoint document" ma:contentTypeScope="" ma:versionID="6d4126b191472ceb0f765dc26249084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98E34B-4091-4DE6-9C84-D32829AAC434}">
  <ds:schemaRefs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231C652-6D41-47B2-9A76-359FAE870DE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92115F-855B-4AEF-84A9-98E84EB77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391</TotalTime>
  <Words>593</Words>
  <Application>Microsoft Office PowerPoint</Application>
  <PresentationFormat>On-screen Show (4:3)</PresentationFormat>
  <Paragraphs>119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Verdana</vt:lpstr>
      <vt:lpstr>Wingdings</vt:lpstr>
      <vt:lpstr>ZapfDingbats</vt:lpstr>
      <vt:lpstr>Office Theme</vt:lpstr>
      <vt:lpstr>Wireless Networks </vt:lpstr>
      <vt:lpstr>What we need to cover…….</vt:lpstr>
      <vt:lpstr>What’s the difference ? Give examples of wired and wireless communication….</vt:lpstr>
      <vt:lpstr>Big Differences! </vt:lpstr>
      <vt:lpstr>Wi-Fi     or    IEEE 802.11x</vt:lpstr>
      <vt:lpstr>The Wireless Spectrum</vt:lpstr>
      <vt:lpstr>Key Terms:</vt:lpstr>
      <vt:lpstr>Wireless Security</vt:lpstr>
      <vt:lpstr>Multi-transmitter Interference Problem</vt:lpstr>
      <vt:lpstr>Medium Access Control</vt:lpstr>
      <vt:lpstr>Carrier Sense Multiple Access (CSMA)</vt:lpstr>
      <vt:lpstr>CSMA/CA</vt:lpstr>
      <vt:lpstr>PowerPoint Presentation</vt:lpstr>
      <vt:lpstr>IEEE 802.11 MAC Protocol: CSMA/CA</vt:lpstr>
      <vt:lpstr>Collision avoidance mechanisms</vt:lpstr>
      <vt:lpstr>Collision Avoidance: RTS-CTS exchange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Networks</dc:title>
  <dc:creator>Joe McCarthy-Holland</dc:creator>
  <cp:lastModifiedBy>Joe McCarthy-Holland</cp:lastModifiedBy>
  <cp:revision>21</cp:revision>
  <dcterms:created xsi:type="dcterms:W3CDTF">2016-03-07T14:01:27Z</dcterms:created>
  <dcterms:modified xsi:type="dcterms:W3CDTF">2016-03-16T09:32:48Z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0x010100EA90949D6391244A906844C304818D4E0076372CE003AEE346B5084217D5687701</vt:lpwstr>
  </property>
</Properties>
</file>