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70" r:id="rId4"/>
    <p:sldId id="263" r:id="rId5"/>
    <p:sldId id="265" r:id="rId6"/>
    <p:sldId id="266" r:id="rId7"/>
    <p:sldId id="264" r:id="rId8"/>
    <p:sldId id="267" r:id="rId9"/>
    <p:sldId id="272" r:id="rId10"/>
    <p:sldId id="258" r:id="rId11"/>
    <p:sldId id="260" r:id="rId12"/>
    <p:sldId id="271" r:id="rId13"/>
    <p:sldId id="274" r:id="rId14"/>
    <p:sldId id="276" r:id="rId15"/>
    <p:sldId id="275" r:id="rId16"/>
    <p:sldId id="279" r:id="rId17"/>
    <p:sldId id="259" r:id="rId18"/>
    <p:sldId id="268" r:id="rId19"/>
    <p:sldId id="269" r:id="rId20"/>
    <p:sldId id="273" r:id="rId21"/>
    <p:sldId id="262"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ECC99-FD2B-5241-9453-6BFDCA06A971}" v="11" dt="2022-11-27T23:25:4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66788" autoAdjust="0"/>
  </p:normalViewPr>
  <p:slideViewPr>
    <p:cSldViewPr snapToGrid="0">
      <p:cViewPr varScale="1">
        <p:scale>
          <a:sx n="77" d="100"/>
          <a:sy n="77" d="100"/>
        </p:scale>
        <p:origin x="213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5B85D-C860-4CE3-82F5-B1BE07D66D8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7EEE3E3-D4DB-44EB-8D08-4378A5AA62BC}">
      <dgm:prSet custT="1"/>
      <dgm:spPr/>
      <dgm:t>
        <a:bodyPr/>
        <a:lstStyle/>
        <a:p>
          <a:pPr>
            <a:lnSpc>
              <a:spcPct val="100000"/>
            </a:lnSpc>
          </a:pPr>
          <a:r>
            <a:rPr lang="en-GB" sz="1800" b="0" i="0" dirty="0"/>
            <a:t>AI systems can analyse a case, apply the law and evaluate possible resolutions. In cases where the facts are undisputed, the law is clear, and well-established precedents exist, AI software could diagnose the situation and produce a draft judgment for the judge to review. </a:t>
          </a:r>
          <a:endParaRPr lang="en-US" sz="1800" dirty="0"/>
        </a:p>
      </dgm:t>
    </dgm:pt>
    <dgm:pt modelId="{89514CDF-4636-45E0-94BB-C5B539A80C1F}" type="parTrans" cxnId="{9E107937-EAE7-4714-A8EA-76017934C751}">
      <dgm:prSet/>
      <dgm:spPr/>
      <dgm:t>
        <a:bodyPr/>
        <a:lstStyle/>
        <a:p>
          <a:endParaRPr lang="en-US"/>
        </a:p>
      </dgm:t>
    </dgm:pt>
    <dgm:pt modelId="{8F8E86A2-579F-42E7-8254-C2D7EF6198EF}" type="sibTrans" cxnId="{9E107937-EAE7-4714-A8EA-76017934C751}">
      <dgm:prSet/>
      <dgm:spPr/>
      <dgm:t>
        <a:bodyPr/>
        <a:lstStyle/>
        <a:p>
          <a:pPr>
            <a:lnSpc>
              <a:spcPct val="100000"/>
            </a:lnSpc>
          </a:pPr>
          <a:endParaRPr lang="en-US"/>
        </a:p>
      </dgm:t>
    </dgm:pt>
    <dgm:pt modelId="{B944BCF9-8FA3-40C7-B26E-B592A4337D2D}">
      <dgm:prSet/>
      <dgm:spPr/>
      <dgm:t>
        <a:bodyPr/>
        <a:lstStyle/>
        <a:p>
          <a:pPr>
            <a:lnSpc>
              <a:spcPct val="100000"/>
            </a:lnSpc>
          </a:pPr>
          <a:r>
            <a:rPr lang="en-GB" b="0" i="0"/>
            <a:t>What do you think are the biggest risks to using AI (essentially algorithms) for important decision-making?</a:t>
          </a:r>
          <a:endParaRPr lang="en-US"/>
        </a:p>
      </dgm:t>
    </dgm:pt>
    <dgm:pt modelId="{5F371A7C-DFA5-4154-AB75-0F7C7785C4B0}" type="parTrans" cxnId="{0C942FB7-3FF8-41C2-93E8-CBC8C57F27E5}">
      <dgm:prSet/>
      <dgm:spPr/>
      <dgm:t>
        <a:bodyPr/>
        <a:lstStyle/>
        <a:p>
          <a:endParaRPr lang="en-US"/>
        </a:p>
      </dgm:t>
    </dgm:pt>
    <dgm:pt modelId="{DC013FAF-6473-470F-9ED6-E26625B3AC1F}" type="sibTrans" cxnId="{0C942FB7-3FF8-41C2-93E8-CBC8C57F27E5}">
      <dgm:prSet/>
      <dgm:spPr/>
      <dgm:t>
        <a:bodyPr/>
        <a:lstStyle/>
        <a:p>
          <a:endParaRPr lang="en-US"/>
        </a:p>
      </dgm:t>
    </dgm:pt>
    <dgm:pt modelId="{02C0F676-6EA4-43EC-8864-A20CC790FCCA}" type="pres">
      <dgm:prSet presAssocID="{C6E5B85D-C860-4CE3-82F5-B1BE07D66D87}" presName="root" presStyleCnt="0">
        <dgm:presLayoutVars>
          <dgm:dir/>
          <dgm:resizeHandles val="exact"/>
        </dgm:presLayoutVars>
      </dgm:prSet>
      <dgm:spPr/>
      <dgm:t>
        <a:bodyPr/>
        <a:lstStyle/>
        <a:p>
          <a:endParaRPr lang="en-US"/>
        </a:p>
      </dgm:t>
    </dgm:pt>
    <dgm:pt modelId="{0017D00B-3D59-4862-B25E-BB61030073F4}" type="pres">
      <dgm:prSet presAssocID="{C6E5B85D-C860-4CE3-82F5-B1BE07D66D87}" presName="container" presStyleCnt="0">
        <dgm:presLayoutVars>
          <dgm:dir/>
          <dgm:resizeHandles val="exact"/>
        </dgm:presLayoutVars>
      </dgm:prSet>
      <dgm:spPr/>
    </dgm:pt>
    <dgm:pt modelId="{71E609E4-48FF-40DF-A092-BB2FDD3639ED}" type="pres">
      <dgm:prSet presAssocID="{C7EEE3E3-D4DB-44EB-8D08-4378A5AA62BC}" presName="compNode" presStyleCnt="0"/>
      <dgm:spPr/>
    </dgm:pt>
    <dgm:pt modelId="{F6EEABF9-62AB-4869-A700-1404F98F3EA5}" type="pres">
      <dgm:prSet presAssocID="{C7EEE3E3-D4DB-44EB-8D08-4378A5AA62BC}" presName="iconBgRect" presStyleLbl="bgShp" presStyleIdx="0" presStyleCnt="2" custLinFactNeighborX="-84023" custLinFactNeighborY="-5159"/>
      <dgm:spPr/>
    </dgm:pt>
    <dgm:pt modelId="{6FB731B1-C937-4298-A83D-9612E8B4A34F}" type="pres">
      <dgm:prSet presAssocID="{C7EEE3E3-D4DB-44EB-8D08-4378A5AA62BC}" presName="iconRect" presStyleLbl="node1" presStyleIdx="0" presStyleCnt="2" custLinFactX="-33430" custLinFactNeighborX="-100000" custLinFactNeighborY="-77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Scales of Justice"/>
        </a:ext>
      </dgm:extLst>
    </dgm:pt>
    <dgm:pt modelId="{8D6596D0-8D4C-4D0B-849E-AE2E66ABC52A}" type="pres">
      <dgm:prSet presAssocID="{C7EEE3E3-D4DB-44EB-8D08-4378A5AA62BC}" presName="spaceRect" presStyleCnt="0"/>
      <dgm:spPr/>
    </dgm:pt>
    <dgm:pt modelId="{ADF2245B-CA9C-4B88-AAC0-A118A6128E61}" type="pres">
      <dgm:prSet presAssocID="{C7EEE3E3-D4DB-44EB-8D08-4378A5AA62BC}" presName="textRect" presStyleLbl="revTx" presStyleIdx="0" presStyleCnt="2" custScaleX="143690" custLinFactNeighborX="-13758" custLinFactNeighborY="5128">
        <dgm:presLayoutVars>
          <dgm:chMax val="1"/>
          <dgm:chPref val="1"/>
        </dgm:presLayoutVars>
      </dgm:prSet>
      <dgm:spPr/>
      <dgm:t>
        <a:bodyPr/>
        <a:lstStyle/>
        <a:p>
          <a:endParaRPr lang="en-US"/>
        </a:p>
      </dgm:t>
    </dgm:pt>
    <dgm:pt modelId="{CCEB972F-88E7-41FF-82B9-626890C74653}" type="pres">
      <dgm:prSet presAssocID="{8F8E86A2-579F-42E7-8254-C2D7EF6198EF}" presName="sibTrans" presStyleLbl="sibTrans2D1" presStyleIdx="0" presStyleCnt="0"/>
      <dgm:spPr/>
      <dgm:t>
        <a:bodyPr/>
        <a:lstStyle/>
        <a:p>
          <a:endParaRPr lang="en-US"/>
        </a:p>
      </dgm:t>
    </dgm:pt>
    <dgm:pt modelId="{85EC4C61-D5B1-4B50-9BC8-072AD5FE2319}" type="pres">
      <dgm:prSet presAssocID="{B944BCF9-8FA3-40C7-B26E-B592A4337D2D}" presName="compNode" presStyleCnt="0"/>
      <dgm:spPr/>
    </dgm:pt>
    <dgm:pt modelId="{B378CBF7-E9AE-451B-98F1-4928710C9953}" type="pres">
      <dgm:prSet presAssocID="{B944BCF9-8FA3-40C7-B26E-B592A4337D2D}" presName="iconBgRect" presStyleLbl="bgShp" presStyleIdx="1" presStyleCnt="2"/>
      <dgm:spPr/>
    </dgm:pt>
    <dgm:pt modelId="{648FABD7-C8C4-408A-9CEE-3A99CC0EBF09}" type="pres">
      <dgm:prSet presAssocID="{B944BCF9-8FA3-40C7-B26E-B592A4337D2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Person with Idea"/>
        </a:ext>
      </dgm:extLst>
    </dgm:pt>
    <dgm:pt modelId="{8575B7F5-23A4-4075-8618-6F9C2856FA0A}" type="pres">
      <dgm:prSet presAssocID="{B944BCF9-8FA3-40C7-B26E-B592A4337D2D}" presName="spaceRect" presStyleCnt="0"/>
      <dgm:spPr/>
    </dgm:pt>
    <dgm:pt modelId="{A0A76E42-EBE9-4442-9ADD-104EC1901D27}" type="pres">
      <dgm:prSet presAssocID="{B944BCF9-8FA3-40C7-B26E-B592A4337D2D}" presName="textRect" presStyleLbl="revTx" presStyleIdx="1" presStyleCnt="2">
        <dgm:presLayoutVars>
          <dgm:chMax val="1"/>
          <dgm:chPref val="1"/>
        </dgm:presLayoutVars>
      </dgm:prSet>
      <dgm:spPr/>
      <dgm:t>
        <a:bodyPr/>
        <a:lstStyle/>
        <a:p>
          <a:endParaRPr lang="en-US"/>
        </a:p>
      </dgm:t>
    </dgm:pt>
  </dgm:ptLst>
  <dgm:cxnLst>
    <dgm:cxn modelId="{BD61E49C-C137-4D78-863F-80523917E1A4}" type="presOf" srcId="{B944BCF9-8FA3-40C7-B26E-B592A4337D2D}" destId="{A0A76E42-EBE9-4442-9ADD-104EC1901D27}" srcOrd="0" destOrd="0" presId="urn:microsoft.com/office/officeart/2018/2/layout/IconCircleList"/>
    <dgm:cxn modelId="{0C942FB7-3FF8-41C2-93E8-CBC8C57F27E5}" srcId="{C6E5B85D-C860-4CE3-82F5-B1BE07D66D87}" destId="{B944BCF9-8FA3-40C7-B26E-B592A4337D2D}" srcOrd="1" destOrd="0" parTransId="{5F371A7C-DFA5-4154-AB75-0F7C7785C4B0}" sibTransId="{DC013FAF-6473-470F-9ED6-E26625B3AC1F}"/>
    <dgm:cxn modelId="{030086B5-2438-4550-AC0C-DF3B1B1F735E}" type="presOf" srcId="{C6E5B85D-C860-4CE3-82F5-B1BE07D66D87}" destId="{02C0F676-6EA4-43EC-8864-A20CC790FCCA}" srcOrd="0" destOrd="0" presId="urn:microsoft.com/office/officeart/2018/2/layout/IconCircleList"/>
    <dgm:cxn modelId="{CDA573DD-E952-41F2-86B4-F7A688F65130}" type="presOf" srcId="{C7EEE3E3-D4DB-44EB-8D08-4378A5AA62BC}" destId="{ADF2245B-CA9C-4B88-AAC0-A118A6128E61}" srcOrd="0" destOrd="0" presId="urn:microsoft.com/office/officeart/2018/2/layout/IconCircleList"/>
    <dgm:cxn modelId="{9E107937-EAE7-4714-A8EA-76017934C751}" srcId="{C6E5B85D-C860-4CE3-82F5-B1BE07D66D87}" destId="{C7EEE3E3-D4DB-44EB-8D08-4378A5AA62BC}" srcOrd="0" destOrd="0" parTransId="{89514CDF-4636-45E0-94BB-C5B539A80C1F}" sibTransId="{8F8E86A2-579F-42E7-8254-C2D7EF6198EF}"/>
    <dgm:cxn modelId="{CA5B3BD1-FD9A-472C-8EAC-3BE86EBCF4FA}" type="presOf" srcId="{8F8E86A2-579F-42E7-8254-C2D7EF6198EF}" destId="{CCEB972F-88E7-41FF-82B9-626890C74653}" srcOrd="0" destOrd="0" presId="urn:microsoft.com/office/officeart/2018/2/layout/IconCircleList"/>
    <dgm:cxn modelId="{EA299F6A-1E00-400A-9FCF-743852888DA6}" type="presParOf" srcId="{02C0F676-6EA4-43EC-8864-A20CC790FCCA}" destId="{0017D00B-3D59-4862-B25E-BB61030073F4}" srcOrd="0" destOrd="0" presId="urn:microsoft.com/office/officeart/2018/2/layout/IconCircleList"/>
    <dgm:cxn modelId="{2C2D9B95-F593-4760-A040-163ACCBE0148}" type="presParOf" srcId="{0017D00B-3D59-4862-B25E-BB61030073F4}" destId="{71E609E4-48FF-40DF-A092-BB2FDD3639ED}" srcOrd="0" destOrd="0" presId="urn:microsoft.com/office/officeart/2018/2/layout/IconCircleList"/>
    <dgm:cxn modelId="{2AE30006-7394-410D-9A5F-E6379A4FA0A6}" type="presParOf" srcId="{71E609E4-48FF-40DF-A092-BB2FDD3639ED}" destId="{F6EEABF9-62AB-4869-A700-1404F98F3EA5}" srcOrd="0" destOrd="0" presId="urn:microsoft.com/office/officeart/2018/2/layout/IconCircleList"/>
    <dgm:cxn modelId="{9905132A-89F8-4A47-A484-7A897A6F410C}" type="presParOf" srcId="{71E609E4-48FF-40DF-A092-BB2FDD3639ED}" destId="{6FB731B1-C937-4298-A83D-9612E8B4A34F}" srcOrd="1" destOrd="0" presId="urn:microsoft.com/office/officeart/2018/2/layout/IconCircleList"/>
    <dgm:cxn modelId="{98F98962-559F-4540-9A6E-F5007E319DED}" type="presParOf" srcId="{71E609E4-48FF-40DF-A092-BB2FDD3639ED}" destId="{8D6596D0-8D4C-4D0B-849E-AE2E66ABC52A}" srcOrd="2" destOrd="0" presId="urn:microsoft.com/office/officeart/2018/2/layout/IconCircleList"/>
    <dgm:cxn modelId="{A46FB8B9-2B15-43A1-9E46-1BBC760EDEF0}" type="presParOf" srcId="{71E609E4-48FF-40DF-A092-BB2FDD3639ED}" destId="{ADF2245B-CA9C-4B88-AAC0-A118A6128E61}" srcOrd="3" destOrd="0" presId="urn:microsoft.com/office/officeart/2018/2/layout/IconCircleList"/>
    <dgm:cxn modelId="{7B06E87E-3AC3-41DE-8AFA-F394F83640F3}" type="presParOf" srcId="{0017D00B-3D59-4862-B25E-BB61030073F4}" destId="{CCEB972F-88E7-41FF-82B9-626890C74653}" srcOrd="1" destOrd="0" presId="urn:microsoft.com/office/officeart/2018/2/layout/IconCircleList"/>
    <dgm:cxn modelId="{5AAD6C44-922F-429E-9F46-95397C198341}" type="presParOf" srcId="{0017D00B-3D59-4862-B25E-BB61030073F4}" destId="{85EC4C61-D5B1-4B50-9BC8-072AD5FE2319}" srcOrd="2" destOrd="0" presId="urn:microsoft.com/office/officeart/2018/2/layout/IconCircleList"/>
    <dgm:cxn modelId="{E2496330-4929-405B-B095-2743F2B3709F}" type="presParOf" srcId="{85EC4C61-D5B1-4B50-9BC8-072AD5FE2319}" destId="{B378CBF7-E9AE-451B-98F1-4928710C9953}" srcOrd="0" destOrd="0" presId="urn:microsoft.com/office/officeart/2018/2/layout/IconCircleList"/>
    <dgm:cxn modelId="{FA2E0426-E076-4F2C-A41D-995175B662C0}" type="presParOf" srcId="{85EC4C61-D5B1-4B50-9BC8-072AD5FE2319}" destId="{648FABD7-C8C4-408A-9CEE-3A99CC0EBF09}" srcOrd="1" destOrd="0" presId="urn:microsoft.com/office/officeart/2018/2/layout/IconCircleList"/>
    <dgm:cxn modelId="{84525A59-140C-4E7A-BAED-7E29766F17B6}" type="presParOf" srcId="{85EC4C61-D5B1-4B50-9BC8-072AD5FE2319}" destId="{8575B7F5-23A4-4075-8618-6F9C2856FA0A}" srcOrd="2" destOrd="0" presId="urn:microsoft.com/office/officeart/2018/2/layout/IconCircleList"/>
    <dgm:cxn modelId="{665D98AC-6BE6-4EB1-BE9A-08B2FCBA3366}" type="presParOf" srcId="{85EC4C61-D5B1-4B50-9BC8-072AD5FE2319}" destId="{A0A76E42-EBE9-4442-9ADD-104EC1901D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ABF9-62AB-4869-A700-1404F98F3EA5}">
      <dsp:nvSpPr>
        <dsp:cNvPr id="0" name=""/>
        <dsp:cNvSpPr/>
      </dsp:nvSpPr>
      <dsp:spPr>
        <a:xfrm>
          <a:off x="0" y="835355"/>
          <a:ext cx="1148732" cy="11487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731B1-C937-4298-A83D-9612E8B4A34F}">
      <dsp:nvSpPr>
        <dsp:cNvPr id="0" name=""/>
        <dsp:cNvSpPr/>
      </dsp:nvSpPr>
      <dsp:spPr>
        <a:xfrm>
          <a:off x="238234" y="1084176"/>
          <a:ext cx="666264" cy="666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2245B-CA9C-4B88-AAC0-A118A6128E61}">
      <dsp:nvSpPr>
        <dsp:cNvPr id="0" name=""/>
        <dsp:cNvSpPr/>
      </dsp:nvSpPr>
      <dsp:spPr>
        <a:xfrm>
          <a:off x="1316855" y="953525"/>
          <a:ext cx="3890732" cy="114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b="0" i="0" kern="1200" dirty="0"/>
            <a:t>AI systems can analyse a case, apply the law and evaluate possible resolutions. In cases where the facts are undisputed, the law is clear, and well-established precedents exist, AI software could diagnose the situation and produce a draft judgment for the judge to review. </a:t>
          </a:r>
          <a:endParaRPr lang="en-US" sz="1800" kern="1200" dirty="0"/>
        </a:p>
      </dsp:txBody>
      <dsp:txXfrm>
        <a:off x="1316855" y="953525"/>
        <a:ext cx="3890732" cy="1148732"/>
      </dsp:txXfrm>
    </dsp:sp>
    <dsp:sp modelId="{B378CBF7-E9AE-451B-98F1-4928710C9953}">
      <dsp:nvSpPr>
        <dsp:cNvPr id="0" name=""/>
        <dsp:cNvSpPr/>
      </dsp:nvSpPr>
      <dsp:spPr>
        <a:xfrm>
          <a:off x="6051918" y="894618"/>
          <a:ext cx="1148732" cy="114873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FABD7-C8C4-408A-9CEE-3A99CC0EBF09}">
      <dsp:nvSpPr>
        <dsp:cNvPr id="0" name=""/>
        <dsp:cNvSpPr/>
      </dsp:nvSpPr>
      <dsp:spPr>
        <a:xfrm>
          <a:off x="6293152" y="1135852"/>
          <a:ext cx="666264" cy="666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76E42-EBE9-4442-9ADD-104EC1901D27}">
      <dsp:nvSpPr>
        <dsp:cNvPr id="0" name=""/>
        <dsp:cNvSpPr/>
      </dsp:nvSpPr>
      <dsp:spPr>
        <a:xfrm>
          <a:off x="7446808" y="894618"/>
          <a:ext cx="2707726" cy="114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b="0" i="0" kern="1200"/>
            <a:t>What do you think are the biggest risks to using AI (essentially algorithms) for important decision-making?</a:t>
          </a:r>
          <a:endParaRPr lang="en-US" sz="1800" kern="1200"/>
        </a:p>
      </dsp:txBody>
      <dsp:txXfrm>
        <a:off x="7446808" y="894618"/>
        <a:ext cx="2707726" cy="114873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00C47-9043-C443-9CCE-F37F8A7CD679}"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6B157-D284-A04F-9907-C666EFE4014A}" type="slidenum">
              <a:rPr lang="en-US" smtClean="0"/>
              <a:t>‹#›</a:t>
            </a:fld>
            <a:endParaRPr lang="en-US"/>
          </a:p>
        </p:txBody>
      </p:sp>
    </p:spTree>
    <p:extLst>
      <p:ext uri="{BB962C8B-B14F-4D97-AF65-F5344CB8AC3E}">
        <p14:creationId xmlns:p14="http://schemas.microsoft.com/office/powerpoint/2010/main" val="149100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Could Google maps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StreetView</a:t>
            </a:r>
            <a:r>
              <a:rPr lang="en-GB" sz="1800" dirty="0">
                <a:effectLst/>
                <a:latin typeface="Calibri" panose="020F0502020204030204" pitchFamily="34" charset="0"/>
                <a:ea typeface="Calibri" panose="020F0502020204030204" pitchFamily="34" charset="0"/>
                <a:cs typeface="Times New Roman" panose="02020603050405020304" pitchFamily="18" charset="0"/>
              </a:rPr>
              <a:t>’ be considered as an infringement of personal privacy?</a:t>
            </a:r>
          </a:p>
          <a:p>
            <a:endParaRPr lang="en-US" dirty="0"/>
          </a:p>
          <a:p>
            <a:r>
              <a:rPr lang="en-US" dirty="0"/>
              <a:t>Every time you make a search, the google search engine becomes more knowledgeable and thus more useful. Even more valuable to Google is the fact that they learn more about you every time you search.</a:t>
            </a:r>
          </a:p>
          <a:p>
            <a:endParaRPr lang="en-US" dirty="0"/>
          </a:p>
        </p:txBody>
      </p:sp>
      <p:sp>
        <p:nvSpPr>
          <p:cNvPr id="4" name="Slide Number Placeholder 3"/>
          <p:cNvSpPr>
            <a:spLocks noGrp="1"/>
          </p:cNvSpPr>
          <p:nvPr>
            <p:ph type="sldNum" sz="quarter" idx="5"/>
          </p:nvPr>
        </p:nvSpPr>
        <p:spPr/>
        <p:txBody>
          <a:bodyPr/>
          <a:lstStyle/>
          <a:p>
            <a:fld id="{9D46B157-D284-A04F-9907-C666EFE4014A}" type="slidenum">
              <a:rPr lang="en-US" smtClean="0"/>
              <a:t>4</a:t>
            </a:fld>
            <a:endParaRPr lang="en-US"/>
          </a:p>
        </p:txBody>
      </p:sp>
    </p:spTree>
    <p:extLst>
      <p:ext uri="{BB962C8B-B14F-4D97-AF65-F5344CB8AC3E}">
        <p14:creationId xmlns:p14="http://schemas.microsoft.com/office/powerpoint/2010/main" val="35380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D46B157-D284-A04F-9907-C666EFE4014A}" type="slidenum">
              <a:rPr lang="en-US" smtClean="0"/>
              <a:t>7</a:t>
            </a:fld>
            <a:endParaRPr lang="en-US"/>
          </a:p>
        </p:txBody>
      </p:sp>
    </p:spTree>
    <p:extLst>
      <p:ext uri="{BB962C8B-B14F-4D97-AF65-F5344CB8AC3E}">
        <p14:creationId xmlns:p14="http://schemas.microsoft.com/office/powerpoint/2010/main" val="323518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5FB9-C879-52F4-2EB8-A49C519C8D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E8F169-90A4-2B86-B002-CE4669CB6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4FABF81-290D-F478-B7B0-7E80D6BCF434}"/>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7A1DF76C-4D25-62E9-FD7E-B9133409E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865C2-8442-FC30-02F3-86EB9CC58C05}"/>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385368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B4B-ADB7-61F2-7470-1C560FA702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5A9EFD-673C-56A3-9013-2F27FC26E9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6DFE0C-5B2A-8F96-E0DB-DA33FB546C97}"/>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C9995FAE-7381-1FCB-27CA-638C98A2E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198D-9E60-447F-0967-443953C68DA6}"/>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251340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B4697-D0D4-D773-E1E5-2F0C46EEFD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D59C5E-4322-5454-27E8-C71BB404A80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4B1AF5-6A4D-5ABE-4AAA-FEB8A7293802}"/>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B26D23C2-B89A-E4B4-7C0E-CD3C4303E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B0F7D-68DE-C6CA-21AA-4DAAF12BBC64}"/>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301656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8ADD-2533-D9A3-92F5-B71222F520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F4B97E-BA6D-5AA6-90E5-7AC856092F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F4FD85-ED7E-8C83-651B-46D9F1A9D16B}"/>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300BF500-07FA-C017-27D1-F5BEF6A1F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F1B41-1084-E13D-7034-569AD23063B4}"/>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232651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0871-283C-6860-B1C4-09DBB049FF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E4F78D-46B2-9FE6-0A8E-9AA0FA9C3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18CBEA-D301-94E1-55B5-843BDB349732}"/>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9246D5A0-D177-62E4-5593-88774ACA8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9BFE-7C4B-0EBB-118B-4B7FD4A5C3A6}"/>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38882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BD3A-65BB-F458-A88D-2260FA611B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80547A-0DF1-29A8-E9EE-9FF4FDCCFD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DDD68C-A7D4-372D-182C-B67A5E4F1E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EC64B9-7E8E-B431-640B-155F60E69CA5}"/>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6" name="Footer Placeholder 5">
            <a:extLst>
              <a:ext uri="{FF2B5EF4-FFF2-40B4-BE49-F238E27FC236}">
                <a16:creationId xmlns:a16="http://schemas.microsoft.com/office/drawing/2014/main" id="{61018428-FD91-70B6-5FF5-BCE580D23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4D9C5-ED1C-CB80-02F8-7801DB0D1B62}"/>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160743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CD54-7ABC-4326-6C7F-CEB607AA24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5643DE-487E-1512-E5C4-2DC0D386B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096454-A1AB-0732-1A60-41EDC6EC46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E65184-A886-F209-6320-5C3A04C03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6F428D-48A5-5CB3-2629-FF32774531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DAD3DC5-C176-D668-EE4F-9274575E8152}"/>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8" name="Footer Placeholder 7">
            <a:extLst>
              <a:ext uri="{FF2B5EF4-FFF2-40B4-BE49-F238E27FC236}">
                <a16:creationId xmlns:a16="http://schemas.microsoft.com/office/drawing/2014/main" id="{ACE70E7E-F5E3-01E6-0836-5068B6D31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B9C80-FA2F-CEDB-96BF-9D67DCB17364}"/>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3119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0EAF-F915-88D2-E878-0043AF91D8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CCE1D3A-6F12-EA86-CCFF-38C4621997E0}"/>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4" name="Footer Placeholder 3">
            <a:extLst>
              <a:ext uri="{FF2B5EF4-FFF2-40B4-BE49-F238E27FC236}">
                <a16:creationId xmlns:a16="http://schemas.microsoft.com/office/drawing/2014/main" id="{A1B601D6-5274-1FBF-2FCB-9158546DC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6965D-7B60-58AC-DDAA-409076BBEE96}"/>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409840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EF6BA-C313-C9A7-BBC6-80B92153B16F}"/>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3" name="Footer Placeholder 2">
            <a:extLst>
              <a:ext uri="{FF2B5EF4-FFF2-40B4-BE49-F238E27FC236}">
                <a16:creationId xmlns:a16="http://schemas.microsoft.com/office/drawing/2014/main" id="{B80EC833-BB27-7194-F365-A08109F509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4AEF5-4BF5-2BF5-E6C0-6D26151A4CBC}"/>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229318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2ED2-FDEB-202B-8A1D-CD2D8F98B6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7E35F90-7951-2D1F-9232-2E7EF754F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6D98DAC-1A4B-C472-9854-A8422341F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D1D393-AA4C-A750-A136-760550AC608B}"/>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6" name="Footer Placeholder 5">
            <a:extLst>
              <a:ext uri="{FF2B5EF4-FFF2-40B4-BE49-F238E27FC236}">
                <a16:creationId xmlns:a16="http://schemas.microsoft.com/office/drawing/2014/main" id="{468FD51D-B5E9-2FF2-BE48-9FE794D78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DFC67-FC41-A20D-9062-4D2491567F47}"/>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29622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6415-FB46-A7E5-494B-E9874CDAC5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153B7F-268F-3DA2-11B3-0A54F2534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8438C-93BE-FD9D-1AC2-ED91B4DD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7A4616-85C7-0004-49B6-07C96E9F7E5C}"/>
              </a:ext>
            </a:extLst>
          </p:cNvPr>
          <p:cNvSpPr>
            <a:spLocks noGrp="1"/>
          </p:cNvSpPr>
          <p:nvPr>
            <p:ph type="dt" sz="half" idx="10"/>
          </p:nvPr>
        </p:nvSpPr>
        <p:spPr/>
        <p:txBody>
          <a:bodyPr/>
          <a:lstStyle/>
          <a:p>
            <a:fld id="{19767DF9-8898-4041-A4CE-31F6B54975D8}" type="datetimeFigureOut">
              <a:rPr lang="en-US" smtClean="0"/>
              <a:t>11/29/2022</a:t>
            </a:fld>
            <a:endParaRPr lang="en-US"/>
          </a:p>
        </p:txBody>
      </p:sp>
      <p:sp>
        <p:nvSpPr>
          <p:cNvPr id="6" name="Footer Placeholder 5">
            <a:extLst>
              <a:ext uri="{FF2B5EF4-FFF2-40B4-BE49-F238E27FC236}">
                <a16:creationId xmlns:a16="http://schemas.microsoft.com/office/drawing/2014/main" id="{A659F8CB-66C0-8DAE-790B-87F6448FA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B4FF-54A3-630C-DCDA-93D39F6D6555}"/>
              </a:ext>
            </a:extLst>
          </p:cNvPr>
          <p:cNvSpPr>
            <a:spLocks noGrp="1"/>
          </p:cNvSpPr>
          <p:nvPr>
            <p:ph type="sldNum" sz="quarter" idx="12"/>
          </p:nvPr>
        </p:nvSpPr>
        <p:spPr/>
        <p:txBody>
          <a:bodyPr/>
          <a:lstStyle/>
          <a:p>
            <a:fld id="{ABB7ECAF-5896-FF45-A472-A75FD040189B}" type="slidenum">
              <a:rPr lang="en-US" smtClean="0"/>
              <a:t>‹#›</a:t>
            </a:fld>
            <a:endParaRPr lang="en-US"/>
          </a:p>
        </p:txBody>
      </p:sp>
    </p:spTree>
    <p:extLst>
      <p:ext uri="{BB962C8B-B14F-4D97-AF65-F5344CB8AC3E}">
        <p14:creationId xmlns:p14="http://schemas.microsoft.com/office/powerpoint/2010/main" val="189371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1C113-B753-C44E-B7E2-2BEB6E6F9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7848F1-BF64-3EF4-40CD-F7BE43CFF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88560F-1FD5-BE79-D0C4-2EF4CBBAA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67DF9-8898-4041-A4CE-31F6B54975D8}" type="datetimeFigureOut">
              <a:rPr lang="en-US" smtClean="0"/>
              <a:t>11/29/2022</a:t>
            </a:fld>
            <a:endParaRPr lang="en-US"/>
          </a:p>
        </p:txBody>
      </p:sp>
      <p:sp>
        <p:nvSpPr>
          <p:cNvPr id="5" name="Footer Placeholder 4">
            <a:extLst>
              <a:ext uri="{FF2B5EF4-FFF2-40B4-BE49-F238E27FC236}">
                <a16:creationId xmlns:a16="http://schemas.microsoft.com/office/drawing/2014/main" id="{F0B97F72-B4F0-8D09-EE1C-D8ADF09EF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4B2C7-4BE9-71D6-3E6D-0AFF5E6D5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7ECAF-5896-FF45-A472-A75FD040189B}" type="slidenum">
              <a:rPr lang="en-US" smtClean="0"/>
              <a:t>‹#›</a:t>
            </a:fld>
            <a:endParaRPr lang="en-US"/>
          </a:p>
        </p:txBody>
      </p:sp>
    </p:spTree>
    <p:extLst>
      <p:ext uri="{BB962C8B-B14F-4D97-AF65-F5344CB8AC3E}">
        <p14:creationId xmlns:p14="http://schemas.microsoft.com/office/powerpoint/2010/main" val="391496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lG7DGMgfOb8?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rjT8m0hcKU?feature=oembed"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YSSmitzvmUU?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moralmachine.net/"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CEE4A87F-146D-2F0A-155D-3FEB8B182BDE}"/>
              </a:ext>
            </a:extLst>
          </p:cNvPr>
          <p:cNvSpPr>
            <a:spLocks noGrp="1"/>
          </p:cNvSpPr>
          <p:nvPr>
            <p:ph type="ctrTitle"/>
          </p:nvPr>
        </p:nvSpPr>
        <p:spPr>
          <a:xfrm>
            <a:off x="838199" y="1120676"/>
            <a:ext cx="7021513" cy="2308324"/>
          </a:xfrm>
        </p:spPr>
        <p:txBody>
          <a:bodyPr>
            <a:normAutofit/>
          </a:bodyPr>
          <a:lstStyle/>
          <a:p>
            <a:pPr algn="l"/>
            <a:r>
              <a:rPr lang="en-US" sz="7200" dirty="0">
                <a:solidFill>
                  <a:schemeClr val="bg1"/>
                </a:solidFill>
              </a:rPr>
              <a:t>Social, Legal and Cultural Issues</a:t>
            </a:r>
          </a:p>
        </p:txBody>
      </p:sp>
      <p:sp>
        <p:nvSpPr>
          <p:cNvPr id="3" name="Subtitle 2">
            <a:extLst>
              <a:ext uri="{FF2B5EF4-FFF2-40B4-BE49-F238E27FC236}">
                <a16:creationId xmlns:a16="http://schemas.microsoft.com/office/drawing/2014/main" id="{8017E13C-B81D-9ED2-B6C1-4EBBAA68353E}"/>
              </a:ext>
            </a:extLst>
          </p:cNvPr>
          <p:cNvSpPr>
            <a:spLocks noGrp="1"/>
          </p:cNvSpPr>
          <p:nvPr>
            <p:ph type="subTitle" idx="1"/>
          </p:nvPr>
        </p:nvSpPr>
        <p:spPr>
          <a:xfrm>
            <a:off x="835024" y="3809999"/>
            <a:ext cx="7025753" cy="1012778"/>
          </a:xfrm>
        </p:spPr>
        <p:txBody>
          <a:bodyPr>
            <a:normAutofit/>
          </a:bodyPr>
          <a:lstStyle/>
          <a:p>
            <a:pPr lvl="1" algn="l"/>
            <a:r>
              <a:rPr lang="en-US">
                <a:solidFill>
                  <a:schemeClr val="bg1"/>
                </a:solidFill>
                <a:latin typeface="Museo 100" panose="02000000000000000000" pitchFamily="50" charset="0"/>
              </a:rPr>
              <a:t>Unit 6</a:t>
            </a:r>
          </a:p>
          <a:p>
            <a:pPr lvl="1" algn="l"/>
            <a:r>
              <a:rPr lang="en-US">
                <a:solidFill>
                  <a:schemeClr val="bg1"/>
                </a:solidFill>
                <a:latin typeface="Museo 100" panose="02000000000000000000" pitchFamily="50" charset="0"/>
              </a:rPr>
              <a:t>Communication: Technology and consequences</a:t>
            </a:r>
          </a:p>
          <a:p>
            <a:pPr algn="l"/>
            <a:endParaRPr lang="en-US">
              <a:solidFill>
                <a:schemeClr val="bg1"/>
              </a:solidFill>
            </a:endParaRPr>
          </a:p>
        </p:txBody>
      </p:sp>
    </p:spTree>
    <p:extLst>
      <p:ext uri="{BB962C8B-B14F-4D97-AF65-F5344CB8AC3E}">
        <p14:creationId xmlns:p14="http://schemas.microsoft.com/office/powerpoint/2010/main" val="37604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986F-F2AE-E746-DD2C-4936F3EF0A10}"/>
              </a:ext>
            </a:extLst>
          </p:cNvPr>
          <p:cNvSpPr>
            <a:spLocks noGrp="1"/>
          </p:cNvSpPr>
          <p:nvPr>
            <p:ph type="title"/>
          </p:nvPr>
        </p:nvSpPr>
        <p:spPr>
          <a:xfrm>
            <a:off x="857397" y="738820"/>
            <a:ext cx="8740774" cy="1323439"/>
          </a:xfrm>
        </p:spPr>
        <p:txBody>
          <a:bodyPr anchor="t">
            <a:normAutofit/>
          </a:bodyPr>
          <a:lstStyle/>
          <a:p>
            <a:r>
              <a:rPr lang="en-US" sz="4000"/>
              <a:t>Private information and the web</a:t>
            </a:r>
          </a:p>
        </p:txBody>
      </p:sp>
      <p:sp>
        <p:nvSpPr>
          <p:cNvPr id="3" name="Content Placeholder 2">
            <a:extLst>
              <a:ext uri="{FF2B5EF4-FFF2-40B4-BE49-F238E27FC236}">
                <a16:creationId xmlns:a16="http://schemas.microsoft.com/office/drawing/2014/main" id="{4D72993A-7644-B84D-5EEB-780259728480}"/>
              </a:ext>
            </a:extLst>
          </p:cNvPr>
          <p:cNvSpPr>
            <a:spLocks noGrp="1"/>
          </p:cNvSpPr>
          <p:nvPr>
            <p:ph idx="1"/>
          </p:nvPr>
        </p:nvSpPr>
        <p:spPr>
          <a:xfrm>
            <a:off x="838199" y="2359742"/>
            <a:ext cx="9617369" cy="3097718"/>
          </a:xfrm>
        </p:spPr>
        <p:txBody>
          <a:bodyPr>
            <a:normAutofit/>
          </a:bodyPr>
          <a:lstStyle/>
          <a:p>
            <a:pPr marL="0" indent="0">
              <a:buNone/>
            </a:pPr>
            <a:r>
              <a:rPr lang="en-US" dirty="0">
                <a:solidFill>
                  <a:schemeClr val="tx1">
                    <a:alpha val="80000"/>
                  </a:schemeClr>
                </a:solidFill>
              </a:rPr>
              <a:t>Have you ever Googled yourself?</a:t>
            </a:r>
          </a:p>
          <a:p>
            <a:pPr marL="0" indent="0">
              <a:buNone/>
            </a:pPr>
            <a:r>
              <a:rPr lang="en-US" dirty="0">
                <a:solidFill>
                  <a:schemeClr val="tx1">
                    <a:alpha val="80000"/>
                  </a:schemeClr>
                </a:solidFill>
              </a:rPr>
              <a:t>How much information is available about you online?</a:t>
            </a:r>
          </a:p>
          <a:p>
            <a:pPr marL="0" indent="0">
              <a:buNone/>
            </a:pPr>
            <a:r>
              <a:rPr lang="en-US" dirty="0">
                <a:solidFill>
                  <a:schemeClr val="tx1">
                    <a:alpha val="80000"/>
                  </a:schemeClr>
                </a:solidFill>
              </a:rPr>
              <a:t>Have you ever posted anything online that you wouldn’t want a future employer to see?</a:t>
            </a:r>
          </a:p>
          <a:p>
            <a:pPr marL="0" indent="0">
              <a:buNone/>
            </a:pPr>
            <a:r>
              <a:rPr lang="en-US" dirty="0">
                <a:solidFill>
                  <a:schemeClr val="tx1">
                    <a:alpha val="80000"/>
                  </a:schemeClr>
                </a:solidFill>
              </a:rPr>
              <a:t>Do you ever post anything about other people online?</a:t>
            </a:r>
          </a:p>
          <a:p>
            <a:pPr marL="0" indent="0">
              <a:buNone/>
            </a:pPr>
            <a:r>
              <a:rPr lang="en-US" dirty="0">
                <a:solidFill>
                  <a:schemeClr val="tx1">
                    <a:alpha val="80000"/>
                  </a:schemeClr>
                </a:solidFill>
              </a:rPr>
              <a:t>Is this ethical?</a:t>
            </a:r>
          </a:p>
          <a:p>
            <a:pPr marL="0" indent="0">
              <a:buNone/>
            </a:pPr>
            <a:endParaRPr lang="en-US"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351806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629BF9F-33DA-2C4C-6B2B-9E9DF843B67F}"/>
              </a:ext>
            </a:extLst>
          </p:cNvPr>
          <p:cNvSpPr>
            <a:spLocks noGrp="1"/>
          </p:cNvSpPr>
          <p:nvPr>
            <p:ph type="title"/>
          </p:nvPr>
        </p:nvSpPr>
        <p:spPr>
          <a:xfrm>
            <a:off x="1712915" y="1040400"/>
            <a:ext cx="7866060" cy="707886"/>
          </a:xfrm>
        </p:spPr>
        <p:txBody>
          <a:bodyPr anchor="b">
            <a:normAutofit/>
          </a:bodyPr>
          <a:lstStyle/>
          <a:p>
            <a:r>
              <a:rPr lang="en-US" sz="4000" dirty="0"/>
              <a:t>Algorithms and Ethics</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3B63F4BC-80E7-51DE-CB4D-D63A71C4F323}"/>
              </a:ext>
            </a:extLst>
          </p:cNvPr>
          <p:cNvSpPr>
            <a:spLocks noGrp="1"/>
          </p:cNvSpPr>
          <p:nvPr>
            <p:ph idx="1"/>
          </p:nvPr>
        </p:nvSpPr>
        <p:spPr>
          <a:xfrm>
            <a:off x="609600" y="3070719"/>
            <a:ext cx="11040533" cy="2937969"/>
          </a:xfrm>
        </p:spPr>
        <p:txBody>
          <a:bodyPr>
            <a:normAutofit/>
          </a:bodyPr>
          <a:lstStyle/>
          <a:p>
            <a:r>
              <a:rPr lang="en-GB" sz="2000" b="0" i="0" dirty="0">
                <a:effectLst/>
                <a:latin typeface="Source Sans Pro" panose="020B0503030403020204" pitchFamily="34" charset="0"/>
              </a:rPr>
              <a:t>Industry and government authorities already and analyse large collections of interrelated data sets containing personal information.</a:t>
            </a:r>
          </a:p>
          <a:p>
            <a:r>
              <a:rPr lang="en-US" sz="2000" dirty="0"/>
              <a:t>Insurance companies now collate health data and track driving behaviours to personalise insurance fees. </a:t>
            </a:r>
          </a:p>
          <a:p>
            <a:r>
              <a:rPr lang="en-US" sz="2000" dirty="0"/>
              <a:t>Law enforcement use driver’s licence photos to identify potential criminals and shopping centres analyse people’s facial features to better target advertising.</a:t>
            </a:r>
          </a:p>
        </p:txBody>
      </p:sp>
    </p:spTree>
    <p:extLst>
      <p:ext uri="{BB962C8B-B14F-4D97-AF65-F5344CB8AC3E}">
        <p14:creationId xmlns:p14="http://schemas.microsoft.com/office/powerpoint/2010/main" val="25022119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Minority Report (2002) Official Trailer #1 - Tom Cruise Sci-Fi Action Movie">
            <a:hlinkClick r:id="" action="ppaction://media"/>
            <a:extLst>
              <a:ext uri="{FF2B5EF4-FFF2-40B4-BE49-F238E27FC236}">
                <a16:creationId xmlns:a16="http://schemas.microsoft.com/office/drawing/2014/main" id="{6CEC2777-333A-3402-F113-7F08BB46D404}"/>
              </a:ext>
            </a:extLst>
          </p:cNvPr>
          <p:cNvPicPr>
            <a:picLocks noGrp="1" noRot="1" noChangeAspect="1"/>
          </p:cNvPicPr>
          <p:nvPr>
            <p:ph idx="1"/>
            <a:videoFile r:link="rId1"/>
          </p:nvPr>
        </p:nvPicPr>
        <p:blipFill>
          <a:blip r:embed="rId3"/>
          <a:stretch>
            <a:fillRect/>
          </a:stretch>
        </p:blipFill>
        <p:spPr>
          <a:xfrm>
            <a:off x="1230312" y="781809"/>
            <a:ext cx="9369954" cy="5294382"/>
          </a:xfrm>
          <a:prstGeom prst="rect">
            <a:avLst/>
          </a:prstGeom>
        </p:spPr>
      </p:pic>
    </p:spTree>
    <p:extLst>
      <p:ext uri="{BB962C8B-B14F-4D97-AF65-F5344CB8AC3E}">
        <p14:creationId xmlns:p14="http://schemas.microsoft.com/office/powerpoint/2010/main" val="11445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7986F-F2AE-E746-DD2C-4936F3EF0A10}"/>
              </a:ext>
            </a:extLst>
          </p:cNvPr>
          <p:cNvSpPr>
            <a:spLocks noGrp="1"/>
          </p:cNvSpPr>
          <p:nvPr>
            <p:ph type="title"/>
          </p:nvPr>
        </p:nvSpPr>
        <p:spPr>
          <a:xfrm>
            <a:off x="1192160" y="503966"/>
            <a:ext cx="8740774" cy="1323439"/>
          </a:xfrm>
        </p:spPr>
        <p:txBody>
          <a:bodyPr anchor="t">
            <a:normAutofit/>
          </a:bodyPr>
          <a:lstStyle/>
          <a:p>
            <a:r>
              <a:rPr lang="en-US" sz="4000" dirty="0"/>
              <a:t>How private is your personal information?</a:t>
            </a:r>
          </a:p>
        </p:txBody>
      </p:sp>
      <p:pic>
        <p:nvPicPr>
          <p:cNvPr id="4" name="Online Media 3" descr="How private is your personal information?">
            <a:hlinkClick r:id="" action="ppaction://media"/>
            <a:extLst>
              <a:ext uri="{FF2B5EF4-FFF2-40B4-BE49-F238E27FC236}">
                <a16:creationId xmlns:a16="http://schemas.microsoft.com/office/drawing/2014/main" id="{FC2E76D8-2799-00C7-E11A-F63CACF0D47D}"/>
              </a:ext>
            </a:extLst>
          </p:cNvPr>
          <p:cNvPicPr>
            <a:picLocks noGrp="1" noRot="1" noChangeAspect="1"/>
          </p:cNvPicPr>
          <p:nvPr>
            <p:ph idx="1"/>
            <a:videoFile r:link="rId1"/>
          </p:nvPr>
        </p:nvPicPr>
        <p:blipFill>
          <a:blip r:embed="rId3"/>
          <a:stretch>
            <a:fillRect/>
          </a:stretch>
        </p:blipFill>
        <p:spPr>
          <a:xfrm>
            <a:off x="1354933" y="1415687"/>
            <a:ext cx="8740774" cy="4938347"/>
          </a:xfrm>
          <a:prstGeom prst="rect">
            <a:avLst/>
          </a:prstGeom>
        </p:spPr>
      </p:pic>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931233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1F97C65-D05A-2D34-2BCD-B21014371295}"/>
              </a:ext>
            </a:extLst>
          </p:cNvPr>
          <p:cNvSpPr>
            <a:spLocks noGrp="1"/>
          </p:cNvSpPr>
          <p:nvPr>
            <p:ph type="title"/>
          </p:nvPr>
        </p:nvSpPr>
        <p:spPr>
          <a:xfrm>
            <a:off x="1712915" y="1040400"/>
            <a:ext cx="7866060" cy="707886"/>
          </a:xfrm>
        </p:spPr>
        <p:txBody>
          <a:bodyPr anchor="b">
            <a:normAutofit/>
          </a:bodyPr>
          <a:lstStyle/>
          <a:p>
            <a:r>
              <a:rPr lang="en-US" sz="4000"/>
              <a:t>Computer Legislation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Online Media 5" descr="The Capture | Trailer - BBC">
            <a:hlinkClick r:id="" action="ppaction://media"/>
            <a:extLst>
              <a:ext uri="{FF2B5EF4-FFF2-40B4-BE49-F238E27FC236}">
                <a16:creationId xmlns:a16="http://schemas.microsoft.com/office/drawing/2014/main" id="{C97EDFC5-5FB9-D53C-21E0-FD6F1ADD322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9769640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25"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629BF9F-33DA-2C4C-6B2B-9E9DF843B67F}"/>
              </a:ext>
            </a:extLst>
          </p:cNvPr>
          <p:cNvSpPr>
            <a:spLocks noGrp="1"/>
          </p:cNvSpPr>
          <p:nvPr>
            <p:ph type="title"/>
          </p:nvPr>
        </p:nvSpPr>
        <p:spPr>
          <a:xfrm>
            <a:off x="1712915" y="1040400"/>
            <a:ext cx="7866060" cy="707886"/>
          </a:xfrm>
        </p:spPr>
        <p:txBody>
          <a:bodyPr anchor="b">
            <a:normAutofit/>
          </a:bodyPr>
          <a:lstStyle/>
          <a:p>
            <a:r>
              <a:rPr lang="en-US" sz="4000"/>
              <a:t>Algorithms and Ethics</a:t>
            </a:r>
            <a:endParaRPr lang="en-US" sz="4000" dirty="0"/>
          </a:p>
        </p:txBody>
      </p:sp>
      <p:grpSp>
        <p:nvGrpSpPr>
          <p:cNvPr id="27"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28"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8" name="Content Placeholder 2">
            <a:extLst>
              <a:ext uri="{FF2B5EF4-FFF2-40B4-BE49-F238E27FC236}">
                <a16:creationId xmlns:a16="http://schemas.microsoft.com/office/drawing/2014/main" id="{EA64C851-3D20-1022-6A04-2E0A9C7D59E3}"/>
              </a:ext>
            </a:extLst>
          </p:cNvPr>
          <p:cNvGraphicFramePr>
            <a:graphicFrameLocks noGrp="1"/>
          </p:cNvGraphicFramePr>
          <p:nvPr>
            <p:ph idx="1"/>
            <p:extLst>
              <p:ext uri="{D42A27DB-BD31-4B8C-83A1-F6EECF244321}">
                <p14:modId xmlns:p14="http://schemas.microsoft.com/office/powerpoint/2010/main" val="3594860028"/>
              </p:ext>
            </p:extLst>
          </p:nvPr>
        </p:nvGraphicFramePr>
        <p:xfrm>
          <a:off x="609600" y="3070719"/>
          <a:ext cx="11040533" cy="293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Vintage film countdown 5">
            <a:extLst>
              <a:ext uri="{FF2B5EF4-FFF2-40B4-BE49-F238E27FC236}">
                <a16:creationId xmlns:a16="http://schemas.microsoft.com/office/drawing/2014/main" id="{8961AEB4-6B4F-815E-4534-22CF0A8EA165}"/>
              </a:ext>
            </a:extLst>
          </p:cNvPr>
          <p:cNvPicPr>
            <a:picLocks noChangeAspect="1"/>
          </p:cNvPicPr>
          <p:nvPr/>
        </p:nvPicPr>
        <p:blipFill>
          <a:blip r:embed="rId8"/>
          <a:stretch>
            <a:fillRect/>
          </a:stretch>
        </p:blipFill>
        <p:spPr>
          <a:xfrm>
            <a:off x="10220692" y="5264669"/>
            <a:ext cx="1881681" cy="1411261"/>
          </a:xfrm>
          <a:prstGeom prst="rect">
            <a:avLst/>
          </a:prstGeom>
        </p:spPr>
      </p:pic>
    </p:spTree>
    <p:extLst>
      <p:ext uri="{BB962C8B-B14F-4D97-AF65-F5344CB8AC3E}">
        <p14:creationId xmlns:p14="http://schemas.microsoft.com/office/powerpoint/2010/main" val="39605905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25"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28"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Vintage film countdown 5">
            <a:extLst>
              <a:ext uri="{FF2B5EF4-FFF2-40B4-BE49-F238E27FC236}">
                <a16:creationId xmlns:a16="http://schemas.microsoft.com/office/drawing/2014/main" id="{8961AEB4-6B4F-815E-4534-22CF0A8EA165}"/>
              </a:ext>
            </a:extLst>
          </p:cNvPr>
          <p:cNvPicPr>
            <a:picLocks noChangeAspect="1"/>
          </p:cNvPicPr>
          <p:nvPr/>
        </p:nvPicPr>
        <p:blipFill>
          <a:blip r:embed="rId3"/>
          <a:stretch>
            <a:fillRect/>
          </a:stretch>
        </p:blipFill>
        <p:spPr>
          <a:xfrm>
            <a:off x="10220692" y="5264669"/>
            <a:ext cx="1881681" cy="1411261"/>
          </a:xfrm>
          <a:prstGeom prst="rect">
            <a:avLst/>
          </a:prstGeom>
        </p:spPr>
      </p:pic>
      <p:pic>
        <p:nvPicPr>
          <p:cNvPr id="5" name="Content Placeholder 4"/>
          <p:cNvPicPr>
            <a:picLocks noGrp="1" noChangeAspect="1"/>
          </p:cNvPicPr>
          <p:nvPr>
            <p:ph idx="1"/>
          </p:nvPr>
        </p:nvPicPr>
        <p:blipFill>
          <a:blip r:embed="rId4"/>
          <a:stretch>
            <a:fillRect/>
          </a:stretch>
        </p:blipFill>
        <p:spPr>
          <a:xfrm>
            <a:off x="2698045" y="2164292"/>
            <a:ext cx="6795909" cy="4351338"/>
          </a:xfrm>
          <a:prstGeom prst="rect">
            <a:avLst/>
          </a:prstGeom>
        </p:spPr>
      </p:pic>
      <p:sp>
        <p:nvSpPr>
          <p:cNvPr id="6" name="Rectangle 5"/>
          <p:cNvSpPr/>
          <p:nvPr/>
        </p:nvSpPr>
        <p:spPr>
          <a:xfrm>
            <a:off x="622692" y="828912"/>
            <a:ext cx="7172733" cy="707886"/>
          </a:xfrm>
          <a:prstGeom prst="rect">
            <a:avLst/>
          </a:prstGeom>
        </p:spPr>
        <p:txBody>
          <a:bodyPr wrap="none">
            <a:spAutoFit/>
          </a:bodyPr>
          <a:lstStyle/>
          <a:p>
            <a:r>
              <a:rPr lang="en-GB" sz="4000" dirty="0">
                <a:solidFill>
                  <a:srgbClr val="4F52B2"/>
                </a:solidFill>
                <a:latin typeface="-apple-system"/>
                <a:hlinkClick r:id="rId5" tooltip="https://www.moralmachine.net/"/>
              </a:rPr>
              <a:t>https://www.moralmachine.net/</a:t>
            </a:r>
            <a:endParaRPr lang="en-GB" sz="4000" dirty="0"/>
          </a:p>
        </p:txBody>
      </p:sp>
    </p:spTree>
    <p:extLst>
      <p:ext uri="{BB962C8B-B14F-4D97-AF65-F5344CB8AC3E}">
        <p14:creationId xmlns:p14="http://schemas.microsoft.com/office/powerpoint/2010/main" val="36139860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5CB20-E29D-9186-71E7-CEB46850C31B}"/>
              </a:ext>
            </a:extLst>
          </p:cNvPr>
          <p:cNvSpPr>
            <a:spLocks noGrp="1"/>
          </p:cNvSpPr>
          <p:nvPr>
            <p:ph type="title"/>
          </p:nvPr>
        </p:nvSpPr>
        <p:spPr>
          <a:xfrm>
            <a:off x="838199" y="1498512"/>
            <a:ext cx="8740774" cy="1323439"/>
          </a:xfrm>
        </p:spPr>
        <p:txBody>
          <a:bodyPr anchor="t">
            <a:normAutofit/>
          </a:bodyPr>
          <a:lstStyle/>
          <a:p>
            <a:r>
              <a:rPr lang="en-US" sz="4000"/>
              <a:t>Economic Impact of the Internet</a:t>
            </a:r>
          </a:p>
        </p:txBody>
      </p:sp>
      <p:sp>
        <p:nvSpPr>
          <p:cNvPr id="3" name="Content Placeholder 2">
            <a:extLst>
              <a:ext uri="{FF2B5EF4-FFF2-40B4-BE49-F238E27FC236}">
                <a16:creationId xmlns:a16="http://schemas.microsoft.com/office/drawing/2014/main" id="{DB5A8378-D8CA-E844-E044-8F3B0CA956DE}"/>
              </a:ext>
            </a:extLst>
          </p:cNvPr>
          <p:cNvSpPr>
            <a:spLocks noGrp="1"/>
          </p:cNvSpPr>
          <p:nvPr>
            <p:ph idx="1"/>
          </p:nvPr>
        </p:nvSpPr>
        <p:spPr>
          <a:xfrm>
            <a:off x="838199" y="2714435"/>
            <a:ext cx="8740775" cy="1032890"/>
          </a:xfrm>
        </p:spPr>
        <p:txBody>
          <a:bodyPr>
            <a:normAutofit/>
          </a:bodyPr>
          <a:lstStyle/>
          <a:p>
            <a:r>
              <a:rPr lang="en-US" sz="4400" dirty="0">
                <a:solidFill>
                  <a:schemeClr val="tx1">
                    <a:alpha val="80000"/>
                  </a:schemeClr>
                </a:solidFill>
              </a:rPr>
              <a:t>Who invented the internet?</a:t>
            </a:r>
          </a:p>
        </p:txBody>
      </p:sp>
      <p:grpSp>
        <p:nvGrpSpPr>
          <p:cNvPr id="33" name="Group 32">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34" name="Freeform: Shape 33">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36" name="Freeform: Shape 35">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4995825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5CB20-E29D-9186-71E7-CEB46850C31B}"/>
              </a:ext>
            </a:extLst>
          </p:cNvPr>
          <p:cNvSpPr>
            <a:spLocks noGrp="1"/>
          </p:cNvSpPr>
          <p:nvPr>
            <p:ph type="title"/>
          </p:nvPr>
        </p:nvSpPr>
        <p:spPr>
          <a:xfrm>
            <a:off x="838199" y="1498512"/>
            <a:ext cx="8740774" cy="1323439"/>
          </a:xfrm>
        </p:spPr>
        <p:txBody>
          <a:bodyPr anchor="t">
            <a:normAutofit/>
          </a:bodyPr>
          <a:lstStyle/>
          <a:p>
            <a:r>
              <a:rPr lang="en-US" sz="4000"/>
              <a:t>Economic Impact of the Internet</a:t>
            </a:r>
          </a:p>
        </p:txBody>
      </p:sp>
      <p:sp>
        <p:nvSpPr>
          <p:cNvPr id="3" name="Content Placeholder 2">
            <a:extLst>
              <a:ext uri="{FF2B5EF4-FFF2-40B4-BE49-F238E27FC236}">
                <a16:creationId xmlns:a16="http://schemas.microsoft.com/office/drawing/2014/main" id="{DB5A8378-D8CA-E844-E044-8F3B0CA956DE}"/>
              </a:ext>
            </a:extLst>
          </p:cNvPr>
          <p:cNvSpPr>
            <a:spLocks noGrp="1"/>
          </p:cNvSpPr>
          <p:nvPr>
            <p:ph idx="1"/>
          </p:nvPr>
        </p:nvSpPr>
        <p:spPr>
          <a:xfrm>
            <a:off x="838199" y="2714435"/>
            <a:ext cx="8740775" cy="1032890"/>
          </a:xfrm>
        </p:spPr>
        <p:txBody>
          <a:bodyPr>
            <a:normAutofit/>
          </a:bodyPr>
          <a:lstStyle/>
          <a:p>
            <a:r>
              <a:rPr lang="en-US" sz="4400">
                <a:solidFill>
                  <a:schemeClr val="tx1">
                    <a:alpha val="80000"/>
                  </a:schemeClr>
                </a:solidFill>
              </a:rPr>
              <a:t>Who invented the internet?</a:t>
            </a:r>
            <a:endParaRPr lang="en-US" sz="4400" dirty="0">
              <a:solidFill>
                <a:schemeClr val="tx1">
                  <a:alpha val="80000"/>
                </a:schemeClr>
              </a:solidFill>
            </a:endParaRPr>
          </a:p>
        </p:txBody>
      </p:sp>
      <p:grpSp>
        <p:nvGrpSpPr>
          <p:cNvPr id="33" name="Group 32">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34" name="Freeform: Shape 33">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36" name="Freeform: Shape 35">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Image result for tim berners lee">
            <a:extLst>
              <a:ext uri="{FF2B5EF4-FFF2-40B4-BE49-F238E27FC236}">
                <a16:creationId xmlns:a16="http://schemas.microsoft.com/office/drawing/2014/main" id="{9A321CD7-D080-E77F-E56A-AA86C8082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67" y="3567835"/>
            <a:ext cx="152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64CE41-5ED5-CAB4-89A8-5D998E26B633}"/>
              </a:ext>
            </a:extLst>
          </p:cNvPr>
          <p:cNvSpPr txBox="1"/>
          <p:nvPr/>
        </p:nvSpPr>
        <p:spPr>
          <a:xfrm>
            <a:off x="2933700" y="3853040"/>
            <a:ext cx="7881407" cy="1200329"/>
          </a:xfrm>
          <a:prstGeom prst="rect">
            <a:avLst/>
          </a:prstGeom>
          <a:noFill/>
        </p:spPr>
        <p:txBody>
          <a:bodyPr wrap="square">
            <a:spAutoFit/>
          </a:bodyPr>
          <a:lstStyle/>
          <a:p>
            <a:r>
              <a:rPr lang="en-GB" sz="2400" b="0" i="0" dirty="0">
                <a:effectLst/>
                <a:latin typeface="arial" panose="020B0604020202020204" pitchFamily="34" charset="0"/>
              </a:rPr>
              <a:t>Sir </a:t>
            </a:r>
            <a:r>
              <a:rPr lang="en-GB" sz="2400" b="1" i="0" dirty="0">
                <a:effectLst/>
                <a:latin typeface="arial" panose="020B0604020202020204" pitchFamily="34" charset="0"/>
              </a:rPr>
              <a:t>Timothy</a:t>
            </a:r>
            <a:r>
              <a:rPr lang="en-GB" sz="2400" b="0" i="0" dirty="0">
                <a:effectLst/>
                <a:latin typeface="arial" panose="020B0604020202020204" pitchFamily="34" charset="0"/>
              </a:rPr>
              <a:t> John </a:t>
            </a:r>
            <a:r>
              <a:rPr lang="en-GB" sz="2400" b="1" i="0" dirty="0">
                <a:effectLst/>
                <a:latin typeface="arial" panose="020B0604020202020204" pitchFamily="34" charset="0"/>
              </a:rPr>
              <a:t>Berners</a:t>
            </a:r>
            <a:r>
              <a:rPr lang="en-GB" sz="2400" b="0" i="0" dirty="0">
                <a:effectLst/>
                <a:latin typeface="arial" panose="020B0604020202020204" pitchFamily="34" charset="0"/>
              </a:rPr>
              <a:t>-</a:t>
            </a:r>
            <a:r>
              <a:rPr lang="en-GB" sz="2400" b="1" i="0" dirty="0">
                <a:effectLst/>
                <a:latin typeface="arial" panose="020B0604020202020204" pitchFamily="34" charset="0"/>
              </a:rPr>
              <a:t>Lee</a:t>
            </a:r>
            <a:r>
              <a:rPr lang="en-GB" sz="2400" b="0" i="0" dirty="0">
                <a:effectLst/>
                <a:latin typeface="arial" panose="020B0604020202020204" pitchFamily="34" charset="0"/>
              </a:rPr>
              <a:t> OM KBE FRS </a:t>
            </a:r>
            <a:r>
              <a:rPr lang="en-GB" sz="2400" b="0" i="0" dirty="0" err="1">
                <a:effectLst/>
                <a:latin typeface="arial" panose="020B0604020202020204" pitchFamily="34" charset="0"/>
              </a:rPr>
              <a:t>FREng</a:t>
            </a:r>
            <a:r>
              <a:rPr lang="en-GB" sz="2400" b="0" i="0" dirty="0">
                <a:effectLst/>
                <a:latin typeface="arial" panose="020B0604020202020204" pitchFamily="34" charset="0"/>
              </a:rPr>
              <a:t> FRSA DFBCS invented the internet, and gave it to the world for free, with no patents or royalties for use.</a:t>
            </a:r>
            <a:endParaRPr lang="en-US" sz="2400" dirty="0"/>
          </a:p>
        </p:txBody>
      </p:sp>
    </p:spTree>
    <p:extLst>
      <p:ext uri="{BB962C8B-B14F-4D97-AF65-F5344CB8AC3E}">
        <p14:creationId xmlns:p14="http://schemas.microsoft.com/office/powerpoint/2010/main" val="425791915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BD772-0058-206A-809F-E72CEA24507B}"/>
              </a:ext>
            </a:extLst>
          </p:cNvPr>
          <p:cNvSpPr>
            <a:spLocks noGrp="1"/>
          </p:cNvSpPr>
          <p:nvPr>
            <p:ph idx="1"/>
          </p:nvPr>
        </p:nvSpPr>
        <p:spPr>
          <a:xfrm>
            <a:off x="838200" y="640081"/>
            <a:ext cx="10544838" cy="5257800"/>
          </a:xfrm>
        </p:spPr>
        <p:txBody>
          <a:bodyPr anchor="ctr">
            <a:normAutofit/>
          </a:bodyPr>
          <a:lstStyle/>
          <a:p>
            <a:r>
              <a:rPr lang="en-US" dirty="0"/>
              <a:t>Has the internet created jobs, or simply created an economy where the top internet companies have accumulated huge wealth at the expense of thousands of workers?</a:t>
            </a:r>
          </a:p>
          <a:p>
            <a:pPr marL="0" indent="0">
              <a:buNone/>
            </a:pPr>
            <a:endParaRPr lang="en-US" sz="2400" dirty="0"/>
          </a:p>
        </p:txBody>
      </p:sp>
      <p:sp>
        <p:nvSpPr>
          <p:cNvPr id="5" name="Title 4">
            <a:extLst>
              <a:ext uri="{FF2B5EF4-FFF2-40B4-BE49-F238E27FC236}">
                <a16:creationId xmlns:a16="http://schemas.microsoft.com/office/drawing/2014/main" id="{CE73A564-B12C-57FA-A9F3-1C67B17D0021}"/>
              </a:ext>
            </a:extLst>
          </p:cNvPr>
          <p:cNvSpPr>
            <a:spLocks noGrp="1"/>
          </p:cNvSpPr>
          <p:nvPr>
            <p:ph type="title"/>
          </p:nvPr>
        </p:nvSpPr>
        <p:spPr/>
        <p:txBody>
          <a:bodyPr/>
          <a:lstStyle/>
          <a:p>
            <a:r>
              <a:rPr lang="en-US" dirty="0"/>
              <a:t>The economic impact of the internet</a:t>
            </a:r>
          </a:p>
        </p:txBody>
      </p:sp>
      <p:pic>
        <p:nvPicPr>
          <p:cNvPr id="6" name="Picture 5" descr="Vintage film countdown 5">
            <a:extLst>
              <a:ext uri="{FF2B5EF4-FFF2-40B4-BE49-F238E27FC236}">
                <a16:creationId xmlns:a16="http://schemas.microsoft.com/office/drawing/2014/main" id="{B2C428CF-190C-D1DD-4859-EADD817625A1}"/>
              </a:ext>
            </a:extLst>
          </p:cNvPr>
          <p:cNvPicPr>
            <a:picLocks noChangeAspect="1"/>
          </p:cNvPicPr>
          <p:nvPr/>
        </p:nvPicPr>
        <p:blipFill>
          <a:blip r:embed="rId3"/>
          <a:stretch>
            <a:fillRect/>
          </a:stretch>
        </p:blipFill>
        <p:spPr>
          <a:xfrm>
            <a:off x="10220692" y="5264669"/>
            <a:ext cx="1881681" cy="1411261"/>
          </a:xfrm>
          <a:prstGeom prst="rect">
            <a:avLst/>
          </a:prstGeom>
        </p:spPr>
      </p:pic>
    </p:spTree>
    <p:extLst>
      <p:ext uri="{BB962C8B-B14F-4D97-AF65-F5344CB8AC3E}">
        <p14:creationId xmlns:p14="http://schemas.microsoft.com/office/powerpoint/2010/main" val="3573291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F76ECAA8-079A-2ADC-9080-38C2F64B7960}"/>
              </a:ext>
            </a:extLst>
          </p:cNvPr>
          <p:cNvSpPr>
            <a:spLocks noGrp="1"/>
          </p:cNvSpPr>
          <p:nvPr>
            <p:ph type="title"/>
          </p:nvPr>
        </p:nvSpPr>
        <p:spPr>
          <a:xfrm>
            <a:off x="827088" y="1641752"/>
            <a:ext cx="2655887" cy="3213277"/>
          </a:xfrm>
        </p:spPr>
        <p:txBody>
          <a:bodyPr anchor="t">
            <a:normAutofit/>
          </a:bodyPr>
          <a:lstStyle/>
          <a:p>
            <a:r>
              <a:rPr lang="en-US" sz="4000" dirty="0"/>
              <a:t>Objectives</a:t>
            </a:r>
          </a:p>
        </p:txBody>
      </p:sp>
      <p:sp>
        <p:nvSpPr>
          <p:cNvPr id="4" name="Text Placeholder 1">
            <a:extLst>
              <a:ext uri="{FF2B5EF4-FFF2-40B4-BE49-F238E27FC236}">
                <a16:creationId xmlns:a16="http://schemas.microsoft.com/office/drawing/2014/main" id="{5AB32A1F-34B4-7F56-3BD6-65D9479A36B2}"/>
              </a:ext>
            </a:extLst>
          </p:cNvPr>
          <p:cNvSpPr txBox="1">
            <a:spLocks/>
          </p:cNvSpPr>
          <p:nvPr/>
        </p:nvSpPr>
        <p:spPr>
          <a:xfrm>
            <a:off x="5003179" y="135467"/>
            <a:ext cx="6200233" cy="6468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Understand the economic impact of the internet</a:t>
            </a:r>
          </a:p>
          <a:p>
            <a:r>
              <a:rPr lang="en-GB" dirty="0"/>
              <a:t>Understand the current capacity to distribute, publish, communicate and disseminate personal information</a:t>
            </a:r>
          </a:p>
          <a:p>
            <a:r>
              <a:rPr lang="en-GB" dirty="0"/>
              <a:t>Understand that software and their algorithms embed moral and cultural values</a:t>
            </a:r>
          </a:p>
          <a:p>
            <a:r>
              <a:rPr lang="en-GB" dirty="0"/>
              <a:t>Understand that computer scientists and software engineers have power, as well as the responsibility that goes with it, in the algorithms that they devise and the code that they deploy</a:t>
            </a:r>
          </a:p>
          <a:p>
            <a:r>
              <a:rPr lang="en-GB" dirty="0"/>
              <a:t>Be able to discuss the challenges facing legislators in the digital age</a:t>
            </a:r>
          </a:p>
        </p:txBody>
      </p:sp>
    </p:spTree>
    <p:extLst>
      <p:ext uri="{BB962C8B-B14F-4D97-AF65-F5344CB8AC3E}">
        <p14:creationId xmlns:p14="http://schemas.microsoft.com/office/powerpoint/2010/main" val="13090960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BD772-0058-206A-809F-E72CEA24507B}"/>
              </a:ext>
            </a:extLst>
          </p:cNvPr>
          <p:cNvSpPr>
            <a:spLocks noGrp="1"/>
          </p:cNvSpPr>
          <p:nvPr>
            <p:ph idx="1"/>
          </p:nvPr>
        </p:nvSpPr>
        <p:spPr>
          <a:xfrm>
            <a:off x="838200" y="640081"/>
            <a:ext cx="10544838" cy="5257800"/>
          </a:xfrm>
        </p:spPr>
        <p:txBody>
          <a:bodyPr anchor="ctr">
            <a:normAutofit/>
          </a:bodyPr>
          <a:lstStyle/>
          <a:p>
            <a:r>
              <a:rPr lang="en-US" sz="2400" dirty="0"/>
              <a:t>Amazon accounts for 65% of digital book sales</a:t>
            </a:r>
          </a:p>
          <a:p>
            <a:pPr lvl="1"/>
            <a:r>
              <a:rPr lang="en-US" sz="2000" dirty="0"/>
              <a:t>There are now one third less book shops in the UK than in 2005.</a:t>
            </a:r>
          </a:p>
          <a:p>
            <a:pPr lvl="1"/>
            <a:r>
              <a:rPr lang="en-US" sz="2000" dirty="0"/>
              <a:t>A bookshop employs 47 people for $10m in sales, Amazon needs only 14 to generate the same revenue.</a:t>
            </a:r>
          </a:p>
          <a:p>
            <a:r>
              <a:rPr lang="en-US" sz="2400" dirty="0"/>
              <a:t>In 1989 Kodak employed 145,000 people in Rochester, US and had a market value of $31bn.</a:t>
            </a:r>
          </a:p>
          <a:p>
            <a:pPr lvl="1"/>
            <a:r>
              <a:rPr lang="en-US" sz="2000" dirty="0"/>
              <a:t>In 2013 they filed for bankruptcy.</a:t>
            </a:r>
          </a:p>
          <a:p>
            <a:pPr lvl="1"/>
            <a:endParaRPr lang="en-US" sz="2000" dirty="0"/>
          </a:p>
        </p:txBody>
      </p:sp>
      <p:sp>
        <p:nvSpPr>
          <p:cNvPr id="5" name="Title 4">
            <a:extLst>
              <a:ext uri="{FF2B5EF4-FFF2-40B4-BE49-F238E27FC236}">
                <a16:creationId xmlns:a16="http://schemas.microsoft.com/office/drawing/2014/main" id="{CE73A564-B12C-57FA-A9F3-1C67B17D0021}"/>
              </a:ext>
            </a:extLst>
          </p:cNvPr>
          <p:cNvSpPr>
            <a:spLocks noGrp="1"/>
          </p:cNvSpPr>
          <p:nvPr>
            <p:ph type="title"/>
          </p:nvPr>
        </p:nvSpPr>
        <p:spPr/>
        <p:txBody>
          <a:bodyPr/>
          <a:lstStyle/>
          <a:p>
            <a:r>
              <a:rPr lang="en-US" dirty="0"/>
              <a:t>The economic impact of the internet</a:t>
            </a:r>
          </a:p>
        </p:txBody>
      </p:sp>
    </p:spTree>
    <p:extLst>
      <p:ext uri="{BB962C8B-B14F-4D97-AF65-F5344CB8AC3E}">
        <p14:creationId xmlns:p14="http://schemas.microsoft.com/office/powerpoint/2010/main" val="69080594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1F97C65-D05A-2D34-2BCD-B21014371295}"/>
              </a:ext>
            </a:extLst>
          </p:cNvPr>
          <p:cNvSpPr>
            <a:spLocks noGrp="1"/>
          </p:cNvSpPr>
          <p:nvPr>
            <p:ph type="title"/>
          </p:nvPr>
        </p:nvSpPr>
        <p:spPr>
          <a:xfrm>
            <a:off x="1712915" y="1040400"/>
            <a:ext cx="7866060" cy="707886"/>
          </a:xfrm>
        </p:spPr>
        <p:txBody>
          <a:bodyPr anchor="b">
            <a:normAutofit/>
          </a:bodyPr>
          <a:lstStyle/>
          <a:p>
            <a:r>
              <a:rPr lang="en-US" sz="4000"/>
              <a:t>Computer Legislation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799D5EF-092E-D804-F5BF-AB9A38454004}"/>
              </a:ext>
            </a:extLst>
          </p:cNvPr>
          <p:cNvSpPr>
            <a:spLocks noGrp="1"/>
          </p:cNvSpPr>
          <p:nvPr>
            <p:ph idx="1"/>
          </p:nvPr>
        </p:nvSpPr>
        <p:spPr>
          <a:xfrm>
            <a:off x="1456268" y="3070719"/>
            <a:ext cx="9144000" cy="3093013"/>
          </a:xfrm>
        </p:spPr>
        <p:txBody>
          <a:bodyPr>
            <a:normAutofit/>
          </a:bodyPr>
          <a:lstStyle/>
          <a:p>
            <a:r>
              <a:rPr lang="en-GB" dirty="0"/>
              <a:t>Health and Safety (Display Screen Equipment) Regulations 1992 </a:t>
            </a:r>
          </a:p>
          <a:p>
            <a:r>
              <a:rPr lang="en-GB" dirty="0"/>
              <a:t>Copyright, Design and Patents Act 1988 </a:t>
            </a:r>
          </a:p>
          <a:p>
            <a:r>
              <a:rPr lang="en-GB" dirty="0"/>
              <a:t>Computer Misuse Act 1990 </a:t>
            </a:r>
          </a:p>
          <a:p>
            <a:r>
              <a:rPr lang="en-GB" dirty="0"/>
              <a:t>Data Protection Act 1998 </a:t>
            </a:r>
          </a:p>
          <a:p>
            <a:r>
              <a:rPr lang="en-GB" dirty="0"/>
              <a:t>Regulation of Investigatory Powers Act 2000 </a:t>
            </a:r>
            <a:endParaRPr lang="en-US" sz="4000" dirty="0">
              <a:solidFill>
                <a:schemeClr val="tx1">
                  <a:alpha val="80000"/>
                </a:schemeClr>
              </a:solidFill>
            </a:endParaRPr>
          </a:p>
        </p:txBody>
      </p:sp>
    </p:spTree>
    <p:extLst>
      <p:ext uri="{BB962C8B-B14F-4D97-AF65-F5344CB8AC3E}">
        <p14:creationId xmlns:p14="http://schemas.microsoft.com/office/powerpoint/2010/main" val="397324838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1F97C65-D05A-2D34-2BCD-B21014371295}"/>
              </a:ext>
            </a:extLst>
          </p:cNvPr>
          <p:cNvSpPr>
            <a:spLocks noGrp="1"/>
          </p:cNvSpPr>
          <p:nvPr>
            <p:ph type="title"/>
          </p:nvPr>
        </p:nvSpPr>
        <p:spPr>
          <a:xfrm>
            <a:off x="1712915" y="1040400"/>
            <a:ext cx="7866060" cy="707886"/>
          </a:xfrm>
        </p:spPr>
        <p:txBody>
          <a:bodyPr anchor="b">
            <a:normAutofit/>
          </a:bodyPr>
          <a:lstStyle/>
          <a:p>
            <a:r>
              <a:rPr lang="en-US" sz="4000"/>
              <a:t>Computer Legislation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799D5EF-092E-D804-F5BF-AB9A38454004}"/>
              </a:ext>
            </a:extLst>
          </p:cNvPr>
          <p:cNvSpPr>
            <a:spLocks noGrp="1"/>
          </p:cNvSpPr>
          <p:nvPr>
            <p:ph idx="1"/>
          </p:nvPr>
        </p:nvSpPr>
        <p:spPr>
          <a:xfrm>
            <a:off x="1456268" y="3070719"/>
            <a:ext cx="9144000" cy="3093013"/>
          </a:xfrm>
        </p:spPr>
        <p:txBody>
          <a:bodyPr>
            <a:normAutofit/>
          </a:bodyPr>
          <a:lstStyle/>
          <a:p>
            <a:r>
              <a:rPr lang="en-GB" dirty="0"/>
              <a:t>Regulation of Investigatory Powers Act 2000 </a:t>
            </a:r>
          </a:p>
          <a:p>
            <a:pPr lvl="1"/>
            <a:r>
              <a:rPr lang="en-GB" sz="2800" dirty="0">
                <a:solidFill>
                  <a:schemeClr val="tx1">
                    <a:alpha val="80000"/>
                  </a:schemeClr>
                </a:solidFill>
              </a:rPr>
              <a:t>What does this act govern?</a:t>
            </a:r>
          </a:p>
          <a:p>
            <a:pPr lvl="1"/>
            <a:r>
              <a:rPr lang="en-GB" sz="2800" dirty="0">
                <a:solidFill>
                  <a:schemeClr val="tx1">
                    <a:alpha val="80000"/>
                  </a:schemeClr>
                </a:solidFill>
              </a:rPr>
              <a:t>Are there any risks attached to it’s use?</a:t>
            </a:r>
          </a:p>
          <a:p>
            <a:pPr lvl="1"/>
            <a:endParaRPr lang="en-US" sz="3600" dirty="0">
              <a:solidFill>
                <a:schemeClr val="tx1">
                  <a:alpha val="80000"/>
                </a:schemeClr>
              </a:solidFill>
            </a:endParaRPr>
          </a:p>
        </p:txBody>
      </p:sp>
    </p:spTree>
    <p:extLst>
      <p:ext uri="{BB962C8B-B14F-4D97-AF65-F5344CB8AC3E}">
        <p14:creationId xmlns:p14="http://schemas.microsoft.com/office/powerpoint/2010/main" val="311041978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1F97C65-D05A-2D34-2BCD-B21014371295}"/>
              </a:ext>
            </a:extLst>
          </p:cNvPr>
          <p:cNvSpPr>
            <a:spLocks noGrp="1"/>
          </p:cNvSpPr>
          <p:nvPr>
            <p:ph type="title"/>
          </p:nvPr>
        </p:nvSpPr>
        <p:spPr>
          <a:xfrm>
            <a:off x="1712915" y="1040400"/>
            <a:ext cx="7866060" cy="707886"/>
          </a:xfrm>
        </p:spPr>
        <p:txBody>
          <a:bodyPr anchor="b">
            <a:normAutofit/>
          </a:bodyPr>
          <a:lstStyle/>
          <a:p>
            <a:r>
              <a:rPr lang="en-US" sz="4000"/>
              <a:t>Computer Legislation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799D5EF-092E-D804-F5BF-AB9A38454004}"/>
              </a:ext>
            </a:extLst>
          </p:cNvPr>
          <p:cNvSpPr>
            <a:spLocks noGrp="1"/>
          </p:cNvSpPr>
          <p:nvPr>
            <p:ph idx="1"/>
          </p:nvPr>
        </p:nvSpPr>
        <p:spPr>
          <a:xfrm>
            <a:off x="1447801" y="2729896"/>
            <a:ext cx="9804399" cy="3530599"/>
          </a:xfrm>
        </p:spPr>
        <p:txBody>
          <a:bodyPr>
            <a:normAutofit lnSpcReduction="10000"/>
          </a:bodyPr>
          <a:lstStyle/>
          <a:p>
            <a:pPr lvl="1"/>
            <a:r>
              <a:rPr lang="en-GB" sz="2800" dirty="0"/>
              <a:t>Under the RIP Act it is an offence to intercept a message sent via public or private telecommunication system, although there are exemptions. </a:t>
            </a:r>
          </a:p>
          <a:p>
            <a:pPr lvl="1"/>
            <a:r>
              <a:rPr lang="en-GB" sz="2800" dirty="0"/>
              <a:t>The Act regulates the power of government security services and law enforcement authorities by allowing the interception, surveillance and investigation of electronic data in specified situations such as when preventing and detecting crime. </a:t>
            </a:r>
          </a:p>
          <a:p>
            <a:pPr lvl="1"/>
            <a:r>
              <a:rPr lang="en-GB" sz="2800" dirty="0"/>
              <a:t>Powers include being able to demand the disclosure of data encryption keys. </a:t>
            </a:r>
            <a:endParaRPr lang="en-US" sz="3600" dirty="0">
              <a:solidFill>
                <a:schemeClr val="tx1">
                  <a:alpha val="80000"/>
                </a:schemeClr>
              </a:solidFill>
            </a:endParaRPr>
          </a:p>
        </p:txBody>
      </p:sp>
    </p:spTree>
    <p:extLst>
      <p:ext uri="{BB962C8B-B14F-4D97-AF65-F5344CB8AC3E}">
        <p14:creationId xmlns:p14="http://schemas.microsoft.com/office/powerpoint/2010/main" val="35211899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F76ECAA8-079A-2ADC-9080-38C2F64B7960}"/>
              </a:ext>
            </a:extLst>
          </p:cNvPr>
          <p:cNvSpPr>
            <a:spLocks noGrp="1"/>
          </p:cNvSpPr>
          <p:nvPr>
            <p:ph type="title"/>
          </p:nvPr>
        </p:nvSpPr>
        <p:spPr>
          <a:xfrm>
            <a:off x="827088" y="1641752"/>
            <a:ext cx="2655887" cy="3213277"/>
          </a:xfrm>
        </p:spPr>
        <p:txBody>
          <a:bodyPr anchor="t">
            <a:normAutofit/>
          </a:bodyPr>
          <a:lstStyle/>
          <a:p>
            <a:r>
              <a:rPr lang="en-US" sz="4000" dirty="0"/>
              <a:t>Groups</a:t>
            </a:r>
          </a:p>
        </p:txBody>
      </p:sp>
      <p:sp>
        <p:nvSpPr>
          <p:cNvPr id="4" name="Text Placeholder 1">
            <a:extLst>
              <a:ext uri="{FF2B5EF4-FFF2-40B4-BE49-F238E27FC236}">
                <a16:creationId xmlns:a16="http://schemas.microsoft.com/office/drawing/2014/main" id="{5AB32A1F-34B4-7F56-3BD6-65D9479A36B2}"/>
              </a:ext>
            </a:extLst>
          </p:cNvPr>
          <p:cNvSpPr txBox="1">
            <a:spLocks/>
          </p:cNvSpPr>
          <p:nvPr/>
        </p:nvSpPr>
        <p:spPr>
          <a:xfrm>
            <a:off x="5047001" y="1478583"/>
            <a:ext cx="6200233" cy="3539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For today please work in groups of no more than 4, you can choose who to work with.</a:t>
            </a:r>
          </a:p>
          <a:p>
            <a:r>
              <a:rPr lang="en-GB" sz="3200" dirty="0"/>
              <a:t>Be prepared to discuss the issues raised </a:t>
            </a:r>
            <a:r>
              <a:rPr lang="en-GB" sz="3200" b="1" dirty="0"/>
              <a:t>politely</a:t>
            </a:r>
            <a:r>
              <a:rPr lang="en-GB" sz="3200" dirty="0"/>
              <a:t> and </a:t>
            </a:r>
            <a:r>
              <a:rPr lang="en-GB" sz="3200" b="1" dirty="0"/>
              <a:t>responsibly</a:t>
            </a:r>
            <a:r>
              <a:rPr lang="en-GB" sz="3200" dirty="0"/>
              <a:t> in a </a:t>
            </a:r>
            <a:r>
              <a:rPr lang="en-GB" sz="3200" b="1" dirty="0"/>
              <a:t>mature</a:t>
            </a:r>
            <a:r>
              <a:rPr lang="en-GB" sz="3200" dirty="0"/>
              <a:t> manner, and report back your findings.</a:t>
            </a:r>
          </a:p>
        </p:txBody>
      </p:sp>
    </p:spTree>
    <p:extLst>
      <p:ext uri="{BB962C8B-B14F-4D97-AF65-F5344CB8AC3E}">
        <p14:creationId xmlns:p14="http://schemas.microsoft.com/office/powerpoint/2010/main" val="11087562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AAF7B99-9222-2BB5-8F1D-A992EAD512A7}"/>
              </a:ext>
            </a:extLst>
          </p:cNvPr>
          <p:cNvSpPr>
            <a:spLocks noGrp="1"/>
          </p:cNvSpPr>
          <p:nvPr>
            <p:ph type="title"/>
          </p:nvPr>
        </p:nvSpPr>
        <p:spPr>
          <a:xfrm>
            <a:off x="838199" y="1120676"/>
            <a:ext cx="7021513" cy="2308324"/>
          </a:xfrm>
        </p:spPr>
        <p:txBody>
          <a:bodyPr vert="horz" lIns="91440" tIns="45720" rIns="91440" bIns="45720" rtlCol="0" anchor="b">
            <a:normAutofit fontScale="90000"/>
          </a:bodyPr>
          <a:lstStyle/>
          <a:p>
            <a:r>
              <a:rPr lang="en-US" sz="7200" kern="1200" dirty="0">
                <a:solidFill>
                  <a:schemeClr val="bg1"/>
                </a:solidFill>
                <a:latin typeface="+mj-lt"/>
                <a:ea typeface="+mj-ea"/>
                <a:cs typeface="+mj-cs"/>
              </a:rPr>
              <a:t>“With great power comes great responsibility”</a:t>
            </a:r>
          </a:p>
        </p:txBody>
      </p:sp>
      <p:sp>
        <p:nvSpPr>
          <p:cNvPr id="4" name="TextBox 3">
            <a:extLst>
              <a:ext uri="{FF2B5EF4-FFF2-40B4-BE49-F238E27FC236}">
                <a16:creationId xmlns:a16="http://schemas.microsoft.com/office/drawing/2014/main" id="{C8560C8F-86E3-996A-48CF-D6EAB0596FD7}"/>
              </a:ext>
            </a:extLst>
          </p:cNvPr>
          <p:cNvSpPr txBox="1"/>
          <p:nvPr/>
        </p:nvSpPr>
        <p:spPr>
          <a:xfrm>
            <a:off x="6229815" y="1889005"/>
            <a:ext cx="5267918" cy="1200329"/>
          </a:xfrm>
          <a:prstGeom prst="rect">
            <a:avLst/>
          </a:prstGeom>
          <a:noFill/>
        </p:spPr>
        <p:txBody>
          <a:bodyPr wrap="square" rtlCol="0">
            <a:spAutoFit/>
          </a:bodyPr>
          <a:lstStyle/>
          <a:p>
            <a:r>
              <a:rPr lang="en-US" sz="2400" dirty="0">
                <a:solidFill>
                  <a:schemeClr val="bg1"/>
                </a:solidFill>
              </a:rPr>
              <a:t>Discuss this  statement in your groups, in the context of the range of products available from </a:t>
            </a:r>
          </a:p>
        </p:txBody>
      </p:sp>
      <p:pic>
        <p:nvPicPr>
          <p:cNvPr id="6" name="Picture 5" descr="Logo&#10;&#10;Description automatically generated">
            <a:extLst>
              <a:ext uri="{FF2B5EF4-FFF2-40B4-BE49-F238E27FC236}">
                <a16:creationId xmlns:a16="http://schemas.microsoft.com/office/drawing/2014/main" id="{A7136FFC-A9E2-9C67-A744-CAA4C292B4CF}"/>
              </a:ext>
            </a:extLst>
          </p:cNvPr>
          <p:cNvPicPr>
            <a:picLocks noChangeAspect="1"/>
          </p:cNvPicPr>
          <p:nvPr/>
        </p:nvPicPr>
        <p:blipFill>
          <a:blip r:embed="rId4"/>
          <a:stretch>
            <a:fillRect/>
          </a:stretch>
        </p:blipFill>
        <p:spPr>
          <a:xfrm>
            <a:off x="6349474" y="3161831"/>
            <a:ext cx="3329248" cy="1213672"/>
          </a:xfrm>
          <a:prstGeom prst="rect">
            <a:avLst/>
          </a:prstGeom>
        </p:spPr>
      </p:pic>
      <p:pic>
        <p:nvPicPr>
          <p:cNvPr id="9" name="Picture 8" descr="Vintage film countdown 5">
            <a:extLst>
              <a:ext uri="{FF2B5EF4-FFF2-40B4-BE49-F238E27FC236}">
                <a16:creationId xmlns:a16="http://schemas.microsoft.com/office/drawing/2014/main" id="{64018765-7829-8D47-EEAB-286DE9B4D376}"/>
              </a:ext>
            </a:extLst>
          </p:cNvPr>
          <p:cNvPicPr>
            <a:picLocks noChangeAspect="1"/>
          </p:cNvPicPr>
          <p:nvPr/>
        </p:nvPicPr>
        <p:blipFill>
          <a:blip r:embed="rId5"/>
          <a:stretch>
            <a:fillRect/>
          </a:stretch>
        </p:blipFill>
        <p:spPr>
          <a:xfrm>
            <a:off x="10220692" y="5264669"/>
            <a:ext cx="1881681" cy="1411261"/>
          </a:xfrm>
          <a:prstGeom prst="rect">
            <a:avLst/>
          </a:prstGeom>
        </p:spPr>
      </p:pic>
    </p:spTree>
    <p:extLst>
      <p:ext uri="{BB962C8B-B14F-4D97-AF65-F5344CB8AC3E}">
        <p14:creationId xmlns:p14="http://schemas.microsoft.com/office/powerpoint/2010/main" val="52097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AAF7B99-9222-2BB5-8F1D-A992EAD512A7}"/>
              </a:ext>
            </a:extLst>
          </p:cNvPr>
          <p:cNvSpPr>
            <a:spLocks noGrp="1"/>
          </p:cNvSpPr>
          <p:nvPr>
            <p:ph type="title"/>
          </p:nvPr>
        </p:nvSpPr>
        <p:spPr>
          <a:xfrm>
            <a:off x="713657" y="1949004"/>
            <a:ext cx="7021513" cy="2308324"/>
          </a:xfrm>
        </p:spPr>
        <p:txBody>
          <a:bodyPr vert="horz" lIns="91440" tIns="45720" rIns="91440" bIns="45720" rtlCol="0" anchor="b">
            <a:normAutofit fontScale="90000"/>
          </a:bodyPr>
          <a:lstStyle/>
          <a:p>
            <a:r>
              <a:rPr lang="en-US" sz="7200" kern="1200" dirty="0">
                <a:solidFill>
                  <a:schemeClr val="bg1"/>
                </a:solidFill>
                <a:latin typeface="+mj-lt"/>
                <a:ea typeface="+mj-ea"/>
                <a:cs typeface="+mj-cs"/>
              </a:rPr>
              <a:t>How many devices do you think will be connected to the internet by 2030?</a:t>
            </a:r>
          </a:p>
        </p:txBody>
      </p:sp>
      <p:pic>
        <p:nvPicPr>
          <p:cNvPr id="5" name="Picture 4" descr="Vintage film countdown 2">
            <a:extLst>
              <a:ext uri="{FF2B5EF4-FFF2-40B4-BE49-F238E27FC236}">
                <a16:creationId xmlns:a16="http://schemas.microsoft.com/office/drawing/2014/main" id="{DA8C32DA-8995-F8C6-1F47-C10A37F00E23}"/>
              </a:ext>
            </a:extLst>
          </p:cNvPr>
          <p:cNvPicPr>
            <a:picLocks noChangeAspect="1"/>
          </p:cNvPicPr>
          <p:nvPr/>
        </p:nvPicPr>
        <p:blipFill>
          <a:blip r:embed="rId3"/>
          <a:stretch>
            <a:fillRect/>
          </a:stretch>
        </p:blipFill>
        <p:spPr>
          <a:xfrm>
            <a:off x="10086033" y="5173836"/>
            <a:ext cx="1810455" cy="1357841"/>
          </a:xfrm>
          <a:prstGeom prst="rect">
            <a:avLst/>
          </a:prstGeom>
        </p:spPr>
      </p:pic>
    </p:spTree>
    <p:extLst>
      <p:ext uri="{BB962C8B-B14F-4D97-AF65-F5344CB8AC3E}">
        <p14:creationId xmlns:p14="http://schemas.microsoft.com/office/powerpoint/2010/main" val="78747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C5F4-7992-894C-C7EC-D841089AE13F}"/>
              </a:ext>
            </a:extLst>
          </p:cNvPr>
          <p:cNvSpPr>
            <a:spLocks noGrp="1"/>
          </p:cNvSpPr>
          <p:nvPr>
            <p:ph type="title"/>
          </p:nvPr>
        </p:nvSpPr>
        <p:spPr>
          <a:xfrm>
            <a:off x="383459" y="365125"/>
            <a:ext cx="11533238" cy="1325563"/>
          </a:xfrm>
        </p:spPr>
        <p:txBody>
          <a:bodyPr>
            <a:noAutofit/>
          </a:bodyPr>
          <a:lstStyle/>
          <a:p>
            <a:r>
              <a:rPr lang="en-GB" sz="2800" i="0" dirty="0">
                <a:solidFill>
                  <a:srgbClr val="0F2741"/>
                </a:solidFill>
                <a:effectLst/>
                <a:latin typeface="Open Sans" panose="020B0606030504020204" pitchFamily="34" charset="0"/>
              </a:rPr>
              <a:t>Number of Internet of Things (IoT) connected devices worldwide from 2019 to 2021, with forecasts from 2022 to 2030 (in billions)</a:t>
            </a:r>
            <a:endParaRPr lang="en-US" sz="2800" dirty="0"/>
          </a:p>
        </p:txBody>
      </p:sp>
      <p:pic>
        <p:nvPicPr>
          <p:cNvPr id="5" name="Content Placeholder 4" descr="Chart, bar chart&#10;&#10;Description automatically generated">
            <a:extLst>
              <a:ext uri="{FF2B5EF4-FFF2-40B4-BE49-F238E27FC236}">
                <a16:creationId xmlns:a16="http://schemas.microsoft.com/office/drawing/2014/main" id="{6A1AD558-8908-3465-0AF3-5DC231791900}"/>
              </a:ext>
            </a:extLst>
          </p:cNvPr>
          <p:cNvPicPr>
            <a:picLocks noGrp="1" noChangeAspect="1"/>
          </p:cNvPicPr>
          <p:nvPr>
            <p:ph idx="1"/>
          </p:nvPr>
        </p:nvPicPr>
        <p:blipFill>
          <a:blip r:embed="rId2"/>
          <a:stretch>
            <a:fillRect/>
          </a:stretch>
        </p:blipFill>
        <p:spPr>
          <a:xfrm>
            <a:off x="2566218" y="1560056"/>
            <a:ext cx="6636775" cy="5297944"/>
          </a:xfrm>
        </p:spPr>
      </p:pic>
    </p:spTree>
    <p:extLst>
      <p:ext uri="{BB962C8B-B14F-4D97-AF65-F5344CB8AC3E}">
        <p14:creationId xmlns:p14="http://schemas.microsoft.com/office/powerpoint/2010/main" val="48300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5" name="Title 4">
            <a:extLst>
              <a:ext uri="{FF2B5EF4-FFF2-40B4-BE49-F238E27FC236}">
                <a16:creationId xmlns:a16="http://schemas.microsoft.com/office/drawing/2014/main" id="{53A2EDAC-92EB-3598-5BCB-453AC76D4761}"/>
              </a:ext>
            </a:extLst>
          </p:cNvPr>
          <p:cNvSpPr>
            <a:spLocks noGrp="1"/>
          </p:cNvSpPr>
          <p:nvPr>
            <p:ph type="title"/>
          </p:nvPr>
        </p:nvSpPr>
        <p:spPr>
          <a:xfrm>
            <a:off x="314632" y="1208812"/>
            <a:ext cx="11562735" cy="1375185"/>
          </a:xfrm>
        </p:spPr>
        <p:txBody>
          <a:bodyPr>
            <a:normAutofit fontScale="90000"/>
          </a:bodyPr>
          <a:lstStyle/>
          <a:p>
            <a:r>
              <a:rPr lang="en-US" dirty="0">
                <a:solidFill>
                  <a:schemeClr val="bg1"/>
                </a:solidFill>
              </a:rPr>
              <a:t>The amount of data created, captured copied and consumed globally from 2020 to 2025 is expected to be more than 180 zettabytes.</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One zettabyte is equivalent to 1 billion terabytes.</a:t>
            </a:r>
          </a:p>
        </p:txBody>
      </p:sp>
    </p:spTree>
    <p:extLst>
      <p:ext uri="{BB962C8B-B14F-4D97-AF65-F5344CB8AC3E}">
        <p14:creationId xmlns:p14="http://schemas.microsoft.com/office/powerpoint/2010/main" val="253314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40EFE06-85BB-B440-DD2A-B0A505780E6D}"/>
              </a:ext>
            </a:extLst>
          </p:cNvPr>
          <p:cNvSpPr>
            <a:spLocks noGrp="1"/>
          </p:cNvSpPr>
          <p:nvPr>
            <p:ph type="title"/>
          </p:nvPr>
        </p:nvSpPr>
        <p:spPr>
          <a:xfrm>
            <a:off x="1712915" y="1040400"/>
            <a:ext cx="7866060" cy="707886"/>
          </a:xfrm>
        </p:spPr>
        <p:txBody>
          <a:bodyPr anchor="b">
            <a:normAutofit/>
          </a:bodyPr>
          <a:lstStyle/>
          <a:p>
            <a:r>
              <a:rPr lang="en-US" sz="4000" dirty="0"/>
              <a:t>Data as a Commodity</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25487C6-CE03-ACC6-2623-A64DC596E2A7}"/>
              </a:ext>
            </a:extLst>
          </p:cNvPr>
          <p:cNvSpPr>
            <a:spLocks noGrp="1"/>
          </p:cNvSpPr>
          <p:nvPr>
            <p:ph idx="1"/>
          </p:nvPr>
        </p:nvSpPr>
        <p:spPr>
          <a:xfrm>
            <a:off x="237067" y="3198661"/>
            <a:ext cx="11683999" cy="2026214"/>
          </a:xfrm>
        </p:spPr>
        <p:txBody>
          <a:bodyPr>
            <a:normAutofit fontScale="92500"/>
          </a:bodyPr>
          <a:lstStyle/>
          <a:p>
            <a:r>
              <a:rPr lang="en-US" sz="2400" dirty="0">
                <a:solidFill>
                  <a:schemeClr val="tx1">
                    <a:alpha val="80000"/>
                  </a:schemeClr>
                </a:solidFill>
              </a:rPr>
              <a:t>The Oxford dictionary defines ”commodity” as “a thing that is useful or has a useful quality”</a:t>
            </a:r>
          </a:p>
          <a:p>
            <a:r>
              <a:rPr lang="en-US" sz="2400" dirty="0" err="1">
                <a:solidFill>
                  <a:schemeClr val="tx1">
                    <a:alpha val="80000"/>
                  </a:schemeClr>
                </a:solidFill>
              </a:rPr>
              <a:t>Dictionary.com</a:t>
            </a:r>
            <a:r>
              <a:rPr lang="en-US" sz="2400" dirty="0">
                <a:solidFill>
                  <a:schemeClr val="tx1">
                    <a:alpha val="80000"/>
                  </a:schemeClr>
                </a:solidFill>
              </a:rPr>
              <a:t> describes it as “</a:t>
            </a:r>
            <a:r>
              <a:rPr lang="en-GB" sz="2400" dirty="0">
                <a:solidFill>
                  <a:schemeClr val="tx1">
                    <a:alpha val="80000"/>
                  </a:schemeClr>
                </a:solidFill>
              </a:rPr>
              <a:t>An article of trade or commerce, especially a product as distinguished from a service.”</a:t>
            </a:r>
          </a:p>
          <a:p>
            <a:r>
              <a:rPr lang="en-GB" sz="2400" dirty="0">
                <a:solidFill>
                  <a:schemeClr val="tx1">
                    <a:alpha val="80000"/>
                  </a:schemeClr>
                </a:solidFill>
              </a:rPr>
              <a:t>Clive </a:t>
            </a:r>
            <a:r>
              <a:rPr lang="en-GB" sz="2400" dirty="0" err="1">
                <a:solidFill>
                  <a:schemeClr val="tx1">
                    <a:alpha val="80000"/>
                  </a:schemeClr>
                </a:solidFill>
              </a:rPr>
              <a:t>Humby</a:t>
            </a:r>
            <a:r>
              <a:rPr lang="en-GB" sz="2400" dirty="0">
                <a:solidFill>
                  <a:schemeClr val="tx1">
                    <a:alpha val="80000"/>
                  </a:schemeClr>
                </a:solidFill>
              </a:rPr>
              <a:t>, UK </a:t>
            </a:r>
            <a:r>
              <a:rPr lang="en-GB" sz="2400" dirty="0" smtClean="0">
                <a:solidFill>
                  <a:schemeClr val="tx1">
                    <a:alpha val="80000"/>
                  </a:schemeClr>
                </a:solidFill>
              </a:rPr>
              <a:t>Mathematician </a:t>
            </a:r>
            <a:r>
              <a:rPr lang="en-GB" sz="2400" dirty="0">
                <a:solidFill>
                  <a:schemeClr val="tx1">
                    <a:alpha val="80000"/>
                  </a:schemeClr>
                </a:solidFill>
              </a:rPr>
              <a:t>and architect of Tesco's Clubcard, said in 2006 that “data is the new oil”</a:t>
            </a:r>
            <a:endParaRPr lang="en-US" sz="2400" dirty="0">
              <a:solidFill>
                <a:schemeClr val="tx1">
                  <a:alpha val="80000"/>
                </a:schemeClr>
              </a:solidFill>
            </a:endParaRPr>
          </a:p>
        </p:txBody>
      </p:sp>
      <p:sp>
        <p:nvSpPr>
          <p:cNvPr id="4" name="TextBox 3">
            <a:extLst>
              <a:ext uri="{FF2B5EF4-FFF2-40B4-BE49-F238E27FC236}">
                <a16:creationId xmlns:a16="http://schemas.microsoft.com/office/drawing/2014/main" id="{17230F0F-68D8-B731-287C-B0AC7349F453}"/>
              </a:ext>
            </a:extLst>
          </p:cNvPr>
          <p:cNvSpPr txBox="1"/>
          <p:nvPr/>
        </p:nvSpPr>
        <p:spPr>
          <a:xfrm>
            <a:off x="423333" y="5346823"/>
            <a:ext cx="11345334" cy="584775"/>
          </a:xfrm>
          <a:prstGeom prst="rect">
            <a:avLst/>
          </a:prstGeom>
          <a:noFill/>
        </p:spPr>
        <p:txBody>
          <a:bodyPr wrap="square" rtlCol="0">
            <a:spAutoFit/>
          </a:bodyPr>
          <a:lstStyle/>
          <a:p>
            <a:pPr algn="ctr"/>
            <a:r>
              <a:rPr lang="en-US" sz="3200" dirty="0"/>
              <a:t>Why might data be described as a commodity?</a:t>
            </a:r>
          </a:p>
        </p:txBody>
      </p:sp>
      <p:pic>
        <p:nvPicPr>
          <p:cNvPr id="5" name="Picture 4" descr="Vintage film countdown 5">
            <a:extLst>
              <a:ext uri="{FF2B5EF4-FFF2-40B4-BE49-F238E27FC236}">
                <a16:creationId xmlns:a16="http://schemas.microsoft.com/office/drawing/2014/main" id="{68D42DB7-3F2B-A42D-5BF6-AFD3FB3B4C2F}"/>
              </a:ext>
            </a:extLst>
          </p:cNvPr>
          <p:cNvPicPr>
            <a:picLocks noChangeAspect="1"/>
          </p:cNvPicPr>
          <p:nvPr/>
        </p:nvPicPr>
        <p:blipFill>
          <a:blip r:embed="rId3"/>
          <a:stretch>
            <a:fillRect/>
          </a:stretch>
        </p:blipFill>
        <p:spPr>
          <a:xfrm>
            <a:off x="10220692" y="5264669"/>
            <a:ext cx="1881681" cy="1411261"/>
          </a:xfrm>
          <a:prstGeom prst="rect">
            <a:avLst/>
          </a:prstGeom>
        </p:spPr>
      </p:pic>
    </p:spTree>
    <p:extLst>
      <p:ext uri="{BB962C8B-B14F-4D97-AF65-F5344CB8AC3E}">
        <p14:creationId xmlns:p14="http://schemas.microsoft.com/office/powerpoint/2010/main" val="24178300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40EFE06-85BB-B440-DD2A-B0A505780E6D}"/>
              </a:ext>
            </a:extLst>
          </p:cNvPr>
          <p:cNvSpPr>
            <a:spLocks noGrp="1"/>
          </p:cNvSpPr>
          <p:nvPr>
            <p:ph type="title"/>
          </p:nvPr>
        </p:nvSpPr>
        <p:spPr>
          <a:xfrm>
            <a:off x="1712915" y="1040400"/>
            <a:ext cx="7866060" cy="707886"/>
          </a:xfrm>
        </p:spPr>
        <p:txBody>
          <a:bodyPr anchor="b">
            <a:normAutofit/>
          </a:bodyPr>
          <a:lstStyle/>
          <a:p>
            <a:r>
              <a:rPr lang="en-US" sz="4000" dirty="0"/>
              <a:t>Data as a Commodity</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25487C6-CE03-ACC6-2623-A64DC596E2A7}"/>
              </a:ext>
            </a:extLst>
          </p:cNvPr>
          <p:cNvSpPr>
            <a:spLocks noGrp="1"/>
          </p:cNvSpPr>
          <p:nvPr>
            <p:ph idx="1"/>
          </p:nvPr>
        </p:nvSpPr>
        <p:spPr>
          <a:xfrm>
            <a:off x="237067" y="3198660"/>
            <a:ext cx="11683999" cy="2618939"/>
          </a:xfrm>
        </p:spPr>
        <p:txBody>
          <a:bodyPr>
            <a:normAutofit/>
          </a:bodyPr>
          <a:lstStyle/>
          <a:p>
            <a:r>
              <a:rPr lang="en-GB" sz="2400" dirty="0"/>
              <a:t>Facebook etc. collect vast amounts of personal information based on groups joined and pages “liked”</a:t>
            </a:r>
          </a:p>
          <a:p>
            <a:r>
              <a:rPr lang="en-GB" sz="2400" dirty="0"/>
              <a:t>Advertisers can then specify that they wish to target people according to age, gender, interests, opinions and other characteristics</a:t>
            </a:r>
          </a:p>
          <a:p>
            <a:r>
              <a:rPr lang="en-GB" sz="2400" dirty="0"/>
              <a:t>Your data is very valuable to advertisers, who can pitch their products at consumers more likely to buy them.</a:t>
            </a:r>
          </a:p>
        </p:txBody>
      </p:sp>
    </p:spTree>
    <p:extLst>
      <p:ext uri="{BB962C8B-B14F-4D97-AF65-F5344CB8AC3E}">
        <p14:creationId xmlns:p14="http://schemas.microsoft.com/office/powerpoint/2010/main" val="10796330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245</TotalTime>
  <Words>920</Words>
  <Application>Microsoft Office PowerPoint</Application>
  <PresentationFormat>Widescreen</PresentationFormat>
  <Paragraphs>74</Paragraphs>
  <Slides>23</Slides>
  <Notes>2</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-apple-system</vt:lpstr>
      <vt:lpstr>Museo 100</vt:lpstr>
      <vt:lpstr>Source Sans Pro</vt:lpstr>
      <vt:lpstr>arial</vt:lpstr>
      <vt:lpstr>arial</vt:lpstr>
      <vt:lpstr>Calibri</vt:lpstr>
      <vt:lpstr>Calibri Light</vt:lpstr>
      <vt:lpstr>Open Sans</vt:lpstr>
      <vt:lpstr>Times New Roman</vt:lpstr>
      <vt:lpstr>Office Theme</vt:lpstr>
      <vt:lpstr>Social, Legal and Cultural Issues</vt:lpstr>
      <vt:lpstr>Objectives</vt:lpstr>
      <vt:lpstr>Groups</vt:lpstr>
      <vt:lpstr>“With great power comes great responsibility”</vt:lpstr>
      <vt:lpstr>How many devices do you think will be connected to the internet by 2030?</vt:lpstr>
      <vt:lpstr>Number of Internet of Things (IoT) connected devices worldwide from 2019 to 2021, with forecasts from 2022 to 2030 (in billions)</vt:lpstr>
      <vt:lpstr>The amount of data created, captured copied and consumed globally from 2020 to 2025 is expected to be more than 180 zettabytes.  One zettabyte is equivalent to 1 billion terabytes.</vt:lpstr>
      <vt:lpstr>Data as a Commodity</vt:lpstr>
      <vt:lpstr>Data as a Commodity</vt:lpstr>
      <vt:lpstr>Private information and the web</vt:lpstr>
      <vt:lpstr>Algorithms and Ethics</vt:lpstr>
      <vt:lpstr>PowerPoint Presentation</vt:lpstr>
      <vt:lpstr>How private is your personal information?</vt:lpstr>
      <vt:lpstr>Computer Legislation</vt:lpstr>
      <vt:lpstr>Algorithms and Ethics</vt:lpstr>
      <vt:lpstr>PowerPoint Presentation</vt:lpstr>
      <vt:lpstr>Economic Impact of the Internet</vt:lpstr>
      <vt:lpstr>Economic Impact of the Internet</vt:lpstr>
      <vt:lpstr>The economic impact of the internet</vt:lpstr>
      <vt:lpstr>The economic impact of the internet</vt:lpstr>
      <vt:lpstr>Computer Legislation</vt:lpstr>
      <vt:lpstr>Computer Legislation</vt:lpstr>
      <vt:lpstr>Computer Legislation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Legal and Cultural Issues</dc:title>
  <dc:creator>Luci Martin St Valery</dc:creator>
  <cp:lastModifiedBy>Dal Sandhu</cp:lastModifiedBy>
  <cp:revision>7</cp:revision>
  <dcterms:created xsi:type="dcterms:W3CDTF">2022-11-27T20:50:00Z</dcterms:created>
  <dcterms:modified xsi:type="dcterms:W3CDTF">2022-11-29T15:40:44Z</dcterms:modified>
</cp:coreProperties>
</file>