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sldIdLst>
    <p:sldId id="260" r:id="rId2"/>
    <p:sldId id="261" r:id="rId3"/>
    <p:sldId id="262" r:id="rId4"/>
    <p:sldId id="268" r:id="rId5"/>
    <p:sldId id="263" r:id="rId6"/>
    <p:sldId id="264" r:id="rId7"/>
    <p:sldId id="280" r:id="rId8"/>
    <p:sldId id="265" r:id="rId9"/>
    <p:sldId id="279" r:id="rId10"/>
    <p:sldId id="278" r:id="rId11"/>
    <p:sldId id="273" r:id="rId12"/>
    <p:sldId id="274" r:id="rId13"/>
    <p:sldId id="276" r:id="rId14"/>
    <p:sldId id="277" r:id="rId15"/>
    <p:sldId id="267" r:id="rId16"/>
    <p:sldId id="266" r:id="rId17"/>
    <p:sldId id="269" r:id="rId18"/>
    <p:sldId id="270" r:id="rId19"/>
    <p:sldId id="272" r:id="rId20"/>
    <p:sldId id="271" r:id="rId21"/>
    <p:sldId id="281" r:id="rId22"/>
  </p:sldIdLst>
  <p:sldSz cx="9144000" cy="6858000" type="screen4x3"/>
  <p:notesSz cx="6858000" cy="9144000"/>
  <p:embeddedFontLst>
    <p:embeddedFont>
      <p:font typeface="Museo 700" panose="02000000000000000000" pitchFamily="2" charset="0"/>
      <p:bold r:id="rId24"/>
    </p:embeddedFont>
    <p:embeddedFont>
      <p:font typeface="Museo 900" panose="02000000000000000000" pitchFamily="2" charset="0"/>
      <p:bold r:id="rId25"/>
    </p:embeddedFont>
    <p:embeddedFont>
      <p:font typeface="Museo 500" panose="02000000000000000000" pitchFamily="2" charset="0"/>
      <p:regular r:id="rId26"/>
    </p:embeddedFont>
    <p:embeddedFont>
      <p:font typeface="Museo900-Regular" panose="02000000000000000000" pitchFamily="2" charset="0"/>
      <p:bold r:id="rId27"/>
    </p:embeddedFont>
    <p:embeddedFont>
      <p:font typeface="Museo 100" panose="02000000000000000000" pitchFamily="2" charset="0"/>
      <p:regular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754"/>
    <a:srgbClr val="E35999"/>
    <a:srgbClr val="F3F3F3"/>
    <a:srgbClr val="EDEDED"/>
    <a:srgbClr val="FFFFFF"/>
    <a:srgbClr val="EE3127"/>
    <a:srgbClr val="A41E21"/>
    <a:srgbClr val="238296"/>
    <a:srgbClr val="5C89A4"/>
    <a:srgbClr val="D191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660"/>
  </p:normalViewPr>
  <p:slideViewPr>
    <p:cSldViewPr snapToGrid="0" snapToObjects="1" showGuides="1">
      <p:cViewPr varScale="1">
        <p:scale>
          <a:sx n="101" d="100"/>
          <a:sy n="101" d="100"/>
        </p:scale>
        <p:origin x="1374" y="10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21/10/2016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descr="Unit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E35999"/>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E3599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E35999"/>
                </a:solidFill>
                <a:latin typeface="Arial"/>
                <a:cs typeface="Arial"/>
              </a:rPr>
              <a:t>1</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4375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35999"/>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11557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9" name="Picture 38" descr="Unit 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Computational thinking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latin typeface="Arial"/>
                <a:cs typeface="Arial"/>
              </a:rPr>
              <a:t>Unit 2 Problem solving and theory of computation</a:t>
            </a:r>
          </a:p>
          <a:p>
            <a:pPr>
              <a:spcBef>
                <a:spcPts val="288"/>
              </a:spcBef>
            </a:pPr>
            <a:endParaRPr lang="en-US" sz="1200" b="0" dirty="0">
              <a:solidFill>
                <a:srgbClr val="FFFFFF"/>
              </a:solidFill>
              <a:latin typeface="Arial"/>
              <a:cs typeface="Arial"/>
            </a:endParaRPr>
          </a:p>
        </p:txBody>
      </p:sp>
      <p:pic>
        <p:nvPicPr>
          <p:cNvPr id="41" name="Picture 40" descr="Logo Unit 2.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9" name="Picture 58" descr="Logo Unit 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60" name="Picture 59" descr="Unit 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6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64" name="TextBox 6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Computational thinking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latin typeface="Arial"/>
                <a:cs typeface="Arial"/>
              </a:rPr>
              <a:t>Unit 2 Problem solving and theory of computation</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50" name="Picture 49" descr="Unit 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5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4" name="TextBox 5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Computational thinking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latin typeface="Arial"/>
                <a:cs typeface="Arial"/>
              </a:rPr>
              <a:t>Unit 2</a:t>
            </a:r>
            <a:r>
              <a:rPr lang="en-US" sz="1200" b="0" dirty="0">
                <a:solidFill>
                  <a:srgbClr val="FFFFFF"/>
                </a:solidFill>
                <a:latin typeface="Arial"/>
                <a:cs typeface="Arial"/>
              </a:rPr>
              <a:t> </a:t>
            </a:r>
            <a:r>
              <a:rPr lang="en-US" sz="1200" b="1" dirty="0">
                <a:solidFill>
                  <a:srgbClr val="FFFFFF"/>
                </a:solidFill>
                <a:latin typeface="Arial"/>
                <a:cs typeface="Arial"/>
              </a:rPr>
              <a:t>Problem solving and theory of computation</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4" name="Picture 43" descr="Unit 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4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43754"/>
                </a:solidFill>
                <a:latin typeface="Arial"/>
                <a:cs typeface="Arial"/>
              </a:defRPr>
            </a:lvl2pPr>
            <a:lvl3pPr marL="723900" indent="-279400">
              <a:lnSpc>
                <a:spcPct val="100000"/>
              </a:lnSpc>
              <a:buFont typeface="Arial"/>
              <a:buChar char="•"/>
              <a:defRPr lang="en-US" sz="2000" kern="1200" baseline="0" dirty="0" smtClean="0">
                <a:solidFill>
                  <a:srgbClr val="E3599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Computational thinking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latin typeface="Arial"/>
                <a:cs typeface="Arial"/>
              </a:rPr>
              <a:t>Unit 2 Problem solving and theory of computation</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59" name="Picture 58" descr="Logo Unit 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60" name="Picture 59" descr="Unit 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64" name="TextBox 6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Computational thinking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latin typeface="Arial"/>
                <a:cs typeface="Arial"/>
              </a:rPr>
              <a:t>Unit 2 Problem solving and theory of computation</a:t>
            </a:r>
          </a:p>
          <a:p>
            <a:pPr>
              <a:spcBef>
                <a:spcPts val="288"/>
              </a:spcBef>
            </a:pPr>
            <a:endParaRPr lang="en-US" sz="1200" b="0" dirty="0">
              <a:solidFill>
                <a:srgbClr val="FFFFFF"/>
              </a:solidFill>
              <a:latin typeface="Arial"/>
              <a:cs typeface="Arial"/>
            </a:endParaRP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912020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AS Level</a:t>
            </a:r>
          </a:p>
          <a:p>
            <a:pPr lvl="3"/>
            <a:r>
              <a:rPr lang="en-US" sz="2500" dirty="0">
                <a:solidFill>
                  <a:schemeClr val="bg1"/>
                </a:solidFill>
                <a:latin typeface="Museo 100" panose="02000000000000000000" pitchFamily="50" charset="0"/>
              </a:rPr>
              <a:t>Computer Science</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Computational thinking</a:t>
            </a:r>
            <a:endParaRPr lang="en-US" dirty="0">
              <a:latin typeface="Museo 100" panose="02000000000000000000" pitchFamily="50" charset="0"/>
            </a:endParaRPr>
          </a:p>
          <a:p>
            <a:pPr lvl="1"/>
            <a:r>
              <a:rPr lang="en-US" sz="2000" dirty="0">
                <a:latin typeface="Museo 100" panose="02000000000000000000" pitchFamily="50" charset="0"/>
              </a:rPr>
              <a:t>Unit 2</a:t>
            </a:r>
          </a:p>
          <a:p>
            <a:pPr lvl="1"/>
            <a:r>
              <a:rPr lang="en-US" sz="2000" dirty="0">
                <a:latin typeface="Museo 100" panose="02000000000000000000" pitchFamily="50" charset="0"/>
              </a:rPr>
              <a:t>Problem solving </a:t>
            </a:r>
            <a:br>
              <a:rPr lang="en-US" sz="2000" dirty="0">
                <a:latin typeface="Museo 100" panose="02000000000000000000" pitchFamily="50" charset="0"/>
              </a:rPr>
            </a:br>
            <a:r>
              <a:rPr lang="en-US" sz="2000" dirty="0">
                <a:latin typeface="Museo 100" panose="02000000000000000000" pitchFamily="50" charset="0"/>
              </a:rPr>
              <a:t>and theory of computation</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9758" y="662946"/>
            <a:ext cx="9144000" cy="6197600"/>
          </a:xfrm>
          <a:prstGeom prst="rect">
            <a:avLst/>
          </a:prstGeom>
        </p:spPr>
      </p:pic>
      <p:sp>
        <p:nvSpPr>
          <p:cNvPr id="2" name="Text Placeholder 1"/>
          <p:cNvSpPr>
            <a:spLocks noGrp="1"/>
          </p:cNvSpPr>
          <p:nvPr>
            <p:ph type="body" sz="quarter" idx="13"/>
          </p:nvPr>
        </p:nvSpPr>
        <p:spPr/>
        <p:txBody>
          <a:bodyPr/>
          <a:lstStyle/>
          <a:p>
            <a:r>
              <a:rPr lang="en-GB" dirty="0"/>
              <a:t>Queueing problems</a:t>
            </a:r>
          </a:p>
        </p:txBody>
      </p:sp>
      <p:sp>
        <p:nvSpPr>
          <p:cNvPr id="3" name="Text Placeholder 2"/>
          <p:cNvSpPr>
            <a:spLocks noGrp="1"/>
          </p:cNvSpPr>
          <p:nvPr>
            <p:ph type="body" sz="quarter" idx="14"/>
          </p:nvPr>
        </p:nvSpPr>
        <p:spPr>
          <a:xfrm>
            <a:off x="724279" y="1704179"/>
            <a:ext cx="7655927" cy="4502983"/>
          </a:xfrm>
        </p:spPr>
        <p:txBody>
          <a:bodyPr/>
          <a:lstStyle/>
          <a:p>
            <a:r>
              <a:rPr lang="en-GB" dirty="0"/>
              <a:t>How would you find the optimum number of </a:t>
            </a:r>
          </a:p>
          <a:p>
            <a:pPr lvl="1"/>
            <a:r>
              <a:rPr lang="en-GB" dirty="0">
                <a:solidFill>
                  <a:srgbClr val="E35999"/>
                </a:solidFill>
              </a:rPr>
              <a:t>Call centre help lines? </a:t>
            </a:r>
          </a:p>
          <a:p>
            <a:pPr lvl="1"/>
            <a:r>
              <a:rPr lang="en-GB" dirty="0">
                <a:solidFill>
                  <a:srgbClr val="E35999"/>
                </a:solidFill>
              </a:rPr>
              <a:t>checkouts at a new supermarket? </a:t>
            </a:r>
          </a:p>
          <a:p>
            <a:pPr lvl="1"/>
            <a:r>
              <a:rPr lang="en-GB" dirty="0">
                <a:solidFill>
                  <a:srgbClr val="E35999"/>
                </a:solidFill>
              </a:rPr>
              <a:t>Paypoints on a toll road?</a:t>
            </a:r>
          </a:p>
          <a:p>
            <a:pPr lvl="1"/>
            <a:r>
              <a:rPr lang="en-GB" dirty="0">
                <a:solidFill>
                  <a:srgbClr val="E35999"/>
                </a:solidFill>
              </a:rPr>
              <a:t>What other queueing problems might need to be solved?</a:t>
            </a:r>
          </a:p>
        </p:txBody>
      </p:sp>
    </p:spTree>
    <p:extLst>
      <p:ext uri="{BB962C8B-B14F-4D97-AF65-F5344CB8AC3E}">
        <p14:creationId xmlns:p14="http://schemas.microsoft.com/office/powerpoint/2010/main" val="584841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981570" cy="670772"/>
          </a:xfrm>
        </p:spPr>
        <p:txBody>
          <a:bodyPr/>
          <a:lstStyle/>
          <a:p>
            <a:r>
              <a:rPr lang="en-GB" dirty="0"/>
              <a:t>Simulation of queueing systems</a:t>
            </a:r>
          </a:p>
        </p:txBody>
      </p:sp>
      <p:sp>
        <p:nvSpPr>
          <p:cNvPr id="3" name="Text Placeholder 2"/>
          <p:cNvSpPr>
            <a:spLocks noGrp="1"/>
          </p:cNvSpPr>
          <p:nvPr>
            <p:ph type="body" sz="quarter" idx="14"/>
          </p:nvPr>
        </p:nvSpPr>
        <p:spPr>
          <a:xfrm>
            <a:off x="724280" y="1704179"/>
            <a:ext cx="7300604" cy="4502983"/>
          </a:xfrm>
        </p:spPr>
        <p:txBody>
          <a:bodyPr/>
          <a:lstStyle/>
          <a:p>
            <a:r>
              <a:rPr lang="en-GB" dirty="0"/>
              <a:t>A queueing system is described by</a:t>
            </a:r>
          </a:p>
          <a:p>
            <a:pPr lvl="1"/>
            <a:r>
              <a:rPr lang="en-GB" dirty="0">
                <a:solidFill>
                  <a:srgbClr val="E35999"/>
                </a:solidFill>
              </a:rPr>
              <a:t>The arrival rate</a:t>
            </a:r>
          </a:p>
          <a:p>
            <a:pPr lvl="1"/>
            <a:r>
              <a:rPr lang="en-GB" dirty="0">
                <a:solidFill>
                  <a:srgbClr val="E35999"/>
                </a:solidFill>
              </a:rPr>
              <a:t>Time between arrivals</a:t>
            </a:r>
          </a:p>
          <a:p>
            <a:pPr lvl="1"/>
            <a:r>
              <a:rPr lang="en-GB" dirty="0">
                <a:solidFill>
                  <a:srgbClr val="E35999"/>
                </a:solidFill>
              </a:rPr>
              <a:t>Number of servers</a:t>
            </a:r>
          </a:p>
          <a:p>
            <a:pPr lvl="1"/>
            <a:r>
              <a:rPr lang="en-GB" dirty="0">
                <a:solidFill>
                  <a:srgbClr val="E35999"/>
                </a:solidFill>
              </a:rPr>
              <a:t>Service time</a:t>
            </a:r>
          </a:p>
          <a:p>
            <a:r>
              <a:rPr lang="en-GB" dirty="0"/>
              <a:t>Arrival rate must be less than service rate for a stable system</a:t>
            </a:r>
          </a:p>
          <a:p>
            <a:endParaRPr lang="en-GB" dirty="0">
              <a:solidFill>
                <a:srgbClr val="E35999"/>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225204994"/>
              </p:ext>
            </p:extLst>
          </p:nvPr>
        </p:nvGraphicFramePr>
        <p:xfrm>
          <a:off x="3191436" y="5085086"/>
          <a:ext cx="3600000" cy="900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900000">
                  <a:extLst>
                    <a:ext uri="{9D8B030D-6E8A-4147-A177-3AD203B41FA5}">
                      <a16:colId xmlns:a16="http://schemas.microsoft.com/office/drawing/2014/main" val="20003"/>
                    </a:ext>
                  </a:extLst>
                </a:gridCol>
              </a:tblGrid>
              <a:tr h="900000">
                <a:tc>
                  <a:txBody>
                    <a:bodyPr/>
                    <a:lstStyle/>
                    <a:p>
                      <a:pPr algn="ctr"/>
                      <a:endParaRPr lang="en-GB"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pSp>
        <p:nvGrpSpPr>
          <p:cNvPr id="16" name="Group 15"/>
          <p:cNvGrpSpPr/>
          <p:nvPr/>
        </p:nvGrpSpPr>
        <p:grpSpPr>
          <a:xfrm>
            <a:off x="1197617" y="5077609"/>
            <a:ext cx="7167940" cy="1294057"/>
            <a:chOff x="1197617" y="5077609"/>
            <a:chExt cx="7167940" cy="1294057"/>
          </a:xfrm>
        </p:grpSpPr>
        <p:grpSp>
          <p:nvGrpSpPr>
            <p:cNvPr id="13" name="Group 12"/>
            <p:cNvGrpSpPr/>
            <p:nvPr/>
          </p:nvGrpSpPr>
          <p:grpSpPr>
            <a:xfrm>
              <a:off x="1197617" y="5077609"/>
              <a:ext cx="6807558" cy="892885"/>
              <a:chOff x="1197617" y="5077609"/>
              <a:chExt cx="6807558" cy="892885"/>
            </a:xfrm>
          </p:grpSpPr>
          <p:sp>
            <p:nvSpPr>
              <p:cNvPr id="5" name="Oval 4"/>
              <p:cNvSpPr/>
              <p:nvPr/>
            </p:nvSpPr>
            <p:spPr>
              <a:xfrm>
                <a:off x="7467293" y="5255111"/>
                <a:ext cx="537882" cy="537882"/>
              </a:xfrm>
              <a:prstGeom prst="ellipse">
                <a:avLst/>
              </a:prstGeom>
              <a:solidFill>
                <a:srgbClr val="8437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lowchart: Alternate Process 6"/>
              <p:cNvSpPr/>
              <p:nvPr/>
            </p:nvSpPr>
            <p:spPr>
              <a:xfrm>
                <a:off x="1197617" y="5077609"/>
                <a:ext cx="1473798" cy="892885"/>
              </a:xfrm>
              <a:prstGeom prst="flowChartAlternateProcess">
                <a:avLst/>
              </a:prstGeom>
              <a:solidFill>
                <a:srgbClr val="E35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2829262" y="5524052"/>
                <a:ext cx="623948" cy="0"/>
              </a:xfrm>
              <a:prstGeom prst="straightConnector1">
                <a:avLst/>
              </a:prstGeom>
              <a:solidFill>
                <a:srgbClr val="843754"/>
              </a:solidFill>
              <a:ln w="38100">
                <a:solidFill>
                  <a:srgbClr val="843754"/>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cxnSp>
            <p:nvCxnSpPr>
              <p:cNvPr id="14" name="Straight Arrow Connector 13"/>
              <p:cNvCxnSpPr/>
              <p:nvPr/>
            </p:nvCxnSpPr>
            <p:spPr>
              <a:xfrm>
                <a:off x="6791436" y="5524052"/>
                <a:ext cx="623948" cy="0"/>
              </a:xfrm>
              <a:prstGeom prst="straightConnector1">
                <a:avLst/>
              </a:prstGeom>
              <a:solidFill>
                <a:srgbClr val="843754"/>
              </a:solidFill>
              <a:ln w="38100">
                <a:solidFill>
                  <a:srgbClr val="843754"/>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grpSp>
        <p:sp>
          <p:nvSpPr>
            <p:cNvPr id="15" name="TextBox 14"/>
            <p:cNvSpPr txBox="1"/>
            <p:nvPr/>
          </p:nvSpPr>
          <p:spPr>
            <a:xfrm>
              <a:off x="1305193" y="5200885"/>
              <a:ext cx="1258646" cy="646331"/>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Calling population</a:t>
              </a:r>
            </a:p>
          </p:txBody>
        </p:sp>
        <p:sp>
          <p:nvSpPr>
            <p:cNvPr id="17" name="TextBox 16"/>
            <p:cNvSpPr txBox="1"/>
            <p:nvPr/>
          </p:nvSpPr>
          <p:spPr>
            <a:xfrm>
              <a:off x="4145134" y="6002334"/>
              <a:ext cx="1685512"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Waiting line</a:t>
              </a:r>
            </a:p>
          </p:txBody>
        </p:sp>
        <p:sp>
          <p:nvSpPr>
            <p:cNvPr id="18" name="TextBox 17"/>
            <p:cNvSpPr txBox="1"/>
            <p:nvPr/>
          </p:nvSpPr>
          <p:spPr>
            <a:xfrm>
              <a:off x="7106911" y="5762099"/>
              <a:ext cx="1258646"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Server</a:t>
              </a:r>
            </a:p>
          </p:txBody>
        </p:sp>
      </p:grpSp>
    </p:spTree>
    <p:extLst>
      <p:ext uri="{BB962C8B-B14F-4D97-AF65-F5344CB8AC3E}">
        <p14:creationId xmlns:p14="http://schemas.microsoft.com/office/powerpoint/2010/main" val="1338304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592132" y="2334409"/>
            <a:ext cx="7551868" cy="3991089"/>
          </a:xfrm>
          <a:prstGeom prst="rect">
            <a:avLst/>
          </a:prstGeom>
        </p:spPr>
      </p:pic>
      <p:sp>
        <p:nvSpPr>
          <p:cNvPr id="2" name="Text Placeholder 1"/>
          <p:cNvSpPr>
            <a:spLocks noGrp="1"/>
          </p:cNvSpPr>
          <p:nvPr>
            <p:ph type="body" sz="quarter" idx="13"/>
          </p:nvPr>
        </p:nvSpPr>
        <p:spPr/>
        <p:txBody>
          <a:bodyPr/>
          <a:lstStyle/>
          <a:p>
            <a:r>
              <a:rPr lang="en-GB" dirty="0"/>
              <a:t>Enumeration example</a:t>
            </a:r>
          </a:p>
        </p:txBody>
      </p:sp>
      <p:sp>
        <p:nvSpPr>
          <p:cNvPr id="3" name="Text Placeholder 2"/>
          <p:cNvSpPr>
            <a:spLocks noGrp="1"/>
          </p:cNvSpPr>
          <p:nvPr>
            <p:ph type="body" sz="quarter" idx="14"/>
          </p:nvPr>
        </p:nvSpPr>
        <p:spPr/>
        <p:txBody>
          <a:bodyPr/>
          <a:lstStyle/>
          <a:p>
            <a:r>
              <a:rPr lang="en-GB" dirty="0"/>
              <a:t>Finding solutions to anagrams</a:t>
            </a:r>
          </a:p>
          <a:p>
            <a:pPr lvl="1"/>
            <a:r>
              <a:rPr lang="en-GB" dirty="0">
                <a:solidFill>
                  <a:srgbClr val="E35999"/>
                </a:solidFill>
              </a:rPr>
              <a:t>Enter a word into an “anagram solver” website and it will tell you all the possible anagrams of the word</a:t>
            </a:r>
          </a:p>
          <a:p>
            <a:pPr lvl="1"/>
            <a:r>
              <a:rPr lang="en-GB" dirty="0">
                <a:solidFill>
                  <a:srgbClr val="E35999"/>
                </a:solidFill>
              </a:rPr>
              <a:t>How does it do this?</a:t>
            </a:r>
          </a:p>
        </p:txBody>
      </p:sp>
    </p:spTree>
    <p:extLst>
      <p:ext uri="{BB962C8B-B14F-4D97-AF65-F5344CB8AC3E}">
        <p14:creationId xmlns:p14="http://schemas.microsoft.com/office/powerpoint/2010/main" val="417649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flipH="1">
            <a:off x="3883514" y="1367893"/>
            <a:ext cx="5260486" cy="4624118"/>
          </a:xfrm>
          <a:prstGeom prst="rect">
            <a:avLst/>
          </a:prstGeom>
        </p:spPr>
      </p:pic>
      <p:sp>
        <p:nvSpPr>
          <p:cNvPr id="2" name="Text Placeholder 1"/>
          <p:cNvSpPr>
            <a:spLocks noGrp="1"/>
          </p:cNvSpPr>
          <p:nvPr>
            <p:ph type="body" sz="quarter" idx="13"/>
          </p:nvPr>
        </p:nvSpPr>
        <p:spPr/>
        <p:txBody>
          <a:bodyPr/>
          <a:lstStyle/>
          <a:p>
            <a:r>
              <a:rPr lang="en-GB" dirty="0"/>
              <a:t>Alternative approaches</a:t>
            </a:r>
          </a:p>
        </p:txBody>
      </p:sp>
      <p:sp>
        <p:nvSpPr>
          <p:cNvPr id="3" name="Text Placeholder 2"/>
          <p:cNvSpPr>
            <a:spLocks noGrp="1"/>
          </p:cNvSpPr>
          <p:nvPr>
            <p:ph type="body" sz="quarter" idx="14"/>
          </p:nvPr>
        </p:nvSpPr>
        <p:spPr>
          <a:xfrm>
            <a:off x="724280" y="1704179"/>
            <a:ext cx="5923946" cy="4406165"/>
          </a:xfrm>
        </p:spPr>
        <p:txBody>
          <a:bodyPr/>
          <a:lstStyle/>
          <a:p>
            <a:r>
              <a:rPr lang="en-GB" dirty="0"/>
              <a:t>Suppose you were a motorbike rider planning a stunt jump over a ravine</a:t>
            </a:r>
          </a:p>
          <a:p>
            <a:pPr lvl="1"/>
            <a:r>
              <a:rPr lang="en-GB" dirty="0">
                <a:solidFill>
                  <a:srgbClr val="E35999"/>
                </a:solidFill>
              </a:rPr>
              <a:t>You know the height </a:t>
            </a:r>
            <a:br>
              <a:rPr lang="en-GB" dirty="0">
                <a:solidFill>
                  <a:srgbClr val="E35999"/>
                </a:solidFill>
              </a:rPr>
            </a:br>
            <a:r>
              <a:rPr lang="en-GB" dirty="0">
                <a:solidFill>
                  <a:srgbClr val="E35999"/>
                </a:solidFill>
              </a:rPr>
              <a:t>of the jump ramp</a:t>
            </a:r>
          </a:p>
          <a:p>
            <a:pPr lvl="1"/>
            <a:r>
              <a:rPr lang="en-GB" dirty="0">
                <a:solidFill>
                  <a:srgbClr val="E35999"/>
                </a:solidFill>
              </a:rPr>
              <a:t>You know the length of </a:t>
            </a:r>
            <a:br>
              <a:rPr lang="en-GB" dirty="0">
                <a:solidFill>
                  <a:srgbClr val="E35999"/>
                </a:solidFill>
              </a:rPr>
            </a:br>
            <a:r>
              <a:rPr lang="en-GB" dirty="0">
                <a:solidFill>
                  <a:srgbClr val="E35999"/>
                </a:solidFill>
              </a:rPr>
              <a:t>the run up to the ramp</a:t>
            </a:r>
          </a:p>
          <a:p>
            <a:pPr lvl="1"/>
            <a:r>
              <a:rPr lang="en-GB" dirty="0">
                <a:solidFill>
                  <a:srgbClr val="E35999"/>
                </a:solidFill>
              </a:rPr>
              <a:t>How can you be sure </a:t>
            </a:r>
            <a:br>
              <a:rPr lang="en-GB" dirty="0">
                <a:solidFill>
                  <a:srgbClr val="E35999"/>
                </a:solidFill>
              </a:rPr>
            </a:br>
            <a:r>
              <a:rPr lang="en-GB" dirty="0">
                <a:solidFill>
                  <a:srgbClr val="E35999"/>
                </a:solidFill>
              </a:rPr>
              <a:t>to clear the gap?</a:t>
            </a:r>
          </a:p>
          <a:p>
            <a:r>
              <a:rPr lang="en-GB" dirty="0"/>
              <a:t>Would you favour a trial and error approach, or a theoretical approach?</a:t>
            </a:r>
          </a:p>
        </p:txBody>
      </p:sp>
    </p:spTree>
    <p:extLst>
      <p:ext uri="{BB962C8B-B14F-4D97-AF65-F5344CB8AC3E}">
        <p14:creationId xmlns:p14="http://schemas.microsoft.com/office/powerpoint/2010/main" val="21842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72000" y="1256851"/>
            <a:ext cx="4572000" cy="5601149"/>
          </a:xfrm>
          <a:prstGeom prst="rect">
            <a:avLst/>
          </a:prstGeom>
        </p:spPr>
      </p:pic>
      <p:sp>
        <p:nvSpPr>
          <p:cNvPr id="2" name="Text Placeholder 1"/>
          <p:cNvSpPr>
            <a:spLocks noGrp="1"/>
          </p:cNvSpPr>
          <p:nvPr>
            <p:ph type="body" sz="quarter" idx="13"/>
          </p:nvPr>
        </p:nvSpPr>
        <p:spPr/>
        <p:txBody>
          <a:bodyPr/>
          <a:lstStyle/>
          <a:p>
            <a:r>
              <a:rPr lang="en-GB" dirty="0"/>
              <a:t>Creative solution</a:t>
            </a:r>
          </a:p>
        </p:txBody>
      </p:sp>
      <p:sp>
        <p:nvSpPr>
          <p:cNvPr id="3" name="Text Placeholder 2"/>
          <p:cNvSpPr>
            <a:spLocks noGrp="1"/>
          </p:cNvSpPr>
          <p:nvPr>
            <p:ph type="body" sz="quarter" idx="14"/>
          </p:nvPr>
        </p:nvSpPr>
        <p:spPr>
          <a:xfrm>
            <a:off x="724280" y="1704179"/>
            <a:ext cx="4589998" cy="4416922"/>
          </a:xfrm>
        </p:spPr>
        <p:txBody>
          <a:bodyPr/>
          <a:lstStyle/>
          <a:p>
            <a:r>
              <a:rPr lang="en-GB" dirty="0"/>
              <a:t>How would you prevent any comments from Internet Trolls from reaching their intended recipients if you ran Twitter?</a:t>
            </a:r>
          </a:p>
          <a:p>
            <a:pPr lvl="1"/>
            <a:r>
              <a:rPr lang="en-GB" dirty="0">
                <a:solidFill>
                  <a:srgbClr val="E35999"/>
                </a:solidFill>
              </a:rPr>
              <a:t>What would constitute a comment deemed to be </a:t>
            </a:r>
            <a:br>
              <a:rPr lang="en-GB" dirty="0">
                <a:solidFill>
                  <a:srgbClr val="E35999"/>
                </a:solidFill>
              </a:rPr>
            </a:br>
            <a:r>
              <a:rPr lang="en-GB" dirty="0">
                <a:solidFill>
                  <a:srgbClr val="E35999"/>
                </a:solidFill>
              </a:rPr>
              <a:t>from a troll and worthy of concealing from the </a:t>
            </a:r>
            <a:br>
              <a:rPr lang="en-GB" dirty="0">
                <a:solidFill>
                  <a:srgbClr val="E35999"/>
                </a:solidFill>
              </a:rPr>
            </a:br>
            <a:r>
              <a:rPr lang="en-GB" dirty="0">
                <a:solidFill>
                  <a:srgbClr val="E35999"/>
                </a:solidFill>
              </a:rPr>
              <a:t>recipient?</a:t>
            </a:r>
          </a:p>
        </p:txBody>
      </p:sp>
    </p:spTree>
    <p:extLst>
      <p:ext uri="{BB962C8B-B14F-4D97-AF65-F5344CB8AC3E}">
        <p14:creationId xmlns:p14="http://schemas.microsoft.com/office/powerpoint/2010/main" val="2471022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Try </a:t>
            </a:r>
            <a:r>
              <a:rPr lang="en-GB" b="1" dirty="0"/>
              <a:t>Task 2</a:t>
            </a:r>
            <a:r>
              <a:rPr lang="en-GB" dirty="0"/>
              <a:t> on the worksheet</a:t>
            </a:r>
          </a:p>
        </p:txBody>
      </p:sp>
    </p:spTree>
    <p:extLst>
      <p:ext uri="{BB962C8B-B14F-4D97-AF65-F5344CB8AC3E}">
        <p14:creationId xmlns:p14="http://schemas.microsoft.com/office/powerpoint/2010/main" val="2181823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Strategies for algorithm design</a:t>
            </a:r>
          </a:p>
        </p:txBody>
      </p:sp>
      <p:sp>
        <p:nvSpPr>
          <p:cNvPr id="3" name="Text Placeholder 2"/>
          <p:cNvSpPr>
            <a:spLocks noGrp="1"/>
          </p:cNvSpPr>
          <p:nvPr>
            <p:ph type="body" sz="quarter" idx="14"/>
          </p:nvPr>
        </p:nvSpPr>
        <p:spPr/>
        <p:txBody>
          <a:bodyPr/>
          <a:lstStyle/>
          <a:p>
            <a:r>
              <a:rPr lang="en-GB" dirty="0"/>
              <a:t>Decrease and conquer</a:t>
            </a:r>
          </a:p>
          <a:p>
            <a:pPr lvl="1"/>
            <a:r>
              <a:rPr lang="en-GB" dirty="0">
                <a:solidFill>
                  <a:srgbClr val="E35999"/>
                </a:solidFill>
              </a:rPr>
              <a:t>This involves finding a solution to a sequence of smaller, related problems until the instance is small enough to be solved directly</a:t>
            </a:r>
          </a:p>
          <a:p>
            <a:pPr lvl="1"/>
            <a:r>
              <a:rPr lang="en-GB" dirty="0">
                <a:solidFill>
                  <a:srgbClr val="E35999"/>
                </a:solidFill>
              </a:rPr>
              <a:t>A good example of this is the binary search algorithm. We will revisit that in a later lesson</a:t>
            </a:r>
          </a:p>
          <a:p>
            <a:pPr lvl="1"/>
            <a:endParaRPr lang="en-GB" dirty="0"/>
          </a:p>
        </p:txBody>
      </p:sp>
    </p:spTree>
    <p:extLst>
      <p:ext uri="{BB962C8B-B14F-4D97-AF65-F5344CB8AC3E}">
        <p14:creationId xmlns:p14="http://schemas.microsoft.com/office/powerpoint/2010/main" val="1861621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Sample problem</a:t>
            </a:r>
          </a:p>
        </p:txBody>
      </p:sp>
      <p:sp>
        <p:nvSpPr>
          <p:cNvPr id="3" name="Text Placeholder 2"/>
          <p:cNvSpPr>
            <a:spLocks noGrp="1"/>
          </p:cNvSpPr>
          <p:nvPr>
            <p:ph type="body" sz="quarter" idx="14"/>
          </p:nvPr>
        </p:nvSpPr>
        <p:spPr>
          <a:xfrm>
            <a:off x="724280" y="1704179"/>
            <a:ext cx="7797230" cy="4374649"/>
          </a:xfrm>
        </p:spPr>
        <p:txBody>
          <a:bodyPr/>
          <a:lstStyle/>
          <a:p>
            <a:pPr marL="0" indent="0">
              <a:buNone/>
            </a:pPr>
            <a:r>
              <a:rPr lang="en-GB" dirty="0"/>
              <a:t>A well-known celebrity is among a group of people at a gathering. The celebrity knows none of the other guests, but everybody knows the celebrity</a:t>
            </a:r>
          </a:p>
          <a:p>
            <a:pPr lvl="1"/>
            <a:r>
              <a:rPr lang="en-GB" dirty="0">
                <a:solidFill>
                  <a:srgbClr val="E35999"/>
                </a:solidFill>
              </a:rPr>
              <a:t>How can you identify the celebrity by repeatedly asking the question “Do you know this person?”</a:t>
            </a:r>
          </a:p>
          <a:p>
            <a:pPr lvl="1"/>
            <a:r>
              <a:rPr lang="en-GB" dirty="0">
                <a:solidFill>
                  <a:srgbClr val="E35999"/>
                </a:solidFill>
              </a:rPr>
              <a:t>The other guests may, or may not know each other</a:t>
            </a:r>
          </a:p>
        </p:txBody>
      </p:sp>
      <p:pic>
        <p:nvPicPr>
          <p:cNvPr id="6" name="Picture 5"/>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p:blipFill>
        <p:spPr>
          <a:xfrm>
            <a:off x="4551064" y="4183113"/>
            <a:ext cx="4247293" cy="2638852"/>
          </a:xfrm>
          <a:prstGeom prst="rect">
            <a:avLst/>
          </a:prstGeom>
        </p:spPr>
      </p:pic>
    </p:spTree>
    <p:extLst>
      <p:ext uri="{BB962C8B-B14F-4D97-AF65-F5344CB8AC3E}">
        <p14:creationId xmlns:p14="http://schemas.microsoft.com/office/powerpoint/2010/main" val="70566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Solution</a:t>
            </a:r>
          </a:p>
        </p:txBody>
      </p:sp>
      <p:sp>
        <p:nvSpPr>
          <p:cNvPr id="3" name="Text Placeholder 2"/>
          <p:cNvSpPr>
            <a:spLocks noGrp="1"/>
          </p:cNvSpPr>
          <p:nvPr>
            <p:ph type="body" sz="quarter" idx="14"/>
          </p:nvPr>
        </p:nvSpPr>
        <p:spPr>
          <a:xfrm>
            <a:off x="724280" y="1704179"/>
            <a:ext cx="7797230" cy="4361770"/>
          </a:xfrm>
        </p:spPr>
        <p:txBody>
          <a:bodyPr/>
          <a:lstStyle/>
          <a:p>
            <a:r>
              <a:rPr lang="en-GB" dirty="0"/>
              <a:t>If there are n (where n = 2 or more) people at the gathering, you can select two people from the group, and ask one of them (Person A)  “Do you know this person?” (Person B)</a:t>
            </a:r>
          </a:p>
          <a:p>
            <a:r>
              <a:rPr lang="en-GB" dirty="0"/>
              <a:t>If A knows B, then remove A from the people who could be the celebrity. If A does not know B, remove B from the group who could be the celebrity. </a:t>
            </a:r>
          </a:p>
          <a:p>
            <a:r>
              <a:rPr lang="en-GB" dirty="0"/>
              <a:t>Then solve the problem for the remaining group of </a:t>
            </a:r>
            <a:br>
              <a:rPr lang="en-GB" dirty="0"/>
            </a:br>
            <a:r>
              <a:rPr lang="en-GB" dirty="0"/>
              <a:t>n-1 people</a:t>
            </a:r>
          </a:p>
          <a:p>
            <a:r>
              <a:rPr lang="en-GB" dirty="0"/>
              <a:t>Repeat until there are only 2 people left</a:t>
            </a:r>
          </a:p>
        </p:txBody>
      </p:sp>
    </p:spTree>
    <p:extLst>
      <p:ext uri="{BB962C8B-B14F-4D97-AF65-F5344CB8AC3E}">
        <p14:creationId xmlns:p14="http://schemas.microsoft.com/office/powerpoint/2010/main" val="1189415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002306" y="657112"/>
            <a:ext cx="4141694" cy="6200887"/>
          </a:xfrm>
          <a:prstGeom prst="rect">
            <a:avLst/>
          </a:prstGeom>
        </p:spPr>
      </p:pic>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Now try </a:t>
            </a:r>
            <a:r>
              <a:rPr lang="en-GB" b="1" dirty="0"/>
              <a:t>Tasks 3</a:t>
            </a:r>
            <a:r>
              <a:rPr lang="en-GB" dirty="0"/>
              <a:t> and </a:t>
            </a:r>
            <a:r>
              <a:rPr lang="en-GB" b="1" dirty="0"/>
              <a:t>4</a:t>
            </a:r>
            <a:r>
              <a:rPr lang="en-GB" dirty="0"/>
              <a:t> on the worksheet</a:t>
            </a:r>
          </a:p>
        </p:txBody>
      </p:sp>
    </p:spTree>
    <p:extLst>
      <p:ext uri="{BB962C8B-B14F-4D97-AF65-F5344CB8AC3E}">
        <p14:creationId xmlns:p14="http://schemas.microsoft.com/office/powerpoint/2010/main" val="328718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Objectives</a:t>
            </a:r>
          </a:p>
        </p:txBody>
      </p:sp>
      <p:sp>
        <p:nvSpPr>
          <p:cNvPr id="5" name="Text Placeholder 4"/>
          <p:cNvSpPr>
            <a:spLocks noGrp="1"/>
          </p:cNvSpPr>
          <p:nvPr>
            <p:ph type="body" sz="quarter" idx="14"/>
          </p:nvPr>
        </p:nvSpPr>
        <p:spPr/>
        <p:txBody>
          <a:bodyPr/>
          <a:lstStyle/>
          <a:p>
            <a:r>
              <a:rPr lang="en-GB" dirty="0"/>
              <a:t>Understand what is meant by “computational thinking”</a:t>
            </a:r>
          </a:p>
          <a:p>
            <a:r>
              <a:rPr lang="en-GB" dirty="0"/>
              <a:t>Explore different strategies for problem-solving</a:t>
            </a:r>
          </a:p>
          <a:p>
            <a:r>
              <a:rPr lang="en-GB" dirty="0"/>
              <a:t>Be able to develop solutions to simple logic problems</a:t>
            </a:r>
          </a:p>
          <a:p>
            <a:r>
              <a:rPr lang="en-GB" dirty="0"/>
              <a:t>Be able to check solutions to simple logic problems</a:t>
            </a:r>
          </a:p>
        </p:txBody>
      </p:sp>
    </p:spTree>
    <p:extLst>
      <p:ext uri="{BB962C8B-B14F-4D97-AF65-F5344CB8AC3E}">
        <p14:creationId xmlns:p14="http://schemas.microsoft.com/office/powerpoint/2010/main" val="1867462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a:xfrm>
            <a:off x="724280" y="1704179"/>
            <a:ext cx="7797230" cy="4323134"/>
          </a:xfrm>
        </p:spPr>
        <p:txBody>
          <a:bodyPr/>
          <a:lstStyle/>
          <a:p>
            <a:r>
              <a:rPr lang="en-GB" dirty="0"/>
              <a:t>There is an infinite number of different real-world problems to be solved, from making this week’s shopping list to deciding on the nation’s best economic strategy for the next decade</a:t>
            </a:r>
          </a:p>
          <a:p>
            <a:r>
              <a:rPr lang="en-GB" dirty="0">
                <a:solidFill>
                  <a:srgbClr val="E35999"/>
                </a:solidFill>
              </a:rPr>
              <a:t>Computational thinking</a:t>
            </a:r>
            <a:r>
              <a:rPr lang="en-GB" dirty="0"/>
              <a:t> is a way of thinking about how to approach problems </a:t>
            </a:r>
            <a:r>
              <a:rPr lang="en-GB"/>
              <a:t>and finding </a:t>
            </a:r>
            <a:r>
              <a:rPr lang="en-GB" dirty="0"/>
              <a:t>optimum solutions</a:t>
            </a:r>
          </a:p>
          <a:p>
            <a:r>
              <a:rPr lang="en-GB" dirty="0"/>
              <a:t>Solving logic puzzles, devising algorithms and studying different strategies for problem solving will all help you to think computationally</a:t>
            </a:r>
          </a:p>
        </p:txBody>
      </p:sp>
    </p:spTree>
    <p:extLst>
      <p:ext uri="{BB962C8B-B14F-4D97-AF65-F5344CB8AC3E}">
        <p14:creationId xmlns:p14="http://schemas.microsoft.com/office/powerpoint/2010/main" val="3246600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0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724281" y="2622327"/>
            <a:ext cx="3997844" cy="3289076"/>
          </a:xfrm>
        </p:spPr>
        <p:txBody>
          <a:bodyPr/>
          <a:lstStyle/>
          <a:p>
            <a:pPr marL="450850" indent="0">
              <a:spcAft>
                <a:spcPts val="1200"/>
              </a:spcAft>
              <a:buNone/>
            </a:pPr>
            <a:r>
              <a:rPr lang="en-GB" dirty="0">
                <a:solidFill>
                  <a:srgbClr val="E35999"/>
                </a:solidFill>
              </a:rPr>
              <a:t>‘The ability to think logically about a problem and apply techniques for solving it’</a:t>
            </a:r>
          </a:p>
          <a:p>
            <a:r>
              <a:rPr lang="en-GB" dirty="0"/>
              <a:t>It is closely related to the skill of designing algorithms which can be turned into computer programs</a:t>
            </a:r>
          </a:p>
          <a:p>
            <a:pPr lvl="1"/>
            <a:endParaRPr lang="en-GB" dirty="0"/>
          </a:p>
        </p:txBody>
      </p:sp>
      <p:sp>
        <p:nvSpPr>
          <p:cNvPr id="4" name="Text Placeholder 3"/>
          <p:cNvSpPr>
            <a:spLocks noGrp="1"/>
          </p:cNvSpPr>
          <p:nvPr>
            <p:ph type="body" sz="quarter" idx="13"/>
          </p:nvPr>
        </p:nvSpPr>
        <p:spPr>
          <a:xfrm>
            <a:off x="724279" y="906233"/>
            <a:ext cx="8032445" cy="670772"/>
          </a:xfrm>
        </p:spPr>
        <p:txBody>
          <a:bodyPr/>
          <a:lstStyle/>
          <a:p>
            <a:r>
              <a:rPr lang="en-GB" dirty="0"/>
              <a:t>What is computational thinking?</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71250" y="2302136"/>
            <a:ext cx="4077148" cy="4604274"/>
          </a:xfrm>
          <a:prstGeom prst="rect">
            <a:avLst/>
          </a:prstGeom>
        </p:spPr>
      </p:pic>
      <p:sp>
        <p:nvSpPr>
          <p:cNvPr id="8" name="Rectangle 7"/>
          <p:cNvSpPr/>
          <p:nvPr/>
        </p:nvSpPr>
        <p:spPr>
          <a:xfrm>
            <a:off x="699247" y="1668779"/>
            <a:ext cx="7616414" cy="861774"/>
          </a:xfrm>
          <a:prstGeom prst="rect">
            <a:avLst/>
          </a:prstGeom>
        </p:spPr>
        <p:txBody>
          <a:bodyPr wrap="square">
            <a:spAutoFit/>
          </a:bodyPr>
          <a:lstStyle/>
          <a:p>
            <a:r>
              <a:rPr lang="en-GB" sz="2500" dirty="0">
                <a:latin typeface="Arial"/>
                <a:cs typeface="Arial"/>
              </a:rPr>
              <a:t>Computational thinking is simply working out how to work things out, or:</a:t>
            </a:r>
          </a:p>
        </p:txBody>
      </p:sp>
    </p:spTree>
    <p:extLst>
      <p:ext uri="{BB962C8B-B14F-4D97-AF65-F5344CB8AC3E}">
        <p14:creationId xmlns:p14="http://schemas.microsoft.com/office/powerpoint/2010/main" val="29242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Computational thinking </a:t>
            </a:r>
          </a:p>
        </p:txBody>
      </p:sp>
      <p:sp>
        <p:nvSpPr>
          <p:cNvPr id="6" name="Text Placeholder 5"/>
          <p:cNvSpPr>
            <a:spLocks noGrp="1"/>
          </p:cNvSpPr>
          <p:nvPr>
            <p:ph type="body" sz="quarter" idx="14"/>
          </p:nvPr>
        </p:nvSpPr>
        <p:spPr/>
        <p:txBody>
          <a:bodyPr/>
          <a:lstStyle/>
          <a:p>
            <a:pPr marL="0" indent="0">
              <a:buNone/>
            </a:pPr>
            <a:r>
              <a:rPr lang="en-GB" i="1" dirty="0">
                <a:solidFill>
                  <a:srgbClr val="E35999"/>
                </a:solidFill>
              </a:rPr>
              <a:t>“Computational thinking involves solving problems, designing systems, and understanding human behaviour, by drawing on the concepts fundamental to computer science.”</a:t>
            </a:r>
          </a:p>
          <a:p>
            <a:pPr marL="0" indent="0">
              <a:buNone/>
            </a:pPr>
            <a:r>
              <a:rPr lang="en-GB" i="1" dirty="0"/>
              <a:t>Jeannette M Wing</a:t>
            </a:r>
          </a:p>
          <a:p>
            <a:pPr marL="0" indent="0">
              <a:buNone/>
            </a:pPr>
            <a:r>
              <a:rPr lang="en-GB" sz="2000" i="1" dirty="0"/>
              <a:t>Vice President, Head of Microsoft Research International</a:t>
            </a:r>
          </a:p>
          <a:p>
            <a:endParaRPr lang="en-GB" dirty="0"/>
          </a:p>
        </p:txBody>
      </p:sp>
    </p:spTree>
    <p:extLst>
      <p:ext uri="{BB962C8B-B14F-4D97-AF65-F5344CB8AC3E}">
        <p14:creationId xmlns:p14="http://schemas.microsoft.com/office/powerpoint/2010/main" val="157635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233318" y="1270181"/>
            <a:ext cx="4908093" cy="5593199"/>
          </a:xfrm>
          <a:prstGeom prst="rect">
            <a:avLst/>
          </a:prstGeom>
        </p:spPr>
      </p:pic>
      <p:sp>
        <p:nvSpPr>
          <p:cNvPr id="2" name="Text Placeholder 1"/>
          <p:cNvSpPr>
            <a:spLocks noGrp="1"/>
          </p:cNvSpPr>
          <p:nvPr>
            <p:ph type="body" sz="quarter" idx="13"/>
          </p:nvPr>
        </p:nvSpPr>
        <p:spPr/>
        <p:txBody>
          <a:bodyPr/>
          <a:lstStyle/>
          <a:p>
            <a:r>
              <a:rPr lang="en-GB" dirty="0"/>
              <a:t>Sample problem</a:t>
            </a:r>
          </a:p>
        </p:txBody>
      </p:sp>
      <p:sp>
        <p:nvSpPr>
          <p:cNvPr id="3" name="Text Placeholder 2"/>
          <p:cNvSpPr>
            <a:spLocks noGrp="1"/>
          </p:cNvSpPr>
          <p:nvPr>
            <p:ph type="body" sz="quarter" idx="14"/>
          </p:nvPr>
        </p:nvSpPr>
        <p:spPr>
          <a:xfrm>
            <a:off x="724279" y="1704179"/>
            <a:ext cx="4729847" cy="4524499"/>
          </a:xfrm>
        </p:spPr>
        <p:txBody>
          <a:bodyPr/>
          <a:lstStyle/>
          <a:p>
            <a:r>
              <a:rPr lang="en-GB" dirty="0"/>
              <a:t>You are given nine sweets and four paper bags</a:t>
            </a:r>
          </a:p>
          <a:p>
            <a:r>
              <a:rPr lang="en-GB" dirty="0"/>
              <a:t>You are required to place </a:t>
            </a:r>
            <a:br>
              <a:rPr lang="en-GB" dirty="0"/>
            </a:br>
            <a:r>
              <a:rPr lang="en-GB" dirty="0"/>
              <a:t>an odd number of sweets in each bag</a:t>
            </a:r>
          </a:p>
          <a:p>
            <a:r>
              <a:rPr lang="en-GB" dirty="0"/>
              <a:t>Can you come up with a solution?</a:t>
            </a:r>
          </a:p>
          <a:p>
            <a:pPr marL="0" indent="0">
              <a:buNone/>
            </a:pPr>
            <a:r>
              <a:rPr lang="en-GB" dirty="0">
                <a:solidFill>
                  <a:srgbClr val="E35999"/>
                </a:solidFill>
              </a:rPr>
              <a:t>Note: All sweets are to be used and none eaten!</a:t>
            </a:r>
          </a:p>
        </p:txBody>
      </p:sp>
    </p:spTree>
    <p:extLst>
      <p:ext uri="{BB962C8B-B14F-4D97-AF65-F5344CB8AC3E}">
        <p14:creationId xmlns:p14="http://schemas.microsoft.com/office/powerpoint/2010/main" val="2084258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14" r="-69933"/>
          <a:stretch/>
        </p:blipFill>
        <p:spPr>
          <a:xfrm flipH="1">
            <a:off x="3693492" y="1270181"/>
            <a:ext cx="5450508" cy="5593199"/>
          </a:xfrm>
          <a:prstGeom prst="rect">
            <a:avLst/>
          </a:prstGeom>
        </p:spPr>
      </p:pic>
      <p:sp>
        <p:nvSpPr>
          <p:cNvPr id="2" name="Text Placeholder 1"/>
          <p:cNvSpPr>
            <a:spLocks noGrp="1"/>
          </p:cNvSpPr>
          <p:nvPr>
            <p:ph type="body" sz="quarter" idx="13"/>
          </p:nvPr>
        </p:nvSpPr>
        <p:spPr/>
        <p:txBody>
          <a:bodyPr/>
          <a:lstStyle/>
          <a:p>
            <a:r>
              <a:rPr lang="en-GB" dirty="0"/>
              <a:t>The solution</a:t>
            </a:r>
          </a:p>
        </p:txBody>
      </p:sp>
      <p:sp>
        <p:nvSpPr>
          <p:cNvPr id="3" name="Text Placeholder 2"/>
          <p:cNvSpPr>
            <a:spLocks noGrp="1"/>
          </p:cNvSpPr>
          <p:nvPr>
            <p:ph type="body" sz="quarter" idx="14"/>
          </p:nvPr>
        </p:nvSpPr>
        <p:spPr>
          <a:xfrm>
            <a:off x="724280" y="1704179"/>
            <a:ext cx="7797230" cy="4271618"/>
          </a:xfrm>
        </p:spPr>
        <p:txBody>
          <a:bodyPr/>
          <a:lstStyle/>
          <a:p>
            <a:r>
              <a:rPr lang="en-GB" dirty="0"/>
              <a:t>It’s impossible!</a:t>
            </a:r>
          </a:p>
          <a:p>
            <a:r>
              <a:rPr lang="en-GB" dirty="0"/>
              <a:t>Can you explain why?</a:t>
            </a:r>
          </a:p>
          <a:p>
            <a:r>
              <a:rPr lang="en-GB" dirty="0"/>
              <a:t>If you had 2,675 sweets and 1000 paper bags, would it be possible to find a solution?</a:t>
            </a:r>
          </a:p>
          <a:p>
            <a:r>
              <a:rPr lang="en-GB" dirty="0"/>
              <a:t>Write down a solution if you had 99 sweets </a:t>
            </a:r>
            <a:br>
              <a:rPr lang="en-GB" dirty="0"/>
            </a:br>
            <a:r>
              <a:rPr lang="en-GB" dirty="0"/>
              <a:t>and 29 paper bags</a:t>
            </a:r>
          </a:p>
        </p:txBody>
      </p:sp>
    </p:spTree>
    <p:extLst>
      <p:ext uri="{BB962C8B-B14F-4D97-AF65-F5344CB8AC3E}">
        <p14:creationId xmlns:p14="http://schemas.microsoft.com/office/powerpoint/2010/main" val="286684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Try </a:t>
            </a:r>
            <a:r>
              <a:rPr lang="en-GB" b="1" dirty="0"/>
              <a:t>Task 1</a:t>
            </a:r>
            <a:r>
              <a:rPr lang="en-GB" dirty="0"/>
              <a:t> on the worksheet</a:t>
            </a:r>
          </a:p>
        </p:txBody>
      </p:sp>
    </p:spTree>
    <p:extLst>
      <p:ext uri="{BB962C8B-B14F-4D97-AF65-F5344CB8AC3E}">
        <p14:creationId xmlns:p14="http://schemas.microsoft.com/office/powerpoint/2010/main" val="487935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Methods of problem solving</a:t>
            </a:r>
          </a:p>
        </p:txBody>
      </p:sp>
      <p:sp>
        <p:nvSpPr>
          <p:cNvPr id="3" name="Text Placeholder 2"/>
          <p:cNvSpPr>
            <a:spLocks noGrp="1"/>
          </p:cNvSpPr>
          <p:nvPr>
            <p:ph type="body" sz="quarter" idx="14"/>
          </p:nvPr>
        </p:nvSpPr>
        <p:spPr>
          <a:xfrm>
            <a:off x="724280" y="1704179"/>
            <a:ext cx="7797230" cy="3975404"/>
          </a:xfrm>
        </p:spPr>
        <p:txBody>
          <a:bodyPr/>
          <a:lstStyle/>
          <a:p>
            <a:r>
              <a:rPr lang="en-GB" dirty="0"/>
              <a:t>There are many way of solving a problem, including:</a:t>
            </a:r>
          </a:p>
          <a:p>
            <a:pPr lvl="1"/>
            <a:r>
              <a:rPr lang="en-GB" dirty="0">
                <a:solidFill>
                  <a:srgbClr val="E35999"/>
                </a:solidFill>
              </a:rPr>
              <a:t>simulation</a:t>
            </a:r>
          </a:p>
          <a:p>
            <a:pPr lvl="1"/>
            <a:r>
              <a:rPr lang="en-GB" dirty="0">
                <a:solidFill>
                  <a:srgbClr val="E35999"/>
                </a:solidFill>
              </a:rPr>
              <a:t>enumeration – list all cases</a:t>
            </a:r>
          </a:p>
          <a:p>
            <a:pPr lvl="1"/>
            <a:r>
              <a:rPr lang="en-GB" dirty="0">
                <a:solidFill>
                  <a:srgbClr val="E35999"/>
                </a:solidFill>
              </a:rPr>
              <a:t>trial and error</a:t>
            </a:r>
          </a:p>
          <a:p>
            <a:pPr lvl="1"/>
            <a:r>
              <a:rPr lang="en-GB" dirty="0">
                <a:solidFill>
                  <a:srgbClr val="E35999"/>
                </a:solidFill>
              </a:rPr>
              <a:t>theoretical approach</a:t>
            </a:r>
          </a:p>
          <a:p>
            <a:pPr lvl="1"/>
            <a:r>
              <a:rPr lang="en-GB" dirty="0">
                <a:solidFill>
                  <a:srgbClr val="E35999"/>
                </a:solidFill>
              </a:rPr>
              <a:t>creative solution</a:t>
            </a:r>
          </a:p>
          <a:p>
            <a:r>
              <a:rPr lang="en-GB" dirty="0"/>
              <a:t>and many more</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85792" y="1612569"/>
            <a:ext cx="4579262" cy="5245432"/>
          </a:xfrm>
          <a:prstGeom prst="rect">
            <a:avLst/>
          </a:prstGeom>
        </p:spPr>
      </p:pic>
    </p:spTree>
    <p:extLst>
      <p:ext uri="{BB962C8B-B14F-4D97-AF65-F5344CB8AC3E}">
        <p14:creationId xmlns:p14="http://schemas.microsoft.com/office/powerpoint/2010/main" val="810164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Simulation problems</a:t>
            </a:r>
          </a:p>
        </p:txBody>
      </p:sp>
      <p:sp>
        <p:nvSpPr>
          <p:cNvPr id="3" name="Text Placeholder 2"/>
          <p:cNvSpPr>
            <a:spLocks noGrp="1"/>
          </p:cNvSpPr>
          <p:nvPr>
            <p:ph type="body" sz="quarter" idx="14"/>
          </p:nvPr>
        </p:nvSpPr>
        <p:spPr>
          <a:xfrm>
            <a:off x="724280" y="1704179"/>
            <a:ext cx="7797230" cy="4491905"/>
          </a:xfrm>
        </p:spPr>
        <p:txBody>
          <a:bodyPr/>
          <a:lstStyle/>
          <a:p>
            <a:r>
              <a:rPr lang="en-GB" dirty="0"/>
              <a:t>Simulation is the process of designing a model of a real system in order to understand the behaviour of the system, and to evaluate various strategies for its operation</a:t>
            </a:r>
          </a:p>
          <a:p>
            <a:r>
              <a:rPr lang="en-GB" dirty="0"/>
              <a:t>Simulation applications include:</a:t>
            </a:r>
          </a:p>
          <a:p>
            <a:pPr lvl="1"/>
            <a:r>
              <a:rPr lang="en-GB" dirty="0">
                <a:solidFill>
                  <a:srgbClr val="E35999"/>
                </a:solidFill>
              </a:rPr>
              <a:t>Financial risk analysis</a:t>
            </a:r>
          </a:p>
          <a:p>
            <a:pPr lvl="1"/>
            <a:r>
              <a:rPr lang="en-GB" dirty="0">
                <a:solidFill>
                  <a:srgbClr val="E35999"/>
                </a:solidFill>
              </a:rPr>
              <a:t>Amusement park rides</a:t>
            </a:r>
          </a:p>
          <a:p>
            <a:pPr lvl="1"/>
            <a:r>
              <a:rPr lang="en-GB" dirty="0">
                <a:solidFill>
                  <a:srgbClr val="E35999"/>
                </a:solidFill>
              </a:rPr>
              <a:t>Population predictions</a:t>
            </a:r>
          </a:p>
          <a:p>
            <a:pPr lvl="1"/>
            <a:r>
              <a:rPr lang="en-GB" dirty="0">
                <a:solidFill>
                  <a:srgbClr val="E35999"/>
                </a:solidFill>
              </a:rPr>
              <a:t>Managing inventory systems</a:t>
            </a:r>
          </a:p>
          <a:p>
            <a:pPr lvl="1"/>
            <a:r>
              <a:rPr lang="en-GB" dirty="0">
                <a:solidFill>
                  <a:srgbClr val="E35999"/>
                </a:solidFill>
              </a:rPr>
              <a:t>Queueing problems</a:t>
            </a:r>
          </a:p>
          <a:p>
            <a:pPr lvl="1"/>
            <a:endParaRPr lang="en-GB" dirty="0"/>
          </a:p>
          <a:p>
            <a:endParaRPr lang="en-GB" dirty="0"/>
          </a:p>
        </p:txBody>
      </p:sp>
    </p:spTree>
    <p:extLst>
      <p:ext uri="{BB962C8B-B14F-4D97-AF65-F5344CB8AC3E}">
        <p14:creationId xmlns:p14="http://schemas.microsoft.com/office/powerpoint/2010/main" val="970735967"/>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630CCD-5C95-4A92-A831-EEAEB0B76609}"/>
</file>

<file path=customXml/itemProps2.xml><?xml version="1.0" encoding="utf-8"?>
<ds:datastoreItem xmlns:ds="http://schemas.openxmlformats.org/officeDocument/2006/customXml" ds:itemID="{72669848-EB97-4A2D-AF8C-50F66AED6E17}"/>
</file>

<file path=customXml/itemProps3.xml><?xml version="1.0" encoding="utf-8"?>
<ds:datastoreItem xmlns:ds="http://schemas.openxmlformats.org/officeDocument/2006/customXml" ds:itemID="{50B96D10-E4D4-498D-A8F9-76447651DFB3}"/>
</file>

<file path=docProps/app.xml><?xml version="1.0" encoding="utf-8"?>
<Properties xmlns="http://schemas.openxmlformats.org/officeDocument/2006/extended-properties" xmlns:vt="http://schemas.openxmlformats.org/officeDocument/2006/docPropsVTypes">
  <Template>Unit 2</Template>
  <TotalTime>3294</TotalTime>
  <Words>718</Words>
  <Application>Microsoft Office PowerPoint</Application>
  <PresentationFormat>On-screen Show (4:3)</PresentationFormat>
  <Paragraphs>97</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Museo 700</vt:lpstr>
      <vt:lpstr>Museo 900</vt:lpstr>
      <vt:lpstr>Museo 500</vt:lpstr>
      <vt:lpstr>Museo900-Regular</vt:lpstr>
      <vt:lpstr>Museo 100</vt:lpstr>
      <vt:lpstr>Calibri</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70</cp:revision>
  <dcterms:created xsi:type="dcterms:W3CDTF">2015-03-16T11:36:39Z</dcterms:created>
  <dcterms:modified xsi:type="dcterms:W3CDTF">2016-10-21T08:53:54Z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